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800D7-973D-3342-EB10-6ABB0D5F5E1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AA84D01-0E66-2589-57ED-48A43B1108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0F67EC9-01EB-F622-2173-2975B93D4050}"/>
              </a:ext>
            </a:extLst>
          </p:cNvPr>
          <p:cNvSpPr>
            <a:spLocks noGrp="1"/>
          </p:cNvSpPr>
          <p:nvPr>
            <p:ph type="dt" sz="half" idx="10"/>
          </p:nvPr>
        </p:nvSpPr>
        <p:spPr/>
        <p:txBody>
          <a:bodyPr/>
          <a:lstStyle/>
          <a:p>
            <a:fld id="{3F09B48D-862D-4102-99A0-483F5C03368C}" type="datetimeFigureOut">
              <a:rPr lang="en-GB" smtClean="0"/>
              <a:t>23/10/2026</a:t>
            </a:fld>
            <a:endParaRPr lang="en-GB"/>
          </a:p>
        </p:txBody>
      </p:sp>
      <p:sp>
        <p:nvSpPr>
          <p:cNvPr id="5" name="Footer Placeholder 4">
            <a:extLst>
              <a:ext uri="{FF2B5EF4-FFF2-40B4-BE49-F238E27FC236}">
                <a16:creationId xmlns:a16="http://schemas.microsoft.com/office/drawing/2014/main" id="{74C02844-62AD-3505-6D53-93FF2160F1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EE99B6-92ED-7916-0BA7-03B0BD739CFE}"/>
              </a:ext>
            </a:extLst>
          </p:cNvPr>
          <p:cNvSpPr>
            <a:spLocks noGrp="1"/>
          </p:cNvSpPr>
          <p:nvPr>
            <p:ph type="sldNum" sz="quarter" idx="12"/>
          </p:nvPr>
        </p:nvSpPr>
        <p:spPr/>
        <p:txBody>
          <a:bodyPr/>
          <a:lstStyle/>
          <a:p>
            <a:fld id="{EF70E83F-8C01-42DB-9776-F2B60C23FF9C}" type="slidenum">
              <a:rPr lang="en-GB" smtClean="0"/>
              <a:t>‹#›</a:t>
            </a:fld>
            <a:endParaRPr lang="en-GB"/>
          </a:p>
        </p:txBody>
      </p:sp>
    </p:spTree>
    <p:extLst>
      <p:ext uri="{BB962C8B-B14F-4D97-AF65-F5344CB8AC3E}">
        <p14:creationId xmlns:p14="http://schemas.microsoft.com/office/powerpoint/2010/main" val="3970222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83B3B-8F40-0E5C-9000-DBD45449965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C402B4-9A07-FD23-85E7-E2B83EB1EE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C06318F-6A52-46CD-445F-DFF3B8BCAD85}"/>
              </a:ext>
            </a:extLst>
          </p:cNvPr>
          <p:cNvSpPr>
            <a:spLocks noGrp="1"/>
          </p:cNvSpPr>
          <p:nvPr>
            <p:ph type="dt" sz="half" idx="10"/>
          </p:nvPr>
        </p:nvSpPr>
        <p:spPr/>
        <p:txBody>
          <a:bodyPr/>
          <a:lstStyle/>
          <a:p>
            <a:fld id="{3F09B48D-862D-4102-99A0-483F5C03368C}" type="datetimeFigureOut">
              <a:rPr lang="en-GB" smtClean="0"/>
              <a:t>23/10/2026</a:t>
            </a:fld>
            <a:endParaRPr lang="en-GB"/>
          </a:p>
        </p:txBody>
      </p:sp>
      <p:sp>
        <p:nvSpPr>
          <p:cNvPr id="5" name="Footer Placeholder 4">
            <a:extLst>
              <a:ext uri="{FF2B5EF4-FFF2-40B4-BE49-F238E27FC236}">
                <a16:creationId xmlns:a16="http://schemas.microsoft.com/office/drawing/2014/main" id="{418D0AAA-844F-3D80-7943-7165A88C33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9AA759-A6FD-774D-906C-1DEEF331414E}"/>
              </a:ext>
            </a:extLst>
          </p:cNvPr>
          <p:cNvSpPr>
            <a:spLocks noGrp="1"/>
          </p:cNvSpPr>
          <p:nvPr>
            <p:ph type="sldNum" sz="quarter" idx="12"/>
          </p:nvPr>
        </p:nvSpPr>
        <p:spPr/>
        <p:txBody>
          <a:bodyPr/>
          <a:lstStyle/>
          <a:p>
            <a:fld id="{EF70E83F-8C01-42DB-9776-F2B60C23FF9C}" type="slidenum">
              <a:rPr lang="en-GB" smtClean="0"/>
              <a:t>‹#›</a:t>
            </a:fld>
            <a:endParaRPr lang="en-GB"/>
          </a:p>
        </p:txBody>
      </p:sp>
    </p:spTree>
    <p:extLst>
      <p:ext uri="{BB962C8B-B14F-4D97-AF65-F5344CB8AC3E}">
        <p14:creationId xmlns:p14="http://schemas.microsoft.com/office/powerpoint/2010/main" val="41278155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52468-4B01-EA1A-3A91-32EEE0B6BEE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A01CCA5-182B-1039-7AC0-EAF6B90C40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93303C4-0955-027C-A850-8AE6E90C68ED}"/>
              </a:ext>
            </a:extLst>
          </p:cNvPr>
          <p:cNvSpPr>
            <a:spLocks noGrp="1"/>
          </p:cNvSpPr>
          <p:nvPr>
            <p:ph type="dt" sz="half" idx="10"/>
          </p:nvPr>
        </p:nvSpPr>
        <p:spPr/>
        <p:txBody>
          <a:bodyPr/>
          <a:lstStyle/>
          <a:p>
            <a:fld id="{3F09B48D-862D-4102-99A0-483F5C03368C}" type="datetimeFigureOut">
              <a:rPr lang="en-GB" smtClean="0"/>
              <a:t>23/10/2026</a:t>
            </a:fld>
            <a:endParaRPr lang="en-GB"/>
          </a:p>
        </p:txBody>
      </p:sp>
      <p:sp>
        <p:nvSpPr>
          <p:cNvPr id="5" name="Footer Placeholder 4">
            <a:extLst>
              <a:ext uri="{FF2B5EF4-FFF2-40B4-BE49-F238E27FC236}">
                <a16:creationId xmlns:a16="http://schemas.microsoft.com/office/drawing/2014/main" id="{7DB15021-CBED-7C38-29B3-3914AC6B35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8BB447-9A72-7F69-8D36-996AD3824A37}"/>
              </a:ext>
            </a:extLst>
          </p:cNvPr>
          <p:cNvSpPr>
            <a:spLocks noGrp="1"/>
          </p:cNvSpPr>
          <p:nvPr>
            <p:ph type="sldNum" sz="quarter" idx="12"/>
          </p:nvPr>
        </p:nvSpPr>
        <p:spPr/>
        <p:txBody>
          <a:bodyPr/>
          <a:lstStyle/>
          <a:p>
            <a:fld id="{EF70E83F-8C01-42DB-9776-F2B60C23FF9C}" type="slidenum">
              <a:rPr lang="en-GB" smtClean="0"/>
              <a:t>‹#›</a:t>
            </a:fld>
            <a:endParaRPr lang="en-GB"/>
          </a:p>
        </p:txBody>
      </p:sp>
    </p:spTree>
    <p:extLst>
      <p:ext uri="{BB962C8B-B14F-4D97-AF65-F5344CB8AC3E}">
        <p14:creationId xmlns:p14="http://schemas.microsoft.com/office/powerpoint/2010/main" val="1675532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DA2FC-EC8A-7434-6EA8-2C63748544A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DF3D7B5-22AF-5FD4-4847-EDC6ED4B7A1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39FDD63-05B1-AC2D-17EF-4E1960A1289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9BA8A7E-049D-C490-77CB-D299A33A6BC9}"/>
              </a:ext>
            </a:extLst>
          </p:cNvPr>
          <p:cNvSpPr>
            <a:spLocks noGrp="1"/>
          </p:cNvSpPr>
          <p:nvPr>
            <p:ph type="dt" sz="half" idx="10"/>
          </p:nvPr>
        </p:nvSpPr>
        <p:spPr/>
        <p:txBody>
          <a:bodyPr/>
          <a:lstStyle/>
          <a:p>
            <a:fld id="{3F09B48D-862D-4102-99A0-483F5C03368C}" type="datetimeFigureOut">
              <a:rPr lang="en-GB" smtClean="0"/>
              <a:t>23/10/2026</a:t>
            </a:fld>
            <a:endParaRPr lang="en-GB"/>
          </a:p>
        </p:txBody>
      </p:sp>
      <p:sp>
        <p:nvSpPr>
          <p:cNvPr id="6" name="Footer Placeholder 5">
            <a:extLst>
              <a:ext uri="{FF2B5EF4-FFF2-40B4-BE49-F238E27FC236}">
                <a16:creationId xmlns:a16="http://schemas.microsoft.com/office/drawing/2014/main" id="{13F27DFC-848D-006E-817E-530A3BF310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3EB654-1476-53A4-0AA6-4E2441464AAE}"/>
              </a:ext>
            </a:extLst>
          </p:cNvPr>
          <p:cNvSpPr>
            <a:spLocks noGrp="1"/>
          </p:cNvSpPr>
          <p:nvPr>
            <p:ph type="sldNum" sz="quarter" idx="12"/>
          </p:nvPr>
        </p:nvSpPr>
        <p:spPr/>
        <p:txBody>
          <a:bodyPr/>
          <a:lstStyle/>
          <a:p>
            <a:fld id="{EF70E83F-8C01-42DB-9776-F2B60C23FF9C}" type="slidenum">
              <a:rPr lang="en-GB" smtClean="0"/>
              <a:t>‹#›</a:t>
            </a:fld>
            <a:endParaRPr lang="en-GB"/>
          </a:p>
        </p:txBody>
      </p:sp>
    </p:spTree>
    <p:extLst>
      <p:ext uri="{BB962C8B-B14F-4D97-AF65-F5344CB8AC3E}">
        <p14:creationId xmlns:p14="http://schemas.microsoft.com/office/powerpoint/2010/main" val="1664175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E9DCC-004D-516B-CE48-53795B833E5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439D6EC-4B5D-6086-52A3-455914352F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9279F68-E591-8366-BAC5-44930A1B03B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741904A-FD0F-89DF-6E1B-E6C5EFB83F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9ED63E0-7A27-1505-A249-F9C28D40717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94C223B-1F75-D30E-E6CE-AFAA55414B82}"/>
              </a:ext>
            </a:extLst>
          </p:cNvPr>
          <p:cNvSpPr>
            <a:spLocks noGrp="1"/>
          </p:cNvSpPr>
          <p:nvPr>
            <p:ph type="dt" sz="half" idx="10"/>
          </p:nvPr>
        </p:nvSpPr>
        <p:spPr/>
        <p:txBody>
          <a:bodyPr/>
          <a:lstStyle/>
          <a:p>
            <a:fld id="{3F09B48D-862D-4102-99A0-483F5C03368C}" type="datetimeFigureOut">
              <a:rPr lang="en-GB" smtClean="0"/>
              <a:t>23/10/2026</a:t>
            </a:fld>
            <a:endParaRPr lang="en-GB"/>
          </a:p>
        </p:txBody>
      </p:sp>
      <p:sp>
        <p:nvSpPr>
          <p:cNvPr id="8" name="Footer Placeholder 7">
            <a:extLst>
              <a:ext uri="{FF2B5EF4-FFF2-40B4-BE49-F238E27FC236}">
                <a16:creationId xmlns:a16="http://schemas.microsoft.com/office/drawing/2014/main" id="{7AA2FE64-F20F-6B72-27B0-0CD6642C89E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CBEEC2-2E02-85D9-1D48-FAAA8F1B2D2D}"/>
              </a:ext>
            </a:extLst>
          </p:cNvPr>
          <p:cNvSpPr>
            <a:spLocks noGrp="1"/>
          </p:cNvSpPr>
          <p:nvPr>
            <p:ph type="sldNum" sz="quarter" idx="12"/>
          </p:nvPr>
        </p:nvSpPr>
        <p:spPr/>
        <p:txBody>
          <a:bodyPr/>
          <a:lstStyle/>
          <a:p>
            <a:fld id="{EF70E83F-8C01-42DB-9776-F2B60C23FF9C}" type="slidenum">
              <a:rPr lang="en-GB" smtClean="0"/>
              <a:t>‹#›</a:t>
            </a:fld>
            <a:endParaRPr lang="en-GB"/>
          </a:p>
        </p:txBody>
      </p:sp>
    </p:spTree>
    <p:extLst>
      <p:ext uri="{BB962C8B-B14F-4D97-AF65-F5344CB8AC3E}">
        <p14:creationId xmlns:p14="http://schemas.microsoft.com/office/powerpoint/2010/main" val="254338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A6D9D-9BB4-7761-C13C-5BC70370B0D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758D975-0ECC-8D8C-70B9-77E281DD930D}"/>
              </a:ext>
            </a:extLst>
          </p:cNvPr>
          <p:cNvSpPr>
            <a:spLocks noGrp="1"/>
          </p:cNvSpPr>
          <p:nvPr>
            <p:ph type="dt" sz="half" idx="10"/>
          </p:nvPr>
        </p:nvSpPr>
        <p:spPr/>
        <p:txBody>
          <a:bodyPr/>
          <a:lstStyle/>
          <a:p>
            <a:fld id="{3F09B48D-862D-4102-99A0-483F5C03368C}" type="datetimeFigureOut">
              <a:rPr lang="en-GB" smtClean="0"/>
              <a:t>23/10/2026</a:t>
            </a:fld>
            <a:endParaRPr lang="en-GB"/>
          </a:p>
        </p:txBody>
      </p:sp>
      <p:sp>
        <p:nvSpPr>
          <p:cNvPr id="4" name="Footer Placeholder 3">
            <a:extLst>
              <a:ext uri="{FF2B5EF4-FFF2-40B4-BE49-F238E27FC236}">
                <a16:creationId xmlns:a16="http://schemas.microsoft.com/office/drawing/2014/main" id="{45906AE8-24B7-98C4-5DA9-463E8C91C5E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269116-FE85-6F0C-CF56-5B006A10AC38}"/>
              </a:ext>
            </a:extLst>
          </p:cNvPr>
          <p:cNvSpPr>
            <a:spLocks noGrp="1"/>
          </p:cNvSpPr>
          <p:nvPr>
            <p:ph type="sldNum" sz="quarter" idx="12"/>
          </p:nvPr>
        </p:nvSpPr>
        <p:spPr/>
        <p:txBody>
          <a:bodyPr/>
          <a:lstStyle/>
          <a:p>
            <a:fld id="{EF70E83F-8C01-42DB-9776-F2B60C23FF9C}" type="slidenum">
              <a:rPr lang="en-GB" smtClean="0"/>
              <a:t>‹#›</a:t>
            </a:fld>
            <a:endParaRPr lang="en-GB"/>
          </a:p>
        </p:txBody>
      </p:sp>
    </p:spTree>
    <p:extLst>
      <p:ext uri="{BB962C8B-B14F-4D97-AF65-F5344CB8AC3E}">
        <p14:creationId xmlns:p14="http://schemas.microsoft.com/office/powerpoint/2010/main" val="3579693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9D3A5C-EDBF-100F-2DB3-93B3AA848695}"/>
              </a:ext>
            </a:extLst>
          </p:cNvPr>
          <p:cNvSpPr>
            <a:spLocks noGrp="1"/>
          </p:cNvSpPr>
          <p:nvPr>
            <p:ph type="dt" sz="half" idx="10"/>
          </p:nvPr>
        </p:nvSpPr>
        <p:spPr/>
        <p:txBody>
          <a:bodyPr/>
          <a:lstStyle/>
          <a:p>
            <a:fld id="{3F09B48D-862D-4102-99A0-483F5C03368C}" type="datetimeFigureOut">
              <a:rPr lang="en-GB" smtClean="0"/>
              <a:t>23/10/2026</a:t>
            </a:fld>
            <a:endParaRPr lang="en-GB"/>
          </a:p>
        </p:txBody>
      </p:sp>
      <p:sp>
        <p:nvSpPr>
          <p:cNvPr id="3" name="Footer Placeholder 2">
            <a:extLst>
              <a:ext uri="{FF2B5EF4-FFF2-40B4-BE49-F238E27FC236}">
                <a16:creationId xmlns:a16="http://schemas.microsoft.com/office/drawing/2014/main" id="{3994F036-3162-0B1C-2854-C14678ED91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34EBCB7-8DFF-ABEB-E57B-945C5BAE264B}"/>
              </a:ext>
            </a:extLst>
          </p:cNvPr>
          <p:cNvSpPr>
            <a:spLocks noGrp="1"/>
          </p:cNvSpPr>
          <p:nvPr>
            <p:ph type="sldNum" sz="quarter" idx="12"/>
          </p:nvPr>
        </p:nvSpPr>
        <p:spPr/>
        <p:txBody>
          <a:bodyPr/>
          <a:lstStyle/>
          <a:p>
            <a:fld id="{EF70E83F-8C01-42DB-9776-F2B60C23FF9C}" type="slidenum">
              <a:rPr lang="en-GB" smtClean="0"/>
              <a:t>‹#›</a:t>
            </a:fld>
            <a:endParaRPr lang="en-GB"/>
          </a:p>
        </p:txBody>
      </p:sp>
    </p:spTree>
    <p:extLst>
      <p:ext uri="{BB962C8B-B14F-4D97-AF65-F5344CB8AC3E}">
        <p14:creationId xmlns:p14="http://schemas.microsoft.com/office/powerpoint/2010/main" val="1109922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186F2-92EF-4AAD-2C8D-CDADDC89EBF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891A66D-02E6-DAC1-B3A3-0CDD2EE6F6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0B13466-4BC5-ABA4-FD35-A999D01633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CE4460-7E58-B379-E2EB-3B18086A9309}"/>
              </a:ext>
            </a:extLst>
          </p:cNvPr>
          <p:cNvSpPr>
            <a:spLocks noGrp="1"/>
          </p:cNvSpPr>
          <p:nvPr>
            <p:ph type="dt" sz="half" idx="10"/>
          </p:nvPr>
        </p:nvSpPr>
        <p:spPr/>
        <p:txBody>
          <a:bodyPr/>
          <a:lstStyle/>
          <a:p>
            <a:fld id="{3F09B48D-862D-4102-99A0-483F5C03368C}" type="datetimeFigureOut">
              <a:rPr lang="en-GB" smtClean="0"/>
              <a:t>23/10/2026</a:t>
            </a:fld>
            <a:endParaRPr lang="en-GB"/>
          </a:p>
        </p:txBody>
      </p:sp>
      <p:sp>
        <p:nvSpPr>
          <p:cNvPr id="6" name="Footer Placeholder 5">
            <a:extLst>
              <a:ext uri="{FF2B5EF4-FFF2-40B4-BE49-F238E27FC236}">
                <a16:creationId xmlns:a16="http://schemas.microsoft.com/office/drawing/2014/main" id="{30D24CF1-547A-8C4B-BFCC-C8D5C14E8E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ADA77A-B969-66F6-B504-F180CF3F3540}"/>
              </a:ext>
            </a:extLst>
          </p:cNvPr>
          <p:cNvSpPr>
            <a:spLocks noGrp="1"/>
          </p:cNvSpPr>
          <p:nvPr>
            <p:ph type="sldNum" sz="quarter" idx="12"/>
          </p:nvPr>
        </p:nvSpPr>
        <p:spPr/>
        <p:txBody>
          <a:bodyPr/>
          <a:lstStyle/>
          <a:p>
            <a:fld id="{EF70E83F-8C01-42DB-9776-F2B60C23FF9C}" type="slidenum">
              <a:rPr lang="en-GB" smtClean="0"/>
              <a:t>‹#›</a:t>
            </a:fld>
            <a:endParaRPr lang="en-GB"/>
          </a:p>
        </p:txBody>
      </p:sp>
    </p:spTree>
    <p:extLst>
      <p:ext uri="{BB962C8B-B14F-4D97-AF65-F5344CB8AC3E}">
        <p14:creationId xmlns:p14="http://schemas.microsoft.com/office/powerpoint/2010/main" val="2489544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262C-50BC-5FE7-72AA-5CABA17F03C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FFA40AE-B679-0DF1-6258-D081F45C9581}"/>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90681F-3A77-1976-E35A-6561CC502B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5B4B53-E885-8C2E-64A8-28FE838C3000}"/>
              </a:ext>
            </a:extLst>
          </p:cNvPr>
          <p:cNvSpPr>
            <a:spLocks noGrp="1"/>
          </p:cNvSpPr>
          <p:nvPr>
            <p:ph type="dt" sz="half" idx="10"/>
          </p:nvPr>
        </p:nvSpPr>
        <p:spPr/>
        <p:txBody>
          <a:bodyPr/>
          <a:lstStyle/>
          <a:p>
            <a:fld id="{3F09B48D-862D-4102-99A0-483F5C03368C}" type="datetimeFigureOut">
              <a:rPr lang="en-GB" smtClean="0"/>
              <a:t>23/10/2026</a:t>
            </a:fld>
            <a:endParaRPr lang="en-GB"/>
          </a:p>
        </p:txBody>
      </p:sp>
      <p:sp>
        <p:nvSpPr>
          <p:cNvPr id="6" name="Footer Placeholder 5">
            <a:extLst>
              <a:ext uri="{FF2B5EF4-FFF2-40B4-BE49-F238E27FC236}">
                <a16:creationId xmlns:a16="http://schemas.microsoft.com/office/drawing/2014/main" id="{2C6DBEFF-AB6A-FF1E-F156-3140C5805D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A9E812-1118-B6F6-CB10-66F66AAAA812}"/>
              </a:ext>
            </a:extLst>
          </p:cNvPr>
          <p:cNvSpPr>
            <a:spLocks noGrp="1"/>
          </p:cNvSpPr>
          <p:nvPr>
            <p:ph type="sldNum" sz="quarter" idx="12"/>
          </p:nvPr>
        </p:nvSpPr>
        <p:spPr/>
        <p:txBody>
          <a:bodyPr/>
          <a:lstStyle/>
          <a:p>
            <a:fld id="{EF70E83F-8C01-42DB-9776-F2B60C23FF9C}" type="slidenum">
              <a:rPr lang="en-GB" smtClean="0"/>
              <a:t>‹#›</a:t>
            </a:fld>
            <a:endParaRPr lang="en-GB"/>
          </a:p>
        </p:txBody>
      </p:sp>
    </p:spTree>
    <p:extLst>
      <p:ext uri="{BB962C8B-B14F-4D97-AF65-F5344CB8AC3E}">
        <p14:creationId xmlns:p14="http://schemas.microsoft.com/office/powerpoint/2010/main" val="74690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9D150-7DE2-D6DB-5D25-45FD915676E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CB83C4D-D3AF-4F23-F692-8ACF9B32135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5C73BC1-4EFD-5137-E688-60E47E871491}"/>
              </a:ext>
            </a:extLst>
          </p:cNvPr>
          <p:cNvSpPr>
            <a:spLocks noGrp="1"/>
          </p:cNvSpPr>
          <p:nvPr>
            <p:ph type="dt" sz="half" idx="10"/>
          </p:nvPr>
        </p:nvSpPr>
        <p:spPr/>
        <p:txBody>
          <a:bodyPr/>
          <a:lstStyle/>
          <a:p>
            <a:fld id="{3F09B48D-862D-4102-99A0-483F5C03368C}" type="datetimeFigureOut">
              <a:rPr lang="en-GB" smtClean="0"/>
              <a:t>23/10/2026</a:t>
            </a:fld>
            <a:endParaRPr lang="en-GB"/>
          </a:p>
        </p:txBody>
      </p:sp>
      <p:sp>
        <p:nvSpPr>
          <p:cNvPr id="5" name="Footer Placeholder 4">
            <a:extLst>
              <a:ext uri="{FF2B5EF4-FFF2-40B4-BE49-F238E27FC236}">
                <a16:creationId xmlns:a16="http://schemas.microsoft.com/office/drawing/2014/main" id="{A66101F0-EA5A-82D8-D9E8-237B950887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75FD80-F099-16C2-62A4-23E629DB3AD2}"/>
              </a:ext>
            </a:extLst>
          </p:cNvPr>
          <p:cNvSpPr>
            <a:spLocks noGrp="1"/>
          </p:cNvSpPr>
          <p:nvPr>
            <p:ph type="sldNum" sz="quarter" idx="12"/>
          </p:nvPr>
        </p:nvSpPr>
        <p:spPr/>
        <p:txBody>
          <a:bodyPr/>
          <a:lstStyle/>
          <a:p>
            <a:fld id="{EF70E83F-8C01-42DB-9776-F2B60C23FF9C}" type="slidenum">
              <a:rPr lang="en-GB" smtClean="0"/>
              <a:t>‹#›</a:t>
            </a:fld>
            <a:endParaRPr lang="en-GB"/>
          </a:p>
        </p:txBody>
      </p:sp>
    </p:spTree>
    <p:extLst>
      <p:ext uri="{BB962C8B-B14F-4D97-AF65-F5344CB8AC3E}">
        <p14:creationId xmlns:p14="http://schemas.microsoft.com/office/powerpoint/2010/main" val="25071007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7A8EC1-CCFC-3130-CCBB-C323AA85FB5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AA490F7-8297-3676-DCBD-0729CEACED6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420869F-CA48-AF10-FE22-B3C1ED06A359}"/>
              </a:ext>
            </a:extLst>
          </p:cNvPr>
          <p:cNvSpPr>
            <a:spLocks noGrp="1"/>
          </p:cNvSpPr>
          <p:nvPr>
            <p:ph type="dt" sz="half" idx="10"/>
          </p:nvPr>
        </p:nvSpPr>
        <p:spPr/>
        <p:txBody>
          <a:bodyPr/>
          <a:lstStyle/>
          <a:p>
            <a:fld id="{3F09B48D-862D-4102-99A0-483F5C03368C}" type="datetimeFigureOut">
              <a:rPr lang="en-GB" smtClean="0"/>
              <a:t>23/10/2026</a:t>
            </a:fld>
            <a:endParaRPr lang="en-GB"/>
          </a:p>
        </p:txBody>
      </p:sp>
      <p:sp>
        <p:nvSpPr>
          <p:cNvPr id="5" name="Footer Placeholder 4">
            <a:extLst>
              <a:ext uri="{FF2B5EF4-FFF2-40B4-BE49-F238E27FC236}">
                <a16:creationId xmlns:a16="http://schemas.microsoft.com/office/drawing/2014/main" id="{8516018F-D9A8-B4E6-A791-AB8871931F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536B7A-BCD4-E7A8-5697-CD5D52E5A5F3}"/>
              </a:ext>
            </a:extLst>
          </p:cNvPr>
          <p:cNvSpPr>
            <a:spLocks noGrp="1"/>
          </p:cNvSpPr>
          <p:nvPr>
            <p:ph type="sldNum" sz="quarter" idx="12"/>
          </p:nvPr>
        </p:nvSpPr>
        <p:spPr/>
        <p:txBody>
          <a:bodyPr/>
          <a:lstStyle/>
          <a:p>
            <a:fld id="{EF70E83F-8C01-42DB-9776-F2B60C23FF9C}" type="slidenum">
              <a:rPr lang="en-GB" smtClean="0"/>
              <a:t>‹#›</a:t>
            </a:fld>
            <a:endParaRPr lang="en-GB"/>
          </a:p>
        </p:txBody>
      </p:sp>
    </p:spTree>
    <p:extLst>
      <p:ext uri="{BB962C8B-B14F-4D97-AF65-F5344CB8AC3E}">
        <p14:creationId xmlns:p14="http://schemas.microsoft.com/office/powerpoint/2010/main" val="4056567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E170FF-6351-0716-17F3-3EAB4BFDEB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B880A4F-8EEF-17DA-CA9D-4097F9D535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0466F3C-3DFE-BF87-BD78-8B21927B37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F09B48D-862D-4102-99A0-483F5C03368C}" type="datetimeFigureOut">
              <a:rPr lang="en-GB" smtClean="0"/>
              <a:t>23/10/2026</a:t>
            </a:fld>
            <a:endParaRPr lang="en-GB"/>
          </a:p>
        </p:txBody>
      </p:sp>
      <p:sp>
        <p:nvSpPr>
          <p:cNvPr id="5" name="Footer Placeholder 4">
            <a:extLst>
              <a:ext uri="{FF2B5EF4-FFF2-40B4-BE49-F238E27FC236}">
                <a16:creationId xmlns:a16="http://schemas.microsoft.com/office/drawing/2014/main" id="{9DD1D2B4-1263-5D0E-D594-90022DD109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8672AB9-7441-66FB-5877-FC4ED26869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F70E83F-8C01-42DB-9776-F2B60C23FF9C}" type="slidenum">
              <a:rPr lang="en-GB" smtClean="0"/>
              <a:t>‹#›</a:t>
            </a:fld>
            <a:endParaRPr lang="en-GB"/>
          </a:p>
        </p:txBody>
      </p:sp>
    </p:spTree>
    <p:extLst>
      <p:ext uri="{BB962C8B-B14F-4D97-AF65-F5344CB8AC3E}">
        <p14:creationId xmlns:p14="http://schemas.microsoft.com/office/powerpoint/2010/main" val="1529167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support.microsoft.com/en-us/powerpoint/training/use-charts-and-graphs-in-your-presentation" TargetMode="External"/><Relationship Id="rId2" Type="http://schemas.openxmlformats.org/officeDocument/2006/relationships/hyperlink" Target="https://www.youtube.com/watch?v=uDV1I40QzZ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09BE5-5C8B-A7E2-125B-F25A8DF580A5}"/>
              </a:ext>
            </a:extLst>
          </p:cNvPr>
          <p:cNvSpPr>
            <a:spLocks noGrp="1"/>
          </p:cNvSpPr>
          <p:nvPr>
            <p:ph type="ctrTitle"/>
          </p:nvPr>
        </p:nvSpPr>
        <p:spPr>
          <a:xfrm>
            <a:off x="1524000" y="480104"/>
            <a:ext cx="9144000" cy="3765323"/>
          </a:xfrm>
        </p:spPr>
        <p:txBody>
          <a:bodyPr>
            <a:normAutofit fontScale="90000"/>
          </a:bodyPr>
          <a:lstStyle/>
          <a:p>
            <a:br>
              <a:rPr lang="en-GB" b="1" dirty="0"/>
            </a:br>
            <a:br>
              <a:rPr lang="en-GB" b="1" dirty="0"/>
            </a:br>
            <a:br>
              <a:rPr lang="en-GB" b="1" dirty="0"/>
            </a:br>
            <a:br>
              <a:rPr lang="en-GB" b="1" dirty="0"/>
            </a:br>
            <a:br>
              <a:rPr lang="en-GB" b="1" dirty="0"/>
            </a:br>
            <a:br>
              <a:rPr lang="en-GB" b="1" dirty="0"/>
            </a:br>
            <a:r>
              <a:rPr lang="en-GB" b="1" dirty="0"/>
              <a:t>Decision and Iteration Log</a:t>
            </a:r>
            <a:br>
              <a:rPr lang="en-GB" b="1" dirty="0"/>
            </a:br>
            <a:br>
              <a:rPr lang="en-GB" sz="4400" b="1" dirty="0"/>
            </a:br>
            <a:r>
              <a:rPr lang="en-GB" sz="4400" b="1" dirty="0"/>
              <a:t>Scenario 3: City Bikes Rental</a:t>
            </a:r>
            <a:br>
              <a:rPr lang="en-GB" dirty="0"/>
            </a:br>
            <a:endParaRPr lang="en-GB" dirty="0"/>
          </a:p>
        </p:txBody>
      </p:sp>
      <p:sp>
        <p:nvSpPr>
          <p:cNvPr id="3" name="Subtitle 2">
            <a:extLst>
              <a:ext uri="{FF2B5EF4-FFF2-40B4-BE49-F238E27FC236}">
                <a16:creationId xmlns:a16="http://schemas.microsoft.com/office/drawing/2014/main" id="{C8C19FB3-901C-36FD-C841-633177D7E4B5}"/>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1088599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17885-1BAF-D402-A54F-85C292B4DC20}"/>
              </a:ext>
            </a:extLst>
          </p:cNvPr>
          <p:cNvSpPr>
            <a:spLocks noGrp="1"/>
          </p:cNvSpPr>
          <p:nvPr>
            <p:ph type="title"/>
          </p:nvPr>
        </p:nvSpPr>
        <p:spPr/>
        <p:txBody>
          <a:bodyPr/>
          <a:lstStyle/>
          <a:p>
            <a:pPr algn="ctr"/>
            <a:r>
              <a:rPr lang="en-GB" dirty="0"/>
              <a:t>Choosing the right tool</a:t>
            </a:r>
          </a:p>
        </p:txBody>
      </p:sp>
      <p:sp>
        <p:nvSpPr>
          <p:cNvPr id="3" name="Content Placeholder 2">
            <a:extLst>
              <a:ext uri="{FF2B5EF4-FFF2-40B4-BE49-F238E27FC236}">
                <a16:creationId xmlns:a16="http://schemas.microsoft.com/office/drawing/2014/main" id="{164E4C08-234F-FFA1-1762-D0CF880073EA}"/>
              </a:ext>
            </a:extLst>
          </p:cNvPr>
          <p:cNvSpPr>
            <a:spLocks noGrp="1"/>
          </p:cNvSpPr>
          <p:nvPr>
            <p:ph idx="1"/>
          </p:nvPr>
        </p:nvSpPr>
        <p:spPr/>
        <p:txBody>
          <a:bodyPr>
            <a:normAutofit/>
          </a:bodyPr>
          <a:lstStyle/>
          <a:p>
            <a:r>
              <a:rPr lang="en-GB" dirty="0"/>
              <a:t>The selected scenario for DS2 was City Bikes Rental. The task required a digital presentation showing weekly bicycle rentals. The presentation needed to include four types of bicycles, their rental numbers, a simple chart and information about the most popular bicycle.</a:t>
            </a:r>
          </a:p>
          <a:p>
            <a:r>
              <a:rPr lang="en-GB" dirty="0"/>
              <a:t>Microsoft PowerPoint was selected because it allows information to be presented clearly using charts and PowerPoint was suitable for creating a simple one-slide summary. The information did not require complicated calculations, so a basic chart was enough to complete the task.</a:t>
            </a:r>
          </a:p>
          <a:p>
            <a:endParaRPr lang="en-GB" dirty="0"/>
          </a:p>
        </p:txBody>
      </p:sp>
    </p:spTree>
    <p:extLst>
      <p:ext uri="{BB962C8B-B14F-4D97-AF65-F5344CB8AC3E}">
        <p14:creationId xmlns:p14="http://schemas.microsoft.com/office/powerpoint/2010/main" val="4080519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50924-A339-11A1-057C-2CDBA10DF0AC}"/>
              </a:ext>
            </a:extLst>
          </p:cNvPr>
          <p:cNvSpPr>
            <a:spLocks noGrp="1"/>
          </p:cNvSpPr>
          <p:nvPr>
            <p:ph type="title"/>
          </p:nvPr>
        </p:nvSpPr>
        <p:spPr/>
        <p:txBody>
          <a:bodyPr/>
          <a:lstStyle/>
          <a:p>
            <a:pPr algn="ctr"/>
            <a:r>
              <a:rPr lang="en-GB" dirty="0"/>
              <a:t>Information that I used</a:t>
            </a:r>
          </a:p>
        </p:txBody>
      </p:sp>
      <p:sp>
        <p:nvSpPr>
          <p:cNvPr id="3" name="Content Placeholder 2">
            <a:extLst>
              <a:ext uri="{FF2B5EF4-FFF2-40B4-BE49-F238E27FC236}">
                <a16:creationId xmlns:a16="http://schemas.microsoft.com/office/drawing/2014/main" id="{ED39A7A1-CC5B-0960-200A-F0DE29C37175}"/>
              </a:ext>
            </a:extLst>
          </p:cNvPr>
          <p:cNvSpPr>
            <a:spLocks noGrp="1"/>
          </p:cNvSpPr>
          <p:nvPr>
            <p:ph idx="1"/>
          </p:nvPr>
        </p:nvSpPr>
        <p:spPr/>
        <p:txBody>
          <a:bodyPr/>
          <a:lstStyle/>
          <a:p>
            <a:r>
              <a:rPr lang="en-GB" dirty="0"/>
              <a:t>The scenario provided rental numbers for four bicycle types. Standard Bike had 42 rentals, Electric Bike had 28, Mountain Bike had 31 and Children's Bike had 15.</a:t>
            </a:r>
          </a:p>
          <a:p>
            <a:r>
              <a:rPr lang="en-GB" dirty="0"/>
              <a:t>The total number of rentals was 116. Standard Bike was the most popular bicycle, while Children's Bike had the lowest number of rentals.</a:t>
            </a:r>
          </a:p>
          <a:p>
            <a:r>
              <a:rPr lang="en-GB" dirty="0"/>
              <a:t>All numbers needed to be entered correctly to avoid mistakes. Only the information provided in the scenario was used. No additional data was required.</a:t>
            </a:r>
          </a:p>
          <a:p>
            <a:endParaRPr lang="en-GB" dirty="0"/>
          </a:p>
        </p:txBody>
      </p:sp>
    </p:spTree>
    <p:extLst>
      <p:ext uri="{BB962C8B-B14F-4D97-AF65-F5344CB8AC3E}">
        <p14:creationId xmlns:p14="http://schemas.microsoft.com/office/powerpoint/2010/main" val="4204242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08073-3449-749F-495D-374A669130A8}"/>
              </a:ext>
            </a:extLst>
          </p:cNvPr>
          <p:cNvSpPr>
            <a:spLocks noGrp="1"/>
          </p:cNvSpPr>
          <p:nvPr>
            <p:ph type="title"/>
          </p:nvPr>
        </p:nvSpPr>
        <p:spPr/>
        <p:txBody>
          <a:bodyPr/>
          <a:lstStyle/>
          <a:p>
            <a:r>
              <a:rPr lang="en-GB" dirty="0"/>
              <a:t>My presentation</a:t>
            </a:r>
          </a:p>
        </p:txBody>
      </p:sp>
      <p:sp>
        <p:nvSpPr>
          <p:cNvPr id="3" name="Content Placeholder 2">
            <a:extLst>
              <a:ext uri="{FF2B5EF4-FFF2-40B4-BE49-F238E27FC236}">
                <a16:creationId xmlns:a16="http://schemas.microsoft.com/office/drawing/2014/main" id="{F4B846B5-A24D-6720-5118-23646438C984}"/>
              </a:ext>
            </a:extLst>
          </p:cNvPr>
          <p:cNvSpPr>
            <a:spLocks noGrp="1"/>
          </p:cNvSpPr>
          <p:nvPr>
            <p:ph idx="1"/>
          </p:nvPr>
        </p:nvSpPr>
        <p:spPr/>
        <p:txBody>
          <a:bodyPr>
            <a:normAutofit fontScale="85000" lnSpcReduction="20000"/>
          </a:bodyPr>
          <a:lstStyle/>
          <a:p>
            <a:r>
              <a:rPr lang="en-GB" dirty="0"/>
              <a:t>The first step was to open Microsoft PowerPoint and create a blank presentation. A simple slide layout was selected to keep the information organised.</a:t>
            </a:r>
          </a:p>
          <a:p>
            <a:r>
              <a:rPr lang="en-GB" dirty="0"/>
              <a:t>The title "City Bikes Rental" was placed at the top of the slide, followed by "Weekly Rental Summary". Both headings were centred and changed to dark green.</a:t>
            </a:r>
          </a:p>
          <a:p>
            <a:r>
              <a:rPr lang="en-GB" dirty="0"/>
              <a:t>The next step was to insert a chart. The Insert tab was selected, followed by Chart and Clustered Column. This chart type was chosen because it allows different categories to be compared easily.</a:t>
            </a:r>
          </a:p>
          <a:p>
            <a:r>
              <a:rPr lang="en-GB" dirty="0"/>
              <a:t>An Excel window opened automatically with sample data. The sample information needed to be replaced with the four bicycle types and their rental numbers. The extra data series were removed because only one set of numbers was required.</a:t>
            </a:r>
          </a:p>
          <a:p>
            <a:r>
              <a:rPr lang="en-GB" dirty="0"/>
              <a:t>The chart title was changed to "Weekly Rentals by Bike Type".</a:t>
            </a:r>
          </a:p>
          <a:p>
            <a:endParaRPr lang="en-GB" dirty="0"/>
          </a:p>
        </p:txBody>
      </p:sp>
    </p:spTree>
    <p:extLst>
      <p:ext uri="{BB962C8B-B14F-4D97-AF65-F5344CB8AC3E}">
        <p14:creationId xmlns:p14="http://schemas.microsoft.com/office/powerpoint/2010/main" val="3444332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E41CE-B761-4749-C173-F7AC21E2E201}"/>
              </a:ext>
            </a:extLst>
          </p:cNvPr>
          <p:cNvSpPr>
            <a:spLocks noGrp="1"/>
          </p:cNvSpPr>
          <p:nvPr>
            <p:ph type="title"/>
          </p:nvPr>
        </p:nvSpPr>
        <p:spPr>
          <a:xfrm>
            <a:off x="838200" y="122237"/>
            <a:ext cx="10515600" cy="1325563"/>
          </a:xfrm>
        </p:spPr>
        <p:txBody>
          <a:bodyPr/>
          <a:lstStyle/>
          <a:p>
            <a:pPr algn="ctr"/>
            <a:r>
              <a:rPr lang="en-GB" dirty="0"/>
              <a:t>Adjustments</a:t>
            </a:r>
          </a:p>
        </p:txBody>
      </p:sp>
      <p:sp>
        <p:nvSpPr>
          <p:cNvPr id="3" name="Content Placeholder 2">
            <a:extLst>
              <a:ext uri="{FF2B5EF4-FFF2-40B4-BE49-F238E27FC236}">
                <a16:creationId xmlns:a16="http://schemas.microsoft.com/office/drawing/2014/main" id="{D6540700-023F-C712-31A4-8CF36D7D943B}"/>
              </a:ext>
            </a:extLst>
          </p:cNvPr>
          <p:cNvSpPr>
            <a:spLocks noGrp="1"/>
          </p:cNvSpPr>
          <p:nvPr>
            <p:ph idx="1"/>
          </p:nvPr>
        </p:nvSpPr>
        <p:spPr>
          <a:xfrm>
            <a:off x="838200" y="1143000"/>
            <a:ext cx="10515600" cy="4729163"/>
          </a:xfrm>
        </p:spPr>
        <p:txBody>
          <a:bodyPr>
            <a:noAutofit/>
          </a:bodyPr>
          <a:lstStyle/>
          <a:p>
            <a:r>
              <a:rPr lang="en-GB" sz="2400" dirty="0"/>
              <a:t>Several adjustments were necessary during the process.</a:t>
            </a:r>
          </a:p>
          <a:p>
            <a:r>
              <a:rPr lang="en-GB" sz="2400" dirty="0"/>
              <a:t>Initially, the chart was too close to the main heading. Its size and position were changed to create more space and improve the layout.</a:t>
            </a:r>
          </a:p>
          <a:p>
            <a:r>
              <a:rPr lang="en-GB" sz="2400" dirty="0"/>
              <a:t>Another problem was an incorrect category label. The first column showed "Standard Bike 42" instead of "Standard Bike". To correct this, the Edit Data option was used. The category name was changed, and the number 42 remained as the rental value.</a:t>
            </a:r>
          </a:p>
          <a:p>
            <a:r>
              <a:rPr lang="en-GB" sz="2400" dirty="0"/>
              <a:t>The chart columns were originally blue. Their colour was changed to green to match the headings and create a consistent design.</a:t>
            </a:r>
          </a:p>
          <a:p>
            <a:r>
              <a:rPr lang="en-GB" sz="2400" dirty="0"/>
              <a:t>Data labels were added above each column to display the exact rental numbers. This made the chart easier to read. The legend was removed because it was not needed for a single set of data.</a:t>
            </a:r>
          </a:p>
          <a:p>
            <a:r>
              <a:rPr lang="en-GB" sz="2400" dirty="0"/>
              <a:t>Microsoft Support (n.d.) explains how to create and edit charts. A video tutorial by Makarov (2024) also demonstrates how charts can be presented clearly in PowerPoint.</a:t>
            </a:r>
            <a:br>
              <a:rPr lang="en-GB" sz="2400" dirty="0"/>
            </a:br>
            <a:endParaRPr lang="en-GB" sz="2400" dirty="0"/>
          </a:p>
        </p:txBody>
      </p:sp>
    </p:spTree>
    <p:extLst>
      <p:ext uri="{BB962C8B-B14F-4D97-AF65-F5344CB8AC3E}">
        <p14:creationId xmlns:p14="http://schemas.microsoft.com/office/powerpoint/2010/main" val="3404456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35AE8-A16D-8C27-9AF4-9D1A3BD86F72}"/>
              </a:ext>
            </a:extLst>
          </p:cNvPr>
          <p:cNvSpPr>
            <a:spLocks noGrp="1"/>
          </p:cNvSpPr>
          <p:nvPr>
            <p:ph type="title"/>
          </p:nvPr>
        </p:nvSpPr>
        <p:spPr/>
        <p:txBody>
          <a:bodyPr>
            <a:normAutofit/>
          </a:bodyPr>
          <a:lstStyle/>
          <a:p>
            <a:pPr algn="ctr"/>
            <a:r>
              <a:rPr lang="en-GB" sz="4000" dirty="0"/>
              <a:t>Improvements I made</a:t>
            </a:r>
          </a:p>
        </p:txBody>
      </p:sp>
      <p:sp>
        <p:nvSpPr>
          <p:cNvPr id="3" name="Content Placeholder 2">
            <a:extLst>
              <a:ext uri="{FF2B5EF4-FFF2-40B4-BE49-F238E27FC236}">
                <a16:creationId xmlns:a16="http://schemas.microsoft.com/office/drawing/2014/main" id="{AF7BADC6-BC3E-7B12-7CFC-5BD572069009}"/>
              </a:ext>
            </a:extLst>
          </p:cNvPr>
          <p:cNvSpPr>
            <a:spLocks noGrp="1"/>
          </p:cNvSpPr>
          <p:nvPr>
            <p:ph idx="1"/>
          </p:nvPr>
        </p:nvSpPr>
        <p:spPr/>
        <p:txBody>
          <a:bodyPr>
            <a:normAutofit fontScale="77500" lnSpcReduction="20000"/>
          </a:bodyPr>
          <a:lstStyle/>
          <a:p>
            <a:r>
              <a:rPr lang="en-GB" dirty="0"/>
              <a:t>The next step was to add a text box below the chart. It contained two important results: "Most Popular Bike: Standard Bike (42 Rentals)" and "Total Weekly Rentals: 116".</a:t>
            </a:r>
          </a:p>
          <a:p>
            <a:r>
              <a:rPr lang="en-GB" dirty="0"/>
              <a:t>The text was centred, made bold and changed to dark green to match the rest of the slide.</a:t>
            </a:r>
          </a:p>
          <a:p>
            <a:r>
              <a:rPr lang="en-GB" dirty="0"/>
              <a:t>After completing the presentation, a final check was necessary. All four categories and their numbers were reviewed to make sure the information was accurate. The layout, colours and text size were also checked.</a:t>
            </a:r>
          </a:p>
          <a:p>
            <a:r>
              <a:rPr lang="en-GB" dirty="0"/>
              <a:t>The final slide presents the required information in a simple and professional way. The chart makes the differences between rental numbers clear, while the summary shows the most important results.</a:t>
            </a:r>
          </a:p>
          <a:p>
            <a:r>
              <a:rPr lang="en-GB" dirty="0"/>
              <a:t>The task demonstrated how small changes to formatting, chart labels and spacing can improve a digital presentation. For future projects, planning the slide layout before inserting the chart would help reduce the number of changes needed later.</a:t>
            </a:r>
          </a:p>
          <a:p>
            <a:endParaRPr lang="en-GB" dirty="0"/>
          </a:p>
        </p:txBody>
      </p:sp>
    </p:spTree>
    <p:extLst>
      <p:ext uri="{BB962C8B-B14F-4D97-AF65-F5344CB8AC3E}">
        <p14:creationId xmlns:p14="http://schemas.microsoft.com/office/powerpoint/2010/main" val="1554823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BBFC0-D0D8-5F22-386D-9D08530F1EE3}"/>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D7A6C955-8ACD-FC29-C7AA-4EC793BAA21B}"/>
              </a:ext>
            </a:extLst>
          </p:cNvPr>
          <p:cNvSpPr>
            <a:spLocks noGrp="1"/>
          </p:cNvSpPr>
          <p:nvPr>
            <p:ph idx="1"/>
          </p:nvPr>
        </p:nvSpPr>
        <p:spPr/>
        <p:txBody>
          <a:bodyPr/>
          <a:lstStyle/>
          <a:p>
            <a:pPr marL="0" indent="0">
              <a:buNone/>
            </a:pPr>
            <a:r>
              <a:rPr lang="en-GB" dirty="0">
                <a:latin typeface="+mj-lt"/>
              </a:rPr>
              <a:t>Makarov, A. (2024) </a:t>
            </a:r>
            <a:r>
              <a:rPr lang="en-GB" i="1" dirty="0">
                <a:latin typeface="+mj-lt"/>
              </a:rPr>
              <a:t>How to create an effective bar chart in PowerPoint</a:t>
            </a:r>
            <a:r>
              <a:rPr lang="en-GB" dirty="0">
                <a:latin typeface="+mj-lt"/>
              </a:rPr>
              <a:t> [YouTube video]. Available at: </a:t>
            </a:r>
            <a:r>
              <a:rPr lang="en-GB" dirty="0">
                <a:latin typeface="+mj-lt"/>
                <a:hlinkClick r:id="rId2" tooltip="https://www.youtube.com/watch?v=uDV1I40QzZo"/>
              </a:rPr>
              <a:t>https://www.youtube.com/watch?v=uDV1I40QzZo</a:t>
            </a:r>
            <a:r>
              <a:rPr lang="en-GB" dirty="0">
                <a:latin typeface="+mj-lt"/>
              </a:rPr>
              <a:t> (Accessed: 23 October 2026).</a:t>
            </a:r>
          </a:p>
          <a:p>
            <a:pPr marL="0" indent="0">
              <a:buNone/>
            </a:pPr>
            <a:r>
              <a:rPr lang="en-GB" dirty="0">
                <a:latin typeface="+mj-lt"/>
              </a:rPr>
              <a:t>Microsoft (n.d.) </a:t>
            </a:r>
            <a:r>
              <a:rPr lang="en-GB" i="1" dirty="0">
                <a:latin typeface="+mj-lt"/>
              </a:rPr>
              <a:t>Use charts and graphs in your presentation</a:t>
            </a:r>
            <a:r>
              <a:rPr lang="en-GB" dirty="0">
                <a:latin typeface="+mj-lt"/>
              </a:rPr>
              <a:t>. Microsoft Support. Available at: </a:t>
            </a:r>
            <a:r>
              <a:rPr lang="en-GB" dirty="0">
                <a:latin typeface="+mj-lt"/>
                <a:hlinkClick r:id="rId3" tooltip="https://support.microsoft.com/en-us/powerpoint/training/use-charts-and-graphs-in-your-presentation"/>
              </a:rPr>
              <a:t>https://support.microsoft.com/en-us/powerpoint/training/use-charts-and-graphs-in-your-presentation</a:t>
            </a:r>
            <a:r>
              <a:rPr lang="en-GB" dirty="0">
                <a:latin typeface="+mj-lt"/>
              </a:rPr>
              <a:t> (Accessed: 23 October 2026).</a:t>
            </a:r>
          </a:p>
          <a:p>
            <a:endParaRPr lang="en-GB" dirty="0"/>
          </a:p>
        </p:txBody>
      </p:sp>
    </p:spTree>
    <p:extLst>
      <p:ext uri="{BB962C8B-B14F-4D97-AF65-F5344CB8AC3E}">
        <p14:creationId xmlns:p14="http://schemas.microsoft.com/office/powerpoint/2010/main" val="22267978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794</Words>
  <Application>Microsoft Office PowerPoint</Application>
  <PresentationFormat>Widescreen</PresentationFormat>
  <Paragraphs>30</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      Decision and Iteration Log  Scenario 3: City Bikes Rental </vt:lpstr>
      <vt:lpstr>Choosing the right tool</vt:lpstr>
      <vt:lpstr>Information that I used</vt:lpstr>
      <vt:lpstr>My presentation</vt:lpstr>
      <vt:lpstr>Adjustments</vt:lpstr>
      <vt:lpstr>Improvements I made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Natalia Maria Orzechowska (2615386)</dc:creator>
  <cp:lastModifiedBy>Natalia Maria Orzechowska (2615386)</cp:lastModifiedBy>
  <cp:revision>3</cp:revision>
  <dcterms:created xsi:type="dcterms:W3CDTF">2026-10-23T11:23:39Z</dcterms:created>
  <dcterms:modified xsi:type="dcterms:W3CDTF">2026-10-23T11:36:08Z</dcterms:modified>
</cp:coreProperties>
</file>