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7.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8.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9.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10.xml" ContentType="application/vnd.openxmlformats-officedocument.presentationml.tags+xml"/>
  <Override PartName="/ppt/notesSlides/notesSlide35.xml" ContentType="application/vnd.openxmlformats-officedocument.presentationml.notesSlide+xml"/>
  <Override PartName="/ppt/tags/tag11.xml" ContentType="application/vnd.openxmlformats-officedocument.presentationml.tag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tags/tag12.xml" ContentType="application/vnd.openxmlformats-officedocument.presentationml.tags+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399" r:id="rId3"/>
    <p:sldId id="384" r:id="rId4"/>
    <p:sldId id="385" r:id="rId5"/>
    <p:sldId id="396" r:id="rId6"/>
    <p:sldId id="279" r:id="rId7"/>
    <p:sldId id="397" r:id="rId8"/>
    <p:sldId id="400" r:id="rId9"/>
    <p:sldId id="301" r:id="rId10"/>
    <p:sldId id="300" r:id="rId11"/>
    <p:sldId id="299" r:id="rId12"/>
    <p:sldId id="281" r:id="rId13"/>
    <p:sldId id="298" r:id="rId14"/>
    <p:sldId id="383" r:id="rId15"/>
    <p:sldId id="297" r:id="rId16"/>
    <p:sldId id="398" r:id="rId17"/>
    <p:sldId id="386" r:id="rId18"/>
    <p:sldId id="258" r:id="rId19"/>
    <p:sldId id="286" r:id="rId20"/>
    <p:sldId id="287" r:id="rId21"/>
    <p:sldId id="288" r:id="rId22"/>
    <p:sldId id="289" r:id="rId23"/>
    <p:sldId id="290" r:id="rId24"/>
    <p:sldId id="291" r:id="rId25"/>
    <p:sldId id="292" r:id="rId26"/>
    <p:sldId id="293" r:id="rId27"/>
    <p:sldId id="294" r:id="rId28"/>
    <p:sldId id="295" r:id="rId29"/>
    <p:sldId id="388" r:id="rId30"/>
    <p:sldId id="389" r:id="rId31"/>
    <p:sldId id="391" r:id="rId32"/>
    <p:sldId id="390" r:id="rId33"/>
    <p:sldId id="285" r:id="rId34"/>
    <p:sldId id="393" r:id="rId35"/>
    <p:sldId id="302" r:id="rId36"/>
    <p:sldId id="303" r:id="rId37"/>
    <p:sldId id="305" r:id="rId38"/>
    <p:sldId id="306" r:id="rId39"/>
    <p:sldId id="307" r:id="rId40"/>
    <p:sldId id="308" r:id="rId41"/>
    <p:sldId id="309" r:id="rId42"/>
    <p:sldId id="310" r:id="rId43"/>
    <p:sldId id="313" r:id="rId44"/>
    <p:sldId id="314" r:id="rId45"/>
    <p:sldId id="330" r:id="rId46"/>
    <p:sldId id="331" r:id="rId47"/>
    <p:sldId id="332" r:id="rId48"/>
    <p:sldId id="315" r:id="rId49"/>
    <p:sldId id="316" r:id="rId50"/>
    <p:sldId id="320" r:id="rId51"/>
    <p:sldId id="32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44"/>
    <p:restoredTop sz="68427"/>
  </p:normalViewPr>
  <p:slideViewPr>
    <p:cSldViewPr snapToGrid="0" snapToObjects="1">
      <p:cViewPr varScale="1">
        <p:scale>
          <a:sx n="107" d="100"/>
          <a:sy n="107" d="100"/>
        </p:scale>
        <p:origin x="16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A97A55-CB40-49E1-8E55-B57FB381B10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5B4D56D-FABA-47B0-8189-F9C89B703807}">
      <dgm:prSet/>
      <dgm:spPr/>
      <dgm:t>
        <a:bodyPr/>
        <a:lstStyle/>
        <a:p>
          <a:r>
            <a:rPr lang="en-US"/>
            <a:t>Requirements of police / CSI’s at different scenes</a:t>
          </a:r>
        </a:p>
      </dgm:t>
    </dgm:pt>
    <dgm:pt modelId="{AF7F74B3-383C-45A0-A08A-E1C1FCD4E2E6}" type="parTrans" cxnId="{98211FF9-9498-4F4C-9395-B3105C6CAF55}">
      <dgm:prSet/>
      <dgm:spPr/>
      <dgm:t>
        <a:bodyPr/>
        <a:lstStyle/>
        <a:p>
          <a:endParaRPr lang="en-US"/>
        </a:p>
      </dgm:t>
    </dgm:pt>
    <dgm:pt modelId="{AC6E9C08-4BC9-41FD-95B6-0A5EE3995D23}" type="sibTrans" cxnId="{98211FF9-9498-4F4C-9395-B3105C6CAF55}">
      <dgm:prSet/>
      <dgm:spPr/>
      <dgm:t>
        <a:bodyPr/>
        <a:lstStyle/>
        <a:p>
          <a:endParaRPr lang="en-US"/>
        </a:p>
      </dgm:t>
    </dgm:pt>
    <dgm:pt modelId="{C310A3BF-AA47-4DFB-837E-2F22BA37DEE4}">
      <dgm:prSet/>
      <dgm:spPr/>
      <dgm:t>
        <a:bodyPr/>
        <a:lstStyle/>
        <a:p>
          <a:r>
            <a:rPr lang="en-US"/>
            <a:t>CAP </a:t>
          </a:r>
        </a:p>
      </dgm:t>
    </dgm:pt>
    <dgm:pt modelId="{3ED069FD-7047-4E56-BA47-D47676016A36}" type="parTrans" cxnId="{306C7C48-0E35-47BC-925D-D10FD10C4D1B}">
      <dgm:prSet/>
      <dgm:spPr/>
      <dgm:t>
        <a:bodyPr/>
        <a:lstStyle/>
        <a:p>
          <a:endParaRPr lang="en-US"/>
        </a:p>
      </dgm:t>
    </dgm:pt>
    <dgm:pt modelId="{AA3768DA-CA71-4FCD-8636-28C44E63C0EB}" type="sibTrans" cxnId="{306C7C48-0E35-47BC-925D-D10FD10C4D1B}">
      <dgm:prSet/>
      <dgm:spPr/>
      <dgm:t>
        <a:bodyPr/>
        <a:lstStyle/>
        <a:p>
          <a:endParaRPr lang="en-US"/>
        </a:p>
      </dgm:t>
    </dgm:pt>
    <dgm:pt modelId="{02B694A1-2895-4215-B895-0309C2E8BCB6}">
      <dgm:prSet/>
      <dgm:spPr/>
      <dgm:t>
        <a:bodyPr/>
        <a:lstStyle/>
        <a:p>
          <a:r>
            <a:rPr lang="en-US"/>
            <a:t>Chain of evidence </a:t>
          </a:r>
        </a:p>
      </dgm:t>
    </dgm:pt>
    <dgm:pt modelId="{9EF3506C-A8EF-41BC-AF47-EB1CAC61193A}" type="parTrans" cxnId="{5F386C36-576D-4F54-A780-D71C9376A4CA}">
      <dgm:prSet/>
      <dgm:spPr/>
      <dgm:t>
        <a:bodyPr/>
        <a:lstStyle/>
        <a:p>
          <a:endParaRPr lang="en-US"/>
        </a:p>
      </dgm:t>
    </dgm:pt>
    <dgm:pt modelId="{C043326D-5F21-4501-AC21-EAB393C1400E}" type="sibTrans" cxnId="{5F386C36-576D-4F54-A780-D71C9376A4CA}">
      <dgm:prSet/>
      <dgm:spPr/>
      <dgm:t>
        <a:bodyPr/>
        <a:lstStyle/>
        <a:p>
          <a:endParaRPr lang="en-US"/>
        </a:p>
      </dgm:t>
    </dgm:pt>
    <dgm:pt modelId="{729B98B3-DC77-4652-B6F7-CE0A1517C980}">
      <dgm:prSet/>
      <dgm:spPr/>
      <dgm:t>
        <a:bodyPr/>
        <a:lstStyle/>
        <a:p>
          <a:r>
            <a:rPr lang="en-US" dirty="0"/>
            <a:t>Suspect considerations </a:t>
          </a:r>
        </a:p>
      </dgm:t>
    </dgm:pt>
    <dgm:pt modelId="{47304D25-DD37-4BDB-950D-209BE835D98A}" type="parTrans" cxnId="{CDFACEF7-6763-459D-BA24-43848395FD64}">
      <dgm:prSet/>
      <dgm:spPr/>
      <dgm:t>
        <a:bodyPr/>
        <a:lstStyle/>
        <a:p>
          <a:endParaRPr lang="en-US"/>
        </a:p>
      </dgm:t>
    </dgm:pt>
    <dgm:pt modelId="{EA5F2B71-823B-4066-9BF8-3513EF33ACB1}" type="sibTrans" cxnId="{CDFACEF7-6763-459D-BA24-43848395FD64}">
      <dgm:prSet/>
      <dgm:spPr/>
      <dgm:t>
        <a:bodyPr/>
        <a:lstStyle/>
        <a:p>
          <a:endParaRPr lang="en-US"/>
        </a:p>
      </dgm:t>
    </dgm:pt>
    <dgm:pt modelId="{E8C7832F-B000-4CCD-8EDE-B6AB8DDF96C2}">
      <dgm:prSet/>
      <dgm:spPr/>
      <dgm:t>
        <a:bodyPr/>
        <a:lstStyle/>
        <a:p>
          <a:r>
            <a:rPr lang="en-US"/>
            <a:t>Main stages of the Investigative and Evidential Evaluation Cycle</a:t>
          </a:r>
        </a:p>
      </dgm:t>
    </dgm:pt>
    <dgm:pt modelId="{A02B8B12-90FD-415D-BEB8-21A9E7105C12}" type="parTrans" cxnId="{3F0D63BC-3FFB-4C76-8CA7-27496688573F}">
      <dgm:prSet/>
      <dgm:spPr/>
      <dgm:t>
        <a:bodyPr/>
        <a:lstStyle/>
        <a:p>
          <a:endParaRPr lang="en-US"/>
        </a:p>
      </dgm:t>
    </dgm:pt>
    <dgm:pt modelId="{DB4B8AD7-B6BC-451F-A765-23D2AD2299CE}" type="sibTrans" cxnId="{3F0D63BC-3FFB-4C76-8CA7-27496688573F}">
      <dgm:prSet/>
      <dgm:spPr/>
      <dgm:t>
        <a:bodyPr/>
        <a:lstStyle/>
        <a:p>
          <a:endParaRPr lang="en-US"/>
        </a:p>
      </dgm:t>
    </dgm:pt>
    <dgm:pt modelId="{25AF7A22-642C-4041-9A25-A8668FCE05B3}">
      <dgm:prSet/>
      <dgm:spPr/>
      <dgm:t>
        <a:bodyPr/>
        <a:lstStyle/>
        <a:p>
          <a:r>
            <a:rPr lang="en-US"/>
            <a:t>Scene Log</a:t>
          </a:r>
        </a:p>
      </dgm:t>
    </dgm:pt>
    <dgm:pt modelId="{E5F9FE48-CE2E-4C52-879B-6F79A175DBE2}" type="parTrans" cxnId="{B0AA46A9-F01B-4CB3-AAD8-1D1EDD6C1D3E}">
      <dgm:prSet/>
      <dgm:spPr/>
      <dgm:t>
        <a:bodyPr/>
        <a:lstStyle/>
        <a:p>
          <a:endParaRPr lang="en-US"/>
        </a:p>
      </dgm:t>
    </dgm:pt>
    <dgm:pt modelId="{8EFFE2D3-1B20-4E11-954D-6AE956014F7D}" type="sibTrans" cxnId="{B0AA46A9-F01B-4CB3-AAD8-1D1EDD6C1D3E}">
      <dgm:prSet/>
      <dgm:spPr/>
      <dgm:t>
        <a:bodyPr/>
        <a:lstStyle/>
        <a:p>
          <a:endParaRPr lang="en-US"/>
        </a:p>
      </dgm:t>
    </dgm:pt>
    <dgm:pt modelId="{5ECAF0C7-5B6A-4455-9D43-0645748AC85B}">
      <dgm:prSet/>
      <dgm:spPr/>
      <dgm:t>
        <a:bodyPr/>
        <a:lstStyle/>
        <a:p>
          <a:r>
            <a:rPr lang="en-US"/>
            <a:t>Exhibits</a:t>
          </a:r>
        </a:p>
      </dgm:t>
    </dgm:pt>
    <dgm:pt modelId="{13BB7B88-F21F-450D-BF63-03DF00A69CEF}" type="parTrans" cxnId="{9DB39A93-6F79-4BF9-B7AF-C54A1E34123D}">
      <dgm:prSet/>
      <dgm:spPr/>
      <dgm:t>
        <a:bodyPr/>
        <a:lstStyle/>
        <a:p>
          <a:endParaRPr lang="en-US"/>
        </a:p>
      </dgm:t>
    </dgm:pt>
    <dgm:pt modelId="{29342C32-B83C-43BC-A6AF-88E5D53BA945}" type="sibTrans" cxnId="{9DB39A93-6F79-4BF9-B7AF-C54A1E34123D}">
      <dgm:prSet/>
      <dgm:spPr/>
      <dgm:t>
        <a:bodyPr/>
        <a:lstStyle/>
        <a:p>
          <a:endParaRPr lang="en-US"/>
        </a:p>
      </dgm:t>
    </dgm:pt>
    <dgm:pt modelId="{E1B8B5E1-E99C-F94A-8999-EEF00C0619DF}" type="pres">
      <dgm:prSet presAssocID="{67A97A55-CB40-49E1-8E55-B57FB381B106}" presName="diagram" presStyleCnt="0">
        <dgm:presLayoutVars>
          <dgm:dir/>
          <dgm:resizeHandles val="exact"/>
        </dgm:presLayoutVars>
      </dgm:prSet>
      <dgm:spPr/>
    </dgm:pt>
    <dgm:pt modelId="{54E4475F-5C63-0A45-80EA-0B3F0B45149D}" type="pres">
      <dgm:prSet presAssocID="{F5B4D56D-FABA-47B0-8189-F9C89B703807}" presName="node" presStyleLbl="node1" presStyleIdx="0" presStyleCnt="7">
        <dgm:presLayoutVars>
          <dgm:bulletEnabled val="1"/>
        </dgm:presLayoutVars>
      </dgm:prSet>
      <dgm:spPr/>
    </dgm:pt>
    <dgm:pt modelId="{972D79B9-1505-C046-8488-BD694B9E30E5}" type="pres">
      <dgm:prSet presAssocID="{AC6E9C08-4BC9-41FD-95B6-0A5EE3995D23}" presName="sibTrans" presStyleCnt="0"/>
      <dgm:spPr/>
    </dgm:pt>
    <dgm:pt modelId="{72396C5F-1BAC-B74F-AE63-31921DF2D392}" type="pres">
      <dgm:prSet presAssocID="{C310A3BF-AA47-4DFB-837E-2F22BA37DEE4}" presName="node" presStyleLbl="node1" presStyleIdx="1" presStyleCnt="7">
        <dgm:presLayoutVars>
          <dgm:bulletEnabled val="1"/>
        </dgm:presLayoutVars>
      </dgm:prSet>
      <dgm:spPr/>
    </dgm:pt>
    <dgm:pt modelId="{B7A329FD-2A2B-4A4E-BE72-0830BB1DB3EE}" type="pres">
      <dgm:prSet presAssocID="{AA3768DA-CA71-4FCD-8636-28C44E63C0EB}" presName="sibTrans" presStyleCnt="0"/>
      <dgm:spPr/>
    </dgm:pt>
    <dgm:pt modelId="{C78892F6-D90F-774E-BD00-3DFD9542019B}" type="pres">
      <dgm:prSet presAssocID="{02B694A1-2895-4215-B895-0309C2E8BCB6}" presName="node" presStyleLbl="node1" presStyleIdx="2" presStyleCnt="7">
        <dgm:presLayoutVars>
          <dgm:bulletEnabled val="1"/>
        </dgm:presLayoutVars>
      </dgm:prSet>
      <dgm:spPr/>
    </dgm:pt>
    <dgm:pt modelId="{0AD38D6F-81BE-6F4C-A6AF-3844EFE3EDA6}" type="pres">
      <dgm:prSet presAssocID="{C043326D-5F21-4501-AC21-EAB393C1400E}" presName="sibTrans" presStyleCnt="0"/>
      <dgm:spPr/>
    </dgm:pt>
    <dgm:pt modelId="{C062262E-91F0-CE4D-8D05-961F18F06F61}" type="pres">
      <dgm:prSet presAssocID="{729B98B3-DC77-4652-B6F7-CE0A1517C980}" presName="node" presStyleLbl="node1" presStyleIdx="3" presStyleCnt="7">
        <dgm:presLayoutVars>
          <dgm:bulletEnabled val="1"/>
        </dgm:presLayoutVars>
      </dgm:prSet>
      <dgm:spPr/>
    </dgm:pt>
    <dgm:pt modelId="{6042E8E5-64BE-4F40-9C6A-49E63BC89DB1}" type="pres">
      <dgm:prSet presAssocID="{EA5F2B71-823B-4066-9BF8-3513EF33ACB1}" presName="sibTrans" presStyleCnt="0"/>
      <dgm:spPr/>
    </dgm:pt>
    <dgm:pt modelId="{761C7205-CB4B-D945-99E3-056E6A7732F0}" type="pres">
      <dgm:prSet presAssocID="{E8C7832F-B000-4CCD-8EDE-B6AB8DDF96C2}" presName="node" presStyleLbl="node1" presStyleIdx="4" presStyleCnt="7">
        <dgm:presLayoutVars>
          <dgm:bulletEnabled val="1"/>
        </dgm:presLayoutVars>
      </dgm:prSet>
      <dgm:spPr/>
    </dgm:pt>
    <dgm:pt modelId="{4D6DFCDB-8304-2441-9556-35B63AA8F46F}" type="pres">
      <dgm:prSet presAssocID="{DB4B8AD7-B6BC-451F-A765-23D2AD2299CE}" presName="sibTrans" presStyleCnt="0"/>
      <dgm:spPr/>
    </dgm:pt>
    <dgm:pt modelId="{8F88FA68-9955-8448-80D9-06D7AD3DC9EC}" type="pres">
      <dgm:prSet presAssocID="{25AF7A22-642C-4041-9A25-A8668FCE05B3}" presName="node" presStyleLbl="node1" presStyleIdx="5" presStyleCnt="7">
        <dgm:presLayoutVars>
          <dgm:bulletEnabled val="1"/>
        </dgm:presLayoutVars>
      </dgm:prSet>
      <dgm:spPr/>
    </dgm:pt>
    <dgm:pt modelId="{B221D298-8031-5747-BEFC-ABE4F1C313DA}" type="pres">
      <dgm:prSet presAssocID="{8EFFE2D3-1B20-4E11-954D-6AE956014F7D}" presName="sibTrans" presStyleCnt="0"/>
      <dgm:spPr/>
    </dgm:pt>
    <dgm:pt modelId="{79AFCACC-5291-FC4F-8C7A-11082F93701D}" type="pres">
      <dgm:prSet presAssocID="{5ECAF0C7-5B6A-4455-9D43-0645748AC85B}" presName="node" presStyleLbl="node1" presStyleIdx="6" presStyleCnt="7">
        <dgm:presLayoutVars>
          <dgm:bulletEnabled val="1"/>
        </dgm:presLayoutVars>
      </dgm:prSet>
      <dgm:spPr/>
    </dgm:pt>
  </dgm:ptLst>
  <dgm:cxnLst>
    <dgm:cxn modelId="{E5917701-67A9-4442-9DB4-4F244B2C1810}" type="presOf" srcId="{F5B4D56D-FABA-47B0-8189-F9C89B703807}" destId="{54E4475F-5C63-0A45-80EA-0B3F0B45149D}" srcOrd="0" destOrd="0" presId="urn:microsoft.com/office/officeart/2005/8/layout/default"/>
    <dgm:cxn modelId="{E5DB602A-C8A5-D04A-B17C-02F80870D3BA}" type="presOf" srcId="{25AF7A22-642C-4041-9A25-A8668FCE05B3}" destId="{8F88FA68-9955-8448-80D9-06D7AD3DC9EC}" srcOrd="0" destOrd="0" presId="urn:microsoft.com/office/officeart/2005/8/layout/default"/>
    <dgm:cxn modelId="{5F386C36-576D-4F54-A780-D71C9376A4CA}" srcId="{67A97A55-CB40-49E1-8E55-B57FB381B106}" destId="{02B694A1-2895-4215-B895-0309C2E8BCB6}" srcOrd="2" destOrd="0" parTransId="{9EF3506C-A8EF-41BC-AF47-EB1CAC61193A}" sibTransId="{C043326D-5F21-4501-AC21-EAB393C1400E}"/>
    <dgm:cxn modelId="{818B1144-6B85-1647-BB3A-F5B5C134D8F0}" type="presOf" srcId="{67A97A55-CB40-49E1-8E55-B57FB381B106}" destId="{E1B8B5E1-E99C-F94A-8999-EEF00C0619DF}" srcOrd="0" destOrd="0" presId="urn:microsoft.com/office/officeart/2005/8/layout/default"/>
    <dgm:cxn modelId="{306C7C48-0E35-47BC-925D-D10FD10C4D1B}" srcId="{67A97A55-CB40-49E1-8E55-B57FB381B106}" destId="{C310A3BF-AA47-4DFB-837E-2F22BA37DEE4}" srcOrd="1" destOrd="0" parTransId="{3ED069FD-7047-4E56-BA47-D47676016A36}" sibTransId="{AA3768DA-CA71-4FCD-8636-28C44E63C0EB}"/>
    <dgm:cxn modelId="{3D20BF48-053D-134D-886B-5BB9E5D1E212}" type="presOf" srcId="{E8C7832F-B000-4CCD-8EDE-B6AB8DDF96C2}" destId="{761C7205-CB4B-D945-99E3-056E6A7732F0}" srcOrd="0" destOrd="0" presId="urn:microsoft.com/office/officeart/2005/8/layout/default"/>
    <dgm:cxn modelId="{05F5AE84-CBF0-CA47-BCFF-29473DA5FCB5}" type="presOf" srcId="{02B694A1-2895-4215-B895-0309C2E8BCB6}" destId="{C78892F6-D90F-774E-BD00-3DFD9542019B}" srcOrd="0" destOrd="0" presId="urn:microsoft.com/office/officeart/2005/8/layout/default"/>
    <dgm:cxn modelId="{9DB39A93-6F79-4BF9-B7AF-C54A1E34123D}" srcId="{67A97A55-CB40-49E1-8E55-B57FB381B106}" destId="{5ECAF0C7-5B6A-4455-9D43-0645748AC85B}" srcOrd="6" destOrd="0" parTransId="{13BB7B88-F21F-450D-BF63-03DF00A69CEF}" sibTransId="{29342C32-B83C-43BC-A6AF-88E5D53BA945}"/>
    <dgm:cxn modelId="{B0AA46A9-F01B-4CB3-AAD8-1D1EDD6C1D3E}" srcId="{67A97A55-CB40-49E1-8E55-B57FB381B106}" destId="{25AF7A22-642C-4041-9A25-A8668FCE05B3}" srcOrd="5" destOrd="0" parTransId="{E5F9FE48-CE2E-4C52-879B-6F79A175DBE2}" sibTransId="{8EFFE2D3-1B20-4E11-954D-6AE956014F7D}"/>
    <dgm:cxn modelId="{3F0D63BC-3FFB-4C76-8CA7-27496688573F}" srcId="{67A97A55-CB40-49E1-8E55-B57FB381B106}" destId="{E8C7832F-B000-4CCD-8EDE-B6AB8DDF96C2}" srcOrd="4" destOrd="0" parTransId="{A02B8B12-90FD-415D-BEB8-21A9E7105C12}" sibTransId="{DB4B8AD7-B6BC-451F-A765-23D2AD2299CE}"/>
    <dgm:cxn modelId="{903AD3C5-1506-4F4E-A458-4E8496A8C64E}" type="presOf" srcId="{729B98B3-DC77-4652-B6F7-CE0A1517C980}" destId="{C062262E-91F0-CE4D-8D05-961F18F06F61}" srcOrd="0" destOrd="0" presId="urn:microsoft.com/office/officeart/2005/8/layout/default"/>
    <dgm:cxn modelId="{4EFD33E5-C514-814C-89B9-738107C04B5A}" type="presOf" srcId="{5ECAF0C7-5B6A-4455-9D43-0645748AC85B}" destId="{79AFCACC-5291-FC4F-8C7A-11082F93701D}" srcOrd="0" destOrd="0" presId="urn:microsoft.com/office/officeart/2005/8/layout/default"/>
    <dgm:cxn modelId="{CDFACEF7-6763-459D-BA24-43848395FD64}" srcId="{67A97A55-CB40-49E1-8E55-B57FB381B106}" destId="{729B98B3-DC77-4652-B6F7-CE0A1517C980}" srcOrd="3" destOrd="0" parTransId="{47304D25-DD37-4BDB-950D-209BE835D98A}" sibTransId="{EA5F2B71-823B-4066-9BF8-3513EF33ACB1}"/>
    <dgm:cxn modelId="{85F6FEF8-0F85-984C-9358-0D8E6CEB5835}" type="presOf" srcId="{C310A3BF-AA47-4DFB-837E-2F22BA37DEE4}" destId="{72396C5F-1BAC-B74F-AE63-31921DF2D392}" srcOrd="0" destOrd="0" presId="urn:microsoft.com/office/officeart/2005/8/layout/default"/>
    <dgm:cxn modelId="{98211FF9-9498-4F4C-9395-B3105C6CAF55}" srcId="{67A97A55-CB40-49E1-8E55-B57FB381B106}" destId="{F5B4D56D-FABA-47B0-8189-F9C89B703807}" srcOrd="0" destOrd="0" parTransId="{AF7F74B3-383C-45A0-A08A-E1C1FCD4E2E6}" sibTransId="{AC6E9C08-4BC9-41FD-95B6-0A5EE3995D23}"/>
    <dgm:cxn modelId="{EF4DA858-F2FD-6B4B-998B-98E828734089}" type="presParOf" srcId="{E1B8B5E1-E99C-F94A-8999-EEF00C0619DF}" destId="{54E4475F-5C63-0A45-80EA-0B3F0B45149D}" srcOrd="0" destOrd="0" presId="urn:microsoft.com/office/officeart/2005/8/layout/default"/>
    <dgm:cxn modelId="{0D77427D-324B-134D-A6D3-D0B1484006A1}" type="presParOf" srcId="{E1B8B5E1-E99C-F94A-8999-EEF00C0619DF}" destId="{972D79B9-1505-C046-8488-BD694B9E30E5}" srcOrd="1" destOrd="0" presId="urn:microsoft.com/office/officeart/2005/8/layout/default"/>
    <dgm:cxn modelId="{DB7DBBEF-D98F-D944-943C-46D8BAF3A1AD}" type="presParOf" srcId="{E1B8B5E1-E99C-F94A-8999-EEF00C0619DF}" destId="{72396C5F-1BAC-B74F-AE63-31921DF2D392}" srcOrd="2" destOrd="0" presId="urn:microsoft.com/office/officeart/2005/8/layout/default"/>
    <dgm:cxn modelId="{6AD592C0-1646-684F-9FA2-01143CF7D7BB}" type="presParOf" srcId="{E1B8B5E1-E99C-F94A-8999-EEF00C0619DF}" destId="{B7A329FD-2A2B-4A4E-BE72-0830BB1DB3EE}" srcOrd="3" destOrd="0" presId="urn:microsoft.com/office/officeart/2005/8/layout/default"/>
    <dgm:cxn modelId="{7BB8C3DA-A2C1-374F-9D06-BF15D938F3D8}" type="presParOf" srcId="{E1B8B5E1-E99C-F94A-8999-EEF00C0619DF}" destId="{C78892F6-D90F-774E-BD00-3DFD9542019B}" srcOrd="4" destOrd="0" presId="urn:microsoft.com/office/officeart/2005/8/layout/default"/>
    <dgm:cxn modelId="{715E8AE6-B26D-CF45-BADC-48FA31A05C6D}" type="presParOf" srcId="{E1B8B5E1-E99C-F94A-8999-EEF00C0619DF}" destId="{0AD38D6F-81BE-6F4C-A6AF-3844EFE3EDA6}" srcOrd="5" destOrd="0" presId="urn:microsoft.com/office/officeart/2005/8/layout/default"/>
    <dgm:cxn modelId="{FBC78763-CDC9-1C47-BA90-5139549A13FE}" type="presParOf" srcId="{E1B8B5E1-E99C-F94A-8999-EEF00C0619DF}" destId="{C062262E-91F0-CE4D-8D05-961F18F06F61}" srcOrd="6" destOrd="0" presId="urn:microsoft.com/office/officeart/2005/8/layout/default"/>
    <dgm:cxn modelId="{72FC3FD2-DE8B-FB47-9498-B499FCDD8BD5}" type="presParOf" srcId="{E1B8B5E1-E99C-F94A-8999-EEF00C0619DF}" destId="{6042E8E5-64BE-4F40-9C6A-49E63BC89DB1}" srcOrd="7" destOrd="0" presId="urn:microsoft.com/office/officeart/2005/8/layout/default"/>
    <dgm:cxn modelId="{AB64D796-7888-1B42-9060-B0A7BC00AD85}" type="presParOf" srcId="{E1B8B5E1-E99C-F94A-8999-EEF00C0619DF}" destId="{761C7205-CB4B-D945-99E3-056E6A7732F0}" srcOrd="8" destOrd="0" presId="urn:microsoft.com/office/officeart/2005/8/layout/default"/>
    <dgm:cxn modelId="{D02E5D1D-D11B-5D46-8594-AF0616916649}" type="presParOf" srcId="{E1B8B5E1-E99C-F94A-8999-EEF00C0619DF}" destId="{4D6DFCDB-8304-2441-9556-35B63AA8F46F}" srcOrd="9" destOrd="0" presId="urn:microsoft.com/office/officeart/2005/8/layout/default"/>
    <dgm:cxn modelId="{27EF9984-E8D1-664E-96D8-2A63AED011D7}" type="presParOf" srcId="{E1B8B5E1-E99C-F94A-8999-EEF00C0619DF}" destId="{8F88FA68-9955-8448-80D9-06D7AD3DC9EC}" srcOrd="10" destOrd="0" presId="urn:microsoft.com/office/officeart/2005/8/layout/default"/>
    <dgm:cxn modelId="{18A63E5E-5CA2-0747-8933-24495C3A9FF2}" type="presParOf" srcId="{E1B8B5E1-E99C-F94A-8999-EEF00C0619DF}" destId="{B221D298-8031-5747-BEFC-ABE4F1C313DA}" srcOrd="11" destOrd="0" presId="urn:microsoft.com/office/officeart/2005/8/layout/default"/>
    <dgm:cxn modelId="{61DFE911-AFAC-A546-829E-D1A857A2BC1B}" type="presParOf" srcId="{E1B8B5E1-E99C-F94A-8999-EEF00C0619DF}" destId="{79AFCACC-5291-FC4F-8C7A-11082F93701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76CB68-70AC-4B27-AE63-DE3189516C0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45CE51B-E468-414F-BD7A-2C38886612A8}">
      <dgm:prSet/>
      <dgm:spPr/>
      <dgm:t>
        <a:bodyPr/>
        <a:lstStyle/>
        <a:p>
          <a:r>
            <a:rPr lang="en-US"/>
            <a:t>To understand which samples are required to be taken in different situations</a:t>
          </a:r>
        </a:p>
      </dgm:t>
    </dgm:pt>
    <dgm:pt modelId="{2AA13BFB-C35E-4688-9C75-BDAF773A348A}" type="parTrans" cxnId="{DED61FF0-7195-4F89-B003-DF8E1F54D7CC}">
      <dgm:prSet/>
      <dgm:spPr/>
      <dgm:t>
        <a:bodyPr/>
        <a:lstStyle/>
        <a:p>
          <a:endParaRPr lang="en-US"/>
        </a:p>
      </dgm:t>
    </dgm:pt>
    <dgm:pt modelId="{C02AFD1C-5DBF-40E5-A886-F0235D91EB19}" type="sibTrans" cxnId="{DED61FF0-7195-4F89-B003-DF8E1F54D7CC}">
      <dgm:prSet/>
      <dgm:spPr/>
      <dgm:t>
        <a:bodyPr/>
        <a:lstStyle/>
        <a:p>
          <a:endParaRPr lang="en-US"/>
        </a:p>
      </dgm:t>
    </dgm:pt>
    <dgm:pt modelId="{47D9F0DA-BFD4-4AA6-AF78-16338D8A2A69}">
      <dgm:prSet/>
      <dgm:spPr/>
      <dgm:t>
        <a:bodyPr/>
        <a:lstStyle/>
        <a:p>
          <a:r>
            <a:rPr lang="en-US"/>
            <a:t>To understand how difference types of evidence need to be seized and packaged in specific ways and the reasoning behind those ways</a:t>
          </a:r>
        </a:p>
      </dgm:t>
    </dgm:pt>
    <dgm:pt modelId="{4ED59D2B-FD40-4A72-8777-A57BA699FFC0}" type="parTrans" cxnId="{BD93D081-8DEA-424D-955A-459573248EBA}">
      <dgm:prSet/>
      <dgm:spPr/>
      <dgm:t>
        <a:bodyPr/>
        <a:lstStyle/>
        <a:p>
          <a:endParaRPr lang="en-US"/>
        </a:p>
      </dgm:t>
    </dgm:pt>
    <dgm:pt modelId="{A2FCAC20-D9B1-4A80-91E7-AF1EDF31E39E}" type="sibTrans" cxnId="{BD93D081-8DEA-424D-955A-459573248EBA}">
      <dgm:prSet/>
      <dgm:spPr/>
      <dgm:t>
        <a:bodyPr/>
        <a:lstStyle/>
        <a:p>
          <a:endParaRPr lang="en-US"/>
        </a:p>
      </dgm:t>
    </dgm:pt>
    <dgm:pt modelId="{5E7A6E85-3313-45D7-B7B4-7893960EBBFC}">
      <dgm:prSet/>
      <dgm:spPr/>
      <dgm:t>
        <a:bodyPr/>
        <a:lstStyle/>
        <a:p>
          <a:r>
            <a:rPr lang="en-US"/>
            <a:t>To understand the importance/relevance of toxicology in a policing world</a:t>
          </a:r>
        </a:p>
      </dgm:t>
    </dgm:pt>
    <dgm:pt modelId="{C5DC9DB2-C3CF-4B8B-BE77-3D28E894690C}" type="parTrans" cxnId="{9CC5BD18-E82B-4CAC-BF74-0A29A18C0105}">
      <dgm:prSet/>
      <dgm:spPr/>
      <dgm:t>
        <a:bodyPr/>
        <a:lstStyle/>
        <a:p>
          <a:endParaRPr lang="en-US"/>
        </a:p>
      </dgm:t>
    </dgm:pt>
    <dgm:pt modelId="{8075DDCB-175E-4FF8-A95A-030BBE206751}" type="sibTrans" cxnId="{9CC5BD18-E82B-4CAC-BF74-0A29A18C0105}">
      <dgm:prSet/>
      <dgm:spPr/>
      <dgm:t>
        <a:bodyPr/>
        <a:lstStyle/>
        <a:p>
          <a:endParaRPr lang="en-US"/>
        </a:p>
      </dgm:t>
    </dgm:pt>
    <dgm:pt modelId="{C8B08D71-937A-495E-A0A7-38F1DC4C9BCE}">
      <dgm:prSet/>
      <dgm:spPr/>
      <dgm:t>
        <a:bodyPr/>
        <a:lstStyle/>
        <a:p>
          <a:r>
            <a:rPr lang="en-US"/>
            <a:t>To critically analyse Drink/Drive legislations and procedures. </a:t>
          </a:r>
        </a:p>
      </dgm:t>
    </dgm:pt>
    <dgm:pt modelId="{2E799C8F-403C-4698-9A25-048CB63B51AD}" type="parTrans" cxnId="{B36952B3-7D1C-4A89-B0B6-035A1824A715}">
      <dgm:prSet/>
      <dgm:spPr/>
      <dgm:t>
        <a:bodyPr/>
        <a:lstStyle/>
        <a:p>
          <a:endParaRPr lang="en-US"/>
        </a:p>
      </dgm:t>
    </dgm:pt>
    <dgm:pt modelId="{C45CFF75-002F-4AFA-A819-61DBA6877448}" type="sibTrans" cxnId="{B36952B3-7D1C-4A89-B0B6-035A1824A715}">
      <dgm:prSet/>
      <dgm:spPr/>
      <dgm:t>
        <a:bodyPr/>
        <a:lstStyle/>
        <a:p>
          <a:endParaRPr lang="en-US"/>
        </a:p>
      </dgm:t>
    </dgm:pt>
    <dgm:pt modelId="{B311EBAF-0B22-8D4C-B4A4-14F5B62D97F6}" type="pres">
      <dgm:prSet presAssocID="{7D76CB68-70AC-4B27-AE63-DE3189516C0A}" presName="vert0" presStyleCnt="0">
        <dgm:presLayoutVars>
          <dgm:dir/>
          <dgm:animOne val="branch"/>
          <dgm:animLvl val="lvl"/>
        </dgm:presLayoutVars>
      </dgm:prSet>
      <dgm:spPr/>
    </dgm:pt>
    <dgm:pt modelId="{0072F0CF-25B8-3A43-B08A-37BBED2C46D9}" type="pres">
      <dgm:prSet presAssocID="{245CE51B-E468-414F-BD7A-2C38886612A8}" presName="thickLine" presStyleLbl="alignNode1" presStyleIdx="0" presStyleCnt="4"/>
      <dgm:spPr/>
    </dgm:pt>
    <dgm:pt modelId="{5E23CF10-0697-C14F-BA83-ED45CE0B91BE}" type="pres">
      <dgm:prSet presAssocID="{245CE51B-E468-414F-BD7A-2C38886612A8}" presName="horz1" presStyleCnt="0"/>
      <dgm:spPr/>
    </dgm:pt>
    <dgm:pt modelId="{D30967A0-B840-D342-9786-BB76FABB7556}" type="pres">
      <dgm:prSet presAssocID="{245CE51B-E468-414F-BD7A-2C38886612A8}" presName="tx1" presStyleLbl="revTx" presStyleIdx="0" presStyleCnt="4"/>
      <dgm:spPr/>
    </dgm:pt>
    <dgm:pt modelId="{98EAD3AF-E7F5-834A-9822-4ECED09CFBA4}" type="pres">
      <dgm:prSet presAssocID="{245CE51B-E468-414F-BD7A-2C38886612A8}" presName="vert1" presStyleCnt="0"/>
      <dgm:spPr/>
    </dgm:pt>
    <dgm:pt modelId="{1832704B-86DE-5049-9C6F-28941A48905B}" type="pres">
      <dgm:prSet presAssocID="{47D9F0DA-BFD4-4AA6-AF78-16338D8A2A69}" presName="thickLine" presStyleLbl="alignNode1" presStyleIdx="1" presStyleCnt="4"/>
      <dgm:spPr/>
    </dgm:pt>
    <dgm:pt modelId="{228D08C2-5FB4-9C42-97FF-8351DEFCA4CA}" type="pres">
      <dgm:prSet presAssocID="{47D9F0DA-BFD4-4AA6-AF78-16338D8A2A69}" presName="horz1" presStyleCnt="0"/>
      <dgm:spPr/>
    </dgm:pt>
    <dgm:pt modelId="{F5D21388-2789-DE42-95EE-95EF2CFC9FEF}" type="pres">
      <dgm:prSet presAssocID="{47D9F0DA-BFD4-4AA6-AF78-16338D8A2A69}" presName="tx1" presStyleLbl="revTx" presStyleIdx="1" presStyleCnt="4"/>
      <dgm:spPr/>
    </dgm:pt>
    <dgm:pt modelId="{0DF28F04-70EF-5346-B441-5F520A326FE4}" type="pres">
      <dgm:prSet presAssocID="{47D9F0DA-BFD4-4AA6-AF78-16338D8A2A69}" presName="vert1" presStyleCnt="0"/>
      <dgm:spPr/>
    </dgm:pt>
    <dgm:pt modelId="{F08E21F4-66A8-9E4C-8B23-549E588EC1EA}" type="pres">
      <dgm:prSet presAssocID="{5E7A6E85-3313-45D7-B7B4-7893960EBBFC}" presName="thickLine" presStyleLbl="alignNode1" presStyleIdx="2" presStyleCnt="4"/>
      <dgm:spPr/>
    </dgm:pt>
    <dgm:pt modelId="{3B0023A3-0CD9-8240-949C-019182D0D2F3}" type="pres">
      <dgm:prSet presAssocID="{5E7A6E85-3313-45D7-B7B4-7893960EBBFC}" presName="horz1" presStyleCnt="0"/>
      <dgm:spPr/>
    </dgm:pt>
    <dgm:pt modelId="{AC0B95DA-C8E9-0E4F-A46F-123A0268EB57}" type="pres">
      <dgm:prSet presAssocID="{5E7A6E85-3313-45D7-B7B4-7893960EBBFC}" presName="tx1" presStyleLbl="revTx" presStyleIdx="2" presStyleCnt="4"/>
      <dgm:spPr/>
    </dgm:pt>
    <dgm:pt modelId="{273C09AC-A12A-5244-8485-5E0CD4126C53}" type="pres">
      <dgm:prSet presAssocID="{5E7A6E85-3313-45D7-B7B4-7893960EBBFC}" presName="vert1" presStyleCnt="0"/>
      <dgm:spPr/>
    </dgm:pt>
    <dgm:pt modelId="{9C860567-6A0C-C444-9A7F-176BCD1B2AEC}" type="pres">
      <dgm:prSet presAssocID="{C8B08D71-937A-495E-A0A7-38F1DC4C9BCE}" presName="thickLine" presStyleLbl="alignNode1" presStyleIdx="3" presStyleCnt="4"/>
      <dgm:spPr/>
    </dgm:pt>
    <dgm:pt modelId="{019849F8-E4BC-234E-977A-1D9E41114514}" type="pres">
      <dgm:prSet presAssocID="{C8B08D71-937A-495E-A0A7-38F1DC4C9BCE}" presName="horz1" presStyleCnt="0"/>
      <dgm:spPr/>
    </dgm:pt>
    <dgm:pt modelId="{2E68AA79-BD31-1248-88F5-7D66E6B41D58}" type="pres">
      <dgm:prSet presAssocID="{C8B08D71-937A-495E-A0A7-38F1DC4C9BCE}" presName="tx1" presStyleLbl="revTx" presStyleIdx="3" presStyleCnt="4"/>
      <dgm:spPr/>
    </dgm:pt>
    <dgm:pt modelId="{716D70E8-E7BF-944E-B60C-2FF744B7D0CF}" type="pres">
      <dgm:prSet presAssocID="{C8B08D71-937A-495E-A0A7-38F1DC4C9BCE}" presName="vert1" presStyleCnt="0"/>
      <dgm:spPr/>
    </dgm:pt>
  </dgm:ptLst>
  <dgm:cxnLst>
    <dgm:cxn modelId="{2C8FB606-8592-DC4B-AA42-BBC8CF8CC5C9}" type="presOf" srcId="{7D76CB68-70AC-4B27-AE63-DE3189516C0A}" destId="{B311EBAF-0B22-8D4C-B4A4-14F5B62D97F6}" srcOrd="0" destOrd="0" presId="urn:microsoft.com/office/officeart/2008/layout/LinedList"/>
    <dgm:cxn modelId="{9CC5BD18-E82B-4CAC-BF74-0A29A18C0105}" srcId="{7D76CB68-70AC-4B27-AE63-DE3189516C0A}" destId="{5E7A6E85-3313-45D7-B7B4-7893960EBBFC}" srcOrd="2" destOrd="0" parTransId="{C5DC9DB2-C3CF-4B8B-BE77-3D28E894690C}" sibTransId="{8075DDCB-175E-4FF8-A95A-030BBE206751}"/>
    <dgm:cxn modelId="{90320F39-048C-2E49-B4BD-F3D2BAFB9134}" type="presOf" srcId="{245CE51B-E468-414F-BD7A-2C38886612A8}" destId="{D30967A0-B840-D342-9786-BB76FABB7556}" srcOrd="0" destOrd="0" presId="urn:microsoft.com/office/officeart/2008/layout/LinedList"/>
    <dgm:cxn modelId="{E485B060-1176-664F-AA8F-9E2BF4A708E0}" type="presOf" srcId="{47D9F0DA-BFD4-4AA6-AF78-16338D8A2A69}" destId="{F5D21388-2789-DE42-95EE-95EF2CFC9FEF}" srcOrd="0" destOrd="0" presId="urn:microsoft.com/office/officeart/2008/layout/LinedList"/>
    <dgm:cxn modelId="{BD93D081-8DEA-424D-955A-459573248EBA}" srcId="{7D76CB68-70AC-4B27-AE63-DE3189516C0A}" destId="{47D9F0DA-BFD4-4AA6-AF78-16338D8A2A69}" srcOrd="1" destOrd="0" parTransId="{4ED59D2B-FD40-4A72-8777-A57BA699FFC0}" sibTransId="{A2FCAC20-D9B1-4A80-91E7-AF1EDF31E39E}"/>
    <dgm:cxn modelId="{09C6EF9A-D979-C34E-B650-51062A871BAB}" type="presOf" srcId="{5E7A6E85-3313-45D7-B7B4-7893960EBBFC}" destId="{AC0B95DA-C8E9-0E4F-A46F-123A0268EB57}" srcOrd="0" destOrd="0" presId="urn:microsoft.com/office/officeart/2008/layout/LinedList"/>
    <dgm:cxn modelId="{CE05A1AF-B509-4740-A774-AAC34E1AB3FA}" type="presOf" srcId="{C8B08D71-937A-495E-A0A7-38F1DC4C9BCE}" destId="{2E68AA79-BD31-1248-88F5-7D66E6B41D58}" srcOrd="0" destOrd="0" presId="urn:microsoft.com/office/officeart/2008/layout/LinedList"/>
    <dgm:cxn modelId="{B36952B3-7D1C-4A89-B0B6-035A1824A715}" srcId="{7D76CB68-70AC-4B27-AE63-DE3189516C0A}" destId="{C8B08D71-937A-495E-A0A7-38F1DC4C9BCE}" srcOrd="3" destOrd="0" parTransId="{2E799C8F-403C-4698-9A25-048CB63B51AD}" sibTransId="{C45CFF75-002F-4AFA-A819-61DBA6877448}"/>
    <dgm:cxn modelId="{DED61FF0-7195-4F89-B003-DF8E1F54D7CC}" srcId="{7D76CB68-70AC-4B27-AE63-DE3189516C0A}" destId="{245CE51B-E468-414F-BD7A-2C38886612A8}" srcOrd="0" destOrd="0" parTransId="{2AA13BFB-C35E-4688-9C75-BDAF773A348A}" sibTransId="{C02AFD1C-5DBF-40E5-A886-F0235D91EB19}"/>
    <dgm:cxn modelId="{97D49D92-AA37-6A4D-9C2C-2E145B54A7D9}" type="presParOf" srcId="{B311EBAF-0B22-8D4C-B4A4-14F5B62D97F6}" destId="{0072F0CF-25B8-3A43-B08A-37BBED2C46D9}" srcOrd="0" destOrd="0" presId="urn:microsoft.com/office/officeart/2008/layout/LinedList"/>
    <dgm:cxn modelId="{4BC2CED3-FC98-4142-A93A-11FAE405CA91}" type="presParOf" srcId="{B311EBAF-0B22-8D4C-B4A4-14F5B62D97F6}" destId="{5E23CF10-0697-C14F-BA83-ED45CE0B91BE}" srcOrd="1" destOrd="0" presId="urn:microsoft.com/office/officeart/2008/layout/LinedList"/>
    <dgm:cxn modelId="{AA02C868-A98C-7E46-A032-1383637E3CE1}" type="presParOf" srcId="{5E23CF10-0697-C14F-BA83-ED45CE0B91BE}" destId="{D30967A0-B840-D342-9786-BB76FABB7556}" srcOrd="0" destOrd="0" presId="urn:microsoft.com/office/officeart/2008/layout/LinedList"/>
    <dgm:cxn modelId="{CC53E236-A8B8-1949-96E1-81FD6D2F0087}" type="presParOf" srcId="{5E23CF10-0697-C14F-BA83-ED45CE0B91BE}" destId="{98EAD3AF-E7F5-834A-9822-4ECED09CFBA4}" srcOrd="1" destOrd="0" presId="urn:microsoft.com/office/officeart/2008/layout/LinedList"/>
    <dgm:cxn modelId="{A4F9B0AF-C9B0-5C4A-BD17-A1E28C2103EE}" type="presParOf" srcId="{B311EBAF-0B22-8D4C-B4A4-14F5B62D97F6}" destId="{1832704B-86DE-5049-9C6F-28941A48905B}" srcOrd="2" destOrd="0" presId="urn:microsoft.com/office/officeart/2008/layout/LinedList"/>
    <dgm:cxn modelId="{F7E42FEC-4311-6042-AA25-FC77E40FA06C}" type="presParOf" srcId="{B311EBAF-0B22-8D4C-B4A4-14F5B62D97F6}" destId="{228D08C2-5FB4-9C42-97FF-8351DEFCA4CA}" srcOrd="3" destOrd="0" presId="urn:microsoft.com/office/officeart/2008/layout/LinedList"/>
    <dgm:cxn modelId="{255E0745-36E1-8D4E-BAB4-AAE7A2AE2968}" type="presParOf" srcId="{228D08C2-5FB4-9C42-97FF-8351DEFCA4CA}" destId="{F5D21388-2789-DE42-95EE-95EF2CFC9FEF}" srcOrd="0" destOrd="0" presId="urn:microsoft.com/office/officeart/2008/layout/LinedList"/>
    <dgm:cxn modelId="{C95B5F9B-B54A-9C44-AE6C-E3537FE8B0EC}" type="presParOf" srcId="{228D08C2-5FB4-9C42-97FF-8351DEFCA4CA}" destId="{0DF28F04-70EF-5346-B441-5F520A326FE4}" srcOrd="1" destOrd="0" presId="urn:microsoft.com/office/officeart/2008/layout/LinedList"/>
    <dgm:cxn modelId="{660CA7F1-BCBA-0B45-9FAA-3BB9876BC951}" type="presParOf" srcId="{B311EBAF-0B22-8D4C-B4A4-14F5B62D97F6}" destId="{F08E21F4-66A8-9E4C-8B23-549E588EC1EA}" srcOrd="4" destOrd="0" presId="urn:microsoft.com/office/officeart/2008/layout/LinedList"/>
    <dgm:cxn modelId="{2D31D0D5-A7AD-5D4A-B404-0119A783A22D}" type="presParOf" srcId="{B311EBAF-0B22-8D4C-B4A4-14F5B62D97F6}" destId="{3B0023A3-0CD9-8240-949C-019182D0D2F3}" srcOrd="5" destOrd="0" presId="urn:microsoft.com/office/officeart/2008/layout/LinedList"/>
    <dgm:cxn modelId="{6598581D-0280-6647-975E-F5390A87198B}" type="presParOf" srcId="{3B0023A3-0CD9-8240-949C-019182D0D2F3}" destId="{AC0B95DA-C8E9-0E4F-A46F-123A0268EB57}" srcOrd="0" destOrd="0" presId="urn:microsoft.com/office/officeart/2008/layout/LinedList"/>
    <dgm:cxn modelId="{241749F0-36E8-5A44-9EDE-48B778BBE94D}" type="presParOf" srcId="{3B0023A3-0CD9-8240-949C-019182D0D2F3}" destId="{273C09AC-A12A-5244-8485-5E0CD4126C53}" srcOrd="1" destOrd="0" presId="urn:microsoft.com/office/officeart/2008/layout/LinedList"/>
    <dgm:cxn modelId="{FDA7ADAF-DB7C-D041-9A84-8C23BF2CF711}" type="presParOf" srcId="{B311EBAF-0B22-8D4C-B4A4-14F5B62D97F6}" destId="{9C860567-6A0C-C444-9A7F-176BCD1B2AEC}" srcOrd="6" destOrd="0" presId="urn:microsoft.com/office/officeart/2008/layout/LinedList"/>
    <dgm:cxn modelId="{85296D4A-E9D3-0146-AB24-E6570525B5BC}" type="presParOf" srcId="{B311EBAF-0B22-8D4C-B4A4-14F5B62D97F6}" destId="{019849F8-E4BC-234E-977A-1D9E41114514}" srcOrd="7" destOrd="0" presId="urn:microsoft.com/office/officeart/2008/layout/LinedList"/>
    <dgm:cxn modelId="{9C9CD9F0-1FB1-4340-97FA-95D45E09F1D3}" type="presParOf" srcId="{019849F8-E4BC-234E-977A-1D9E41114514}" destId="{2E68AA79-BD31-1248-88F5-7D66E6B41D58}" srcOrd="0" destOrd="0" presId="urn:microsoft.com/office/officeart/2008/layout/LinedList"/>
    <dgm:cxn modelId="{0E4382E0-E395-0B4B-A2A6-B3C1DF6E84CB}" type="presParOf" srcId="{019849F8-E4BC-234E-977A-1D9E41114514}" destId="{716D70E8-E7BF-944E-B60C-2FF744B7D0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AD1A4A-34FE-48D4-A190-BB20F2037643}"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1F1F64-C511-4F42-8034-355F9C47BFF4}">
      <dgm:prSet/>
      <dgm:spPr/>
      <dgm:t>
        <a:bodyPr/>
        <a:lstStyle/>
        <a:p>
          <a:r>
            <a:rPr lang="en-GB" dirty="0"/>
            <a:t>‘’The objective of taking samples from suspects, victims and crime scenes is to demonstrate a link between them…’’</a:t>
          </a:r>
          <a:endParaRPr lang="en-US" dirty="0"/>
        </a:p>
      </dgm:t>
    </dgm:pt>
    <dgm:pt modelId="{8AFED5BF-F2E1-403B-8BFE-033B06B53F39}" type="parTrans" cxnId="{4977C42C-6E29-4B75-89A8-B14E3122C7E1}">
      <dgm:prSet/>
      <dgm:spPr/>
      <dgm:t>
        <a:bodyPr/>
        <a:lstStyle/>
        <a:p>
          <a:endParaRPr lang="en-US"/>
        </a:p>
      </dgm:t>
    </dgm:pt>
    <dgm:pt modelId="{219E162C-808B-4939-9FD5-B103F58EBB79}" type="sibTrans" cxnId="{4977C42C-6E29-4B75-89A8-B14E3122C7E1}">
      <dgm:prSet/>
      <dgm:spPr/>
      <dgm:t>
        <a:bodyPr/>
        <a:lstStyle/>
        <a:p>
          <a:endParaRPr lang="en-US"/>
        </a:p>
      </dgm:t>
    </dgm:pt>
    <dgm:pt modelId="{81CDC9F4-D654-40AF-AA58-1D2D54E45237}">
      <dgm:prSet/>
      <dgm:spPr/>
      <dgm:t>
        <a:bodyPr/>
        <a:lstStyle/>
        <a:p>
          <a:r>
            <a:rPr lang="en-GB" dirty="0"/>
            <a:t>‘’Forensic evidence has the potential to produce powerful forms of evidence…’’</a:t>
          </a:r>
          <a:endParaRPr lang="en-US" dirty="0"/>
        </a:p>
      </dgm:t>
    </dgm:pt>
    <dgm:pt modelId="{3DE96F64-FBC0-4870-9EF1-BB7707AFD33E}" type="parTrans" cxnId="{5E748396-5474-45E7-80A3-876AE37F9F11}">
      <dgm:prSet/>
      <dgm:spPr/>
      <dgm:t>
        <a:bodyPr/>
        <a:lstStyle/>
        <a:p>
          <a:endParaRPr lang="en-US"/>
        </a:p>
      </dgm:t>
    </dgm:pt>
    <dgm:pt modelId="{E05E6C60-0D98-4C9D-8B73-9E93401353C0}" type="sibTrans" cxnId="{5E748396-5474-45E7-80A3-876AE37F9F11}">
      <dgm:prSet/>
      <dgm:spPr/>
      <dgm:t>
        <a:bodyPr/>
        <a:lstStyle/>
        <a:p>
          <a:endParaRPr lang="en-US"/>
        </a:p>
      </dgm:t>
    </dgm:pt>
    <dgm:pt modelId="{A7EC45FD-2E25-44DC-AD05-C7F66D8203CC}">
      <dgm:prSet/>
      <dgm:spPr/>
      <dgm:t>
        <a:bodyPr/>
        <a:lstStyle/>
        <a:p>
          <a:r>
            <a:rPr lang="en-GB" dirty="0"/>
            <a:t>‘’Typically the sample is taken from one person or place then a corresponding sample should be recovered from elsewhere for comparison’’.</a:t>
          </a:r>
          <a:br>
            <a:rPr lang="en-GB" dirty="0"/>
          </a:br>
          <a:r>
            <a:rPr lang="en-GB" dirty="0"/>
            <a:t>				(Bryant and Bryant, 2021, p. 620)</a:t>
          </a:r>
          <a:endParaRPr lang="en-US" dirty="0"/>
        </a:p>
      </dgm:t>
    </dgm:pt>
    <dgm:pt modelId="{A92A4849-6B5E-449B-8B9A-7B17C8B298FA}" type="sibTrans" cxnId="{F2CAF4CF-24E4-4F41-8FFD-4602CDC3C8C1}">
      <dgm:prSet/>
      <dgm:spPr/>
      <dgm:t>
        <a:bodyPr/>
        <a:lstStyle/>
        <a:p>
          <a:endParaRPr lang="en-US"/>
        </a:p>
      </dgm:t>
    </dgm:pt>
    <dgm:pt modelId="{78D6479A-77F1-449F-9FE2-1D462B9FB816}" type="parTrans" cxnId="{F2CAF4CF-24E4-4F41-8FFD-4602CDC3C8C1}">
      <dgm:prSet/>
      <dgm:spPr/>
      <dgm:t>
        <a:bodyPr/>
        <a:lstStyle/>
        <a:p>
          <a:endParaRPr lang="en-US"/>
        </a:p>
      </dgm:t>
    </dgm:pt>
    <dgm:pt modelId="{00CCD4A6-0618-B646-9D8E-C52E1A7C95D9}" type="pres">
      <dgm:prSet presAssocID="{CFAD1A4A-34FE-48D4-A190-BB20F2037643}" presName="linear" presStyleCnt="0">
        <dgm:presLayoutVars>
          <dgm:animLvl val="lvl"/>
          <dgm:resizeHandles val="exact"/>
        </dgm:presLayoutVars>
      </dgm:prSet>
      <dgm:spPr/>
    </dgm:pt>
    <dgm:pt modelId="{BA42E50C-6379-A44C-B22D-65AEE1538964}" type="pres">
      <dgm:prSet presAssocID="{9E1F1F64-C511-4F42-8034-355F9C47BFF4}" presName="parentText" presStyleLbl="node1" presStyleIdx="0" presStyleCnt="3">
        <dgm:presLayoutVars>
          <dgm:chMax val="0"/>
          <dgm:bulletEnabled val="1"/>
        </dgm:presLayoutVars>
      </dgm:prSet>
      <dgm:spPr/>
    </dgm:pt>
    <dgm:pt modelId="{C986D0AB-8402-C24E-8EF9-643237706663}" type="pres">
      <dgm:prSet presAssocID="{219E162C-808B-4939-9FD5-B103F58EBB79}" presName="spacer" presStyleCnt="0"/>
      <dgm:spPr/>
    </dgm:pt>
    <dgm:pt modelId="{2563B2D7-D1FE-6C4B-B46E-C973786A6128}" type="pres">
      <dgm:prSet presAssocID="{81CDC9F4-D654-40AF-AA58-1D2D54E45237}" presName="parentText" presStyleLbl="node1" presStyleIdx="1" presStyleCnt="3">
        <dgm:presLayoutVars>
          <dgm:chMax val="0"/>
          <dgm:bulletEnabled val="1"/>
        </dgm:presLayoutVars>
      </dgm:prSet>
      <dgm:spPr/>
    </dgm:pt>
    <dgm:pt modelId="{E83B535F-F16F-E94A-8ACF-D20A4E217A00}" type="pres">
      <dgm:prSet presAssocID="{E05E6C60-0D98-4C9D-8B73-9E93401353C0}" presName="spacer" presStyleCnt="0"/>
      <dgm:spPr/>
    </dgm:pt>
    <dgm:pt modelId="{E0442FE5-280C-A248-9542-A2EA99539BBD}" type="pres">
      <dgm:prSet presAssocID="{A7EC45FD-2E25-44DC-AD05-C7F66D8203CC}" presName="parentText" presStyleLbl="node1" presStyleIdx="2" presStyleCnt="3">
        <dgm:presLayoutVars>
          <dgm:chMax val="0"/>
          <dgm:bulletEnabled val="1"/>
        </dgm:presLayoutVars>
      </dgm:prSet>
      <dgm:spPr/>
    </dgm:pt>
  </dgm:ptLst>
  <dgm:cxnLst>
    <dgm:cxn modelId="{4977C42C-6E29-4B75-89A8-B14E3122C7E1}" srcId="{CFAD1A4A-34FE-48D4-A190-BB20F2037643}" destId="{9E1F1F64-C511-4F42-8034-355F9C47BFF4}" srcOrd="0" destOrd="0" parTransId="{8AFED5BF-F2E1-403B-8BFE-033B06B53F39}" sibTransId="{219E162C-808B-4939-9FD5-B103F58EBB79}"/>
    <dgm:cxn modelId="{94FFEC75-0FBB-C949-9EE8-EB11A3BA5B38}" type="presOf" srcId="{A7EC45FD-2E25-44DC-AD05-C7F66D8203CC}" destId="{E0442FE5-280C-A248-9542-A2EA99539BBD}" srcOrd="0" destOrd="0" presId="urn:microsoft.com/office/officeart/2005/8/layout/vList2"/>
    <dgm:cxn modelId="{169AEA8A-A381-784D-BDB6-94FD95EA8330}" type="presOf" srcId="{9E1F1F64-C511-4F42-8034-355F9C47BFF4}" destId="{BA42E50C-6379-A44C-B22D-65AEE1538964}" srcOrd="0" destOrd="0" presId="urn:microsoft.com/office/officeart/2005/8/layout/vList2"/>
    <dgm:cxn modelId="{5E748396-5474-45E7-80A3-876AE37F9F11}" srcId="{CFAD1A4A-34FE-48D4-A190-BB20F2037643}" destId="{81CDC9F4-D654-40AF-AA58-1D2D54E45237}" srcOrd="1" destOrd="0" parTransId="{3DE96F64-FBC0-4870-9EF1-BB7707AFD33E}" sibTransId="{E05E6C60-0D98-4C9D-8B73-9E93401353C0}"/>
    <dgm:cxn modelId="{F2CAF4CF-24E4-4F41-8FFD-4602CDC3C8C1}" srcId="{CFAD1A4A-34FE-48D4-A190-BB20F2037643}" destId="{A7EC45FD-2E25-44DC-AD05-C7F66D8203CC}" srcOrd="2" destOrd="0" parTransId="{78D6479A-77F1-449F-9FE2-1D462B9FB816}" sibTransId="{A92A4849-6B5E-449B-8B9A-7B17C8B298FA}"/>
    <dgm:cxn modelId="{4D93D4ED-7B05-384B-B160-ED25AEA2A83E}" type="presOf" srcId="{81CDC9F4-D654-40AF-AA58-1D2D54E45237}" destId="{2563B2D7-D1FE-6C4B-B46E-C973786A6128}" srcOrd="0" destOrd="0" presId="urn:microsoft.com/office/officeart/2005/8/layout/vList2"/>
    <dgm:cxn modelId="{2CEE72F6-9398-FF42-A0BC-21197213116B}" type="presOf" srcId="{CFAD1A4A-34FE-48D4-A190-BB20F2037643}" destId="{00CCD4A6-0618-B646-9D8E-C52E1A7C95D9}" srcOrd="0" destOrd="0" presId="urn:microsoft.com/office/officeart/2005/8/layout/vList2"/>
    <dgm:cxn modelId="{562ADDB6-E89B-4441-B1E7-F934C1F558A1}" type="presParOf" srcId="{00CCD4A6-0618-B646-9D8E-C52E1A7C95D9}" destId="{BA42E50C-6379-A44C-B22D-65AEE1538964}" srcOrd="0" destOrd="0" presId="urn:microsoft.com/office/officeart/2005/8/layout/vList2"/>
    <dgm:cxn modelId="{D0220301-46B4-9E48-9938-646DD76B14E0}" type="presParOf" srcId="{00CCD4A6-0618-B646-9D8E-C52E1A7C95D9}" destId="{C986D0AB-8402-C24E-8EF9-643237706663}" srcOrd="1" destOrd="0" presId="urn:microsoft.com/office/officeart/2005/8/layout/vList2"/>
    <dgm:cxn modelId="{002F7A7A-C7A6-8845-A31A-C63C85AE7518}" type="presParOf" srcId="{00CCD4A6-0618-B646-9D8E-C52E1A7C95D9}" destId="{2563B2D7-D1FE-6C4B-B46E-C973786A6128}" srcOrd="2" destOrd="0" presId="urn:microsoft.com/office/officeart/2005/8/layout/vList2"/>
    <dgm:cxn modelId="{AEBAE77C-B015-824D-A808-1A79E7255DA3}" type="presParOf" srcId="{00CCD4A6-0618-B646-9D8E-C52E1A7C95D9}" destId="{E83B535F-F16F-E94A-8ACF-D20A4E217A00}" srcOrd="3" destOrd="0" presId="urn:microsoft.com/office/officeart/2005/8/layout/vList2"/>
    <dgm:cxn modelId="{771CA4E4-2CE8-B845-8B31-4EFC34B952B8}" type="presParOf" srcId="{00CCD4A6-0618-B646-9D8E-C52E1A7C95D9}" destId="{E0442FE5-280C-A248-9542-A2EA99539BB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8CB2CB-3D84-45D9-A7BA-A02B85EEBB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605E19-5115-42EF-928E-D6705378A4A6}">
      <dgm:prSet custT="1"/>
      <dgm:spPr/>
      <dgm:t>
        <a:bodyPr/>
        <a:lstStyle/>
        <a:p>
          <a:r>
            <a:rPr lang="en-GB" sz="3200" u="sng" dirty="0"/>
            <a:t>Samples from a person can be used to:</a:t>
          </a:r>
          <a:br>
            <a:rPr lang="en-GB" sz="3200" u="sng" dirty="0"/>
          </a:br>
          <a:endParaRPr lang="en-US" sz="3200" dirty="0"/>
        </a:p>
      </dgm:t>
    </dgm:pt>
    <dgm:pt modelId="{327DA4BB-F540-4A71-B2A3-699162903EDB}" type="parTrans" cxnId="{D4357814-945D-459D-BB1B-BCCBA623A82F}">
      <dgm:prSet/>
      <dgm:spPr/>
      <dgm:t>
        <a:bodyPr/>
        <a:lstStyle/>
        <a:p>
          <a:endParaRPr lang="en-US"/>
        </a:p>
      </dgm:t>
    </dgm:pt>
    <dgm:pt modelId="{BCD49A8F-3446-460C-B1C4-4624B66EB1B2}" type="sibTrans" cxnId="{D4357814-945D-459D-BB1B-BCCBA623A82F}">
      <dgm:prSet/>
      <dgm:spPr/>
      <dgm:t>
        <a:bodyPr/>
        <a:lstStyle/>
        <a:p>
          <a:endParaRPr lang="en-US"/>
        </a:p>
      </dgm:t>
    </dgm:pt>
    <dgm:pt modelId="{C0ACE733-F2FF-4CCE-BBAA-00DB8C41FE93}">
      <dgm:prSet custT="1"/>
      <dgm:spPr/>
      <dgm:t>
        <a:bodyPr/>
        <a:lstStyle/>
        <a:p>
          <a:r>
            <a:rPr lang="en-GB" sz="2000" dirty="0"/>
            <a:t>Prove or disprove his/her involvement</a:t>
          </a:r>
          <a:endParaRPr lang="en-US" sz="2000" dirty="0"/>
        </a:p>
      </dgm:t>
    </dgm:pt>
    <dgm:pt modelId="{7360E9E9-5E8A-49D5-AC9B-12274451F7B2}" type="parTrans" cxnId="{FC45B7C7-CE78-497F-BBEE-0CDCFFE0D24B}">
      <dgm:prSet/>
      <dgm:spPr/>
      <dgm:t>
        <a:bodyPr/>
        <a:lstStyle/>
        <a:p>
          <a:endParaRPr lang="en-US"/>
        </a:p>
      </dgm:t>
    </dgm:pt>
    <dgm:pt modelId="{FCC66981-304F-444A-BF23-2E6A3A86A312}" type="sibTrans" cxnId="{FC45B7C7-CE78-497F-BBEE-0CDCFFE0D24B}">
      <dgm:prSet/>
      <dgm:spPr/>
      <dgm:t>
        <a:bodyPr/>
        <a:lstStyle/>
        <a:p>
          <a:endParaRPr lang="en-US"/>
        </a:p>
      </dgm:t>
    </dgm:pt>
    <dgm:pt modelId="{5FBB789B-F3D0-41B9-9D1C-40A1DDF3FD73}">
      <dgm:prSet custT="1"/>
      <dgm:spPr/>
      <dgm:t>
        <a:bodyPr/>
        <a:lstStyle/>
        <a:p>
          <a:r>
            <a:rPr lang="en-GB" sz="2000" dirty="0"/>
            <a:t>Corroborate or refute statements</a:t>
          </a:r>
          <a:endParaRPr lang="en-US" sz="2000" dirty="0"/>
        </a:p>
      </dgm:t>
    </dgm:pt>
    <dgm:pt modelId="{2C3DDB0D-8392-4B2C-A706-1269412C6DDA}" type="parTrans" cxnId="{B142146A-939A-4D04-A37B-F804EF491385}">
      <dgm:prSet/>
      <dgm:spPr/>
      <dgm:t>
        <a:bodyPr/>
        <a:lstStyle/>
        <a:p>
          <a:endParaRPr lang="en-US"/>
        </a:p>
      </dgm:t>
    </dgm:pt>
    <dgm:pt modelId="{A50FA295-2FD3-4352-92F7-394C73198171}" type="sibTrans" cxnId="{B142146A-939A-4D04-A37B-F804EF491385}">
      <dgm:prSet/>
      <dgm:spPr/>
      <dgm:t>
        <a:bodyPr/>
        <a:lstStyle/>
        <a:p>
          <a:endParaRPr lang="en-US"/>
        </a:p>
      </dgm:t>
    </dgm:pt>
    <dgm:pt modelId="{5EFC62CA-17E2-4C7F-9B69-789BF96D77C4}">
      <dgm:prSet custT="1"/>
      <dgm:spPr/>
      <dgm:t>
        <a:bodyPr/>
        <a:lstStyle/>
        <a:p>
          <a:r>
            <a:rPr lang="en-GB" sz="2000" dirty="0"/>
            <a:t>Show link between the offender, victim and the scene/location</a:t>
          </a:r>
          <a:endParaRPr lang="en-US" sz="2000" dirty="0"/>
        </a:p>
      </dgm:t>
    </dgm:pt>
    <dgm:pt modelId="{F0F4089C-BFBD-40EE-A4A8-1427EE98E368}" type="parTrans" cxnId="{AB36C9FD-458C-43B7-94A3-3B4241BB2173}">
      <dgm:prSet/>
      <dgm:spPr/>
      <dgm:t>
        <a:bodyPr/>
        <a:lstStyle/>
        <a:p>
          <a:endParaRPr lang="en-US"/>
        </a:p>
      </dgm:t>
    </dgm:pt>
    <dgm:pt modelId="{5187345A-D0F1-4C02-9B48-B2441893FDCD}" type="sibTrans" cxnId="{AB36C9FD-458C-43B7-94A3-3B4241BB2173}">
      <dgm:prSet/>
      <dgm:spPr/>
      <dgm:t>
        <a:bodyPr/>
        <a:lstStyle/>
        <a:p>
          <a:endParaRPr lang="en-US"/>
        </a:p>
      </dgm:t>
    </dgm:pt>
    <dgm:pt modelId="{FCE9D030-1756-4059-923A-DF885E1722D5}">
      <dgm:prSet custT="1"/>
      <dgm:spPr/>
      <dgm:t>
        <a:bodyPr/>
        <a:lstStyle/>
        <a:p>
          <a:r>
            <a:rPr lang="en-GB" sz="2000" dirty="0"/>
            <a:t>Establish drug, toxin, or alcohol levels</a:t>
          </a:r>
          <a:endParaRPr lang="en-US" sz="2000" dirty="0"/>
        </a:p>
      </dgm:t>
    </dgm:pt>
    <dgm:pt modelId="{2B17C797-F17D-4FE1-A209-3D74EE43784E}" type="parTrans" cxnId="{EDBB3AC3-354A-4151-BE75-EFDD77EA3291}">
      <dgm:prSet/>
      <dgm:spPr/>
      <dgm:t>
        <a:bodyPr/>
        <a:lstStyle/>
        <a:p>
          <a:endParaRPr lang="en-US"/>
        </a:p>
      </dgm:t>
    </dgm:pt>
    <dgm:pt modelId="{BA82A064-C047-4F89-9AA2-31E6FC09E2AE}" type="sibTrans" cxnId="{EDBB3AC3-354A-4151-BE75-EFDD77EA3291}">
      <dgm:prSet/>
      <dgm:spPr/>
      <dgm:t>
        <a:bodyPr/>
        <a:lstStyle/>
        <a:p>
          <a:endParaRPr lang="en-US"/>
        </a:p>
      </dgm:t>
    </dgm:pt>
    <dgm:pt modelId="{8493187C-B4AD-4845-A871-DE1D40AF3060}">
      <dgm:prSet custT="1"/>
      <dgm:spPr/>
      <dgm:t>
        <a:bodyPr/>
        <a:lstStyle/>
        <a:p>
          <a:r>
            <a:rPr lang="en-GB" sz="2000" dirty="0"/>
            <a:t>Provide a reference sample for direct comparison or elimination or database</a:t>
          </a:r>
          <a:endParaRPr lang="en-US" sz="2000" dirty="0"/>
        </a:p>
      </dgm:t>
    </dgm:pt>
    <dgm:pt modelId="{DDA1C4EF-DEC8-4CEA-947F-8ADAC3B6FBFF}" type="parTrans" cxnId="{4CB044A3-98F2-4192-8D97-8535BFB38ABC}">
      <dgm:prSet/>
      <dgm:spPr/>
      <dgm:t>
        <a:bodyPr/>
        <a:lstStyle/>
        <a:p>
          <a:endParaRPr lang="en-US"/>
        </a:p>
      </dgm:t>
    </dgm:pt>
    <dgm:pt modelId="{ABD39E72-155D-4445-B5A8-74E5AB627F94}" type="sibTrans" cxnId="{4CB044A3-98F2-4192-8D97-8535BFB38ABC}">
      <dgm:prSet/>
      <dgm:spPr/>
      <dgm:t>
        <a:bodyPr/>
        <a:lstStyle/>
        <a:p>
          <a:endParaRPr lang="en-US"/>
        </a:p>
      </dgm:t>
    </dgm:pt>
    <dgm:pt modelId="{E005CEE5-587F-E642-8047-AC9DD3188422}">
      <dgm:prSet custT="1"/>
      <dgm:spPr/>
      <dgm:t>
        <a:bodyPr/>
        <a:lstStyle/>
        <a:p>
          <a:endParaRPr lang="en-US" sz="2000" dirty="0"/>
        </a:p>
      </dgm:t>
    </dgm:pt>
    <dgm:pt modelId="{C08025C6-258A-0D41-ACC7-DF2C1A2A56A9}" type="parTrans" cxnId="{7F6686C3-D4F6-8F4C-8131-F540D465AEE7}">
      <dgm:prSet/>
      <dgm:spPr/>
      <dgm:t>
        <a:bodyPr/>
        <a:lstStyle/>
        <a:p>
          <a:endParaRPr lang="en-GB"/>
        </a:p>
      </dgm:t>
    </dgm:pt>
    <dgm:pt modelId="{A01FACAE-0BDB-CC4A-A68C-52AC189D178C}" type="sibTrans" cxnId="{7F6686C3-D4F6-8F4C-8131-F540D465AEE7}">
      <dgm:prSet/>
      <dgm:spPr/>
      <dgm:t>
        <a:bodyPr/>
        <a:lstStyle/>
        <a:p>
          <a:endParaRPr lang="en-GB"/>
        </a:p>
      </dgm:t>
    </dgm:pt>
    <dgm:pt modelId="{0B149143-A668-3240-B7EB-B98FAB00F0FF}">
      <dgm:prSet custT="1"/>
      <dgm:spPr/>
      <dgm:t>
        <a:bodyPr/>
        <a:lstStyle/>
        <a:p>
          <a:endParaRPr lang="en-US" sz="2000" dirty="0"/>
        </a:p>
      </dgm:t>
    </dgm:pt>
    <dgm:pt modelId="{186680E5-55A2-8742-B593-4AF36051A5B2}" type="parTrans" cxnId="{BD90CC61-FBA9-6349-BAFC-54CF39EC3648}">
      <dgm:prSet/>
      <dgm:spPr/>
      <dgm:t>
        <a:bodyPr/>
        <a:lstStyle/>
        <a:p>
          <a:endParaRPr lang="en-GB"/>
        </a:p>
      </dgm:t>
    </dgm:pt>
    <dgm:pt modelId="{6482BC0E-2F86-864F-9970-6DC40C5F670C}" type="sibTrans" cxnId="{BD90CC61-FBA9-6349-BAFC-54CF39EC3648}">
      <dgm:prSet/>
      <dgm:spPr/>
      <dgm:t>
        <a:bodyPr/>
        <a:lstStyle/>
        <a:p>
          <a:endParaRPr lang="en-GB"/>
        </a:p>
      </dgm:t>
    </dgm:pt>
    <dgm:pt modelId="{7518451C-30B1-794E-A8A0-282F04BE5BA7}" type="pres">
      <dgm:prSet presAssocID="{7B8CB2CB-3D84-45D9-A7BA-A02B85EEBB26}" presName="linear" presStyleCnt="0">
        <dgm:presLayoutVars>
          <dgm:animLvl val="lvl"/>
          <dgm:resizeHandles val="exact"/>
        </dgm:presLayoutVars>
      </dgm:prSet>
      <dgm:spPr/>
    </dgm:pt>
    <dgm:pt modelId="{A7F7AD73-5EE2-1D49-9A43-C579433608B0}" type="pres">
      <dgm:prSet presAssocID="{47605E19-5115-42EF-928E-D6705378A4A6}" presName="parentText" presStyleLbl="node1" presStyleIdx="0" presStyleCnt="1" custScaleY="76034">
        <dgm:presLayoutVars>
          <dgm:chMax val="0"/>
          <dgm:bulletEnabled val="1"/>
        </dgm:presLayoutVars>
      </dgm:prSet>
      <dgm:spPr/>
    </dgm:pt>
    <dgm:pt modelId="{79D7AA8C-1A1D-6646-8949-B8FD50217E2B}" type="pres">
      <dgm:prSet presAssocID="{47605E19-5115-42EF-928E-D6705378A4A6}" presName="childText" presStyleLbl="revTx" presStyleIdx="0" presStyleCnt="1">
        <dgm:presLayoutVars>
          <dgm:bulletEnabled val="1"/>
        </dgm:presLayoutVars>
      </dgm:prSet>
      <dgm:spPr/>
    </dgm:pt>
  </dgm:ptLst>
  <dgm:cxnLst>
    <dgm:cxn modelId="{9CEF2807-9476-DF41-8C4E-CA83FA3ED9EF}" type="presOf" srcId="{47605E19-5115-42EF-928E-D6705378A4A6}" destId="{A7F7AD73-5EE2-1D49-9A43-C579433608B0}" srcOrd="0" destOrd="0" presId="urn:microsoft.com/office/officeart/2005/8/layout/vList2"/>
    <dgm:cxn modelId="{D4357814-945D-459D-BB1B-BCCBA623A82F}" srcId="{7B8CB2CB-3D84-45D9-A7BA-A02B85EEBB26}" destId="{47605E19-5115-42EF-928E-D6705378A4A6}" srcOrd="0" destOrd="0" parTransId="{327DA4BB-F540-4A71-B2A3-699162903EDB}" sibTransId="{BCD49A8F-3446-460C-B1C4-4624B66EB1B2}"/>
    <dgm:cxn modelId="{830BD53D-4A76-1F49-BD7C-C334E84E3B76}" type="presOf" srcId="{7B8CB2CB-3D84-45D9-A7BA-A02B85EEBB26}" destId="{7518451C-30B1-794E-A8A0-282F04BE5BA7}" srcOrd="0" destOrd="0" presId="urn:microsoft.com/office/officeart/2005/8/layout/vList2"/>
    <dgm:cxn modelId="{F853C448-BAD1-D34E-A269-FB58EB3A982A}" type="presOf" srcId="{0B149143-A668-3240-B7EB-B98FAB00F0FF}" destId="{79D7AA8C-1A1D-6646-8949-B8FD50217E2B}" srcOrd="0" destOrd="1" presId="urn:microsoft.com/office/officeart/2005/8/layout/vList2"/>
    <dgm:cxn modelId="{3A154358-51E0-F045-8996-AB50A111CDD6}" type="presOf" srcId="{5FBB789B-F3D0-41B9-9D1C-40A1DDF3FD73}" destId="{79D7AA8C-1A1D-6646-8949-B8FD50217E2B}" srcOrd="0" destOrd="3" presId="urn:microsoft.com/office/officeart/2005/8/layout/vList2"/>
    <dgm:cxn modelId="{BD90CC61-FBA9-6349-BAFC-54CF39EC3648}" srcId="{47605E19-5115-42EF-928E-D6705378A4A6}" destId="{0B149143-A668-3240-B7EB-B98FAB00F0FF}" srcOrd="1" destOrd="0" parTransId="{186680E5-55A2-8742-B593-4AF36051A5B2}" sibTransId="{6482BC0E-2F86-864F-9970-6DC40C5F670C}"/>
    <dgm:cxn modelId="{B142146A-939A-4D04-A37B-F804EF491385}" srcId="{47605E19-5115-42EF-928E-D6705378A4A6}" destId="{5FBB789B-F3D0-41B9-9D1C-40A1DDF3FD73}" srcOrd="3" destOrd="0" parTransId="{2C3DDB0D-8392-4B2C-A706-1269412C6DDA}" sibTransId="{A50FA295-2FD3-4352-92F7-394C73198171}"/>
    <dgm:cxn modelId="{DE68D377-171C-2C40-87A8-264BFD5B2107}" type="presOf" srcId="{C0ACE733-F2FF-4CCE-BBAA-00DB8C41FE93}" destId="{79D7AA8C-1A1D-6646-8949-B8FD50217E2B}" srcOrd="0" destOrd="2" presId="urn:microsoft.com/office/officeart/2005/8/layout/vList2"/>
    <dgm:cxn modelId="{EF33C58D-00D1-5449-91A9-9925BB49E9C0}" type="presOf" srcId="{E005CEE5-587F-E642-8047-AC9DD3188422}" destId="{79D7AA8C-1A1D-6646-8949-B8FD50217E2B}" srcOrd="0" destOrd="0" presId="urn:microsoft.com/office/officeart/2005/8/layout/vList2"/>
    <dgm:cxn modelId="{57156EA1-4E1C-8148-A238-C6A1C6EC8ABE}" type="presOf" srcId="{5EFC62CA-17E2-4C7F-9B69-789BF96D77C4}" destId="{79D7AA8C-1A1D-6646-8949-B8FD50217E2B}" srcOrd="0" destOrd="4" presId="urn:microsoft.com/office/officeart/2005/8/layout/vList2"/>
    <dgm:cxn modelId="{4CB044A3-98F2-4192-8D97-8535BFB38ABC}" srcId="{47605E19-5115-42EF-928E-D6705378A4A6}" destId="{8493187C-B4AD-4845-A871-DE1D40AF3060}" srcOrd="6" destOrd="0" parTransId="{DDA1C4EF-DEC8-4CEA-947F-8ADAC3B6FBFF}" sibTransId="{ABD39E72-155D-4445-B5A8-74E5AB627F94}"/>
    <dgm:cxn modelId="{EDBB3AC3-354A-4151-BE75-EFDD77EA3291}" srcId="{47605E19-5115-42EF-928E-D6705378A4A6}" destId="{FCE9D030-1756-4059-923A-DF885E1722D5}" srcOrd="5" destOrd="0" parTransId="{2B17C797-F17D-4FE1-A209-3D74EE43784E}" sibTransId="{BA82A064-C047-4F89-9AA2-31E6FC09E2AE}"/>
    <dgm:cxn modelId="{7F6686C3-D4F6-8F4C-8131-F540D465AEE7}" srcId="{47605E19-5115-42EF-928E-D6705378A4A6}" destId="{E005CEE5-587F-E642-8047-AC9DD3188422}" srcOrd="0" destOrd="0" parTransId="{C08025C6-258A-0D41-ACC7-DF2C1A2A56A9}" sibTransId="{A01FACAE-0BDB-CC4A-A68C-52AC189D178C}"/>
    <dgm:cxn modelId="{FC45B7C7-CE78-497F-BBEE-0CDCFFE0D24B}" srcId="{47605E19-5115-42EF-928E-D6705378A4A6}" destId="{C0ACE733-F2FF-4CCE-BBAA-00DB8C41FE93}" srcOrd="2" destOrd="0" parTransId="{7360E9E9-5E8A-49D5-AC9B-12274451F7B2}" sibTransId="{FCC66981-304F-444A-BF23-2E6A3A86A312}"/>
    <dgm:cxn modelId="{02C1CDCD-CB84-6743-ADCE-8BF8317EF393}" type="presOf" srcId="{8493187C-B4AD-4845-A871-DE1D40AF3060}" destId="{79D7AA8C-1A1D-6646-8949-B8FD50217E2B}" srcOrd="0" destOrd="6" presId="urn:microsoft.com/office/officeart/2005/8/layout/vList2"/>
    <dgm:cxn modelId="{0A6B30E6-A375-9049-A2B4-3C1EA495BDFA}" type="presOf" srcId="{FCE9D030-1756-4059-923A-DF885E1722D5}" destId="{79D7AA8C-1A1D-6646-8949-B8FD50217E2B}" srcOrd="0" destOrd="5" presId="urn:microsoft.com/office/officeart/2005/8/layout/vList2"/>
    <dgm:cxn modelId="{AB36C9FD-458C-43B7-94A3-3B4241BB2173}" srcId="{47605E19-5115-42EF-928E-D6705378A4A6}" destId="{5EFC62CA-17E2-4C7F-9B69-789BF96D77C4}" srcOrd="4" destOrd="0" parTransId="{F0F4089C-BFBD-40EE-A4A8-1427EE98E368}" sibTransId="{5187345A-D0F1-4C02-9B48-B2441893FDCD}"/>
    <dgm:cxn modelId="{86E42EEF-59D1-6741-9505-5513BBBAF768}" type="presParOf" srcId="{7518451C-30B1-794E-A8A0-282F04BE5BA7}" destId="{A7F7AD73-5EE2-1D49-9A43-C579433608B0}" srcOrd="0" destOrd="0" presId="urn:microsoft.com/office/officeart/2005/8/layout/vList2"/>
    <dgm:cxn modelId="{49E4B046-BBB0-9D4D-B4E1-C01CD1CCC1F7}" type="presParOf" srcId="{7518451C-30B1-794E-A8A0-282F04BE5BA7}" destId="{79D7AA8C-1A1D-6646-8949-B8FD50217E2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646B83-1DAF-4DFC-82EA-E6E60A9F61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C3CEA43-A74B-4843-8BC7-00602E1324A7}">
      <dgm:prSet custT="1"/>
      <dgm:spPr/>
      <dgm:t>
        <a:bodyPr/>
        <a:lstStyle/>
        <a:p>
          <a:r>
            <a:rPr lang="en-GB" sz="1800" u="sng" dirty="0"/>
            <a:t>Some key points from PACE Code D:</a:t>
          </a:r>
          <a:endParaRPr lang="en-US" sz="1800" dirty="0"/>
        </a:p>
      </dgm:t>
    </dgm:pt>
    <dgm:pt modelId="{DCBDA5D2-B9F5-4984-9004-D24D73AC3528}" type="parTrans" cxnId="{6E420117-5C17-422E-B147-3AE0EE039E66}">
      <dgm:prSet/>
      <dgm:spPr/>
      <dgm:t>
        <a:bodyPr/>
        <a:lstStyle/>
        <a:p>
          <a:endParaRPr lang="en-US" sz="1800"/>
        </a:p>
      </dgm:t>
    </dgm:pt>
    <dgm:pt modelId="{6DEBB270-1B50-4627-AD1A-DA6514FBBF69}" type="sibTrans" cxnId="{6E420117-5C17-422E-B147-3AE0EE039E66}">
      <dgm:prSet/>
      <dgm:spPr/>
      <dgm:t>
        <a:bodyPr/>
        <a:lstStyle/>
        <a:p>
          <a:endParaRPr lang="en-US" sz="1800"/>
        </a:p>
      </dgm:t>
    </dgm:pt>
    <dgm:pt modelId="{3C9B685A-74FB-4A9F-A8AF-1DE3FD3A9A78}">
      <dgm:prSet custT="1"/>
      <dgm:spPr/>
      <dgm:t>
        <a:bodyPr/>
        <a:lstStyle/>
        <a:p>
          <a:r>
            <a:rPr lang="en-GB" sz="1800" dirty="0"/>
            <a:t>Samples should be relevant and should be proportional to the offence.</a:t>
          </a:r>
          <a:endParaRPr lang="en-US" sz="1800" dirty="0"/>
        </a:p>
      </dgm:t>
    </dgm:pt>
    <dgm:pt modelId="{D874C505-BF0D-461D-A6CC-4572EC84ABBC}" type="parTrans" cxnId="{DC25498C-1918-4DF7-A2C0-3FE869DFB7FF}">
      <dgm:prSet/>
      <dgm:spPr/>
      <dgm:t>
        <a:bodyPr/>
        <a:lstStyle/>
        <a:p>
          <a:endParaRPr lang="en-US" sz="1800"/>
        </a:p>
      </dgm:t>
    </dgm:pt>
    <dgm:pt modelId="{170DE647-5DB3-4839-A989-2FDCFF67530F}" type="sibTrans" cxnId="{DC25498C-1918-4DF7-A2C0-3FE869DFB7FF}">
      <dgm:prSet/>
      <dgm:spPr/>
      <dgm:t>
        <a:bodyPr/>
        <a:lstStyle/>
        <a:p>
          <a:endParaRPr lang="en-US" sz="1800"/>
        </a:p>
      </dgm:t>
    </dgm:pt>
    <dgm:pt modelId="{6864B466-27D4-4E67-975E-F2B7B68521EA}">
      <dgm:prSet custT="1"/>
      <dgm:spPr/>
      <dgm:t>
        <a:bodyPr/>
        <a:lstStyle/>
        <a:p>
          <a:r>
            <a:rPr lang="en-GB" sz="1800" dirty="0"/>
            <a:t>Appropriate adults are required in many circumstances, including taking samples from juveniles, the mentally disordered or visually impaired, </a:t>
          </a:r>
          <a:endParaRPr lang="en-US" sz="1800" dirty="0"/>
        </a:p>
      </dgm:t>
    </dgm:pt>
    <dgm:pt modelId="{E1F2487F-8677-4968-9F32-EF6CB67AE95C}" type="parTrans" cxnId="{03555FDC-A083-423B-92A0-F3A9EFC45622}">
      <dgm:prSet/>
      <dgm:spPr/>
      <dgm:t>
        <a:bodyPr/>
        <a:lstStyle/>
        <a:p>
          <a:endParaRPr lang="en-US" sz="1800"/>
        </a:p>
      </dgm:t>
    </dgm:pt>
    <dgm:pt modelId="{F1B88949-D47A-451B-943E-AF4A6D5FC5AD}" type="sibTrans" cxnId="{03555FDC-A083-423B-92A0-F3A9EFC45622}">
      <dgm:prSet/>
      <dgm:spPr/>
      <dgm:t>
        <a:bodyPr/>
        <a:lstStyle/>
        <a:p>
          <a:endParaRPr lang="en-US" sz="1800"/>
        </a:p>
      </dgm:t>
    </dgm:pt>
    <dgm:pt modelId="{31B3C496-118C-4AC6-A2D0-576627B38931}">
      <dgm:prSet custT="1"/>
      <dgm:spPr/>
      <dgm:t>
        <a:bodyPr/>
        <a:lstStyle/>
        <a:p>
          <a:r>
            <a:rPr lang="en-GB" sz="1800"/>
            <a:t>A full record must be kept about consent, authority, and warnings to the detained person.</a:t>
          </a:r>
          <a:endParaRPr lang="en-US" sz="1800"/>
        </a:p>
      </dgm:t>
    </dgm:pt>
    <dgm:pt modelId="{B4D36424-C991-4C85-8EBD-B6857DE52052}" type="parTrans" cxnId="{1F19CB69-6D44-4A3B-A174-3D334C6222EE}">
      <dgm:prSet/>
      <dgm:spPr/>
      <dgm:t>
        <a:bodyPr/>
        <a:lstStyle/>
        <a:p>
          <a:endParaRPr lang="en-US" sz="1800"/>
        </a:p>
      </dgm:t>
    </dgm:pt>
    <dgm:pt modelId="{D9D4D67C-2BCA-4F68-AE7E-A2BDC24E8EE8}" type="sibTrans" cxnId="{1F19CB69-6D44-4A3B-A174-3D334C6222EE}">
      <dgm:prSet/>
      <dgm:spPr/>
      <dgm:t>
        <a:bodyPr/>
        <a:lstStyle/>
        <a:p>
          <a:endParaRPr lang="en-US" sz="1800"/>
        </a:p>
      </dgm:t>
    </dgm:pt>
    <dgm:pt modelId="{E9D648D5-4D77-40C1-87ED-0264118E6FD2}">
      <dgm:prSet custT="1"/>
      <dgm:spPr/>
      <dgm:t>
        <a:bodyPr/>
        <a:lstStyle/>
        <a:p>
          <a:r>
            <a:rPr lang="en-GB" sz="1800"/>
            <a:t>THE PACE Act 1984 defines two types of sample: non-intimate and intimate samples.</a:t>
          </a:r>
          <a:endParaRPr lang="en-US" sz="1800"/>
        </a:p>
      </dgm:t>
    </dgm:pt>
    <dgm:pt modelId="{A60639CE-F49F-4B55-86E1-F599AD0CE571}" type="parTrans" cxnId="{FC2E75D3-75A0-42CA-89CD-9E04C1AEBEEC}">
      <dgm:prSet/>
      <dgm:spPr/>
      <dgm:t>
        <a:bodyPr/>
        <a:lstStyle/>
        <a:p>
          <a:endParaRPr lang="en-US" sz="1800"/>
        </a:p>
      </dgm:t>
    </dgm:pt>
    <dgm:pt modelId="{E7FCB01D-FE29-4B7C-A084-E86F784E4F76}" type="sibTrans" cxnId="{FC2E75D3-75A0-42CA-89CD-9E04C1AEBEEC}">
      <dgm:prSet/>
      <dgm:spPr/>
      <dgm:t>
        <a:bodyPr/>
        <a:lstStyle/>
        <a:p>
          <a:endParaRPr lang="en-US" sz="1800"/>
        </a:p>
      </dgm:t>
    </dgm:pt>
    <dgm:pt modelId="{2EE4984F-33F9-574F-ABD9-2CCDB045ED8A}" type="pres">
      <dgm:prSet presAssocID="{A1646B83-1DAF-4DFC-82EA-E6E60A9F6173}" presName="linear" presStyleCnt="0">
        <dgm:presLayoutVars>
          <dgm:animLvl val="lvl"/>
          <dgm:resizeHandles val="exact"/>
        </dgm:presLayoutVars>
      </dgm:prSet>
      <dgm:spPr/>
    </dgm:pt>
    <dgm:pt modelId="{3B5C98DD-20B1-954D-8DC8-A9294CED40C9}" type="pres">
      <dgm:prSet presAssocID="{BC3CEA43-A74B-4843-8BC7-00602E1324A7}" presName="parentText" presStyleLbl="node1" presStyleIdx="0" presStyleCnt="2" custScaleY="69512">
        <dgm:presLayoutVars>
          <dgm:chMax val="0"/>
          <dgm:bulletEnabled val="1"/>
        </dgm:presLayoutVars>
      </dgm:prSet>
      <dgm:spPr/>
    </dgm:pt>
    <dgm:pt modelId="{7B7D3D0C-646B-2043-B34A-955925E90AE1}" type="pres">
      <dgm:prSet presAssocID="{BC3CEA43-A74B-4843-8BC7-00602E1324A7}" presName="childText" presStyleLbl="revTx" presStyleIdx="0" presStyleCnt="1">
        <dgm:presLayoutVars>
          <dgm:bulletEnabled val="1"/>
        </dgm:presLayoutVars>
      </dgm:prSet>
      <dgm:spPr/>
    </dgm:pt>
    <dgm:pt modelId="{F38CA5B6-B38E-AF4D-9C32-A15A54304B91}" type="pres">
      <dgm:prSet presAssocID="{E9D648D5-4D77-40C1-87ED-0264118E6FD2}" presName="parentText" presStyleLbl="node1" presStyleIdx="1" presStyleCnt="2" custScaleY="71359">
        <dgm:presLayoutVars>
          <dgm:chMax val="0"/>
          <dgm:bulletEnabled val="1"/>
        </dgm:presLayoutVars>
      </dgm:prSet>
      <dgm:spPr/>
    </dgm:pt>
  </dgm:ptLst>
  <dgm:cxnLst>
    <dgm:cxn modelId="{6E420117-5C17-422E-B147-3AE0EE039E66}" srcId="{A1646B83-1DAF-4DFC-82EA-E6E60A9F6173}" destId="{BC3CEA43-A74B-4843-8BC7-00602E1324A7}" srcOrd="0" destOrd="0" parTransId="{DCBDA5D2-B9F5-4984-9004-D24D73AC3528}" sibTransId="{6DEBB270-1B50-4627-AD1A-DA6514FBBF69}"/>
    <dgm:cxn modelId="{3BB2422A-D424-0843-A8AF-CFF13E6E7DE9}" type="presOf" srcId="{BC3CEA43-A74B-4843-8BC7-00602E1324A7}" destId="{3B5C98DD-20B1-954D-8DC8-A9294CED40C9}" srcOrd="0" destOrd="0" presId="urn:microsoft.com/office/officeart/2005/8/layout/vList2"/>
    <dgm:cxn modelId="{3E4AAC2A-0A66-6641-BC1D-99F864BA095A}" type="presOf" srcId="{6864B466-27D4-4E67-975E-F2B7B68521EA}" destId="{7B7D3D0C-646B-2043-B34A-955925E90AE1}" srcOrd="0" destOrd="1" presId="urn:microsoft.com/office/officeart/2005/8/layout/vList2"/>
    <dgm:cxn modelId="{8479A82B-4208-0849-A6C6-F70A5AEB8B92}" type="presOf" srcId="{E9D648D5-4D77-40C1-87ED-0264118E6FD2}" destId="{F38CA5B6-B38E-AF4D-9C32-A15A54304B91}" srcOrd="0" destOrd="0" presId="urn:microsoft.com/office/officeart/2005/8/layout/vList2"/>
    <dgm:cxn modelId="{14371F50-C63B-EB41-B26D-F6E019E744BE}" type="presOf" srcId="{31B3C496-118C-4AC6-A2D0-576627B38931}" destId="{7B7D3D0C-646B-2043-B34A-955925E90AE1}" srcOrd="0" destOrd="2" presId="urn:microsoft.com/office/officeart/2005/8/layout/vList2"/>
    <dgm:cxn modelId="{CFE67A56-0DE5-9443-B1DD-7E9F94290957}" type="presOf" srcId="{A1646B83-1DAF-4DFC-82EA-E6E60A9F6173}" destId="{2EE4984F-33F9-574F-ABD9-2CCDB045ED8A}" srcOrd="0" destOrd="0" presId="urn:microsoft.com/office/officeart/2005/8/layout/vList2"/>
    <dgm:cxn modelId="{1F19CB69-6D44-4A3B-A174-3D334C6222EE}" srcId="{BC3CEA43-A74B-4843-8BC7-00602E1324A7}" destId="{31B3C496-118C-4AC6-A2D0-576627B38931}" srcOrd="2" destOrd="0" parTransId="{B4D36424-C991-4C85-8EBD-B6857DE52052}" sibTransId="{D9D4D67C-2BCA-4F68-AE7E-A2BDC24E8EE8}"/>
    <dgm:cxn modelId="{DC25498C-1918-4DF7-A2C0-3FE869DFB7FF}" srcId="{BC3CEA43-A74B-4843-8BC7-00602E1324A7}" destId="{3C9B685A-74FB-4A9F-A8AF-1DE3FD3A9A78}" srcOrd="0" destOrd="0" parTransId="{D874C505-BF0D-461D-A6CC-4572EC84ABBC}" sibTransId="{170DE647-5DB3-4839-A989-2FDCFF67530F}"/>
    <dgm:cxn modelId="{2477DF92-1CF3-5445-BD1C-9B0B6D3CB8B3}" type="presOf" srcId="{3C9B685A-74FB-4A9F-A8AF-1DE3FD3A9A78}" destId="{7B7D3D0C-646B-2043-B34A-955925E90AE1}" srcOrd="0" destOrd="0" presId="urn:microsoft.com/office/officeart/2005/8/layout/vList2"/>
    <dgm:cxn modelId="{FC2E75D3-75A0-42CA-89CD-9E04C1AEBEEC}" srcId="{A1646B83-1DAF-4DFC-82EA-E6E60A9F6173}" destId="{E9D648D5-4D77-40C1-87ED-0264118E6FD2}" srcOrd="1" destOrd="0" parTransId="{A60639CE-F49F-4B55-86E1-F599AD0CE571}" sibTransId="{E7FCB01D-FE29-4B7C-A084-E86F784E4F76}"/>
    <dgm:cxn modelId="{03555FDC-A083-423B-92A0-F3A9EFC45622}" srcId="{BC3CEA43-A74B-4843-8BC7-00602E1324A7}" destId="{6864B466-27D4-4E67-975E-F2B7B68521EA}" srcOrd="1" destOrd="0" parTransId="{E1F2487F-8677-4968-9F32-EF6CB67AE95C}" sibTransId="{F1B88949-D47A-451B-943E-AF4A6D5FC5AD}"/>
    <dgm:cxn modelId="{B9CC406F-337A-4E46-BA51-73E6A8197955}" type="presParOf" srcId="{2EE4984F-33F9-574F-ABD9-2CCDB045ED8A}" destId="{3B5C98DD-20B1-954D-8DC8-A9294CED40C9}" srcOrd="0" destOrd="0" presId="urn:microsoft.com/office/officeart/2005/8/layout/vList2"/>
    <dgm:cxn modelId="{CD8ECF60-8A1E-9A4D-8F6F-DEE0D01D0582}" type="presParOf" srcId="{2EE4984F-33F9-574F-ABD9-2CCDB045ED8A}" destId="{7B7D3D0C-646B-2043-B34A-955925E90AE1}" srcOrd="1" destOrd="0" presId="urn:microsoft.com/office/officeart/2005/8/layout/vList2"/>
    <dgm:cxn modelId="{29092BC6-571F-354F-8271-1121FA1195CA}" type="presParOf" srcId="{2EE4984F-33F9-574F-ABD9-2CCDB045ED8A}" destId="{F38CA5B6-B38E-AF4D-9C32-A15A54304B9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0E41C4-C29A-4AF0-8A65-01F186CC327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114E8F0-B0A1-4537-AFEA-7D4EB541512B}">
      <dgm:prSet/>
      <dgm:spPr/>
      <dgm:t>
        <a:bodyPr/>
        <a:lstStyle/>
        <a:p>
          <a:r>
            <a:rPr lang="en-US"/>
            <a:t>Group 1: Case assessment/Information requirements  (Page 7 onwards)</a:t>
          </a:r>
        </a:p>
      </dgm:t>
    </dgm:pt>
    <dgm:pt modelId="{8D2E0221-FE5F-43E8-93F9-1F96ED3767CB}" type="parTrans" cxnId="{930F9BD5-C07F-4DED-A087-C25A11C8D697}">
      <dgm:prSet/>
      <dgm:spPr/>
      <dgm:t>
        <a:bodyPr/>
        <a:lstStyle/>
        <a:p>
          <a:endParaRPr lang="en-US"/>
        </a:p>
      </dgm:t>
    </dgm:pt>
    <dgm:pt modelId="{03D98B53-78ED-45DE-AC7E-9C58DCDA2298}" type="sibTrans" cxnId="{930F9BD5-C07F-4DED-A087-C25A11C8D697}">
      <dgm:prSet/>
      <dgm:spPr/>
      <dgm:t>
        <a:bodyPr/>
        <a:lstStyle/>
        <a:p>
          <a:endParaRPr lang="en-US"/>
        </a:p>
      </dgm:t>
    </dgm:pt>
    <dgm:pt modelId="{1035E83D-5793-43CC-A9E7-79181BD17413}">
      <dgm:prSet/>
      <dgm:spPr/>
      <dgm:t>
        <a:bodyPr/>
        <a:lstStyle/>
        <a:p>
          <a:r>
            <a:rPr lang="en-US" dirty="0"/>
            <a:t>Group 2: Health and Safety / Assessment at the scene (Page 9 onwards)</a:t>
          </a:r>
        </a:p>
      </dgm:t>
    </dgm:pt>
    <dgm:pt modelId="{556CE96B-9CAA-4A5E-9CF8-23523A0003A1}" type="parTrans" cxnId="{39CAB192-B1FA-47BE-BBC0-07B6012E45CA}">
      <dgm:prSet/>
      <dgm:spPr/>
      <dgm:t>
        <a:bodyPr/>
        <a:lstStyle/>
        <a:p>
          <a:endParaRPr lang="en-US"/>
        </a:p>
      </dgm:t>
    </dgm:pt>
    <dgm:pt modelId="{8AB13C09-0B25-4D57-A804-4B3BBA02CC1E}" type="sibTrans" cxnId="{39CAB192-B1FA-47BE-BBC0-07B6012E45CA}">
      <dgm:prSet/>
      <dgm:spPr/>
      <dgm:t>
        <a:bodyPr/>
        <a:lstStyle/>
        <a:p>
          <a:endParaRPr lang="en-US"/>
        </a:p>
      </dgm:t>
    </dgm:pt>
    <dgm:pt modelId="{6D57E063-103A-45FF-BFA3-149087B90FFF}">
      <dgm:prSet/>
      <dgm:spPr/>
      <dgm:t>
        <a:bodyPr/>
        <a:lstStyle/>
        <a:p>
          <a:r>
            <a:rPr lang="en-US"/>
            <a:t>Group 3: Undertaking the scene examination / Scene preservation </a:t>
          </a:r>
          <a:br>
            <a:rPr lang="en-US"/>
          </a:br>
          <a:r>
            <a:rPr lang="en-US"/>
            <a:t>(Page 11 onwards)</a:t>
          </a:r>
        </a:p>
      </dgm:t>
    </dgm:pt>
    <dgm:pt modelId="{E4054F76-505A-4849-A203-28FB1ACABC43}" type="parTrans" cxnId="{FE4DECF1-679B-448E-B946-283501D3F5CB}">
      <dgm:prSet/>
      <dgm:spPr/>
      <dgm:t>
        <a:bodyPr/>
        <a:lstStyle/>
        <a:p>
          <a:endParaRPr lang="en-US"/>
        </a:p>
      </dgm:t>
    </dgm:pt>
    <dgm:pt modelId="{F247A114-6505-49B5-A5EE-CA08F5600576}" type="sibTrans" cxnId="{FE4DECF1-679B-448E-B946-283501D3F5CB}">
      <dgm:prSet/>
      <dgm:spPr/>
      <dgm:t>
        <a:bodyPr/>
        <a:lstStyle/>
        <a:p>
          <a:endParaRPr lang="en-US"/>
        </a:p>
      </dgm:t>
    </dgm:pt>
    <dgm:pt modelId="{B9289381-6CBC-4A6E-A0D8-6508B276AB54}">
      <dgm:prSet/>
      <dgm:spPr/>
      <dgm:t>
        <a:bodyPr/>
        <a:lstStyle/>
        <a:p>
          <a:r>
            <a:rPr lang="en-US"/>
            <a:t>Group 4: Searching the crime scene / Recording the crime scene </a:t>
          </a:r>
          <a:br>
            <a:rPr lang="en-US"/>
          </a:br>
          <a:r>
            <a:rPr lang="en-US"/>
            <a:t>(Page 13 onwards) </a:t>
          </a:r>
        </a:p>
      </dgm:t>
    </dgm:pt>
    <dgm:pt modelId="{A75A9342-1641-401E-99B4-2A0034C7FED8}" type="parTrans" cxnId="{D97006BB-2C2C-4225-A568-54C5A4139BE8}">
      <dgm:prSet/>
      <dgm:spPr/>
      <dgm:t>
        <a:bodyPr/>
        <a:lstStyle/>
        <a:p>
          <a:endParaRPr lang="en-US"/>
        </a:p>
      </dgm:t>
    </dgm:pt>
    <dgm:pt modelId="{EF5C9026-4590-4516-95B4-AC4F7F817D35}" type="sibTrans" cxnId="{D97006BB-2C2C-4225-A568-54C5A4139BE8}">
      <dgm:prSet/>
      <dgm:spPr/>
      <dgm:t>
        <a:bodyPr/>
        <a:lstStyle/>
        <a:p>
          <a:endParaRPr lang="en-US"/>
        </a:p>
      </dgm:t>
    </dgm:pt>
    <dgm:pt modelId="{48EBD7A1-62EA-42FF-AA31-156EE6763B49}">
      <dgm:prSet/>
      <dgm:spPr/>
      <dgm:t>
        <a:bodyPr/>
        <a:lstStyle/>
        <a:p>
          <a:r>
            <a:rPr lang="en-US"/>
            <a:t>Group 5: Recovery of forensic evidence from the crime scene / Preservation and packaging (Page 15 onwards) </a:t>
          </a:r>
        </a:p>
      </dgm:t>
    </dgm:pt>
    <dgm:pt modelId="{6EF52809-277E-4BF5-B841-F3F4A9D20E3C}" type="parTrans" cxnId="{7284BF96-7E57-48AE-8E67-4484F2459C15}">
      <dgm:prSet/>
      <dgm:spPr/>
      <dgm:t>
        <a:bodyPr/>
        <a:lstStyle/>
        <a:p>
          <a:endParaRPr lang="en-US"/>
        </a:p>
      </dgm:t>
    </dgm:pt>
    <dgm:pt modelId="{D60603E2-8CE9-42DC-8B30-45C55A27DC2D}" type="sibTrans" cxnId="{7284BF96-7E57-48AE-8E67-4484F2459C15}">
      <dgm:prSet/>
      <dgm:spPr/>
      <dgm:t>
        <a:bodyPr/>
        <a:lstStyle/>
        <a:p>
          <a:endParaRPr lang="en-US"/>
        </a:p>
      </dgm:t>
    </dgm:pt>
    <dgm:pt modelId="{189EE620-8A69-4BA5-A8F3-747D9515091C}">
      <dgm:prSet/>
      <dgm:spPr/>
      <dgm:t>
        <a:bodyPr/>
        <a:lstStyle/>
        <a:p>
          <a:r>
            <a:rPr lang="en-US"/>
            <a:t>Group 6:  Labelling and documentation / Transport (Page 16 onwards) </a:t>
          </a:r>
        </a:p>
      </dgm:t>
    </dgm:pt>
    <dgm:pt modelId="{8262C925-1A10-4C07-BCDF-6A17AEE28676}" type="parTrans" cxnId="{9EB9EFD5-23F9-4AE1-8D05-51095191811F}">
      <dgm:prSet/>
      <dgm:spPr/>
      <dgm:t>
        <a:bodyPr/>
        <a:lstStyle/>
        <a:p>
          <a:endParaRPr lang="en-US"/>
        </a:p>
      </dgm:t>
    </dgm:pt>
    <dgm:pt modelId="{DC8EC3E6-C978-4ED2-9450-FD3DAB311277}" type="sibTrans" cxnId="{9EB9EFD5-23F9-4AE1-8D05-51095191811F}">
      <dgm:prSet/>
      <dgm:spPr/>
      <dgm:t>
        <a:bodyPr/>
        <a:lstStyle/>
        <a:p>
          <a:endParaRPr lang="en-US"/>
        </a:p>
      </dgm:t>
    </dgm:pt>
    <dgm:pt modelId="{9CBDD34A-725E-401E-92FA-A1FF6AAFB58D}">
      <dgm:prSet/>
      <dgm:spPr/>
      <dgm:t>
        <a:bodyPr/>
        <a:lstStyle/>
        <a:p>
          <a:r>
            <a:rPr lang="en-US"/>
            <a:t>Group 7: Review scene findings and order further examinations/ Report findings (Page 19 onwards) </a:t>
          </a:r>
        </a:p>
      </dgm:t>
    </dgm:pt>
    <dgm:pt modelId="{8AEBE35E-296F-408B-BC04-7F59B22071D7}" type="parTrans" cxnId="{A856006F-4D63-4104-959A-F786F0378557}">
      <dgm:prSet/>
      <dgm:spPr/>
      <dgm:t>
        <a:bodyPr/>
        <a:lstStyle/>
        <a:p>
          <a:endParaRPr lang="en-US"/>
        </a:p>
      </dgm:t>
    </dgm:pt>
    <dgm:pt modelId="{1DF93E55-8710-4C9B-8BB1-7D67CD4B87AB}" type="sibTrans" cxnId="{A856006F-4D63-4104-959A-F786F0378557}">
      <dgm:prSet/>
      <dgm:spPr/>
      <dgm:t>
        <a:bodyPr/>
        <a:lstStyle/>
        <a:p>
          <a:endParaRPr lang="en-US"/>
        </a:p>
      </dgm:t>
    </dgm:pt>
    <dgm:pt modelId="{5CE5FB29-0A6A-064B-8C51-AAA0A42A62D1}" type="pres">
      <dgm:prSet presAssocID="{490E41C4-C29A-4AF0-8A65-01F186CC3275}" presName="vert0" presStyleCnt="0">
        <dgm:presLayoutVars>
          <dgm:dir/>
          <dgm:animOne val="branch"/>
          <dgm:animLvl val="lvl"/>
        </dgm:presLayoutVars>
      </dgm:prSet>
      <dgm:spPr/>
    </dgm:pt>
    <dgm:pt modelId="{0F032937-5552-7244-9985-156F178B0102}" type="pres">
      <dgm:prSet presAssocID="{1114E8F0-B0A1-4537-AFEA-7D4EB541512B}" presName="thickLine" presStyleLbl="alignNode1" presStyleIdx="0" presStyleCnt="7"/>
      <dgm:spPr/>
    </dgm:pt>
    <dgm:pt modelId="{301EDFC3-AD4C-8744-9DFA-F8B3EBAC020C}" type="pres">
      <dgm:prSet presAssocID="{1114E8F0-B0A1-4537-AFEA-7D4EB541512B}" presName="horz1" presStyleCnt="0"/>
      <dgm:spPr/>
    </dgm:pt>
    <dgm:pt modelId="{B2EAAF97-0896-C74E-88DA-127424926C5B}" type="pres">
      <dgm:prSet presAssocID="{1114E8F0-B0A1-4537-AFEA-7D4EB541512B}" presName="tx1" presStyleLbl="revTx" presStyleIdx="0" presStyleCnt="7"/>
      <dgm:spPr/>
    </dgm:pt>
    <dgm:pt modelId="{0AA88BEC-DE90-054D-9422-5C40C1DF838F}" type="pres">
      <dgm:prSet presAssocID="{1114E8F0-B0A1-4537-AFEA-7D4EB541512B}" presName="vert1" presStyleCnt="0"/>
      <dgm:spPr/>
    </dgm:pt>
    <dgm:pt modelId="{443A71D3-0281-0942-A4A2-7CB8D8DD4533}" type="pres">
      <dgm:prSet presAssocID="{1035E83D-5793-43CC-A9E7-79181BD17413}" presName="thickLine" presStyleLbl="alignNode1" presStyleIdx="1" presStyleCnt="7"/>
      <dgm:spPr/>
    </dgm:pt>
    <dgm:pt modelId="{6422B070-857C-8444-86A0-CC00AAA17E49}" type="pres">
      <dgm:prSet presAssocID="{1035E83D-5793-43CC-A9E7-79181BD17413}" presName="horz1" presStyleCnt="0"/>
      <dgm:spPr/>
    </dgm:pt>
    <dgm:pt modelId="{322CFB4C-DAEA-B243-B577-52C969144932}" type="pres">
      <dgm:prSet presAssocID="{1035E83D-5793-43CC-A9E7-79181BD17413}" presName="tx1" presStyleLbl="revTx" presStyleIdx="1" presStyleCnt="7"/>
      <dgm:spPr/>
    </dgm:pt>
    <dgm:pt modelId="{552E42CF-F9AB-C643-9F95-9434EE2C0771}" type="pres">
      <dgm:prSet presAssocID="{1035E83D-5793-43CC-A9E7-79181BD17413}" presName="vert1" presStyleCnt="0"/>
      <dgm:spPr/>
    </dgm:pt>
    <dgm:pt modelId="{0AFD7179-07F3-CB41-909A-707F50F506D3}" type="pres">
      <dgm:prSet presAssocID="{6D57E063-103A-45FF-BFA3-149087B90FFF}" presName="thickLine" presStyleLbl="alignNode1" presStyleIdx="2" presStyleCnt="7"/>
      <dgm:spPr/>
    </dgm:pt>
    <dgm:pt modelId="{71C49C38-D8EF-054C-AD19-265ED851FCD5}" type="pres">
      <dgm:prSet presAssocID="{6D57E063-103A-45FF-BFA3-149087B90FFF}" presName="horz1" presStyleCnt="0"/>
      <dgm:spPr/>
    </dgm:pt>
    <dgm:pt modelId="{FA372DB9-7A06-9846-ACEC-4FAD52130C74}" type="pres">
      <dgm:prSet presAssocID="{6D57E063-103A-45FF-BFA3-149087B90FFF}" presName="tx1" presStyleLbl="revTx" presStyleIdx="2" presStyleCnt="7"/>
      <dgm:spPr/>
    </dgm:pt>
    <dgm:pt modelId="{AAA88ABD-4B7E-684D-A647-E201F7B7A755}" type="pres">
      <dgm:prSet presAssocID="{6D57E063-103A-45FF-BFA3-149087B90FFF}" presName="vert1" presStyleCnt="0"/>
      <dgm:spPr/>
    </dgm:pt>
    <dgm:pt modelId="{CB5E53DB-7902-9F40-9617-757DDEE34103}" type="pres">
      <dgm:prSet presAssocID="{B9289381-6CBC-4A6E-A0D8-6508B276AB54}" presName="thickLine" presStyleLbl="alignNode1" presStyleIdx="3" presStyleCnt="7"/>
      <dgm:spPr/>
    </dgm:pt>
    <dgm:pt modelId="{067D8324-37FA-FC43-B0FD-31F22A374A61}" type="pres">
      <dgm:prSet presAssocID="{B9289381-6CBC-4A6E-A0D8-6508B276AB54}" presName="horz1" presStyleCnt="0"/>
      <dgm:spPr/>
    </dgm:pt>
    <dgm:pt modelId="{92EAF6D3-4A7D-B94F-BEC4-8D7F4036E615}" type="pres">
      <dgm:prSet presAssocID="{B9289381-6CBC-4A6E-A0D8-6508B276AB54}" presName="tx1" presStyleLbl="revTx" presStyleIdx="3" presStyleCnt="7"/>
      <dgm:spPr/>
    </dgm:pt>
    <dgm:pt modelId="{48490A8F-7B2B-E242-B86C-122E5F550D8D}" type="pres">
      <dgm:prSet presAssocID="{B9289381-6CBC-4A6E-A0D8-6508B276AB54}" presName="vert1" presStyleCnt="0"/>
      <dgm:spPr/>
    </dgm:pt>
    <dgm:pt modelId="{9BCE4F38-539F-A747-88FC-4055CACF884D}" type="pres">
      <dgm:prSet presAssocID="{48EBD7A1-62EA-42FF-AA31-156EE6763B49}" presName="thickLine" presStyleLbl="alignNode1" presStyleIdx="4" presStyleCnt="7"/>
      <dgm:spPr/>
    </dgm:pt>
    <dgm:pt modelId="{9DEF8760-6E49-5647-9E9A-BFC23D12B18E}" type="pres">
      <dgm:prSet presAssocID="{48EBD7A1-62EA-42FF-AA31-156EE6763B49}" presName="horz1" presStyleCnt="0"/>
      <dgm:spPr/>
    </dgm:pt>
    <dgm:pt modelId="{4540AA26-222C-0B47-990F-BBA19FBB866B}" type="pres">
      <dgm:prSet presAssocID="{48EBD7A1-62EA-42FF-AA31-156EE6763B49}" presName="tx1" presStyleLbl="revTx" presStyleIdx="4" presStyleCnt="7"/>
      <dgm:spPr/>
    </dgm:pt>
    <dgm:pt modelId="{884217FB-DEB1-E740-8183-49BF6785F1D7}" type="pres">
      <dgm:prSet presAssocID="{48EBD7A1-62EA-42FF-AA31-156EE6763B49}" presName="vert1" presStyleCnt="0"/>
      <dgm:spPr/>
    </dgm:pt>
    <dgm:pt modelId="{ADAF13A7-4E0B-0F4A-9806-253453611687}" type="pres">
      <dgm:prSet presAssocID="{189EE620-8A69-4BA5-A8F3-747D9515091C}" presName="thickLine" presStyleLbl="alignNode1" presStyleIdx="5" presStyleCnt="7"/>
      <dgm:spPr/>
    </dgm:pt>
    <dgm:pt modelId="{7AA78557-CB9C-C841-836F-A0939802EA16}" type="pres">
      <dgm:prSet presAssocID="{189EE620-8A69-4BA5-A8F3-747D9515091C}" presName="horz1" presStyleCnt="0"/>
      <dgm:spPr/>
    </dgm:pt>
    <dgm:pt modelId="{E76EAD77-655B-DD41-9B12-D5E9E1703714}" type="pres">
      <dgm:prSet presAssocID="{189EE620-8A69-4BA5-A8F3-747D9515091C}" presName="tx1" presStyleLbl="revTx" presStyleIdx="5" presStyleCnt="7"/>
      <dgm:spPr/>
    </dgm:pt>
    <dgm:pt modelId="{112DAC90-1B5C-1441-B96E-9FC7CBBF3735}" type="pres">
      <dgm:prSet presAssocID="{189EE620-8A69-4BA5-A8F3-747D9515091C}" presName="vert1" presStyleCnt="0"/>
      <dgm:spPr/>
    </dgm:pt>
    <dgm:pt modelId="{32D2B495-5DE9-9C45-8EBB-91C11C696872}" type="pres">
      <dgm:prSet presAssocID="{9CBDD34A-725E-401E-92FA-A1FF6AAFB58D}" presName="thickLine" presStyleLbl="alignNode1" presStyleIdx="6" presStyleCnt="7"/>
      <dgm:spPr/>
    </dgm:pt>
    <dgm:pt modelId="{888DC3CA-1C2D-D348-AC33-8E635AB93979}" type="pres">
      <dgm:prSet presAssocID="{9CBDD34A-725E-401E-92FA-A1FF6AAFB58D}" presName="horz1" presStyleCnt="0"/>
      <dgm:spPr/>
    </dgm:pt>
    <dgm:pt modelId="{6643A08F-07E4-8546-8B89-A42BE742F799}" type="pres">
      <dgm:prSet presAssocID="{9CBDD34A-725E-401E-92FA-A1FF6AAFB58D}" presName="tx1" presStyleLbl="revTx" presStyleIdx="6" presStyleCnt="7"/>
      <dgm:spPr/>
    </dgm:pt>
    <dgm:pt modelId="{4D947837-3D03-6840-A090-106C9C125C4F}" type="pres">
      <dgm:prSet presAssocID="{9CBDD34A-725E-401E-92FA-A1FF6AAFB58D}" presName="vert1" presStyleCnt="0"/>
      <dgm:spPr/>
    </dgm:pt>
  </dgm:ptLst>
  <dgm:cxnLst>
    <dgm:cxn modelId="{A12B7B02-6B60-A143-BBC7-A967C4AFCD5E}" type="presOf" srcId="{9CBDD34A-725E-401E-92FA-A1FF6AAFB58D}" destId="{6643A08F-07E4-8546-8B89-A42BE742F799}" srcOrd="0" destOrd="0" presId="urn:microsoft.com/office/officeart/2008/layout/LinedList"/>
    <dgm:cxn modelId="{17808D07-C42A-B147-9FF2-A3B9A72158EF}" type="presOf" srcId="{6D57E063-103A-45FF-BFA3-149087B90FFF}" destId="{FA372DB9-7A06-9846-ACEC-4FAD52130C74}" srcOrd="0" destOrd="0" presId="urn:microsoft.com/office/officeart/2008/layout/LinedList"/>
    <dgm:cxn modelId="{21265C62-7D62-264B-A420-32F2253F4595}" type="presOf" srcId="{B9289381-6CBC-4A6E-A0D8-6508B276AB54}" destId="{92EAF6D3-4A7D-B94F-BEC4-8D7F4036E615}" srcOrd="0" destOrd="0" presId="urn:microsoft.com/office/officeart/2008/layout/LinedList"/>
    <dgm:cxn modelId="{A856006F-4D63-4104-959A-F786F0378557}" srcId="{490E41C4-C29A-4AF0-8A65-01F186CC3275}" destId="{9CBDD34A-725E-401E-92FA-A1FF6AAFB58D}" srcOrd="6" destOrd="0" parTransId="{8AEBE35E-296F-408B-BC04-7F59B22071D7}" sibTransId="{1DF93E55-8710-4C9B-8BB1-7D67CD4B87AB}"/>
    <dgm:cxn modelId="{39CAB192-B1FA-47BE-BBC0-07B6012E45CA}" srcId="{490E41C4-C29A-4AF0-8A65-01F186CC3275}" destId="{1035E83D-5793-43CC-A9E7-79181BD17413}" srcOrd="1" destOrd="0" parTransId="{556CE96B-9CAA-4A5E-9CF8-23523A0003A1}" sibTransId="{8AB13C09-0B25-4D57-A804-4B3BBA02CC1E}"/>
    <dgm:cxn modelId="{2D790795-9380-9A46-949A-6966C8CEDA93}" type="presOf" srcId="{189EE620-8A69-4BA5-A8F3-747D9515091C}" destId="{E76EAD77-655B-DD41-9B12-D5E9E1703714}" srcOrd="0" destOrd="0" presId="urn:microsoft.com/office/officeart/2008/layout/LinedList"/>
    <dgm:cxn modelId="{7284BF96-7E57-48AE-8E67-4484F2459C15}" srcId="{490E41C4-C29A-4AF0-8A65-01F186CC3275}" destId="{48EBD7A1-62EA-42FF-AA31-156EE6763B49}" srcOrd="4" destOrd="0" parTransId="{6EF52809-277E-4BF5-B841-F3F4A9D20E3C}" sibTransId="{D60603E2-8CE9-42DC-8B30-45C55A27DC2D}"/>
    <dgm:cxn modelId="{A252259B-435D-6849-B093-445371A29B40}" type="presOf" srcId="{48EBD7A1-62EA-42FF-AA31-156EE6763B49}" destId="{4540AA26-222C-0B47-990F-BBA19FBB866B}" srcOrd="0" destOrd="0" presId="urn:microsoft.com/office/officeart/2008/layout/LinedList"/>
    <dgm:cxn modelId="{A9095CB8-0B16-E54F-83E1-FA8F24023053}" type="presOf" srcId="{490E41C4-C29A-4AF0-8A65-01F186CC3275}" destId="{5CE5FB29-0A6A-064B-8C51-AAA0A42A62D1}" srcOrd="0" destOrd="0" presId="urn:microsoft.com/office/officeart/2008/layout/LinedList"/>
    <dgm:cxn modelId="{D97006BB-2C2C-4225-A568-54C5A4139BE8}" srcId="{490E41C4-C29A-4AF0-8A65-01F186CC3275}" destId="{B9289381-6CBC-4A6E-A0D8-6508B276AB54}" srcOrd="3" destOrd="0" parTransId="{A75A9342-1641-401E-99B4-2A0034C7FED8}" sibTransId="{EF5C9026-4590-4516-95B4-AC4F7F817D35}"/>
    <dgm:cxn modelId="{50E1ECBD-3634-7046-89EF-4CB13B928A2B}" type="presOf" srcId="{1035E83D-5793-43CC-A9E7-79181BD17413}" destId="{322CFB4C-DAEA-B243-B577-52C969144932}" srcOrd="0" destOrd="0" presId="urn:microsoft.com/office/officeart/2008/layout/LinedList"/>
    <dgm:cxn modelId="{92D501BE-6FB3-1948-8630-EA52C83DC8E5}" type="presOf" srcId="{1114E8F0-B0A1-4537-AFEA-7D4EB541512B}" destId="{B2EAAF97-0896-C74E-88DA-127424926C5B}" srcOrd="0" destOrd="0" presId="urn:microsoft.com/office/officeart/2008/layout/LinedList"/>
    <dgm:cxn modelId="{930F9BD5-C07F-4DED-A087-C25A11C8D697}" srcId="{490E41C4-C29A-4AF0-8A65-01F186CC3275}" destId="{1114E8F0-B0A1-4537-AFEA-7D4EB541512B}" srcOrd="0" destOrd="0" parTransId="{8D2E0221-FE5F-43E8-93F9-1F96ED3767CB}" sibTransId="{03D98B53-78ED-45DE-AC7E-9C58DCDA2298}"/>
    <dgm:cxn modelId="{9EB9EFD5-23F9-4AE1-8D05-51095191811F}" srcId="{490E41C4-C29A-4AF0-8A65-01F186CC3275}" destId="{189EE620-8A69-4BA5-A8F3-747D9515091C}" srcOrd="5" destOrd="0" parTransId="{8262C925-1A10-4C07-BCDF-6A17AEE28676}" sibTransId="{DC8EC3E6-C978-4ED2-9450-FD3DAB311277}"/>
    <dgm:cxn modelId="{FE4DECF1-679B-448E-B946-283501D3F5CB}" srcId="{490E41C4-C29A-4AF0-8A65-01F186CC3275}" destId="{6D57E063-103A-45FF-BFA3-149087B90FFF}" srcOrd="2" destOrd="0" parTransId="{E4054F76-505A-4849-A203-28FB1ACABC43}" sibTransId="{F247A114-6505-49B5-A5EE-CA08F5600576}"/>
    <dgm:cxn modelId="{8489475C-0359-9440-97B4-8ACEA44F5492}" type="presParOf" srcId="{5CE5FB29-0A6A-064B-8C51-AAA0A42A62D1}" destId="{0F032937-5552-7244-9985-156F178B0102}" srcOrd="0" destOrd="0" presId="urn:microsoft.com/office/officeart/2008/layout/LinedList"/>
    <dgm:cxn modelId="{70F85359-A335-9347-AD29-ABF912AB67E0}" type="presParOf" srcId="{5CE5FB29-0A6A-064B-8C51-AAA0A42A62D1}" destId="{301EDFC3-AD4C-8744-9DFA-F8B3EBAC020C}" srcOrd="1" destOrd="0" presId="urn:microsoft.com/office/officeart/2008/layout/LinedList"/>
    <dgm:cxn modelId="{75EC926F-B566-6C4C-95F1-DCBED5F8884F}" type="presParOf" srcId="{301EDFC3-AD4C-8744-9DFA-F8B3EBAC020C}" destId="{B2EAAF97-0896-C74E-88DA-127424926C5B}" srcOrd="0" destOrd="0" presId="urn:microsoft.com/office/officeart/2008/layout/LinedList"/>
    <dgm:cxn modelId="{6A980FA1-1A61-1E4C-B0E8-BA903648E5A8}" type="presParOf" srcId="{301EDFC3-AD4C-8744-9DFA-F8B3EBAC020C}" destId="{0AA88BEC-DE90-054D-9422-5C40C1DF838F}" srcOrd="1" destOrd="0" presId="urn:microsoft.com/office/officeart/2008/layout/LinedList"/>
    <dgm:cxn modelId="{6231B11F-7CE3-1449-BF3F-EC593CB6C8B8}" type="presParOf" srcId="{5CE5FB29-0A6A-064B-8C51-AAA0A42A62D1}" destId="{443A71D3-0281-0942-A4A2-7CB8D8DD4533}" srcOrd="2" destOrd="0" presId="urn:microsoft.com/office/officeart/2008/layout/LinedList"/>
    <dgm:cxn modelId="{E334CB2A-3B8B-5A4F-A318-5494336CCD2C}" type="presParOf" srcId="{5CE5FB29-0A6A-064B-8C51-AAA0A42A62D1}" destId="{6422B070-857C-8444-86A0-CC00AAA17E49}" srcOrd="3" destOrd="0" presId="urn:microsoft.com/office/officeart/2008/layout/LinedList"/>
    <dgm:cxn modelId="{75CEF5C3-AFF5-6542-BF43-ACB67F0261A7}" type="presParOf" srcId="{6422B070-857C-8444-86A0-CC00AAA17E49}" destId="{322CFB4C-DAEA-B243-B577-52C969144932}" srcOrd="0" destOrd="0" presId="urn:microsoft.com/office/officeart/2008/layout/LinedList"/>
    <dgm:cxn modelId="{70649E9E-E205-5845-8A15-C8D1AB9B992A}" type="presParOf" srcId="{6422B070-857C-8444-86A0-CC00AAA17E49}" destId="{552E42CF-F9AB-C643-9F95-9434EE2C0771}" srcOrd="1" destOrd="0" presId="urn:microsoft.com/office/officeart/2008/layout/LinedList"/>
    <dgm:cxn modelId="{2C202470-0D8C-CC41-B8DD-173BC8A19D1A}" type="presParOf" srcId="{5CE5FB29-0A6A-064B-8C51-AAA0A42A62D1}" destId="{0AFD7179-07F3-CB41-909A-707F50F506D3}" srcOrd="4" destOrd="0" presId="urn:microsoft.com/office/officeart/2008/layout/LinedList"/>
    <dgm:cxn modelId="{2B9FCCEE-A63E-704E-B652-EC598F64A571}" type="presParOf" srcId="{5CE5FB29-0A6A-064B-8C51-AAA0A42A62D1}" destId="{71C49C38-D8EF-054C-AD19-265ED851FCD5}" srcOrd="5" destOrd="0" presId="urn:microsoft.com/office/officeart/2008/layout/LinedList"/>
    <dgm:cxn modelId="{5EB59EB9-E3DB-4340-BAF2-957C1D262F86}" type="presParOf" srcId="{71C49C38-D8EF-054C-AD19-265ED851FCD5}" destId="{FA372DB9-7A06-9846-ACEC-4FAD52130C74}" srcOrd="0" destOrd="0" presId="urn:microsoft.com/office/officeart/2008/layout/LinedList"/>
    <dgm:cxn modelId="{B391BFAB-56B4-DA45-8BB0-A4DDDA90F72C}" type="presParOf" srcId="{71C49C38-D8EF-054C-AD19-265ED851FCD5}" destId="{AAA88ABD-4B7E-684D-A647-E201F7B7A755}" srcOrd="1" destOrd="0" presId="urn:microsoft.com/office/officeart/2008/layout/LinedList"/>
    <dgm:cxn modelId="{3DC7408E-9080-1644-8326-DA3C659979BB}" type="presParOf" srcId="{5CE5FB29-0A6A-064B-8C51-AAA0A42A62D1}" destId="{CB5E53DB-7902-9F40-9617-757DDEE34103}" srcOrd="6" destOrd="0" presId="urn:microsoft.com/office/officeart/2008/layout/LinedList"/>
    <dgm:cxn modelId="{7EC70EBB-02AC-4C42-84DB-C209AE44DB4B}" type="presParOf" srcId="{5CE5FB29-0A6A-064B-8C51-AAA0A42A62D1}" destId="{067D8324-37FA-FC43-B0FD-31F22A374A61}" srcOrd="7" destOrd="0" presId="urn:microsoft.com/office/officeart/2008/layout/LinedList"/>
    <dgm:cxn modelId="{9B68A565-274D-0C4F-8AAF-0D108681616B}" type="presParOf" srcId="{067D8324-37FA-FC43-B0FD-31F22A374A61}" destId="{92EAF6D3-4A7D-B94F-BEC4-8D7F4036E615}" srcOrd="0" destOrd="0" presId="urn:microsoft.com/office/officeart/2008/layout/LinedList"/>
    <dgm:cxn modelId="{64683509-B69E-F84F-9584-2C8856F50E78}" type="presParOf" srcId="{067D8324-37FA-FC43-B0FD-31F22A374A61}" destId="{48490A8F-7B2B-E242-B86C-122E5F550D8D}" srcOrd="1" destOrd="0" presId="urn:microsoft.com/office/officeart/2008/layout/LinedList"/>
    <dgm:cxn modelId="{0477CBB9-4DEC-0146-9239-C496EF17B665}" type="presParOf" srcId="{5CE5FB29-0A6A-064B-8C51-AAA0A42A62D1}" destId="{9BCE4F38-539F-A747-88FC-4055CACF884D}" srcOrd="8" destOrd="0" presId="urn:microsoft.com/office/officeart/2008/layout/LinedList"/>
    <dgm:cxn modelId="{7728332C-7467-EE45-86A5-3AD28FA351E6}" type="presParOf" srcId="{5CE5FB29-0A6A-064B-8C51-AAA0A42A62D1}" destId="{9DEF8760-6E49-5647-9E9A-BFC23D12B18E}" srcOrd="9" destOrd="0" presId="urn:microsoft.com/office/officeart/2008/layout/LinedList"/>
    <dgm:cxn modelId="{E150A4CC-90B0-4C48-B5F4-8A1D7DCF925F}" type="presParOf" srcId="{9DEF8760-6E49-5647-9E9A-BFC23D12B18E}" destId="{4540AA26-222C-0B47-990F-BBA19FBB866B}" srcOrd="0" destOrd="0" presId="urn:microsoft.com/office/officeart/2008/layout/LinedList"/>
    <dgm:cxn modelId="{ADB172D2-D884-9649-AD29-02D60D34F2EB}" type="presParOf" srcId="{9DEF8760-6E49-5647-9E9A-BFC23D12B18E}" destId="{884217FB-DEB1-E740-8183-49BF6785F1D7}" srcOrd="1" destOrd="0" presId="urn:microsoft.com/office/officeart/2008/layout/LinedList"/>
    <dgm:cxn modelId="{2E5E98EC-60D3-FE4B-8D24-AA67BDD036D8}" type="presParOf" srcId="{5CE5FB29-0A6A-064B-8C51-AAA0A42A62D1}" destId="{ADAF13A7-4E0B-0F4A-9806-253453611687}" srcOrd="10" destOrd="0" presId="urn:microsoft.com/office/officeart/2008/layout/LinedList"/>
    <dgm:cxn modelId="{9F0DD3F0-E94E-CB47-89B3-744D35CBCCF9}" type="presParOf" srcId="{5CE5FB29-0A6A-064B-8C51-AAA0A42A62D1}" destId="{7AA78557-CB9C-C841-836F-A0939802EA16}" srcOrd="11" destOrd="0" presId="urn:microsoft.com/office/officeart/2008/layout/LinedList"/>
    <dgm:cxn modelId="{3E7FADF1-CCE5-E94C-81D5-4DA1CE1F2477}" type="presParOf" srcId="{7AA78557-CB9C-C841-836F-A0939802EA16}" destId="{E76EAD77-655B-DD41-9B12-D5E9E1703714}" srcOrd="0" destOrd="0" presId="urn:microsoft.com/office/officeart/2008/layout/LinedList"/>
    <dgm:cxn modelId="{C879565A-060B-8041-B67A-052F367FCD39}" type="presParOf" srcId="{7AA78557-CB9C-C841-836F-A0939802EA16}" destId="{112DAC90-1B5C-1441-B96E-9FC7CBBF3735}" srcOrd="1" destOrd="0" presId="urn:microsoft.com/office/officeart/2008/layout/LinedList"/>
    <dgm:cxn modelId="{AFF78D48-9996-2748-A124-06E416B4E311}" type="presParOf" srcId="{5CE5FB29-0A6A-064B-8C51-AAA0A42A62D1}" destId="{32D2B495-5DE9-9C45-8EBB-91C11C696872}" srcOrd="12" destOrd="0" presId="urn:microsoft.com/office/officeart/2008/layout/LinedList"/>
    <dgm:cxn modelId="{2196C584-C319-324D-AA3D-794D2B753CC1}" type="presParOf" srcId="{5CE5FB29-0A6A-064B-8C51-AAA0A42A62D1}" destId="{888DC3CA-1C2D-D348-AC33-8E635AB93979}" srcOrd="13" destOrd="0" presId="urn:microsoft.com/office/officeart/2008/layout/LinedList"/>
    <dgm:cxn modelId="{416A6FF3-18C8-F548-8295-9B76342C0984}" type="presParOf" srcId="{888DC3CA-1C2D-D348-AC33-8E635AB93979}" destId="{6643A08F-07E4-8546-8B89-A42BE742F799}" srcOrd="0" destOrd="0" presId="urn:microsoft.com/office/officeart/2008/layout/LinedList"/>
    <dgm:cxn modelId="{7C234728-F1BC-DC4F-8CD3-06FF8F99115D}" type="presParOf" srcId="{888DC3CA-1C2D-D348-AC33-8E635AB93979}" destId="{4D947837-3D03-6840-A090-106C9C125C4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4475F-5C63-0A45-80EA-0B3F0B45149D}">
      <dsp:nvSpPr>
        <dsp:cNvPr id="0" name=""/>
        <dsp:cNvSpPr/>
      </dsp:nvSpPr>
      <dsp:spPr>
        <a:xfrm>
          <a:off x="650071" y="3044"/>
          <a:ext cx="1657273" cy="9943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Requirements of police / CSI’s at different scenes</a:t>
          </a:r>
        </a:p>
      </dsp:txBody>
      <dsp:txXfrm>
        <a:off x="650071" y="3044"/>
        <a:ext cx="1657273" cy="994363"/>
      </dsp:txXfrm>
    </dsp:sp>
    <dsp:sp modelId="{72396C5F-1BAC-B74F-AE63-31921DF2D392}">
      <dsp:nvSpPr>
        <dsp:cNvPr id="0" name=""/>
        <dsp:cNvSpPr/>
      </dsp:nvSpPr>
      <dsp:spPr>
        <a:xfrm>
          <a:off x="2473071" y="3044"/>
          <a:ext cx="1657273" cy="9943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CAP </a:t>
          </a:r>
        </a:p>
      </dsp:txBody>
      <dsp:txXfrm>
        <a:off x="2473071" y="3044"/>
        <a:ext cx="1657273" cy="994363"/>
      </dsp:txXfrm>
    </dsp:sp>
    <dsp:sp modelId="{C78892F6-D90F-774E-BD00-3DFD9542019B}">
      <dsp:nvSpPr>
        <dsp:cNvPr id="0" name=""/>
        <dsp:cNvSpPr/>
      </dsp:nvSpPr>
      <dsp:spPr>
        <a:xfrm>
          <a:off x="650071" y="1163135"/>
          <a:ext cx="1657273" cy="9943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Chain of evidence </a:t>
          </a:r>
        </a:p>
      </dsp:txBody>
      <dsp:txXfrm>
        <a:off x="650071" y="1163135"/>
        <a:ext cx="1657273" cy="994363"/>
      </dsp:txXfrm>
    </dsp:sp>
    <dsp:sp modelId="{C062262E-91F0-CE4D-8D05-961F18F06F61}">
      <dsp:nvSpPr>
        <dsp:cNvPr id="0" name=""/>
        <dsp:cNvSpPr/>
      </dsp:nvSpPr>
      <dsp:spPr>
        <a:xfrm>
          <a:off x="2473071" y="1163135"/>
          <a:ext cx="1657273" cy="9943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Suspect considerations </a:t>
          </a:r>
        </a:p>
      </dsp:txBody>
      <dsp:txXfrm>
        <a:off x="2473071" y="1163135"/>
        <a:ext cx="1657273" cy="994363"/>
      </dsp:txXfrm>
    </dsp:sp>
    <dsp:sp modelId="{761C7205-CB4B-D945-99E3-056E6A7732F0}">
      <dsp:nvSpPr>
        <dsp:cNvPr id="0" name=""/>
        <dsp:cNvSpPr/>
      </dsp:nvSpPr>
      <dsp:spPr>
        <a:xfrm>
          <a:off x="650071" y="2323226"/>
          <a:ext cx="1657273" cy="9943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Main stages of the Investigative and Evidential Evaluation Cycle</a:t>
          </a:r>
        </a:p>
      </dsp:txBody>
      <dsp:txXfrm>
        <a:off x="650071" y="2323226"/>
        <a:ext cx="1657273" cy="994363"/>
      </dsp:txXfrm>
    </dsp:sp>
    <dsp:sp modelId="{8F88FA68-9955-8448-80D9-06D7AD3DC9EC}">
      <dsp:nvSpPr>
        <dsp:cNvPr id="0" name=""/>
        <dsp:cNvSpPr/>
      </dsp:nvSpPr>
      <dsp:spPr>
        <a:xfrm>
          <a:off x="2473071" y="2323226"/>
          <a:ext cx="1657273" cy="9943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Scene Log</a:t>
          </a:r>
        </a:p>
      </dsp:txBody>
      <dsp:txXfrm>
        <a:off x="2473071" y="2323226"/>
        <a:ext cx="1657273" cy="994363"/>
      </dsp:txXfrm>
    </dsp:sp>
    <dsp:sp modelId="{79AFCACC-5291-FC4F-8C7A-11082F93701D}">
      <dsp:nvSpPr>
        <dsp:cNvPr id="0" name=""/>
        <dsp:cNvSpPr/>
      </dsp:nvSpPr>
      <dsp:spPr>
        <a:xfrm>
          <a:off x="1561571" y="3483317"/>
          <a:ext cx="1657273" cy="9943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Exhibits</a:t>
          </a:r>
        </a:p>
      </dsp:txBody>
      <dsp:txXfrm>
        <a:off x="1561571" y="3483317"/>
        <a:ext cx="1657273" cy="9943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2F0CF-25B8-3A43-B08A-37BBED2C46D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67A0-B840-D342-9786-BB76FABB7556}">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which samples are required to be taken in different situations</a:t>
          </a:r>
        </a:p>
      </dsp:txBody>
      <dsp:txXfrm>
        <a:off x="0" y="0"/>
        <a:ext cx="6900512" cy="1384035"/>
      </dsp:txXfrm>
    </dsp:sp>
    <dsp:sp modelId="{1832704B-86DE-5049-9C6F-28941A48905B}">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21388-2789-DE42-95EE-95EF2CFC9FEF}">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how difference types of evidence need to be seized and packaged in specific ways and the reasoning behind those ways</a:t>
          </a:r>
        </a:p>
      </dsp:txBody>
      <dsp:txXfrm>
        <a:off x="0" y="1384035"/>
        <a:ext cx="6900512" cy="1384035"/>
      </dsp:txXfrm>
    </dsp:sp>
    <dsp:sp modelId="{F08E21F4-66A8-9E4C-8B23-549E588EC1EA}">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B95DA-C8E9-0E4F-A46F-123A0268EB5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the importance/relevance of toxicology in a policing world</a:t>
          </a:r>
        </a:p>
      </dsp:txBody>
      <dsp:txXfrm>
        <a:off x="0" y="2768070"/>
        <a:ext cx="6900512" cy="1384035"/>
      </dsp:txXfrm>
    </dsp:sp>
    <dsp:sp modelId="{9C860567-6A0C-C444-9A7F-176BCD1B2AEC}">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8AA79-BD31-1248-88F5-7D66E6B41D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critically analyse Drink/Drive legislations and procedures. </a:t>
          </a:r>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E50C-6379-A44C-B22D-65AEE1538964}">
      <dsp:nvSpPr>
        <dsp:cNvPr id="0" name=""/>
        <dsp:cNvSpPr/>
      </dsp:nvSpPr>
      <dsp:spPr>
        <a:xfrm>
          <a:off x="0" y="390002"/>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‘’The objective of taking samples from suspects, victims and crime scenes is to demonstrate a link between them…’’</a:t>
          </a:r>
          <a:endParaRPr lang="en-US" sz="1100" kern="1200" dirty="0"/>
        </a:p>
      </dsp:txBody>
      <dsp:txXfrm>
        <a:off x="38049" y="428051"/>
        <a:ext cx="4169330" cy="703341"/>
      </dsp:txXfrm>
    </dsp:sp>
    <dsp:sp modelId="{2563B2D7-D1FE-6C4B-B46E-C973786A6128}">
      <dsp:nvSpPr>
        <dsp:cNvPr id="0" name=""/>
        <dsp:cNvSpPr/>
      </dsp:nvSpPr>
      <dsp:spPr>
        <a:xfrm>
          <a:off x="0" y="1201122"/>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‘’Forensic evidence has the potential to produce powerful forms of evidence…’’</a:t>
          </a:r>
          <a:endParaRPr lang="en-US" sz="1100" kern="1200" dirty="0"/>
        </a:p>
      </dsp:txBody>
      <dsp:txXfrm>
        <a:off x="38049" y="1239171"/>
        <a:ext cx="4169330" cy="703341"/>
      </dsp:txXfrm>
    </dsp:sp>
    <dsp:sp modelId="{E0442FE5-280C-A248-9542-A2EA99539BBD}">
      <dsp:nvSpPr>
        <dsp:cNvPr id="0" name=""/>
        <dsp:cNvSpPr/>
      </dsp:nvSpPr>
      <dsp:spPr>
        <a:xfrm>
          <a:off x="0" y="2012241"/>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‘’Typically the sample is taken from one person or place then a corresponding sample should be recovered from elsewhere for comparison’’.</a:t>
          </a:r>
          <a:br>
            <a:rPr lang="en-GB" sz="1100" kern="1200" dirty="0"/>
          </a:br>
          <a:r>
            <a:rPr lang="en-GB" sz="1100" kern="1200" dirty="0"/>
            <a:t>				(Bryant and Bryant, 2021, p. 620)</a:t>
          </a:r>
          <a:endParaRPr lang="en-US" sz="1100" kern="1200" dirty="0"/>
        </a:p>
      </dsp:txBody>
      <dsp:txXfrm>
        <a:off x="38049" y="2050290"/>
        <a:ext cx="4169330" cy="703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AD73-5EE2-1D49-9A43-C579433608B0}">
      <dsp:nvSpPr>
        <dsp:cNvPr id="0" name=""/>
        <dsp:cNvSpPr/>
      </dsp:nvSpPr>
      <dsp:spPr>
        <a:xfrm>
          <a:off x="0" y="793729"/>
          <a:ext cx="6900512" cy="96788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u="sng" kern="1200" dirty="0"/>
            <a:t>Samples from a person can be used to:</a:t>
          </a:r>
          <a:br>
            <a:rPr lang="en-GB" sz="3200" u="sng" kern="1200" dirty="0"/>
          </a:br>
          <a:endParaRPr lang="en-US" sz="3200" kern="1200" dirty="0"/>
        </a:p>
      </dsp:txBody>
      <dsp:txXfrm>
        <a:off x="47248" y="840977"/>
        <a:ext cx="6806016" cy="873386"/>
      </dsp:txXfrm>
    </dsp:sp>
    <dsp:sp modelId="{79D7AA8C-1A1D-6646-8949-B8FD50217E2B}">
      <dsp:nvSpPr>
        <dsp:cNvPr id="0" name=""/>
        <dsp:cNvSpPr/>
      </dsp:nvSpPr>
      <dsp:spPr>
        <a:xfrm>
          <a:off x="0" y="1761611"/>
          <a:ext cx="6900512" cy="298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Prove or disprove his/her involvement</a:t>
          </a:r>
          <a:endParaRPr lang="en-US" sz="2000" kern="1200" dirty="0"/>
        </a:p>
        <a:p>
          <a:pPr marL="228600" lvl="1" indent="-228600" algn="l" defTabSz="889000">
            <a:lnSpc>
              <a:spcPct val="90000"/>
            </a:lnSpc>
            <a:spcBef>
              <a:spcPct val="0"/>
            </a:spcBef>
            <a:spcAft>
              <a:spcPct val="20000"/>
            </a:spcAft>
            <a:buChar char="•"/>
          </a:pPr>
          <a:r>
            <a:rPr lang="en-GB" sz="2000" kern="1200" dirty="0"/>
            <a:t>Corroborate or refute statements</a:t>
          </a:r>
          <a:endParaRPr lang="en-US" sz="2000" kern="1200" dirty="0"/>
        </a:p>
        <a:p>
          <a:pPr marL="228600" lvl="1" indent="-228600" algn="l" defTabSz="889000">
            <a:lnSpc>
              <a:spcPct val="90000"/>
            </a:lnSpc>
            <a:spcBef>
              <a:spcPct val="0"/>
            </a:spcBef>
            <a:spcAft>
              <a:spcPct val="20000"/>
            </a:spcAft>
            <a:buChar char="•"/>
          </a:pPr>
          <a:r>
            <a:rPr lang="en-GB" sz="2000" kern="1200" dirty="0"/>
            <a:t>Show link between the offender, victim and the scene/location</a:t>
          </a:r>
          <a:endParaRPr lang="en-US" sz="2000" kern="1200" dirty="0"/>
        </a:p>
        <a:p>
          <a:pPr marL="228600" lvl="1" indent="-228600" algn="l" defTabSz="889000">
            <a:lnSpc>
              <a:spcPct val="90000"/>
            </a:lnSpc>
            <a:spcBef>
              <a:spcPct val="0"/>
            </a:spcBef>
            <a:spcAft>
              <a:spcPct val="20000"/>
            </a:spcAft>
            <a:buChar char="•"/>
          </a:pPr>
          <a:r>
            <a:rPr lang="en-GB" sz="2000" kern="1200" dirty="0"/>
            <a:t>Establish drug, toxin, or alcohol levels</a:t>
          </a:r>
          <a:endParaRPr lang="en-US" sz="2000" kern="1200" dirty="0"/>
        </a:p>
        <a:p>
          <a:pPr marL="228600" lvl="1" indent="-228600" algn="l" defTabSz="889000">
            <a:lnSpc>
              <a:spcPct val="90000"/>
            </a:lnSpc>
            <a:spcBef>
              <a:spcPct val="0"/>
            </a:spcBef>
            <a:spcAft>
              <a:spcPct val="20000"/>
            </a:spcAft>
            <a:buChar char="•"/>
          </a:pPr>
          <a:r>
            <a:rPr lang="en-GB" sz="2000" kern="1200" dirty="0"/>
            <a:t>Provide a reference sample for direct comparison or elimination or database</a:t>
          </a:r>
          <a:endParaRPr lang="en-US" sz="2000" kern="1200" dirty="0"/>
        </a:p>
      </dsp:txBody>
      <dsp:txXfrm>
        <a:off x="0" y="1761611"/>
        <a:ext cx="6900512" cy="2980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597408"/>
          <a:ext cx="4953932" cy="9211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44967" y="642375"/>
        <a:ext cx="4863998" cy="831221"/>
      </dsp:txXfrm>
    </dsp:sp>
    <dsp:sp modelId="{11B25722-CF23-B24A-9618-ECDD091832E7}">
      <dsp:nvSpPr>
        <dsp:cNvPr id="0" name=""/>
        <dsp:cNvSpPr/>
      </dsp:nvSpPr>
      <dsp:spPr>
        <a:xfrm>
          <a:off x="0" y="1556004"/>
          <a:ext cx="4953932" cy="92115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44967" y="1600971"/>
        <a:ext cx="4863998" cy="831221"/>
      </dsp:txXfrm>
    </dsp:sp>
    <dsp:sp modelId="{258C7008-710C-804D-9191-6FBC0C62AE03}">
      <dsp:nvSpPr>
        <dsp:cNvPr id="0" name=""/>
        <dsp:cNvSpPr/>
      </dsp:nvSpPr>
      <dsp:spPr>
        <a:xfrm>
          <a:off x="0" y="2514600"/>
          <a:ext cx="4953932" cy="9211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44967" y="2559567"/>
        <a:ext cx="4863998" cy="831221"/>
      </dsp:txXfrm>
    </dsp:sp>
    <dsp:sp modelId="{3FF2ECC0-51F9-8A4C-BCD2-8D255872F133}">
      <dsp:nvSpPr>
        <dsp:cNvPr id="0" name=""/>
        <dsp:cNvSpPr/>
      </dsp:nvSpPr>
      <dsp:spPr>
        <a:xfrm>
          <a:off x="0" y="3473195"/>
          <a:ext cx="4953932" cy="92115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44967" y="3518162"/>
        <a:ext cx="4863998" cy="831221"/>
      </dsp:txXfrm>
    </dsp:sp>
    <dsp:sp modelId="{A83696D1-5268-9641-8427-BE1261322174}">
      <dsp:nvSpPr>
        <dsp:cNvPr id="0" name=""/>
        <dsp:cNvSpPr/>
      </dsp:nvSpPr>
      <dsp:spPr>
        <a:xfrm>
          <a:off x="0" y="4431791"/>
          <a:ext cx="4953932" cy="9211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44967" y="4476758"/>
        <a:ext cx="4863998" cy="8312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C98DD-20B1-954D-8DC8-A9294CED40C9}">
      <dsp:nvSpPr>
        <dsp:cNvPr id="0" name=""/>
        <dsp:cNvSpPr/>
      </dsp:nvSpPr>
      <dsp:spPr>
        <a:xfrm>
          <a:off x="0" y="444625"/>
          <a:ext cx="11457462" cy="8458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Some key points from PACE Code D:</a:t>
          </a:r>
          <a:endParaRPr lang="en-US" sz="1800" kern="1200" dirty="0"/>
        </a:p>
      </dsp:txBody>
      <dsp:txXfrm>
        <a:off x="41290" y="485915"/>
        <a:ext cx="11374882" cy="763242"/>
      </dsp:txXfrm>
    </dsp:sp>
    <dsp:sp modelId="{7B7D3D0C-646B-2043-B34A-955925E90AE1}">
      <dsp:nvSpPr>
        <dsp:cNvPr id="0" name=""/>
        <dsp:cNvSpPr/>
      </dsp:nvSpPr>
      <dsp:spPr>
        <a:xfrm>
          <a:off x="0" y="1290447"/>
          <a:ext cx="11457462" cy="1177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377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Samples should be relevant and should be proportional to the offence.</a:t>
          </a:r>
          <a:endParaRPr lang="en-US" sz="1800" kern="1200" dirty="0"/>
        </a:p>
        <a:p>
          <a:pPr marL="171450" lvl="1" indent="-171450" algn="l" defTabSz="800100">
            <a:lnSpc>
              <a:spcPct val="90000"/>
            </a:lnSpc>
            <a:spcBef>
              <a:spcPct val="0"/>
            </a:spcBef>
            <a:spcAft>
              <a:spcPct val="20000"/>
            </a:spcAft>
            <a:buChar char="•"/>
          </a:pPr>
          <a:r>
            <a:rPr lang="en-GB" sz="1800" kern="1200" dirty="0"/>
            <a:t>Appropriate adults are required in many circumstances, including taking samples from juveniles, the mentally disordered or visually impaired, </a:t>
          </a:r>
          <a:endParaRPr lang="en-US" sz="1800" kern="1200" dirty="0"/>
        </a:p>
        <a:p>
          <a:pPr marL="171450" lvl="1" indent="-171450" algn="l" defTabSz="800100">
            <a:lnSpc>
              <a:spcPct val="90000"/>
            </a:lnSpc>
            <a:spcBef>
              <a:spcPct val="0"/>
            </a:spcBef>
            <a:spcAft>
              <a:spcPct val="20000"/>
            </a:spcAft>
            <a:buChar char="•"/>
          </a:pPr>
          <a:r>
            <a:rPr lang="en-GB" sz="1800" kern="1200"/>
            <a:t>A full record must be kept about consent, authority, and warnings to the detained person.</a:t>
          </a:r>
          <a:endParaRPr lang="en-US" sz="1800" kern="1200"/>
        </a:p>
      </dsp:txBody>
      <dsp:txXfrm>
        <a:off x="0" y="1290447"/>
        <a:ext cx="11457462" cy="1177312"/>
      </dsp:txXfrm>
    </dsp:sp>
    <dsp:sp modelId="{F38CA5B6-B38E-AF4D-9C32-A15A54304B91}">
      <dsp:nvSpPr>
        <dsp:cNvPr id="0" name=""/>
        <dsp:cNvSpPr/>
      </dsp:nvSpPr>
      <dsp:spPr>
        <a:xfrm>
          <a:off x="0" y="2467760"/>
          <a:ext cx="11457462" cy="8682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PACE Act 1984 defines two types of sample: non-intimate and intimate samples.</a:t>
          </a:r>
          <a:endParaRPr lang="en-US" sz="1800" kern="1200"/>
        </a:p>
      </dsp:txBody>
      <dsp:txXfrm>
        <a:off x="42387" y="2510147"/>
        <a:ext cx="11372688" cy="7835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032937-5552-7244-9985-156F178B0102}">
      <dsp:nvSpPr>
        <dsp:cNvPr id="0" name=""/>
        <dsp:cNvSpPr/>
      </dsp:nvSpPr>
      <dsp:spPr>
        <a:xfrm>
          <a:off x="0" y="673"/>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AAF97-0896-C74E-88DA-127424926C5B}">
      <dsp:nvSpPr>
        <dsp:cNvPr id="0" name=""/>
        <dsp:cNvSpPr/>
      </dsp:nvSpPr>
      <dsp:spPr>
        <a:xfrm>
          <a:off x="0" y="673"/>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1: Case assessment/Information requirements  (Page 7 onwards)</a:t>
          </a:r>
        </a:p>
      </dsp:txBody>
      <dsp:txXfrm>
        <a:off x="0" y="673"/>
        <a:ext cx="6319135" cy="787861"/>
      </dsp:txXfrm>
    </dsp:sp>
    <dsp:sp modelId="{443A71D3-0281-0942-A4A2-7CB8D8DD4533}">
      <dsp:nvSpPr>
        <dsp:cNvPr id="0" name=""/>
        <dsp:cNvSpPr/>
      </dsp:nvSpPr>
      <dsp:spPr>
        <a:xfrm>
          <a:off x="0" y="788534"/>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2CFB4C-DAEA-B243-B577-52C969144932}">
      <dsp:nvSpPr>
        <dsp:cNvPr id="0" name=""/>
        <dsp:cNvSpPr/>
      </dsp:nvSpPr>
      <dsp:spPr>
        <a:xfrm>
          <a:off x="0" y="788534"/>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Group 2: Health and Safety / Assessment at the scene (Page 9 onwards)</a:t>
          </a:r>
        </a:p>
      </dsp:txBody>
      <dsp:txXfrm>
        <a:off x="0" y="788534"/>
        <a:ext cx="6319135" cy="787861"/>
      </dsp:txXfrm>
    </dsp:sp>
    <dsp:sp modelId="{0AFD7179-07F3-CB41-909A-707F50F506D3}">
      <dsp:nvSpPr>
        <dsp:cNvPr id="0" name=""/>
        <dsp:cNvSpPr/>
      </dsp:nvSpPr>
      <dsp:spPr>
        <a:xfrm>
          <a:off x="0" y="1576396"/>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72DB9-7A06-9846-ACEC-4FAD52130C74}">
      <dsp:nvSpPr>
        <dsp:cNvPr id="0" name=""/>
        <dsp:cNvSpPr/>
      </dsp:nvSpPr>
      <dsp:spPr>
        <a:xfrm>
          <a:off x="0" y="1576396"/>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3: Undertaking the scene examination / Scene preservation </a:t>
          </a:r>
          <a:br>
            <a:rPr lang="en-US" sz="1800" kern="1200"/>
          </a:br>
          <a:r>
            <a:rPr lang="en-US" sz="1800" kern="1200"/>
            <a:t>(Page 11 onwards)</a:t>
          </a:r>
        </a:p>
      </dsp:txBody>
      <dsp:txXfrm>
        <a:off x="0" y="1576396"/>
        <a:ext cx="6319135" cy="787861"/>
      </dsp:txXfrm>
    </dsp:sp>
    <dsp:sp modelId="{CB5E53DB-7902-9F40-9617-757DDEE34103}">
      <dsp:nvSpPr>
        <dsp:cNvPr id="0" name=""/>
        <dsp:cNvSpPr/>
      </dsp:nvSpPr>
      <dsp:spPr>
        <a:xfrm>
          <a:off x="0" y="2364257"/>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AF6D3-4A7D-B94F-BEC4-8D7F4036E615}">
      <dsp:nvSpPr>
        <dsp:cNvPr id="0" name=""/>
        <dsp:cNvSpPr/>
      </dsp:nvSpPr>
      <dsp:spPr>
        <a:xfrm>
          <a:off x="0" y="2364257"/>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4: Searching the crime scene / Recording the crime scene </a:t>
          </a:r>
          <a:br>
            <a:rPr lang="en-US" sz="1800" kern="1200"/>
          </a:br>
          <a:r>
            <a:rPr lang="en-US" sz="1800" kern="1200"/>
            <a:t>(Page 13 onwards) </a:t>
          </a:r>
        </a:p>
      </dsp:txBody>
      <dsp:txXfrm>
        <a:off x="0" y="2364257"/>
        <a:ext cx="6319135" cy="787861"/>
      </dsp:txXfrm>
    </dsp:sp>
    <dsp:sp modelId="{9BCE4F38-539F-A747-88FC-4055CACF884D}">
      <dsp:nvSpPr>
        <dsp:cNvPr id="0" name=""/>
        <dsp:cNvSpPr/>
      </dsp:nvSpPr>
      <dsp:spPr>
        <a:xfrm>
          <a:off x="0" y="3152119"/>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40AA26-222C-0B47-990F-BBA19FBB866B}">
      <dsp:nvSpPr>
        <dsp:cNvPr id="0" name=""/>
        <dsp:cNvSpPr/>
      </dsp:nvSpPr>
      <dsp:spPr>
        <a:xfrm>
          <a:off x="0" y="3152119"/>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5: Recovery of forensic evidence from the crime scene / Preservation and packaging (Page 15 onwards) </a:t>
          </a:r>
        </a:p>
      </dsp:txBody>
      <dsp:txXfrm>
        <a:off x="0" y="3152119"/>
        <a:ext cx="6319135" cy="787861"/>
      </dsp:txXfrm>
    </dsp:sp>
    <dsp:sp modelId="{ADAF13A7-4E0B-0F4A-9806-253453611687}">
      <dsp:nvSpPr>
        <dsp:cNvPr id="0" name=""/>
        <dsp:cNvSpPr/>
      </dsp:nvSpPr>
      <dsp:spPr>
        <a:xfrm>
          <a:off x="0" y="3939980"/>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EAD77-655B-DD41-9B12-D5E9E1703714}">
      <dsp:nvSpPr>
        <dsp:cNvPr id="0" name=""/>
        <dsp:cNvSpPr/>
      </dsp:nvSpPr>
      <dsp:spPr>
        <a:xfrm>
          <a:off x="0" y="3939980"/>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6:  Labelling and documentation / Transport (Page 16 onwards) </a:t>
          </a:r>
        </a:p>
      </dsp:txBody>
      <dsp:txXfrm>
        <a:off x="0" y="3939980"/>
        <a:ext cx="6319135" cy="787861"/>
      </dsp:txXfrm>
    </dsp:sp>
    <dsp:sp modelId="{32D2B495-5DE9-9C45-8EBB-91C11C696872}">
      <dsp:nvSpPr>
        <dsp:cNvPr id="0" name=""/>
        <dsp:cNvSpPr/>
      </dsp:nvSpPr>
      <dsp:spPr>
        <a:xfrm>
          <a:off x="0" y="4727842"/>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43A08F-07E4-8546-8B89-A42BE742F799}">
      <dsp:nvSpPr>
        <dsp:cNvPr id="0" name=""/>
        <dsp:cNvSpPr/>
      </dsp:nvSpPr>
      <dsp:spPr>
        <a:xfrm>
          <a:off x="0" y="4727842"/>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7: Review scene findings and order further examinations/ Report findings (Page 19 onwards) </a:t>
          </a:r>
        </a:p>
      </dsp:txBody>
      <dsp:txXfrm>
        <a:off x="0" y="4727842"/>
        <a:ext cx="6319135" cy="78786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C1F36E-F060-6F48-80C5-9F13C6F8DC9D}" type="datetimeFigureOut">
              <a:rPr lang="en-US" smtClean="0"/>
              <a:t>2/18/22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7DF076-F32E-A04A-AA24-DAA9DF4E32E6}" type="slidenum">
              <a:rPr lang="en-US" smtClean="0"/>
              <a:t>‹#›</a:t>
            </a:fld>
            <a:endParaRPr lang="en-US"/>
          </a:p>
        </p:txBody>
      </p:sp>
    </p:spTree>
    <p:extLst>
      <p:ext uri="{BB962C8B-B14F-4D97-AF65-F5344CB8AC3E}">
        <p14:creationId xmlns:p14="http://schemas.microsoft.com/office/powerpoint/2010/main" val="3012462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hailstone/legalweb/D2906.htm"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6</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12</a:t>
            </a:fld>
            <a:endParaRPr lang="en-GB"/>
          </a:p>
        </p:txBody>
      </p:sp>
    </p:spTree>
    <p:extLst>
      <p:ext uri="{BB962C8B-B14F-4D97-AF65-F5344CB8AC3E}">
        <p14:creationId xmlns:p14="http://schemas.microsoft.com/office/powerpoint/2010/main" val="1955216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700" dirty="0"/>
          </a:p>
        </p:txBody>
      </p:sp>
      <p:sp>
        <p:nvSpPr>
          <p:cNvPr id="4" name="Slide Number Placeholder 3"/>
          <p:cNvSpPr>
            <a:spLocks noGrp="1"/>
          </p:cNvSpPr>
          <p:nvPr>
            <p:ph type="sldNum" sz="quarter" idx="5"/>
          </p:nvPr>
        </p:nvSpPr>
        <p:spPr/>
        <p:txBody>
          <a:bodyPr/>
          <a:lstStyle/>
          <a:p>
            <a:fld id="{76A6A7BE-449F-274B-87F1-976233DC0BCE}" type="slidenum">
              <a:rPr lang="en-GB" smtClean="0"/>
              <a:t>13</a:t>
            </a:fld>
            <a:endParaRPr lang="en-GB"/>
          </a:p>
        </p:txBody>
      </p:sp>
    </p:spTree>
    <p:extLst>
      <p:ext uri="{BB962C8B-B14F-4D97-AF65-F5344CB8AC3E}">
        <p14:creationId xmlns:p14="http://schemas.microsoft.com/office/powerpoint/2010/main" val="2521638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15</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17</a:t>
            </a:fld>
            <a:endParaRPr lang="en-US"/>
          </a:p>
        </p:txBody>
      </p:sp>
    </p:spTree>
    <p:extLst>
      <p:ext uri="{BB962C8B-B14F-4D97-AF65-F5344CB8AC3E}">
        <p14:creationId xmlns:p14="http://schemas.microsoft.com/office/powerpoint/2010/main" val="7038076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28588"/>
            <a:ext cx="3990975" cy="2246312"/>
          </a:xfrm>
        </p:spPr>
      </p:sp>
      <p:sp>
        <p:nvSpPr>
          <p:cNvPr id="3" name="Notes Placeholder 2"/>
          <p:cNvSpPr>
            <a:spLocks noGrp="1"/>
          </p:cNvSpPr>
          <p:nvPr>
            <p:ph type="body" idx="1"/>
          </p:nvPr>
        </p:nvSpPr>
        <p:spPr>
          <a:xfrm>
            <a:off x="798456" y="2529544"/>
            <a:ext cx="5438140" cy="7160746"/>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159639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1138" y="141288"/>
            <a:ext cx="3382962" cy="1903412"/>
          </a:xfrm>
        </p:spPr>
      </p:sp>
      <p:sp>
        <p:nvSpPr>
          <p:cNvPr id="3" name="Notes Placeholder 2"/>
          <p:cNvSpPr>
            <a:spLocks noGrp="1"/>
          </p:cNvSpPr>
          <p:nvPr>
            <p:ph type="body" idx="1"/>
          </p:nvPr>
        </p:nvSpPr>
        <p:spPr>
          <a:xfrm>
            <a:off x="496337" y="2189178"/>
            <a:ext cx="5438140" cy="7524746"/>
          </a:xfrm>
        </p:spPr>
        <p:txBody>
          <a:bodyPr/>
          <a:lstStyle/>
          <a:p>
            <a:pPr>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663494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04238" y="3997244"/>
            <a:ext cx="5438140" cy="3908614"/>
          </a:xfrm>
        </p:spPr>
        <p:txBody>
          <a:bodyPr/>
          <a:lstStyle/>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007457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6075" y="295275"/>
            <a:ext cx="5954713" cy="3349625"/>
          </a:xfrm>
        </p:spPr>
      </p:sp>
      <p:sp>
        <p:nvSpPr>
          <p:cNvPr id="3" name="Notes Placeholder 2"/>
          <p:cNvSpPr>
            <a:spLocks noGrp="1"/>
          </p:cNvSpPr>
          <p:nvPr>
            <p:ph type="body" idx="1"/>
          </p:nvPr>
        </p:nvSpPr>
        <p:spPr>
          <a:xfrm>
            <a:off x="604238" y="3831801"/>
            <a:ext cx="5438140" cy="5314887"/>
          </a:xfrm>
        </p:spPr>
        <p:txBody>
          <a:bodyPr/>
          <a:lstStyle/>
          <a:p>
            <a:endParaRPr lang="en-GB" altLang="en-US" sz="1400" dirty="0">
              <a:ea typeface="ＭＳ Ｐゴシック" panose="020B0600070205080204" pitchFamily="34" charset="-128"/>
            </a:endParaRPr>
          </a:p>
          <a:p>
            <a:endParaRPr lang="en-GB" altLang="en-US" sz="1400"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165128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36538"/>
            <a:ext cx="5953125" cy="3349625"/>
          </a:xfrm>
        </p:spPr>
      </p:sp>
      <p:sp>
        <p:nvSpPr>
          <p:cNvPr id="3" name="Notes Placeholder 2"/>
          <p:cNvSpPr>
            <a:spLocks noGrp="1"/>
          </p:cNvSpPr>
          <p:nvPr>
            <p:ph type="body" idx="1"/>
          </p:nvPr>
        </p:nvSpPr>
        <p:spPr>
          <a:xfrm>
            <a:off x="679768" y="4009062"/>
            <a:ext cx="5438140" cy="5054904"/>
          </a:xfrm>
        </p:spPr>
        <p:txBody>
          <a:bodyPr/>
          <a:lstStyle/>
          <a:p>
            <a:pPr>
              <a:buFontTx/>
              <a:buChar char="•"/>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4075665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8000" y="201613"/>
            <a:ext cx="5954713" cy="3349625"/>
          </a:xfrm>
        </p:spPr>
      </p:sp>
      <p:sp>
        <p:nvSpPr>
          <p:cNvPr id="3" name="Notes Placeholder 2"/>
          <p:cNvSpPr>
            <a:spLocks noGrp="1"/>
          </p:cNvSpPr>
          <p:nvPr>
            <p:ph type="body" idx="1"/>
          </p:nvPr>
        </p:nvSpPr>
        <p:spPr>
          <a:xfrm>
            <a:off x="766086" y="3784530"/>
            <a:ext cx="5438140" cy="5775767"/>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9325328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15698654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34978658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809247" y="3205477"/>
            <a:ext cx="5438140" cy="3908614"/>
          </a:xfrm>
        </p:spPr>
        <p:txBody>
          <a:bodyPr/>
          <a:lstStyle/>
          <a:p>
            <a:endParaRPr lang="en-GB" dirty="0"/>
          </a:p>
        </p:txBody>
      </p:sp>
    </p:spTree>
    <p:extLst>
      <p:ext uri="{BB962C8B-B14F-4D97-AF65-F5344CB8AC3E}">
        <p14:creationId xmlns:p14="http://schemas.microsoft.com/office/powerpoint/2010/main" val="36825681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375303"/>
            <a:ext cx="5438140" cy="6484813"/>
          </a:xfrm>
        </p:spPr>
        <p:txBody>
          <a:bodyPr/>
          <a:lstStyle/>
          <a:p>
            <a:pPr>
              <a:defRPr/>
            </a:pP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7775040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174898"/>
            <a:ext cx="5438140" cy="7515391"/>
          </a:xfrm>
        </p:spPr>
        <p:txBody>
          <a:bodyPr/>
          <a:lstStyle/>
          <a:p>
            <a:endParaRPr lang="en-GB" sz="1600" dirty="0"/>
          </a:p>
        </p:txBody>
      </p:sp>
    </p:spTree>
    <p:extLst>
      <p:ext uri="{BB962C8B-B14F-4D97-AF65-F5344CB8AC3E}">
        <p14:creationId xmlns:p14="http://schemas.microsoft.com/office/powerpoint/2010/main" val="13322666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90558" y="3512729"/>
            <a:ext cx="5438140" cy="3908614"/>
          </a:xfrm>
        </p:spPr>
        <p:txBody>
          <a:bodyPr/>
          <a:lstStyle/>
          <a:p>
            <a:endParaRPr lang="en-GB" sz="1800" dirty="0"/>
          </a:p>
        </p:txBody>
      </p:sp>
    </p:spTree>
    <p:extLst>
      <p:ext uri="{BB962C8B-B14F-4D97-AF65-F5344CB8AC3E}">
        <p14:creationId xmlns:p14="http://schemas.microsoft.com/office/powerpoint/2010/main" val="35370259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3517678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8367666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22926" y="3240930"/>
            <a:ext cx="5438140" cy="5905758"/>
          </a:xfrm>
        </p:spPr>
        <p:txBody>
          <a:bodyPr/>
          <a:lstStyle/>
          <a:p>
            <a:endParaRPr lang="en-GB" sz="1600" dirty="0"/>
          </a:p>
        </p:txBody>
      </p:sp>
    </p:spTree>
    <p:extLst>
      <p:ext uri="{BB962C8B-B14F-4D97-AF65-F5344CB8AC3E}">
        <p14:creationId xmlns:p14="http://schemas.microsoft.com/office/powerpoint/2010/main" val="37965404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altLang="en-US" sz="1600" dirty="0">
              <a:ea typeface="ＭＳ Ｐゴシック" panose="020B0600070205080204" pitchFamily="34" charset="-128"/>
            </a:endParaRPr>
          </a:p>
          <a:p>
            <a:endParaRPr lang="en-GB" sz="1600" dirty="0"/>
          </a:p>
        </p:txBody>
      </p:sp>
    </p:spTree>
    <p:extLst>
      <p:ext uri="{BB962C8B-B14F-4D97-AF65-F5344CB8AC3E}">
        <p14:creationId xmlns:p14="http://schemas.microsoft.com/office/powerpoint/2010/main" val="4156588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27427424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16459359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59000" y="109538"/>
            <a:ext cx="2370138" cy="13335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
        <p:nvSpPr>
          <p:cNvPr id="5" name="Rectangle 4"/>
          <p:cNvSpPr/>
          <p:nvPr/>
        </p:nvSpPr>
        <p:spPr>
          <a:xfrm>
            <a:off x="317965" y="1578560"/>
            <a:ext cx="6053168" cy="7136787"/>
          </a:xfrm>
          <a:prstGeom prst="rect">
            <a:avLst/>
          </a:prstGeom>
        </p:spPr>
        <p:txBody>
          <a:bodyPr wrap="square">
            <a:spAutoFit/>
          </a:bodyPr>
          <a:lstStyle/>
          <a:p>
            <a:pPr>
              <a:lnSpc>
                <a:spcPct val="90000"/>
              </a:lnSpc>
            </a:pPr>
            <a:r>
              <a:rPr lang="en-GB" altLang="en-US" sz="1200" dirty="0">
                <a:solidFill>
                  <a:srgbClr val="000000"/>
                </a:solidFill>
                <a:ea typeface="ＭＳ Ｐゴシック" panose="020B0600070205080204" pitchFamily="34" charset="-128"/>
              </a:rPr>
              <a:t>It is for the </a:t>
            </a:r>
            <a:r>
              <a:rPr lang="en-GB" altLang="en-US" sz="1200" dirty="0">
                <a:solidFill>
                  <a:srgbClr val="0000FF"/>
                </a:solidFill>
                <a:ea typeface="ＭＳ Ｐゴシック" panose="020B0600070205080204" pitchFamily="34" charset="-128"/>
              </a:rPr>
              <a:t>Constable </a:t>
            </a:r>
            <a:r>
              <a:rPr lang="en-GB" altLang="en-US" sz="1200" dirty="0">
                <a:solidFill>
                  <a:srgbClr val="000000"/>
                </a:solidFill>
                <a:ea typeface="ＭＳ Ｐゴシック" panose="020B0600070205080204" pitchFamily="34" charset="-128"/>
              </a:rPr>
              <a:t>to decide whether the specimen will be </a:t>
            </a:r>
            <a:r>
              <a:rPr lang="en-GB" altLang="en-US" sz="1200" b="1" dirty="0">
                <a:solidFill>
                  <a:srgbClr val="FF3300"/>
                </a:solidFill>
                <a:ea typeface="ＭＳ Ｐゴシック" panose="020B0600070205080204" pitchFamily="34" charset="-128"/>
              </a:rPr>
              <a:t>BLOOD</a:t>
            </a:r>
            <a:r>
              <a:rPr lang="en-GB" altLang="en-US" sz="1200" dirty="0">
                <a:solidFill>
                  <a:srgbClr val="000000"/>
                </a:solidFill>
                <a:ea typeface="ＭＳ Ｐゴシック" panose="020B0600070205080204" pitchFamily="34" charset="-128"/>
              </a:rPr>
              <a:t> or </a:t>
            </a:r>
            <a:r>
              <a:rPr lang="en-GB" altLang="en-US" sz="1200" b="1" dirty="0">
                <a:solidFill>
                  <a:srgbClr val="FF3300"/>
                </a:solidFill>
                <a:ea typeface="ＭＳ Ｐゴシック" panose="020B0600070205080204" pitchFamily="34" charset="-128"/>
              </a:rPr>
              <a:t>URINE</a:t>
            </a:r>
            <a:r>
              <a:rPr lang="en-GB" altLang="en-US" sz="1200" dirty="0">
                <a:solidFill>
                  <a:srgbClr val="000000"/>
                </a:solidFill>
                <a:ea typeface="ＭＳ Ｐゴシック" panose="020B0600070205080204" pitchFamily="34" charset="-128"/>
              </a:rPr>
              <a:t>, </a:t>
            </a:r>
            <a:r>
              <a:rPr lang="en-GB" altLang="en-US" sz="1200" b="1" dirty="0">
                <a:solidFill>
                  <a:srgbClr val="0000FF"/>
                </a:solidFill>
                <a:ea typeface="ＭＳ Ｐゴシック" panose="020B0600070205080204" pitchFamily="34" charset="-128"/>
              </a:rPr>
              <a:t>UNLESS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in a doctor’s opinion, there are medical grounds for not providing blood</a:t>
            </a:r>
            <a:r>
              <a:rPr lang="en-GB" altLang="en-US" sz="1200" dirty="0">
                <a:solidFill>
                  <a:srgbClr val="000000"/>
                </a:solidFill>
                <a:ea typeface="ＭＳ Ｐゴシック" panose="020B0600070205080204" pitchFamily="34" charset="-128"/>
              </a:rPr>
              <a:t>, such as anaemia -  </a:t>
            </a:r>
          </a:p>
          <a:p>
            <a:pPr>
              <a:lnSpc>
                <a:spcPct val="90000"/>
              </a:lnSpc>
            </a:pPr>
            <a:r>
              <a:rPr lang="en-GB" altLang="en-US" sz="1200" b="1" dirty="0">
                <a:solidFill>
                  <a:srgbClr val="000000"/>
                </a:solidFill>
                <a:ea typeface="ＭＳ Ｐゴシック" panose="020B0600070205080204" pitchFamily="34" charset="-128"/>
              </a:rPr>
              <a:t>However, the following stated cases should be borne in mind </a:t>
            </a:r>
            <a:r>
              <a:rPr lang="en-GB" altLang="en-US" sz="1200" dirty="0">
                <a:solidFill>
                  <a:srgbClr val="000000"/>
                </a:solidFill>
                <a:ea typeface="ＭＳ Ｐゴシック" panose="020B0600070205080204" pitchFamily="34" charset="-128"/>
              </a:rPr>
              <a:t>– </a:t>
            </a:r>
          </a:p>
          <a:p>
            <a:pPr>
              <a:lnSpc>
                <a:spcPct val="90000"/>
              </a:lnSpc>
            </a:pPr>
            <a:r>
              <a:rPr lang="en-GB" altLang="en-US" sz="1200" dirty="0">
                <a:solidFill>
                  <a:srgbClr val="0000FF"/>
                </a:solidFill>
                <a:ea typeface="ＭＳ Ｐゴシック" panose="020B0600070205080204" pitchFamily="34" charset="-128"/>
              </a:rPr>
              <a:t>Joseph v DPP (2003)</a:t>
            </a:r>
          </a:p>
          <a:p>
            <a:pPr>
              <a:lnSpc>
                <a:spcPct val="90000"/>
              </a:lnSpc>
            </a:pPr>
            <a:r>
              <a:rPr lang="en-GB" altLang="en-US" sz="1200" dirty="0">
                <a:ea typeface="ＭＳ Ｐゴシック" panose="020B0600070205080204" pitchFamily="34" charset="-128"/>
              </a:rPr>
              <a:t>J, a Rastafarian , provided two specimens of breath for analysis having been arrested on suspicion of driving a motor vehicle after consuming alcohol in excess of the statutory limit. The lower reading was 40 microgrammes in 100ml of breath, it was indicated that he would have to follow the statutory option of requiring an alternative sample. J indicated, before the formal process began that he would not be able to give blood due to his religion and the officer then stated that if that was the case then there would be no option left but to charge him. </a:t>
            </a:r>
          </a:p>
          <a:p>
            <a:pPr>
              <a:lnSpc>
                <a:spcPct val="90000"/>
              </a:lnSpc>
            </a:pPr>
            <a:r>
              <a:rPr lang="en-GB" altLang="en-US" sz="1200" dirty="0">
                <a:ea typeface="ＭＳ Ｐゴシック" panose="020B0600070205080204" pitchFamily="34" charset="-128"/>
              </a:rPr>
              <a:t>The formal process then began and due to the previous conversation J restated that he could not give blood because of his religion, and as this could not be seen as a medical reason he was charged, using the lower of the two breath tests as the reason.</a:t>
            </a:r>
          </a:p>
          <a:p>
            <a:pPr>
              <a:lnSpc>
                <a:spcPct val="90000"/>
              </a:lnSpc>
            </a:pPr>
            <a:r>
              <a:rPr lang="en-GB" altLang="en-US" sz="1200" dirty="0">
                <a:ea typeface="ＭＳ Ｐゴシック" panose="020B0600070205080204" pitchFamily="34" charset="-128"/>
              </a:rPr>
              <a:t>No mention was made of the alternative of a sample of urine. J was found guilty at Magistrates Court and the decision was supported by the Crown Court. J appealed by way of case stated:-</a:t>
            </a:r>
          </a:p>
          <a:p>
            <a:pPr>
              <a:lnSpc>
                <a:spcPct val="90000"/>
              </a:lnSpc>
            </a:pPr>
            <a:r>
              <a:rPr lang="en-GB" altLang="en-US" sz="1200" dirty="0">
                <a:ea typeface="ＭＳ Ｐゴシック" panose="020B0600070205080204" pitchFamily="34" charset="-128"/>
              </a:rPr>
              <a:t>HELD (allowing the appeal) the court gave the following reasons in these exceptional circumstances:-</a:t>
            </a:r>
          </a:p>
          <a:p>
            <a:pPr>
              <a:lnSpc>
                <a:spcPct val="90000"/>
              </a:lnSpc>
            </a:pPr>
            <a:endParaRPr lang="en-GB" altLang="en-US" sz="1200" dirty="0">
              <a:ea typeface="ＭＳ Ｐゴシック" panose="020B0600070205080204" pitchFamily="34" charset="-128"/>
            </a:endParaRPr>
          </a:p>
          <a:p>
            <a:pPr>
              <a:lnSpc>
                <a:spcPct val="90000"/>
              </a:lnSpc>
            </a:pPr>
            <a:r>
              <a:rPr lang="en-GB" altLang="en-US" sz="1200" dirty="0">
                <a:ea typeface="ＭＳ Ｐゴシック" panose="020B0600070205080204" pitchFamily="34" charset="-128"/>
              </a:rPr>
              <a:t>In a case brought under </a:t>
            </a:r>
            <a:r>
              <a:rPr lang="en-GB" altLang="en-US" sz="1200" dirty="0">
                <a:ea typeface="ＭＳ Ｐゴシック" panose="020B0600070205080204" pitchFamily="34" charset="-128"/>
                <a:hlinkClick r:id="rId3"/>
              </a:rPr>
              <a:t>section 8(2) </a:t>
            </a:r>
            <a:r>
              <a:rPr lang="en-GB" altLang="en-US" sz="1200" dirty="0">
                <a:ea typeface="ＭＳ Ｐゴシック" panose="020B0600070205080204" pitchFamily="34" charset="-128"/>
              </a:rPr>
              <a:t>of the Road Traffic Act 1988 there is no reason for a driver to be invited to state whether he wishes to give blood or urine. The choice is the constable's, it is a statutory discretion and if tested should be done on the basis of the </a:t>
            </a:r>
            <a:r>
              <a:rPr lang="en-GB" altLang="en-US" sz="1200" dirty="0" err="1">
                <a:ea typeface="ＭＳ Ｐゴシック" panose="020B0600070205080204" pitchFamily="34" charset="-128"/>
              </a:rPr>
              <a:t>Wednesbury</a:t>
            </a:r>
            <a:r>
              <a:rPr lang="en-GB" altLang="en-US" sz="1200" dirty="0">
                <a:ea typeface="ＭＳ Ｐゴシック" panose="020B0600070205080204" pitchFamily="34" charset="-128"/>
              </a:rPr>
              <a:t> Principles.</a:t>
            </a:r>
          </a:p>
          <a:p>
            <a:pPr>
              <a:lnSpc>
                <a:spcPct val="90000"/>
              </a:lnSpc>
            </a:pPr>
            <a:r>
              <a:rPr lang="en-GB" altLang="en-US" sz="1200" dirty="0">
                <a:ea typeface="ＭＳ Ｐゴシック" panose="020B0600070205080204" pitchFamily="34" charset="-128"/>
              </a:rPr>
              <a:t>However the present case is unusual in that before the officer made his choice he was aware that J would not be able to give blood, regardless of whether or not Rastafarianism is a religion and these reasons should have been taken into consideration when requesting the alternative. In those circumstances the officer, not having any reason not to choose urine, should have chosen urine instead of blood.</a:t>
            </a:r>
            <a:endParaRPr lang="en-GB" altLang="en-US" sz="1200" dirty="0">
              <a:solidFill>
                <a:srgbClr val="000000"/>
              </a:solidFill>
              <a:ea typeface="ＭＳ Ｐゴシック" panose="020B0600070205080204" pitchFamily="34" charset="-128"/>
            </a:endParaRPr>
          </a:p>
          <a:p>
            <a:pPr>
              <a:lnSpc>
                <a:spcPct val="90000"/>
              </a:lnSpc>
            </a:pPr>
            <a:endParaRPr lang="en-US"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Blood will </a:t>
            </a:r>
            <a:r>
              <a:rPr lang="en-GB" altLang="en-US" sz="1200" b="1" dirty="0">
                <a:solidFill>
                  <a:srgbClr val="FF3300"/>
                </a:solidFill>
                <a:ea typeface="ＭＳ Ｐゴシック" panose="020B0600070205080204" pitchFamily="34" charset="-128"/>
              </a:rPr>
              <a:t>ALWAYS </a:t>
            </a:r>
            <a:r>
              <a:rPr lang="en-GB" altLang="en-US" sz="1200" dirty="0">
                <a:solidFill>
                  <a:srgbClr val="000000"/>
                </a:solidFill>
                <a:ea typeface="ＭＳ Ｐゴシック" panose="020B0600070205080204" pitchFamily="34" charset="-128"/>
              </a:rPr>
              <a:t>be taken by a </a:t>
            </a:r>
            <a:r>
              <a:rPr lang="en-GB" altLang="en-US" sz="1200" b="1" dirty="0">
                <a:solidFill>
                  <a:srgbClr val="0000FF"/>
                </a:solidFill>
                <a:ea typeface="ＭＳ Ｐゴシック" panose="020B0600070205080204" pitchFamily="34" charset="-128"/>
              </a:rPr>
              <a:t>DOCTOR</a:t>
            </a:r>
            <a:r>
              <a:rPr lang="en-GB" altLang="en-US" sz="1200" dirty="0">
                <a:solidFill>
                  <a:srgbClr val="000000"/>
                </a:solidFill>
                <a:ea typeface="ＭＳ Ｐゴシック" panose="020B0600070205080204" pitchFamily="34" charset="-128"/>
              </a:rPr>
              <a:t> – the </a:t>
            </a:r>
            <a:r>
              <a:rPr lang="en-GB" altLang="en-US" sz="1200" b="1" dirty="0">
                <a:solidFill>
                  <a:srgbClr val="0000FF"/>
                </a:solidFill>
                <a:ea typeface="ＭＳ Ｐゴシック" panose="020B0600070205080204" pitchFamily="34" charset="-128"/>
              </a:rPr>
              <a:t>POLICE SURGEON</a:t>
            </a:r>
          </a:p>
          <a:p>
            <a:pPr>
              <a:lnSpc>
                <a:spcPct val="90000"/>
              </a:lnSpc>
            </a:pPr>
            <a:r>
              <a:rPr lang="en-GB" altLang="en-US" sz="1200" dirty="0">
                <a:solidFill>
                  <a:srgbClr val="000000"/>
                </a:solidFill>
                <a:ea typeface="ＭＳ Ｐゴシック" panose="020B0600070205080204" pitchFamily="34" charset="-128"/>
              </a:rPr>
              <a:t>The suspect </a:t>
            </a:r>
            <a:r>
              <a:rPr lang="en-GB" altLang="en-US" sz="1200" b="1" dirty="0">
                <a:solidFill>
                  <a:srgbClr val="FF3300"/>
                </a:solidFill>
                <a:ea typeface="ＭＳ Ｐゴシック" panose="020B0600070205080204" pitchFamily="34" charset="-128"/>
              </a:rPr>
              <a:t>MUST CONSENT</a:t>
            </a:r>
            <a:r>
              <a:rPr lang="en-GB" altLang="en-US" sz="1200" dirty="0">
                <a:solidFill>
                  <a:srgbClr val="000000"/>
                </a:solidFill>
                <a:ea typeface="ＭＳ Ｐゴシック" panose="020B0600070205080204" pitchFamily="34" charset="-128"/>
              </a:rPr>
              <a:t> to the blood being taken, otherwise it is an </a:t>
            </a:r>
            <a:r>
              <a:rPr lang="en-GB" altLang="en-US" sz="1200" b="1" dirty="0">
                <a:solidFill>
                  <a:srgbClr val="FF3300"/>
                </a:solidFill>
                <a:ea typeface="ＭＳ Ｐゴシック" panose="020B0600070205080204" pitchFamily="34" charset="-128"/>
              </a:rPr>
              <a:t>ASSAULT </a:t>
            </a:r>
          </a:p>
          <a:p>
            <a:pPr>
              <a:lnSpc>
                <a:spcPct val="90000"/>
              </a:lnSpc>
            </a:pPr>
            <a:r>
              <a:rPr lang="en-GB" altLang="en-US" sz="1200" dirty="0">
                <a:solidFill>
                  <a:srgbClr val="000000"/>
                </a:solidFill>
                <a:ea typeface="ＭＳ Ｐゴシック" panose="020B0600070205080204" pitchFamily="34" charset="-128"/>
              </a:rPr>
              <a:t>Urine </a:t>
            </a:r>
            <a:r>
              <a:rPr lang="en-GB" altLang="en-US" sz="1200" b="1" dirty="0">
                <a:solidFill>
                  <a:srgbClr val="0000FF"/>
                </a:solidFill>
                <a:ea typeface="ＭＳ Ｐゴシック" panose="020B0600070205080204" pitchFamily="34" charset="-128"/>
              </a:rPr>
              <a:t>MAY</a:t>
            </a:r>
            <a:r>
              <a:rPr lang="en-GB" altLang="en-US" sz="1200" dirty="0">
                <a:solidFill>
                  <a:srgbClr val="000000"/>
                </a:solidFill>
                <a:ea typeface="ＭＳ Ｐゴシック" panose="020B0600070205080204" pitchFamily="34" charset="-128"/>
              </a:rPr>
              <a:t> be taken by a </a:t>
            </a:r>
            <a:r>
              <a:rPr lang="en-GB" altLang="en-US" sz="1200" b="1" dirty="0">
                <a:solidFill>
                  <a:srgbClr val="0000FF"/>
                </a:solidFill>
                <a:ea typeface="ＭＳ Ｐゴシック" panose="020B0600070205080204" pitchFamily="34" charset="-128"/>
              </a:rPr>
              <a:t>POLICE OFFICER</a:t>
            </a:r>
          </a:p>
          <a:p>
            <a:pPr>
              <a:lnSpc>
                <a:spcPct val="90000"/>
              </a:lnSpc>
            </a:pPr>
            <a:r>
              <a:rPr lang="en-GB" altLang="en-US" sz="1200" dirty="0">
                <a:solidFill>
                  <a:srgbClr val="000000"/>
                </a:solidFill>
                <a:ea typeface="ＭＳ Ｐゴシック" panose="020B0600070205080204" pitchFamily="34" charset="-128"/>
              </a:rPr>
              <a:t>The suspect will be required to provide </a:t>
            </a:r>
            <a:r>
              <a:rPr lang="en-GB" altLang="en-US" sz="1200" b="1" dirty="0">
                <a:solidFill>
                  <a:srgbClr val="FF3300"/>
                </a:solidFill>
                <a:ea typeface="ＭＳ Ｐゴシック" panose="020B0600070205080204" pitchFamily="34" charset="-128"/>
              </a:rPr>
              <a:t>2 SAMPLES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within </a:t>
            </a:r>
            <a:r>
              <a:rPr lang="en-GB" altLang="en-US" sz="1200" b="1" dirty="0">
                <a:solidFill>
                  <a:srgbClr val="FF3300"/>
                </a:solidFill>
                <a:ea typeface="ＭＳ Ｐゴシック" panose="020B0600070205080204" pitchFamily="34" charset="-128"/>
              </a:rPr>
              <a:t>ONE HOUR</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The first sample will be discarded, and the second one used</a:t>
            </a:r>
          </a:p>
          <a:p>
            <a:pPr>
              <a:lnSpc>
                <a:spcPct val="90000"/>
              </a:lnSpc>
            </a:pPr>
            <a:endParaRPr lang="en-GB" altLang="en-US" sz="1200" b="1"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this option is NOT taken then the suspect will be charged with the appropriate offence.</a:t>
            </a:r>
          </a:p>
          <a:p>
            <a:pPr>
              <a:lnSpc>
                <a:spcPct val="90000"/>
              </a:lnSpc>
            </a:pPr>
            <a:endParaRPr lang="en-GB"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the option is taken the suspect will be bailed pending the results of the analysis of the blood/urine sample provided.</a:t>
            </a:r>
          </a:p>
          <a:p>
            <a:pPr>
              <a:lnSpc>
                <a:spcPct val="90000"/>
              </a:lnSpc>
            </a:pPr>
            <a:endParaRPr lang="en-GB" altLang="en-US" sz="1200"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20774434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sz="1600" dirty="0"/>
          </a:p>
        </p:txBody>
      </p:sp>
    </p:spTree>
    <p:extLst>
      <p:ext uri="{BB962C8B-B14F-4D97-AF65-F5344CB8AC3E}">
        <p14:creationId xmlns:p14="http://schemas.microsoft.com/office/powerpoint/2010/main" val="33423415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5421245"/>
          </a:xfrm>
        </p:spPr>
        <p:txBody>
          <a:bodyPr/>
          <a:lstStyle/>
          <a:p>
            <a:endParaRPr lang="en-GB" sz="1600" dirty="0"/>
          </a:p>
        </p:txBody>
      </p:sp>
    </p:spTree>
    <p:extLst>
      <p:ext uri="{BB962C8B-B14F-4D97-AF65-F5344CB8AC3E}">
        <p14:creationId xmlns:p14="http://schemas.microsoft.com/office/powerpoint/2010/main" val="32543589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1"/>
            <a:ext cx="5438140" cy="3908614"/>
          </a:xfrm>
        </p:spPr>
        <p:txBody>
          <a:bodyPr/>
          <a:lstStyle/>
          <a:p>
            <a:endParaRPr lang="en-GB" sz="1800" dirty="0"/>
          </a:p>
        </p:txBody>
      </p:sp>
    </p:spTree>
    <p:extLst>
      <p:ext uri="{BB962C8B-B14F-4D97-AF65-F5344CB8AC3E}">
        <p14:creationId xmlns:p14="http://schemas.microsoft.com/office/powerpoint/2010/main" val="27172836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0"/>
            <a:ext cx="5438140" cy="5633959"/>
          </a:xfrm>
        </p:spPr>
        <p:txBody>
          <a:bodyPr/>
          <a:lstStyle/>
          <a:p>
            <a:endParaRPr lang="en-GB" sz="1800" dirty="0"/>
          </a:p>
        </p:txBody>
      </p:sp>
    </p:spTree>
    <p:extLst>
      <p:ext uri="{BB962C8B-B14F-4D97-AF65-F5344CB8AC3E}">
        <p14:creationId xmlns:p14="http://schemas.microsoft.com/office/powerpoint/2010/main" val="755275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6B050-2C71-F242-8065-BAE6A48C10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5BF0CB-1ECB-D244-A498-D20F22F751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40234C0-9980-1A4A-9D78-1378E2C2617A}"/>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5" name="Footer Placeholder 4">
            <a:extLst>
              <a:ext uri="{FF2B5EF4-FFF2-40B4-BE49-F238E27FC236}">
                <a16:creationId xmlns:a16="http://schemas.microsoft.com/office/drawing/2014/main" id="{7DC6A9BC-CA8C-0A45-B442-4F2D283679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2CE62-5CEA-A349-9053-4F3DA090E17D}"/>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1283010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406D4-174A-F343-BBA2-A70D5A4546E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971D07-C3F0-9649-9871-711B2E7D33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5449A7-415A-2F4E-AC78-9EBC90D5BF35}"/>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5" name="Footer Placeholder 4">
            <a:extLst>
              <a:ext uri="{FF2B5EF4-FFF2-40B4-BE49-F238E27FC236}">
                <a16:creationId xmlns:a16="http://schemas.microsoft.com/office/drawing/2014/main" id="{E93C68F5-B332-334A-9963-7C7DC8DF19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98913-2C63-8F45-94DA-109F1CAB5719}"/>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404029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B09E6-659F-CA4B-8BC0-27EA65EBAA3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C51164D-0DF8-264C-88E1-EA56526BF7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DC9007-255A-9746-9417-F476EF046460}"/>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5" name="Footer Placeholder 4">
            <a:extLst>
              <a:ext uri="{FF2B5EF4-FFF2-40B4-BE49-F238E27FC236}">
                <a16:creationId xmlns:a16="http://schemas.microsoft.com/office/drawing/2014/main" id="{C30C9CB5-0D6B-5E4A-B8CD-2AE6C36954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BA57F7-C9E0-D44C-8F2A-1C89A285BCE2}"/>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3918187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03510-C116-0642-8DE1-555673684B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04B78-AB7D-3441-B54B-76D612C9D0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05AE08C-020A-5D45-A029-4460A6DB26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9FB244-BEF5-394D-8E17-4D47CB182A3F}"/>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6" name="Footer Placeholder 5">
            <a:extLst>
              <a:ext uri="{FF2B5EF4-FFF2-40B4-BE49-F238E27FC236}">
                <a16:creationId xmlns:a16="http://schemas.microsoft.com/office/drawing/2014/main" id="{ADDEF203-4ACB-D647-ACAA-7EF1A165E8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B455E7-E302-A44F-97EB-F5D37475397F}"/>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189379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96B0-35B5-284C-BF94-6BD7B003F0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96ED59-5890-FF45-A3B3-A0326ABA02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8129F6C-18EE-D146-8D8A-712E3483004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4A946FA-3144-274C-89F6-2EF364FE96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F756CBB-818E-8C40-A410-E0EC12F364A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312189-3355-784A-B213-0FCF4530F2FC}"/>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8" name="Footer Placeholder 7">
            <a:extLst>
              <a:ext uri="{FF2B5EF4-FFF2-40B4-BE49-F238E27FC236}">
                <a16:creationId xmlns:a16="http://schemas.microsoft.com/office/drawing/2014/main" id="{335F369D-0D3A-094E-A184-179FFBB69B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DBDE7B-AD93-B944-AB55-5917CEE744A9}"/>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995603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DF863-A447-5C4B-AA0E-84ACA806BF8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A86033D-18B2-064F-A60A-8DD9C4D23B58}"/>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4" name="Footer Placeholder 3">
            <a:extLst>
              <a:ext uri="{FF2B5EF4-FFF2-40B4-BE49-F238E27FC236}">
                <a16:creationId xmlns:a16="http://schemas.microsoft.com/office/drawing/2014/main" id="{E93041A6-2B6D-0C4C-B962-4ED9F5CC85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B3363E-91D3-D64C-98E4-3F7BC802532C}"/>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1071112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B2F3C9-FFDC-4443-84B1-38598CF8D01E}"/>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3" name="Footer Placeholder 2">
            <a:extLst>
              <a:ext uri="{FF2B5EF4-FFF2-40B4-BE49-F238E27FC236}">
                <a16:creationId xmlns:a16="http://schemas.microsoft.com/office/drawing/2014/main" id="{E44FA682-2205-B445-A4DF-A8628F7F8FE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B8F7F6-D853-EC4B-B668-08EE580060FE}"/>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3992978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42C7C-2B1F-0440-92FF-9E5B7F2843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11A052-39FA-5C46-BAF3-972A7195E1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0901482-571F-3348-A377-15DAAD5E04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ABB188-D779-C64F-8816-A1882ABD3431}"/>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6" name="Footer Placeholder 5">
            <a:extLst>
              <a:ext uri="{FF2B5EF4-FFF2-40B4-BE49-F238E27FC236}">
                <a16:creationId xmlns:a16="http://schemas.microsoft.com/office/drawing/2014/main" id="{E4923DF7-94D9-584D-B1EA-D0B52A8CA2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38C044-3C72-5C43-B58B-D3DF631CC728}"/>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898077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C112E-77CE-1444-AE6F-17A0BB71CC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9DD753B-97D3-CC46-A4DB-96FEC94CCB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2E07D7C-137D-5F4F-BDD9-BA808D00AC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368570-2BAB-4047-8C0B-C3C3C33D1E49}"/>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6" name="Footer Placeholder 5">
            <a:extLst>
              <a:ext uri="{FF2B5EF4-FFF2-40B4-BE49-F238E27FC236}">
                <a16:creationId xmlns:a16="http://schemas.microsoft.com/office/drawing/2014/main" id="{E8D6BB74-12E7-C543-BA92-2BDEC73783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A12491-0B38-3F47-9FEA-0B9F8083FD2F}"/>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047484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982B7-F969-C44E-82E3-68D343894F6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47BC86-3382-1443-8EDE-08153FCDF2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98E173-7E2A-0844-9965-CB29D694B5FF}"/>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5" name="Footer Placeholder 4">
            <a:extLst>
              <a:ext uri="{FF2B5EF4-FFF2-40B4-BE49-F238E27FC236}">
                <a16:creationId xmlns:a16="http://schemas.microsoft.com/office/drawing/2014/main" id="{E344540C-CC99-E146-BB00-E8A8A8DA7A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C3F3C-9DE2-3E4E-AE6E-75BAC7AE0482}"/>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872992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E57817-B26B-184A-90E4-5A3B4C5686A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90A42D-6F2C-704D-AB80-967E0BF3F8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AB6DB8-F726-224F-A1D4-B79349F7C632}"/>
              </a:ext>
            </a:extLst>
          </p:cNvPr>
          <p:cNvSpPr>
            <a:spLocks noGrp="1"/>
          </p:cNvSpPr>
          <p:nvPr>
            <p:ph type="dt" sz="half" idx="10"/>
          </p:nvPr>
        </p:nvSpPr>
        <p:spPr/>
        <p:txBody>
          <a:bodyPr/>
          <a:lstStyle/>
          <a:p>
            <a:fld id="{2855A200-E041-214D-AE88-5DE10601C591}" type="datetimeFigureOut">
              <a:rPr lang="en-US" smtClean="0"/>
              <a:t>2/18/22</a:t>
            </a:fld>
            <a:endParaRPr lang="en-US"/>
          </a:p>
        </p:txBody>
      </p:sp>
      <p:sp>
        <p:nvSpPr>
          <p:cNvPr id="5" name="Footer Placeholder 4">
            <a:extLst>
              <a:ext uri="{FF2B5EF4-FFF2-40B4-BE49-F238E27FC236}">
                <a16:creationId xmlns:a16="http://schemas.microsoft.com/office/drawing/2014/main" id="{6492EC51-4E38-FD47-B800-F37B520C10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D3F193-6C69-7644-AE09-CF3FF382B593}"/>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726751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13F94B-AA23-E549-B025-536E3885B6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687A3C4-C8A6-E644-AAB9-422AC0D86A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E5E85A-1776-074F-9644-156A812944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55A200-E041-214D-AE88-5DE10601C591}" type="datetimeFigureOut">
              <a:rPr lang="en-US" smtClean="0"/>
              <a:t>2/18/22</a:t>
            </a:fld>
            <a:endParaRPr lang="en-US"/>
          </a:p>
        </p:txBody>
      </p:sp>
      <p:sp>
        <p:nvSpPr>
          <p:cNvPr id="5" name="Footer Placeholder 4">
            <a:extLst>
              <a:ext uri="{FF2B5EF4-FFF2-40B4-BE49-F238E27FC236}">
                <a16:creationId xmlns:a16="http://schemas.microsoft.com/office/drawing/2014/main" id="{24624427-A35C-9E42-A9FB-6330B614AA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FBA9957-7366-314F-82AB-4D9330A26D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4E1F1C-413B-C04F-BA57-F969358E8A5C}" type="slidenum">
              <a:rPr lang="en-US" smtClean="0"/>
              <a:t>‹#›</a:t>
            </a:fld>
            <a:endParaRPr lang="en-US"/>
          </a:p>
        </p:txBody>
      </p:sp>
    </p:spTree>
    <p:extLst>
      <p:ext uri="{BB962C8B-B14F-4D97-AF65-F5344CB8AC3E}">
        <p14:creationId xmlns:p14="http://schemas.microsoft.com/office/powerpoint/2010/main" val="41546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jpeg"/><Relationship Id="rId7" Type="http://schemas.openxmlformats.org/officeDocument/2006/relationships/diagramQuickStyle" Target="../diagrams/quickStyle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5.jpe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6.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16.jpeg"/><Relationship Id="rId4" Type="http://schemas.openxmlformats.org/officeDocument/2006/relationships/diagramLayout" Target="../diagrams/layout5.xml"/><Relationship Id="rId9"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03812/pace-code-d-2017.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library.college.police.uk/docs/appref/ENFSI-BPM-v1_0.pdf" TargetMode="External"/><Relationship Id="rId7" Type="http://schemas.openxmlformats.org/officeDocument/2006/relationships/diagramColors" Target="../diagrams/colors7.xml"/><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image" Target="../media/image27.jpe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jpeg"/></Relationships>
</file>

<file path=ppt/slides/_rels/slide22.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tags" Target="../tags/tag3.xml"/><Relationship Id="rId7" Type="http://schemas.openxmlformats.org/officeDocument/2006/relationships/image" Target="../media/image34.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33.png"/><Relationship Id="rId5" Type="http://schemas.openxmlformats.org/officeDocument/2006/relationships/notesSlide" Target="../notesSlides/notesSlide9.xml"/><Relationship Id="rId4"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tags" Target="../tags/tag6.xml"/><Relationship Id="rId7" Type="http://schemas.openxmlformats.org/officeDocument/2006/relationships/image" Target="../media/image42.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41.png"/><Relationship Id="rId5" Type="http://schemas.openxmlformats.org/officeDocument/2006/relationships/notesSlide" Target="../notesSlides/notesSlide15.xml"/><Relationship Id="rId4"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jpeg"/></Relationships>
</file>

<file path=ppt/slides/_rels/slide3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51.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52.jpeg"/></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56.jpeg"/></Relationships>
</file>

<file path=ppt/slides/_rels/slide3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58.png"/></Relationships>
</file>

<file path=ppt/slides/_rels/slide4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62.png"/></Relationships>
</file>

<file path=ppt/slides/_rels/slide4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69.jpeg"/><Relationship Id="rId4" Type="http://schemas.openxmlformats.org/officeDocument/2006/relationships/image" Target="../media/image68.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70.png"/></Relationships>
</file>

<file path=ppt/slides/_rels/slide5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7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B80F2-9C24-8E47-8102-06B2EDA03274}"/>
              </a:ext>
            </a:extLst>
          </p:cNvPr>
          <p:cNvSpPr>
            <a:spLocks noGrp="1"/>
          </p:cNvSpPr>
          <p:nvPr>
            <p:ph type="ctrTitle"/>
          </p:nvPr>
        </p:nvSpPr>
        <p:spPr>
          <a:xfrm>
            <a:off x="699723" y="1622066"/>
            <a:ext cx="3554226" cy="2663688"/>
          </a:xfrm>
        </p:spPr>
        <p:txBody>
          <a:bodyPr anchor="b">
            <a:normAutofit/>
          </a:bodyPr>
          <a:lstStyle/>
          <a:p>
            <a:pPr algn="l"/>
            <a:r>
              <a:rPr lang="en-US" sz="4400">
                <a:solidFill>
                  <a:schemeClr val="bg1"/>
                </a:solidFill>
              </a:rPr>
              <a:t>Forensic Recovery &amp; Examination </a:t>
            </a:r>
          </a:p>
        </p:txBody>
      </p:sp>
      <p:sp>
        <p:nvSpPr>
          <p:cNvPr id="3" name="Subtitle 2">
            <a:extLst>
              <a:ext uri="{FF2B5EF4-FFF2-40B4-BE49-F238E27FC236}">
                <a16:creationId xmlns:a16="http://schemas.microsoft.com/office/drawing/2014/main" id="{CB735A60-E99F-0747-8085-5EB73813BD98}"/>
              </a:ext>
            </a:extLst>
          </p:cNvPr>
          <p:cNvSpPr>
            <a:spLocks noGrp="1"/>
          </p:cNvSpPr>
          <p:nvPr>
            <p:ph type="subTitle" idx="1"/>
          </p:nvPr>
        </p:nvSpPr>
        <p:spPr>
          <a:xfrm>
            <a:off x="767290" y="4532243"/>
            <a:ext cx="3300457" cy="1256307"/>
          </a:xfrm>
        </p:spPr>
        <p:txBody>
          <a:bodyPr anchor="t">
            <a:normAutofit/>
          </a:bodyPr>
          <a:lstStyle/>
          <a:p>
            <a:pPr algn="l"/>
            <a:r>
              <a:rPr lang="en-US">
                <a:solidFill>
                  <a:schemeClr val="bg1"/>
                </a:solidFill>
              </a:rPr>
              <a:t>Workshop 4 </a:t>
            </a:r>
          </a:p>
        </p:txBody>
      </p:sp>
      <p:grpSp>
        <p:nvGrpSpPr>
          <p:cNvPr id="75" name="Group 74">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76"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77"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1026" name="Picture 2" descr="What is In Silico Toxicology?">
            <a:extLst>
              <a:ext uri="{FF2B5EF4-FFF2-40B4-BE49-F238E27FC236}">
                <a16:creationId xmlns:a16="http://schemas.microsoft.com/office/drawing/2014/main" id="{724159CD-42BF-184D-9CA5-B0327D0967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08104" y="1323812"/>
            <a:ext cx="6472362" cy="3624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512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5CF7B-718D-7746-8304-B1C00B700157}"/>
              </a:ext>
            </a:extLst>
          </p:cNvPr>
          <p:cNvSpPr>
            <a:spLocks noGrp="1"/>
          </p:cNvSpPr>
          <p:nvPr>
            <p:ph type="title"/>
          </p:nvPr>
        </p:nvSpPr>
        <p:spPr>
          <a:xfrm>
            <a:off x="699723" y="1622066"/>
            <a:ext cx="3554226" cy="2663688"/>
          </a:xfrm>
        </p:spPr>
        <p:txBody>
          <a:bodyPr vert="horz" lIns="91440" tIns="45720" rIns="91440" bIns="45720" rtlCol="0" anchor="b">
            <a:normAutofit/>
          </a:bodyPr>
          <a:lstStyle/>
          <a:p>
            <a:r>
              <a:rPr lang="en-US" kern="1200">
                <a:solidFill>
                  <a:schemeClr val="bg1"/>
                </a:solidFill>
                <a:latin typeface="+mj-lt"/>
                <a:ea typeface="+mj-ea"/>
                <a:cs typeface="+mj-cs"/>
              </a:rPr>
              <a:t>Potential Upsetting Discussions</a:t>
            </a:r>
          </a:p>
        </p:txBody>
      </p:sp>
      <p:grpSp>
        <p:nvGrpSpPr>
          <p:cNvPr id="75" name="Group 74">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76"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77"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6146" name="Picture 2" descr="Google Issues a Warning About Guest Posting to Build Links">
            <a:extLst>
              <a:ext uri="{FF2B5EF4-FFF2-40B4-BE49-F238E27FC236}">
                <a16:creationId xmlns:a16="http://schemas.microsoft.com/office/drawing/2014/main" id="{FC6FF5E8-7D21-4B48-8FFE-0603DD053B3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08104" y="1434469"/>
            <a:ext cx="6472362" cy="3403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4186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ight Triangle 2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E25CF-7F93-6C4F-B32C-3415FC53C098}"/>
              </a:ext>
            </a:extLst>
          </p:cNvPr>
          <p:cNvSpPr>
            <a:spLocks noGrp="1"/>
          </p:cNvSpPr>
          <p:nvPr>
            <p:ph type="title"/>
          </p:nvPr>
        </p:nvSpPr>
        <p:spPr>
          <a:xfrm>
            <a:off x="158867" y="1188637"/>
            <a:ext cx="4163878" cy="4480726"/>
          </a:xfrm>
        </p:spPr>
        <p:txBody>
          <a:bodyPr vert="horz" lIns="91440" tIns="45720" rIns="91440" bIns="45720" rtlCol="0" anchor="ctr">
            <a:normAutofit/>
          </a:bodyPr>
          <a:lstStyle/>
          <a:p>
            <a:pPr algn="r"/>
            <a:r>
              <a:rPr lang="en-US" sz="5100" kern="1200" dirty="0">
                <a:solidFill>
                  <a:schemeClr val="tx1"/>
                </a:solidFill>
                <a:latin typeface="+mj-lt"/>
                <a:ea typeface="+mj-ea"/>
                <a:cs typeface="+mj-cs"/>
              </a:rPr>
              <a:t>Recap: Workshop 3 </a:t>
            </a:r>
          </a:p>
        </p:txBody>
      </p:sp>
      <p:cxnSp>
        <p:nvCxnSpPr>
          <p:cNvPr id="29" name="Straight Connector 2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7" name="TextBox 3">
            <a:extLst>
              <a:ext uri="{FF2B5EF4-FFF2-40B4-BE49-F238E27FC236}">
                <a16:creationId xmlns:a16="http://schemas.microsoft.com/office/drawing/2014/main" id="{B2BD6AEC-1108-448C-A46D-3C09B7B6A654}"/>
              </a:ext>
            </a:extLst>
          </p:cNvPr>
          <p:cNvGraphicFramePr/>
          <p:nvPr>
            <p:extLst>
              <p:ext uri="{D42A27DB-BD31-4B8C-83A1-F6EECF244321}">
                <p14:modId xmlns:p14="http://schemas.microsoft.com/office/powerpoint/2010/main" val="156076387"/>
              </p:ext>
            </p:extLst>
          </p:nvPr>
        </p:nvGraphicFramePr>
        <p:xfrm>
          <a:off x="5170778" y="1188637"/>
          <a:ext cx="4780416" cy="448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4830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EE82AB-85CA-C743-8AB7-D13B364DA2B7}"/>
              </a:ext>
            </a:extLst>
          </p:cNvPr>
          <p:cNvSpPr>
            <a:spLocks noGrp="1"/>
          </p:cNvSpPr>
          <p:nvPr>
            <p:ph type="title"/>
          </p:nvPr>
        </p:nvSpPr>
        <p:spPr>
          <a:xfrm>
            <a:off x="804672" y="640080"/>
            <a:ext cx="3282696" cy="5257800"/>
          </a:xfrm>
        </p:spPr>
        <p:txBody>
          <a:bodyPr vert="horz" lIns="91440" tIns="45720" rIns="91440" bIns="45720" rtlCol="0" anchor="ctr">
            <a:normAutofit/>
          </a:bodyPr>
          <a:lstStyle/>
          <a:p>
            <a:r>
              <a:rPr lang="en-US" kern="1200">
                <a:solidFill>
                  <a:schemeClr val="bg1"/>
                </a:solidFill>
                <a:latin typeface="+mj-lt"/>
                <a:ea typeface="+mj-ea"/>
                <a:cs typeface="+mj-cs"/>
              </a:rPr>
              <a:t>Recap: Assessment 1 </a:t>
            </a:r>
          </a:p>
        </p:txBody>
      </p:sp>
      <p:sp>
        <p:nvSpPr>
          <p:cNvPr id="5" name="TextBox 4">
            <a:extLst>
              <a:ext uri="{FF2B5EF4-FFF2-40B4-BE49-F238E27FC236}">
                <a16:creationId xmlns:a16="http://schemas.microsoft.com/office/drawing/2014/main" id="{61EB9BEC-D40D-E94A-98BF-5780FED4B6F0}"/>
              </a:ext>
            </a:extLst>
          </p:cNvPr>
          <p:cNvSpPr txBox="1"/>
          <p:nvPr/>
        </p:nvSpPr>
        <p:spPr>
          <a:xfrm>
            <a:off x="5358384" y="640081"/>
            <a:ext cx="6024654" cy="5257800"/>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pPr>
            <a:r>
              <a:rPr lang="en-US" sz="2400">
                <a:effectLst/>
              </a:rPr>
              <a:t>Part A. Critically evaluate the </a:t>
            </a:r>
            <a:r>
              <a:rPr lang="en-US" sz="2400">
                <a:effectLst/>
                <a:highlight>
                  <a:srgbClr val="FFFF00"/>
                </a:highlight>
              </a:rPr>
              <a:t>processes and procedures</a:t>
            </a:r>
            <a:r>
              <a:rPr lang="en-US" sz="2400">
                <a:effectLst/>
              </a:rPr>
              <a:t> adopted by </a:t>
            </a:r>
            <a:r>
              <a:rPr lang="en-US" sz="2400">
                <a:effectLst/>
                <a:highlight>
                  <a:srgbClr val="FFFF00"/>
                </a:highlight>
              </a:rPr>
              <a:t>the First Attending Officer (FAO) </a:t>
            </a:r>
            <a:r>
              <a:rPr lang="en-US" sz="2400">
                <a:effectLst/>
              </a:rPr>
              <a:t>at a </a:t>
            </a:r>
            <a:r>
              <a:rPr lang="en-US" sz="2400">
                <a:effectLst/>
                <a:highlight>
                  <a:srgbClr val="FFFF00"/>
                </a:highlight>
              </a:rPr>
              <a:t>crime scene </a:t>
            </a:r>
            <a:r>
              <a:rPr lang="en-US" sz="2400">
                <a:effectLst/>
              </a:rPr>
              <a:t>in order to </a:t>
            </a:r>
            <a:r>
              <a:rPr lang="en-US" sz="2400">
                <a:effectLst/>
                <a:highlight>
                  <a:srgbClr val="FFFF00"/>
                </a:highlight>
              </a:rPr>
              <a:t>reduce</a:t>
            </a:r>
            <a:r>
              <a:rPr lang="en-US" sz="2400">
                <a:effectLst/>
              </a:rPr>
              <a:t> the possibilities of </a:t>
            </a:r>
            <a:r>
              <a:rPr lang="en-US" sz="2400">
                <a:effectLst/>
                <a:highlight>
                  <a:srgbClr val="FFFF00"/>
                </a:highlight>
              </a:rPr>
              <a:t>cross contamination </a:t>
            </a:r>
            <a:r>
              <a:rPr lang="en-US" sz="2400">
                <a:effectLst/>
              </a:rPr>
              <a:t>(1500 Words).</a:t>
            </a:r>
          </a:p>
          <a:p>
            <a:pPr indent="-228600">
              <a:lnSpc>
                <a:spcPct val="90000"/>
              </a:lnSpc>
              <a:spcAft>
                <a:spcPts val="800"/>
              </a:spcAft>
              <a:buFont typeface="Arial" panose="020B0604020202020204" pitchFamily="34" charset="0"/>
              <a:buChar char="•"/>
            </a:pPr>
            <a:r>
              <a:rPr lang="en-US" sz="2400">
                <a:effectLst/>
              </a:rPr>
              <a:t> </a:t>
            </a:r>
          </a:p>
          <a:p>
            <a:pPr indent="-228600">
              <a:lnSpc>
                <a:spcPct val="90000"/>
              </a:lnSpc>
              <a:spcAft>
                <a:spcPts val="800"/>
              </a:spcAft>
              <a:buFont typeface="Arial" panose="020B0604020202020204" pitchFamily="34" charset="0"/>
              <a:buChar char="•"/>
            </a:pPr>
            <a:r>
              <a:rPr lang="en-US" sz="2400">
                <a:effectLst/>
              </a:rPr>
              <a:t>Part B. Critically analyse the </a:t>
            </a:r>
            <a:r>
              <a:rPr lang="en-US" sz="2400">
                <a:effectLst/>
                <a:highlight>
                  <a:srgbClr val="FFFF00"/>
                </a:highlight>
              </a:rPr>
              <a:t>methods in practice for the recovery and examination </a:t>
            </a:r>
            <a:r>
              <a:rPr lang="en-US" sz="2400">
                <a:effectLst/>
              </a:rPr>
              <a:t>of </a:t>
            </a:r>
            <a:r>
              <a:rPr lang="en-US" sz="2400">
                <a:effectLst/>
                <a:highlight>
                  <a:srgbClr val="FFFF00"/>
                </a:highlight>
              </a:rPr>
              <a:t>forensic evidence</a:t>
            </a:r>
            <a:r>
              <a:rPr lang="en-US" sz="2400">
                <a:effectLst/>
              </a:rPr>
              <a:t> at </a:t>
            </a:r>
            <a:r>
              <a:rPr lang="en-US" sz="2400">
                <a:effectLst/>
                <a:highlight>
                  <a:srgbClr val="FFFF00"/>
                </a:highlight>
              </a:rPr>
              <a:t>crime scenes </a:t>
            </a:r>
            <a:r>
              <a:rPr lang="en-US" sz="2400">
                <a:effectLst/>
              </a:rPr>
              <a:t>evaluating </a:t>
            </a:r>
            <a:r>
              <a:rPr lang="en-US" sz="2400">
                <a:effectLst/>
                <a:highlight>
                  <a:srgbClr val="FFFF00"/>
                </a:highlight>
              </a:rPr>
              <a:t>the legislation, strategies, policies and procedures </a:t>
            </a:r>
            <a:r>
              <a:rPr lang="en-US" sz="2400">
                <a:effectLst/>
              </a:rPr>
              <a:t>with regard to forensic recovery and examination (1500 Words).</a:t>
            </a:r>
          </a:p>
        </p:txBody>
      </p:sp>
    </p:spTree>
    <p:extLst>
      <p:ext uri="{BB962C8B-B14F-4D97-AF65-F5344CB8AC3E}">
        <p14:creationId xmlns:p14="http://schemas.microsoft.com/office/powerpoint/2010/main" val="3539439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0EE00-BF3B-1547-BA94-E9E8C16E8F0A}"/>
              </a:ext>
            </a:extLst>
          </p:cNvPr>
          <p:cNvSpPr>
            <a:spLocks noGrp="1"/>
          </p:cNvSpPr>
          <p:nvPr>
            <p:ph type="title"/>
          </p:nvPr>
        </p:nvSpPr>
        <p:spPr>
          <a:xfrm>
            <a:off x="588937" y="-1057349"/>
            <a:ext cx="3418659" cy="5583148"/>
          </a:xfrm>
        </p:spPr>
        <p:txBody>
          <a:bodyPr anchor="ctr">
            <a:normAutofit/>
          </a:bodyPr>
          <a:lstStyle/>
          <a:p>
            <a:r>
              <a:rPr lang="en-US" sz="5000" dirty="0"/>
              <a:t>Today’s aim and learning outcomes…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595DB8F-2C7C-4B4C-A1C0-F11EF27E602A}"/>
              </a:ext>
            </a:extLst>
          </p:cNvPr>
          <p:cNvGraphicFramePr>
            <a:graphicFrameLocks noGrp="1"/>
          </p:cNvGraphicFramePr>
          <p:nvPr>
            <p:ph idx="1"/>
            <p:extLst>
              <p:ext uri="{D42A27DB-BD31-4B8C-83A1-F6EECF244321}">
                <p14:modId xmlns:p14="http://schemas.microsoft.com/office/powerpoint/2010/main" val="21401764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Thousands more untested rape kits revealed in Maryland as authorities ramp  up efforts to process evidence - Baltimore Sun">
            <a:extLst>
              <a:ext uri="{FF2B5EF4-FFF2-40B4-BE49-F238E27FC236}">
                <a16:creationId xmlns:a16="http://schemas.microsoft.com/office/drawing/2014/main" id="{C2FAB4A8-0B73-324A-8E81-FA197EDF46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5501" y="3408892"/>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037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14691" y="567347"/>
            <a:ext cx="5027133" cy="1325563"/>
          </a:xfrm>
        </p:spPr>
        <p:txBody>
          <a:bodyPr>
            <a:normAutofit fontScale="90000"/>
          </a:bodyPr>
          <a:lstStyle/>
          <a:p>
            <a:r>
              <a:rPr lang="en-GB" dirty="0"/>
              <a:t>Purpose: Taking Samples in Investigations</a:t>
            </a:r>
          </a:p>
        </p:txBody>
      </p:sp>
      <p:sp>
        <p:nvSpPr>
          <p:cNvPr id="73" name="Freeform: Shape 72">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Police to use family members DNA to help trace missing relatives | UK |  News | Express.co.uk">
            <a:extLst>
              <a:ext uri="{FF2B5EF4-FFF2-40B4-BE49-F238E27FC236}">
                <a16:creationId xmlns:a16="http://schemas.microsoft.com/office/drawing/2014/main" id="{EC95FE96-EED8-A246-8735-58F5452ACB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1025"/>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Police scientist taking samples from a shoe sole in a crime lab, conceptual  image Stock Photo - Alamy">
            <a:extLst>
              <a:ext uri="{FF2B5EF4-FFF2-40B4-BE49-F238E27FC236}">
                <a16:creationId xmlns:a16="http://schemas.microsoft.com/office/drawing/2014/main" id="{F259D6F6-D120-B940-B40D-BBED0B1C35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076"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AB86911-45D1-4E18-96BE-80E6C0946CCA}"/>
              </a:ext>
            </a:extLst>
          </p:cNvPr>
          <p:cNvGraphicFramePr>
            <a:graphicFrameLocks noGrp="1"/>
          </p:cNvGraphicFramePr>
          <p:nvPr>
            <p:ph idx="1"/>
            <p:extLst>
              <p:ext uri="{D42A27DB-BD31-4B8C-83A1-F6EECF244321}">
                <p14:modId xmlns:p14="http://schemas.microsoft.com/office/powerpoint/2010/main" val="3130452177"/>
              </p:ext>
            </p:extLst>
          </p:nvPr>
        </p:nvGraphicFramePr>
        <p:xfrm>
          <a:off x="805544" y="2871982"/>
          <a:ext cx="4245428"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64659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842589A1-64EE-4C89-8BBD-12B570F98F15}"/>
              </a:ext>
            </a:extLst>
          </p:cNvPr>
          <p:cNvGraphicFramePr/>
          <p:nvPr>
            <p:extLst>
              <p:ext uri="{D42A27DB-BD31-4B8C-83A1-F6EECF244321}">
                <p14:modId xmlns:p14="http://schemas.microsoft.com/office/powerpoint/2010/main" val="284685245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6E6C7A4-AA6F-6746-8300-72190064EF82}"/>
              </a:ext>
            </a:extLst>
          </p:cNvPr>
          <p:cNvSpPr txBox="1"/>
          <p:nvPr/>
        </p:nvSpPr>
        <p:spPr>
          <a:xfrm>
            <a:off x="531317" y="85726"/>
            <a:ext cx="11455584" cy="769441"/>
          </a:xfrm>
          <a:prstGeom prst="rect">
            <a:avLst/>
          </a:prstGeom>
          <a:noFill/>
        </p:spPr>
        <p:txBody>
          <a:bodyPr wrap="square" rtlCol="0">
            <a:spAutoFit/>
          </a:bodyPr>
          <a:lstStyle/>
          <a:p>
            <a:r>
              <a:rPr lang="en-US" sz="4400" dirty="0"/>
              <a:t>Discuss:                 What can samples be used for?</a:t>
            </a:r>
          </a:p>
        </p:txBody>
      </p:sp>
      <p:pic>
        <p:nvPicPr>
          <p:cNvPr id="3078" name="Picture 6" descr="Crime Scene For Cutting Weapon, Judicial Police Takes Blood Samples In  Evidence Bag, Conceptual Image Stock Photo, Picture And Royalty Free Image.  Image 118396679.">
            <a:extLst>
              <a:ext uri="{FF2B5EF4-FFF2-40B4-BE49-F238E27FC236}">
                <a16:creationId xmlns:a16="http://schemas.microsoft.com/office/drawing/2014/main" id="{E3C1265E-4860-0844-93C2-2560A8A389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9228" y="2208742"/>
            <a:ext cx="33909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17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6" grpId="1">
        <p:bldAsOne/>
      </p:bldGraphic>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72018E1B-E0B9-4440-AFF3-4112E50A2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7C779-4C96-E345-8F34-6A1B2A474A22}"/>
              </a:ext>
            </a:extLst>
          </p:cNvPr>
          <p:cNvSpPr>
            <a:spLocks noGrp="1"/>
          </p:cNvSpPr>
          <p:nvPr>
            <p:ph type="title"/>
          </p:nvPr>
        </p:nvSpPr>
        <p:spPr>
          <a:xfrm>
            <a:off x="838200" y="557190"/>
            <a:ext cx="10515600" cy="1840010"/>
          </a:xfrm>
        </p:spPr>
        <p:txBody>
          <a:bodyPr vert="horz" lIns="91440" tIns="45720" rIns="91440" bIns="45720" rtlCol="0" anchor="ctr">
            <a:normAutofit/>
          </a:bodyPr>
          <a:lstStyle/>
          <a:p>
            <a:pPr algn="ctr"/>
            <a:r>
              <a:rPr lang="en-US" sz="4800" b="1" kern="1200" dirty="0">
                <a:solidFill>
                  <a:schemeClr val="tx1"/>
                </a:solidFill>
                <a:latin typeface="+mj-lt"/>
                <a:ea typeface="+mj-ea"/>
                <a:cs typeface="+mj-cs"/>
              </a:rPr>
              <a:t>Discus: In which incidents will you need to seize and package potential evidence? </a:t>
            </a:r>
          </a:p>
        </p:txBody>
      </p:sp>
      <p:pic>
        <p:nvPicPr>
          <p:cNvPr id="9224" name="Picture 8" descr="Evidence packaging - Wikipedia">
            <a:extLst>
              <a:ext uri="{FF2B5EF4-FFF2-40B4-BE49-F238E27FC236}">
                <a16:creationId xmlns:a16="http://schemas.microsoft.com/office/drawing/2014/main" id="{4E310724-6732-534C-B83E-BE57B4B3A3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81" r="22776" b="-1"/>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RIME SCENE INVESTIGATION DESCRIPTION OF SESSION This session provides  participants with an understanding of some of the procedu">
            <a:extLst>
              <a:ext uri="{FF2B5EF4-FFF2-40B4-BE49-F238E27FC236}">
                <a16:creationId xmlns:a16="http://schemas.microsoft.com/office/drawing/2014/main" id="{D52462BE-7119-7F46-9F36-F9A8937686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2182"/>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ylon Fire Bags - 24x24 - Crime Scene Investigation Equipment Ltd">
            <a:extLst>
              <a:ext uri="{FF2B5EF4-FFF2-40B4-BE49-F238E27FC236}">
                <a16:creationId xmlns:a16="http://schemas.microsoft.com/office/drawing/2014/main" id="{F37EAF4B-3AEE-504B-8201-AD6D072E07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964" r="16496"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rrowhead Forensics Fire and Explosion Investigation and Collection  Supplies - Arrowhead Forensics Crime Scene - Lab Supplies">
            <a:extLst>
              <a:ext uri="{FF2B5EF4-FFF2-40B4-BE49-F238E27FC236}">
                <a16:creationId xmlns:a16="http://schemas.microsoft.com/office/drawing/2014/main" id="{A482D836-2E4A-2545-8DB3-7D3F8209B8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644" r="10579" b="-1"/>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312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836115" y="0"/>
            <a:ext cx="9076329" cy="1064277"/>
          </a:xfrm>
        </p:spPr>
        <p:txBody>
          <a:bodyPr/>
          <a:lstStyle/>
          <a:p>
            <a:r>
              <a:rPr lang="en-GB" dirty="0"/>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extLst>
              <p:ext uri="{D42A27DB-BD31-4B8C-83A1-F6EECF244321}">
                <p14:modId xmlns:p14="http://schemas.microsoft.com/office/powerpoint/2010/main" val="548473209"/>
              </p:ext>
            </p:extLst>
          </p:nvPr>
        </p:nvGraphicFramePr>
        <p:xfrm>
          <a:off x="378960" y="1064277"/>
          <a:ext cx="9075731" cy="524764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D412E60-C1B3-EA46-80FA-4DC029CFFF2A}"/>
              </a:ext>
            </a:extLst>
          </p:cNvPr>
          <p:cNvSpPr txBox="1"/>
          <p:nvPr/>
        </p:nvSpPr>
        <p:spPr>
          <a:xfrm>
            <a:off x="9636770" y="6349849"/>
            <a:ext cx="3260080" cy="369332"/>
          </a:xfrm>
          <a:prstGeom prst="rect">
            <a:avLst/>
          </a:prstGeom>
          <a:noFill/>
        </p:spPr>
        <p:txBody>
          <a:bodyPr wrap="square" rtlCol="0">
            <a:spAutoFit/>
          </a:bodyPr>
          <a:lstStyle/>
          <a:p>
            <a:r>
              <a:rPr lang="en-US" dirty="0"/>
              <a:t>(Blackstone’s, 2021)</a:t>
            </a:r>
          </a:p>
        </p:txBody>
      </p:sp>
    </p:spTree>
    <p:extLst>
      <p:ext uri="{BB962C8B-B14F-4D97-AF65-F5344CB8AC3E}">
        <p14:creationId xmlns:p14="http://schemas.microsoft.com/office/powerpoint/2010/main" val="2653897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808962" y="-785949"/>
            <a:ext cx="3282696" cy="5257800"/>
          </a:xfrm>
        </p:spPr>
        <p:txBody>
          <a:bodyPr>
            <a:normAutofit/>
          </a:bodyPr>
          <a:lstStyle/>
          <a:p>
            <a:r>
              <a:rPr lang="en-GB" dirty="0">
                <a:solidFill>
                  <a:schemeClr val="bg1"/>
                </a:solidFill>
              </a:rPr>
              <a:t>Seizure and Packaging Techniques</a:t>
            </a:r>
          </a:p>
        </p:txBody>
      </p:sp>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5376533" y="999310"/>
            <a:ext cx="6024654" cy="5257800"/>
          </a:xfrm>
        </p:spPr>
        <p:txBody>
          <a:bodyPr anchor="ctr">
            <a:normAutofit lnSpcReduction="10000"/>
          </a:bodyPr>
          <a:lstStyle/>
          <a:p>
            <a:pPr marL="0" indent="0">
              <a:buNone/>
            </a:pPr>
            <a:r>
              <a:rPr lang="en-GB" sz="2200" dirty="0"/>
              <a:t>“Using the correct seizure procedures and methods for packaging prevents damage and contamination and is, effectively, a demonstration of care and skill that accompanied the seizure of the exhibits”. </a:t>
            </a:r>
            <a:br>
              <a:rPr lang="en-GB" sz="2200" dirty="0"/>
            </a:br>
            <a:br>
              <a:rPr lang="en-GB" sz="2200" dirty="0"/>
            </a:br>
            <a:r>
              <a:rPr lang="en-GB" sz="2200" dirty="0"/>
              <a:t>	        (Bryant and Bryant, 2021, p. 627)</a:t>
            </a:r>
            <a:br>
              <a:rPr lang="en-GB" sz="2200" dirty="0"/>
            </a:br>
            <a:r>
              <a:rPr lang="en-GB" sz="2200" dirty="0"/>
              <a:t>					</a:t>
            </a:r>
          </a:p>
          <a:p>
            <a:pPr marL="0" indent="0">
              <a:buNone/>
            </a:pPr>
            <a:r>
              <a:rPr lang="en-GB" sz="2200" b="1" u="sng" dirty="0"/>
              <a:t>Examples of Packaging:</a:t>
            </a:r>
          </a:p>
          <a:p>
            <a:r>
              <a:rPr lang="en-GB" sz="2200" dirty="0"/>
              <a:t>Paper bags</a:t>
            </a:r>
          </a:p>
          <a:p>
            <a:r>
              <a:rPr lang="en-GB" sz="2200" dirty="0"/>
              <a:t>Polythene bags</a:t>
            </a:r>
          </a:p>
          <a:p>
            <a:r>
              <a:rPr lang="en-GB" sz="2200" dirty="0"/>
              <a:t>Nylon Bags</a:t>
            </a:r>
          </a:p>
          <a:p>
            <a:r>
              <a:rPr lang="en-GB" sz="2200" dirty="0"/>
              <a:t>Faraday bags</a:t>
            </a:r>
          </a:p>
          <a:p>
            <a:r>
              <a:rPr lang="en-GB" sz="2200" dirty="0"/>
              <a:t>Boxes</a:t>
            </a:r>
          </a:p>
          <a:p>
            <a:r>
              <a:rPr lang="en-GB" sz="2200" dirty="0"/>
              <a:t>Paper Folds</a:t>
            </a:r>
          </a:p>
          <a:p>
            <a:r>
              <a:rPr lang="en-GB" sz="2200" dirty="0"/>
              <a:t>Plastic Tubes </a:t>
            </a:r>
          </a:p>
        </p:txBody>
      </p:sp>
      <p:pic>
        <p:nvPicPr>
          <p:cNvPr id="7170" name="Picture 2" descr="Guidelines for the Collection, Packaging and Submission of Forensic Evidence">
            <a:extLst>
              <a:ext uri="{FF2B5EF4-FFF2-40B4-BE49-F238E27FC236}">
                <a16:creationId xmlns:a16="http://schemas.microsoft.com/office/drawing/2014/main" id="{09CEE681-7195-2947-954E-6A0864EED5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360" y="3489092"/>
            <a:ext cx="3771900" cy="21463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Arrowhead Forensics Evidence Packaging - Faraday Products - Tablet Faraday  Storage Kit - A-4185K Crime Scene - Lab Supplies">
            <a:extLst>
              <a:ext uri="{FF2B5EF4-FFF2-40B4-BE49-F238E27FC236}">
                <a16:creationId xmlns:a16="http://schemas.microsoft.com/office/drawing/2014/main" id="{F5DFD1D5-15AA-7645-8C97-354C520664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9040" y="3323410"/>
            <a:ext cx="2768600" cy="293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780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0BFBD50-06CE-42F1-9AB9-3D9079057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sp>
        <p:nvSpPr>
          <p:cNvPr id="73" name="Rectangle 72">
            <a:extLst>
              <a:ext uri="{FF2B5EF4-FFF2-40B4-BE49-F238E27FC236}">
                <a16:creationId xmlns:a16="http://schemas.microsoft.com/office/drawing/2014/main" id="{787900AF-3ED0-4C02-A309-3984EBBD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20">
            <a:extLst>
              <a:ext uri="{FF2B5EF4-FFF2-40B4-BE49-F238E27FC236}">
                <a16:creationId xmlns:a16="http://schemas.microsoft.com/office/drawing/2014/main" id="{8DEDEE5C-3126-4336-A7D4-9277AF5A0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138" y="559407"/>
            <a:ext cx="5109725"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extLst>
              <p:ext uri="{D42A27DB-BD31-4B8C-83A1-F6EECF244321}">
                <p14:modId xmlns:p14="http://schemas.microsoft.com/office/powerpoint/2010/main" val="1283085811"/>
              </p:ext>
            </p:extLst>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830266" y="345438"/>
            <a:ext cx="9076329" cy="1064277"/>
          </a:xfrm>
        </p:spPr>
        <p:txBody>
          <a:bodyPr>
            <a:normAutofit/>
          </a:bodyPr>
          <a:lstStyle/>
          <a:p>
            <a:r>
              <a:rPr lang="en-GB" sz="4800" b="1" dirty="0">
                <a:solidFill>
                  <a:schemeClr val="accent1"/>
                </a:solidFill>
              </a:rPr>
              <a:t>PACE Code D</a:t>
            </a:r>
          </a:p>
        </p:txBody>
      </p:sp>
      <p:graphicFrame>
        <p:nvGraphicFramePr>
          <p:cNvPr id="5" name="Table 5">
            <a:extLst>
              <a:ext uri="{FF2B5EF4-FFF2-40B4-BE49-F238E27FC236}">
                <a16:creationId xmlns:a16="http://schemas.microsoft.com/office/drawing/2014/main" id="{412C6B35-AE75-1544-B297-129E0B51C2C2}"/>
              </a:ext>
            </a:extLst>
          </p:cNvPr>
          <p:cNvGraphicFramePr>
            <a:graphicFrameLocks noGrp="1"/>
          </p:cNvGraphicFramePr>
          <p:nvPr>
            <p:ph idx="1"/>
            <p:extLst>
              <p:ext uri="{D42A27DB-BD31-4B8C-83A1-F6EECF244321}">
                <p14:modId xmlns:p14="http://schemas.microsoft.com/office/powerpoint/2010/main" val="3787527359"/>
              </p:ext>
            </p:extLst>
          </p:nvPr>
        </p:nvGraphicFramePr>
        <p:xfrm>
          <a:off x="489113" y="1559840"/>
          <a:ext cx="11457463" cy="1483360"/>
        </p:xfrm>
        <a:graphic>
          <a:graphicData uri="http://schemas.openxmlformats.org/drawingml/2006/table">
            <a:tbl>
              <a:tblPr firstRow="1" bandRow="1">
                <a:tableStyleId>{5C22544A-7EE6-4342-B048-85BDC9FD1C3A}</a:tableStyleId>
              </a:tblPr>
              <a:tblGrid>
                <a:gridCol w="3190205">
                  <a:extLst>
                    <a:ext uri="{9D8B030D-6E8A-4147-A177-3AD203B41FA5}">
                      <a16:colId xmlns:a16="http://schemas.microsoft.com/office/drawing/2014/main" val="2405255657"/>
                    </a:ext>
                  </a:extLst>
                </a:gridCol>
                <a:gridCol w="8267258">
                  <a:extLst>
                    <a:ext uri="{9D8B030D-6E8A-4147-A177-3AD203B41FA5}">
                      <a16:colId xmlns:a16="http://schemas.microsoft.com/office/drawing/2014/main" val="609136860"/>
                    </a:ext>
                  </a:extLst>
                </a:gridCol>
              </a:tblGrid>
              <a:tr h="370840">
                <a:tc>
                  <a:txBody>
                    <a:bodyPr/>
                    <a:lstStyle/>
                    <a:p>
                      <a:r>
                        <a:rPr lang="en-GB" dirty="0"/>
                        <a:t>Part in PACE Code D</a:t>
                      </a:r>
                    </a:p>
                  </a:txBody>
                  <a:tcPr/>
                </a:tc>
                <a:tc>
                  <a:txBody>
                    <a:bodyPr/>
                    <a:lstStyle/>
                    <a:p>
                      <a:r>
                        <a:rPr lang="en-GB" dirty="0"/>
                        <a:t>Procedure Covered</a:t>
                      </a:r>
                    </a:p>
                  </a:txBody>
                  <a:tcPr/>
                </a:tc>
                <a:extLst>
                  <a:ext uri="{0D108BD9-81ED-4DB2-BD59-A6C34878D82A}">
                    <a16:rowId xmlns:a16="http://schemas.microsoft.com/office/drawing/2014/main" val="316206307"/>
                  </a:ext>
                </a:extLst>
              </a:tr>
              <a:tr h="370840">
                <a:tc>
                  <a:txBody>
                    <a:bodyPr/>
                    <a:lstStyle/>
                    <a:p>
                      <a:r>
                        <a:rPr lang="en-GB" dirty="0"/>
                        <a:t>Part 4</a:t>
                      </a:r>
                    </a:p>
                  </a:txBody>
                  <a:tcPr/>
                </a:tc>
                <a:tc>
                  <a:txBody>
                    <a:bodyPr/>
                    <a:lstStyle/>
                    <a:p>
                      <a:r>
                        <a:rPr lang="en-GB" dirty="0"/>
                        <a:t>Identification by fingerprints and footwear impressions</a:t>
                      </a:r>
                    </a:p>
                  </a:txBody>
                  <a:tcPr/>
                </a:tc>
                <a:extLst>
                  <a:ext uri="{0D108BD9-81ED-4DB2-BD59-A6C34878D82A}">
                    <a16:rowId xmlns:a16="http://schemas.microsoft.com/office/drawing/2014/main" val="1855501420"/>
                  </a:ext>
                </a:extLst>
              </a:tr>
              <a:tr h="370840">
                <a:tc>
                  <a:txBody>
                    <a:bodyPr/>
                    <a:lstStyle/>
                    <a:p>
                      <a:r>
                        <a:rPr lang="en-GB" dirty="0"/>
                        <a:t>Part 5</a:t>
                      </a:r>
                    </a:p>
                  </a:txBody>
                  <a:tcPr/>
                </a:tc>
                <a:tc>
                  <a:txBody>
                    <a:bodyPr/>
                    <a:lstStyle/>
                    <a:p>
                      <a:r>
                        <a:rPr lang="en-GB" dirty="0"/>
                        <a:t>Examinations to establish identify and the taking of photographs.</a:t>
                      </a:r>
                    </a:p>
                  </a:txBody>
                  <a:tcPr/>
                </a:tc>
                <a:extLst>
                  <a:ext uri="{0D108BD9-81ED-4DB2-BD59-A6C34878D82A}">
                    <a16:rowId xmlns:a16="http://schemas.microsoft.com/office/drawing/2014/main" val="2851482058"/>
                  </a:ext>
                </a:extLst>
              </a:tr>
              <a:tr h="370840">
                <a:tc>
                  <a:txBody>
                    <a:bodyPr/>
                    <a:lstStyle/>
                    <a:p>
                      <a:r>
                        <a:rPr lang="en-GB" dirty="0"/>
                        <a:t>Part 6 </a:t>
                      </a:r>
                    </a:p>
                  </a:txBody>
                  <a:tcPr/>
                </a:tc>
                <a:tc>
                  <a:txBody>
                    <a:bodyPr/>
                    <a:lstStyle/>
                    <a:p>
                      <a:r>
                        <a:rPr lang="en-GB" dirty="0"/>
                        <a:t>Identification by blood samples and impressions.</a:t>
                      </a:r>
                    </a:p>
                  </a:txBody>
                  <a:tcPr/>
                </a:tc>
                <a:extLst>
                  <a:ext uri="{0D108BD9-81ED-4DB2-BD59-A6C34878D82A}">
                    <a16:rowId xmlns:a16="http://schemas.microsoft.com/office/drawing/2014/main" val="1540466180"/>
                  </a:ext>
                </a:extLst>
              </a:tr>
            </a:tbl>
          </a:graphicData>
        </a:graphic>
      </p:graphicFrame>
      <p:graphicFrame>
        <p:nvGraphicFramePr>
          <p:cNvPr id="8" name="TextBox 5">
            <a:extLst>
              <a:ext uri="{FF2B5EF4-FFF2-40B4-BE49-F238E27FC236}">
                <a16:creationId xmlns:a16="http://schemas.microsoft.com/office/drawing/2014/main" id="{6CFB8635-9D01-4267-BF0E-B3F913E37805}"/>
              </a:ext>
            </a:extLst>
          </p:cNvPr>
          <p:cNvGraphicFramePr/>
          <p:nvPr>
            <p:extLst>
              <p:ext uri="{D42A27DB-BD31-4B8C-83A1-F6EECF244321}">
                <p14:modId xmlns:p14="http://schemas.microsoft.com/office/powerpoint/2010/main" val="439041877"/>
              </p:ext>
            </p:extLst>
          </p:nvPr>
        </p:nvGraphicFramePr>
        <p:xfrm>
          <a:off x="489114" y="3193325"/>
          <a:ext cx="11457462" cy="3780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0834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3688C-A758-AD46-B148-1192BC350949}"/>
              </a:ext>
            </a:extLst>
          </p:cNvPr>
          <p:cNvSpPr>
            <a:spLocks noGrp="1"/>
          </p:cNvSpPr>
          <p:nvPr>
            <p:ph type="title"/>
          </p:nvPr>
        </p:nvSpPr>
        <p:spPr>
          <a:xfrm>
            <a:off x="630936" y="639520"/>
            <a:ext cx="3429000" cy="1719072"/>
          </a:xfrm>
        </p:spPr>
        <p:txBody>
          <a:bodyPr anchor="b">
            <a:normAutofit/>
          </a:bodyPr>
          <a:lstStyle/>
          <a:p>
            <a:r>
              <a:rPr lang="en-GB" sz="5400"/>
              <a:t>TASK</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593975-43FA-2E46-9D89-75703A00CFA6}"/>
              </a:ext>
            </a:extLst>
          </p:cNvPr>
          <p:cNvSpPr>
            <a:spLocks noGrp="1"/>
          </p:cNvSpPr>
          <p:nvPr>
            <p:ph idx="1"/>
          </p:nvPr>
        </p:nvSpPr>
        <p:spPr>
          <a:xfrm>
            <a:off x="535367" y="3429000"/>
            <a:ext cx="4249822" cy="3410712"/>
          </a:xfrm>
        </p:spPr>
        <p:txBody>
          <a:bodyPr anchor="t">
            <a:normAutofit/>
          </a:bodyPr>
          <a:lstStyle/>
          <a:p>
            <a:r>
              <a:rPr lang="en-GB" sz="2200" dirty="0"/>
              <a:t>In groups look at ‘part 4’, ‘part 5’ and ‘part 6’ of </a:t>
            </a:r>
            <a:r>
              <a:rPr lang="en-GB" sz="2200" dirty="0">
                <a:hlinkClick r:id="rId3"/>
              </a:rPr>
              <a:t>PACE Code D</a:t>
            </a:r>
            <a:r>
              <a:rPr lang="en-GB" sz="2200" dirty="0"/>
              <a:t>. </a:t>
            </a:r>
          </a:p>
          <a:p>
            <a:pPr marL="0" indent="0">
              <a:buNone/>
            </a:pPr>
            <a:endParaRPr lang="en-GB" sz="2200" dirty="0"/>
          </a:p>
          <a:p>
            <a:r>
              <a:rPr lang="en-GB" sz="2200" dirty="0"/>
              <a:t>Make notes for discussion with class. </a:t>
            </a:r>
          </a:p>
        </p:txBody>
      </p:sp>
      <p:pic>
        <p:nvPicPr>
          <p:cNvPr id="5" name="Picture 4" descr="Graphical user interface, text, application&#10;&#10;Description automatically generated">
            <a:extLst>
              <a:ext uri="{FF2B5EF4-FFF2-40B4-BE49-F238E27FC236}">
                <a16:creationId xmlns:a16="http://schemas.microsoft.com/office/drawing/2014/main" id="{171D13A2-E0D5-4746-A7EB-0B5F5C0F5894}"/>
              </a:ext>
            </a:extLst>
          </p:cNvPr>
          <p:cNvPicPr>
            <a:picLocks noChangeAspect="1"/>
          </p:cNvPicPr>
          <p:nvPr/>
        </p:nvPicPr>
        <p:blipFill rotWithShape="1">
          <a:blip r:embed="rId4"/>
          <a:srcRect t="5732"/>
          <a:stretch/>
        </p:blipFill>
        <p:spPr>
          <a:xfrm>
            <a:off x="5320555" y="640080"/>
            <a:ext cx="5571202" cy="5577840"/>
          </a:xfrm>
          <a:prstGeom prst="rect">
            <a:avLst/>
          </a:prstGeom>
        </p:spPr>
      </p:pic>
    </p:spTree>
    <p:extLst>
      <p:ext uri="{BB962C8B-B14F-4D97-AF65-F5344CB8AC3E}">
        <p14:creationId xmlns:p14="http://schemas.microsoft.com/office/powerpoint/2010/main" val="3661983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C2094494-E136-9448-9134-897A56094AC8}"/>
              </a:ext>
            </a:extLst>
          </p:cNvPr>
          <p:cNvPicPr>
            <a:picLocks noChangeAspect="1"/>
          </p:cNvPicPr>
          <p:nvPr/>
        </p:nvPicPr>
        <p:blipFill>
          <a:blip r:embed="rId2"/>
          <a:stretch>
            <a:fillRect/>
          </a:stretch>
        </p:blipFill>
        <p:spPr>
          <a:xfrm rot="20994432">
            <a:off x="640239" y="1608745"/>
            <a:ext cx="3048734" cy="4053624"/>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52380800-5E4B-C648-B0AC-306E389C6245}"/>
              </a:ext>
            </a:extLst>
          </p:cNvPr>
          <p:cNvSpPr txBox="1"/>
          <p:nvPr/>
        </p:nvSpPr>
        <p:spPr>
          <a:xfrm>
            <a:off x="2826424" y="6003966"/>
            <a:ext cx="1625600" cy="369332"/>
          </a:xfrm>
          <a:prstGeom prst="rect">
            <a:avLst/>
          </a:prstGeom>
          <a:noFill/>
        </p:spPr>
        <p:txBody>
          <a:bodyPr wrap="square" rtlCol="0">
            <a:spAutoFit/>
          </a:bodyPr>
          <a:lstStyle/>
          <a:p>
            <a:r>
              <a:rPr lang="en-US" dirty="0"/>
              <a:t>Click </a:t>
            </a:r>
            <a:r>
              <a:rPr lang="en-US" dirty="0">
                <a:hlinkClick r:id="rId3"/>
              </a:rPr>
              <a:t>here</a:t>
            </a:r>
            <a:endParaRPr lang="en-US" dirty="0"/>
          </a:p>
        </p:txBody>
      </p:sp>
      <p:sp>
        <p:nvSpPr>
          <p:cNvPr id="6" name="TextBox 5">
            <a:extLst>
              <a:ext uri="{FF2B5EF4-FFF2-40B4-BE49-F238E27FC236}">
                <a16:creationId xmlns:a16="http://schemas.microsoft.com/office/drawing/2014/main" id="{C34A3A85-2210-194C-9065-ED4F4D81F1C9}"/>
              </a:ext>
            </a:extLst>
          </p:cNvPr>
          <p:cNvSpPr txBox="1"/>
          <p:nvPr/>
        </p:nvSpPr>
        <p:spPr>
          <a:xfrm>
            <a:off x="0" y="62955"/>
            <a:ext cx="5184242" cy="1569660"/>
          </a:xfrm>
          <a:prstGeom prst="rect">
            <a:avLst/>
          </a:prstGeom>
          <a:noFill/>
        </p:spPr>
        <p:txBody>
          <a:bodyPr wrap="square" rtlCol="0">
            <a:spAutoFit/>
          </a:bodyPr>
          <a:lstStyle/>
          <a:p>
            <a:r>
              <a:rPr lang="en-US" sz="2400" b="1" u="sng" dirty="0">
                <a:solidFill>
                  <a:schemeClr val="accent6"/>
                </a:solidFill>
              </a:rPr>
              <a:t>Recap: Group Task: </a:t>
            </a:r>
            <a:br>
              <a:rPr lang="en-US" sz="2400" b="1" u="sng" dirty="0">
                <a:solidFill>
                  <a:schemeClr val="accent1"/>
                </a:solidFill>
              </a:rPr>
            </a:br>
            <a:r>
              <a:rPr lang="en-US" sz="2400" dirty="0">
                <a:solidFill>
                  <a:schemeClr val="accent1"/>
                </a:solidFill>
              </a:rPr>
              <a:t>Analyse the directed part of the manual and report the key findings back to the whole group. </a:t>
            </a:r>
          </a:p>
        </p:txBody>
      </p:sp>
      <p:graphicFrame>
        <p:nvGraphicFramePr>
          <p:cNvPr id="8" name="TextBox 4">
            <a:extLst>
              <a:ext uri="{FF2B5EF4-FFF2-40B4-BE49-F238E27FC236}">
                <a16:creationId xmlns:a16="http://schemas.microsoft.com/office/drawing/2014/main" id="{6EB9621A-20A5-43D2-832F-DDA9B3727D09}"/>
              </a:ext>
            </a:extLst>
          </p:cNvPr>
          <p:cNvGraphicFramePr/>
          <p:nvPr/>
        </p:nvGraphicFramePr>
        <p:xfrm>
          <a:off x="5184242" y="877368"/>
          <a:ext cx="6319136" cy="55163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1974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640080" y="325369"/>
            <a:ext cx="4368602" cy="1956841"/>
          </a:xfrm>
        </p:spPr>
        <p:txBody>
          <a:bodyPr anchor="b">
            <a:normAutofit/>
          </a:bodyPr>
          <a:lstStyle/>
          <a:p>
            <a:r>
              <a:rPr lang="en-GB" sz="5400" dirty="0"/>
              <a:t>Toxicology</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640080" y="2872899"/>
            <a:ext cx="4243589" cy="3320668"/>
          </a:xfrm>
        </p:spPr>
        <p:txBody>
          <a:bodyPr>
            <a:normAutofit/>
          </a:bodyPr>
          <a:lstStyle/>
          <a:p>
            <a:pPr marL="0" indent="0">
              <a:buNone/>
            </a:pPr>
            <a:r>
              <a:rPr lang="en-GB" sz="1200" dirty="0"/>
              <a:t>This is a specialist field engaged in the analysis of poisons and drugs and may be crucial to an investigation, for example:</a:t>
            </a:r>
          </a:p>
          <a:p>
            <a:r>
              <a:rPr lang="en-GB" sz="1200" dirty="0"/>
              <a:t>To calculate whether a person is over the drink-drive limit, </a:t>
            </a:r>
          </a:p>
          <a:p>
            <a:r>
              <a:rPr lang="en-GB" sz="1200" dirty="0"/>
              <a:t>To establish that alcohol, or drugs may explain behaviour such as violence, </a:t>
            </a:r>
          </a:p>
          <a:p>
            <a:r>
              <a:rPr lang="en-GB" sz="1200" dirty="0"/>
              <a:t>To establish the causes of an illness and death.</a:t>
            </a:r>
          </a:p>
          <a:p>
            <a:pPr marL="0" indent="0">
              <a:buNone/>
            </a:pPr>
            <a:endParaRPr lang="en-GB" sz="1200" dirty="0"/>
          </a:p>
          <a:p>
            <a:pPr marL="0" indent="0">
              <a:buNone/>
            </a:pPr>
            <a:r>
              <a:rPr lang="en-GB" sz="1200" dirty="0"/>
              <a:t>Common types of toxicology:</a:t>
            </a:r>
          </a:p>
          <a:p>
            <a:r>
              <a:rPr lang="en-GB" sz="1200" dirty="0"/>
              <a:t>Roadside breath tests,</a:t>
            </a:r>
          </a:p>
          <a:p>
            <a:r>
              <a:rPr lang="en-GB" sz="1200" dirty="0"/>
              <a:t>Blood, </a:t>
            </a:r>
          </a:p>
          <a:p>
            <a:r>
              <a:rPr lang="en-GB" sz="1200" dirty="0"/>
              <a:t>Urine,</a:t>
            </a:r>
          </a:p>
          <a:p>
            <a:r>
              <a:rPr lang="en-GB" sz="1200" dirty="0"/>
              <a:t>Tissue.</a:t>
            </a:r>
          </a:p>
          <a:p>
            <a:endParaRPr lang="en-GB" sz="12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1" r="182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62DB-EDBD-3143-97B9-168C7CF72A55}"/>
              </a:ext>
            </a:extLst>
          </p:cNvPr>
          <p:cNvSpPr>
            <a:spLocks noGrp="1"/>
          </p:cNvSpPr>
          <p:nvPr>
            <p:ph type="title"/>
          </p:nvPr>
        </p:nvSpPr>
        <p:spPr>
          <a:xfrm>
            <a:off x="1268362" y="4406838"/>
            <a:ext cx="10923638" cy="1317643"/>
          </a:xfrm>
        </p:spPr>
        <p:txBody>
          <a:bodyPr vert="horz" lIns="91440" tIns="45720" rIns="91440" bIns="45720" rtlCol="0" anchor="b">
            <a:normAutofit/>
          </a:bodyPr>
          <a:lstStyle/>
          <a:p>
            <a:r>
              <a:rPr lang="en-US" sz="4100" kern="1200" dirty="0">
                <a:solidFill>
                  <a:schemeClr val="tx1"/>
                </a:solidFill>
                <a:latin typeface="+mj-lt"/>
                <a:ea typeface="+mj-ea"/>
                <a:cs typeface="+mj-cs"/>
              </a:rPr>
              <a:t>In which incidents may toxicology be relevant?</a:t>
            </a:r>
          </a:p>
        </p:txBody>
      </p:sp>
      <p:pic>
        <p:nvPicPr>
          <p:cNvPr id="4100" name="Picture 4" descr="63 cases under review in North Yorks and 28 in Cleveland following  forensics scandal | The Northern Echo">
            <a:extLst>
              <a:ext uri="{FF2B5EF4-FFF2-40B4-BE49-F238E27FC236}">
                <a16:creationId xmlns:a16="http://schemas.microsoft.com/office/drawing/2014/main" id="{97E5D3F5-0AA1-DB42-B5AC-A0E59140FA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73" r="-2" b="-2"/>
          <a:stretch/>
        </p:blipFill>
        <p:spPr bwMode="auto">
          <a:xfrm>
            <a:off x="20" y="10"/>
            <a:ext cx="4059916" cy="424280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Drink Driving, Have You Been Caught? – Drinkdriving.org">
            <a:extLst>
              <a:ext uri="{FF2B5EF4-FFF2-40B4-BE49-F238E27FC236}">
                <a16:creationId xmlns:a16="http://schemas.microsoft.com/office/drawing/2014/main" id="{B89B33F2-1244-9048-9250-B646816388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950" r="18745" b="1"/>
          <a:stretch/>
        </p:blipFill>
        <p:spPr bwMode="auto">
          <a:xfrm>
            <a:off x="4090482" y="-1"/>
            <a:ext cx="4062918" cy="424281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he DRE Protocol Used to Detect Impaired Drivers">
            <a:extLst>
              <a:ext uri="{FF2B5EF4-FFF2-40B4-BE49-F238E27FC236}">
                <a16:creationId xmlns:a16="http://schemas.microsoft.com/office/drawing/2014/main" id="{E8C7AC6A-BA24-5643-9E4A-0A573D10DE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11"/>
          <a:stretch/>
        </p:blipFill>
        <p:spPr bwMode="auto">
          <a:xfrm>
            <a:off x="8132064" y="10"/>
            <a:ext cx="4059936" cy="4242806"/>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919"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5838"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07698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10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10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261C8-A02C-AD40-AEB0-23CACA823802}"/>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Drink / Drug Driving Investigations</a:t>
            </a:r>
          </a:p>
        </p:txBody>
      </p:sp>
      <p:sp>
        <p:nvSpPr>
          <p:cNvPr id="3" name="Content Placeholder 2">
            <a:extLst>
              <a:ext uri="{FF2B5EF4-FFF2-40B4-BE49-F238E27FC236}">
                <a16:creationId xmlns:a16="http://schemas.microsoft.com/office/drawing/2014/main" id="{25757062-5A6B-9845-8B9A-CB39559B8DE0}"/>
              </a:ext>
            </a:extLst>
          </p:cNvPr>
          <p:cNvSpPr>
            <a:spLocks noGrp="1"/>
          </p:cNvSpPr>
          <p:nvPr>
            <p:ph idx="1"/>
          </p:nvPr>
        </p:nvSpPr>
        <p:spPr>
          <a:xfrm>
            <a:off x="1544278" y="1645723"/>
            <a:ext cx="9144000" cy="420001"/>
          </a:xfrm>
        </p:spPr>
        <p:txBody>
          <a:bodyPr vert="horz" lIns="91440" tIns="45720" rIns="91440" bIns="45720" rtlCol="0">
            <a:normAutofit fontScale="92500" lnSpcReduction="10000"/>
          </a:bodyPr>
          <a:lstStyle/>
          <a:p>
            <a:pPr marL="0" indent="0" algn="ctr">
              <a:buNone/>
            </a:pPr>
            <a:r>
              <a:rPr lang="en-US" dirty="0">
                <a:solidFill>
                  <a:srgbClr val="FF7F60"/>
                </a:solidFill>
              </a:rPr>
              <a:t>What do we already know? </a:t>
            </a: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44" name="Picture 4" descr="Suspected Barrow drug driver hit taxi after running red light - court | The  Mail">
            <a:extLst>
              <a:ext uri="{FF2B5EF4-FFF2-40B4-BE49-F238E27FC236}">
                <a16:creationId xmlns:a16="http://schemas.microsoft.com/office/drawing/2014/main" id="{17BAF933-91EA-C943-9BA7-416B802717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1567" y="2649520"/>
            <a:ext cx="5455917" cy="3552233"/>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42" name="Picture 2" descr="WYPTheCost - Drink/Drug Drive Campaign | West Yorkshire Police">
            <a:extLst>
              <a:ext uri="{FF2B5EF4-FFF2-40B4-BE49-F238E27FC236}">
                <a16:creationId xmlns:a16="http://schemas.microsoft.com/office/drawing/2014/main" id="{48E9C163-F2F4-664C-A5EA-C4C1766460A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2897980"/>
            <a:ext cx="5455917" cy="3055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94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4B0CB2-6DAC-D544-85FE-78C0CE1225D9}"/>
              </a:ext>
            </a:extLst>
          </p:cNvPr>
          <p:cNvSpPr txBox="1"/>
          <p:nvPr/>
        </p:nvSpPr>
        <p:spPr>
          <a:xfrm>
            <a:off x="4661253" y="156910"/>
            <a:ext cx="5331832" cy="2165145"/>
          </a:xfrm>
          <a:prstGeom prst="rect">
            <a:avLst/>
          </a:prstGeom>
          <a:solidFill>
            <a:schemeClr val="accent6">
              <a:lumMod val="60000"/>
              <a:lumOff val="40000"/>
            </a:schemeClr>
          </a:solidFill>
        </p:spPr>
        <p:txBody>
          <a:bodyPr wrap="square">
            <a:spAutoFit/>
          </a:bodyPr>
          <a:lstStyle/>
          <a:p>
            <a:pPr algn="ctr">
              <a:lnSpc>
                <a:spcPct val="107000"/>
              </a:lnSpc>
              <a:spcAft>
                <a:spcPts val="800"/>
              </a:spcAft>
            </a:pPr>
            <a:r>
              <a:rPr lang="en-GB" sz="1800" b="1"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Group A:</a:t>
            </a: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4 of the Road Traffic Act 1988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Task: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research the principles of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4 Road Traffic Act 1988</a:t>
            </a:r>
            <a:r>
              <a:rPr lang="en-GB" sz="1800" dirty="0">
                <a:effectLst/>
                <a:latin typeface="Calibri" panose="020F0502020204030204" pitchFamily="34" charset="0"/>
                <a:ea typeface="Calibri" panose="020F0502020204030204" pitchFamily="34" charset="0"/>
                <a:cs typeface="Times New Roman" panose="02020603050405020304" pitchFamily="18" charset="0"/>
              </a:rPr>
              <a:t>, including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points to prove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any defences </a:t>
            </a:r>
            <a:r>
              <a:rPr lang="en-GB" sz="1800" dirty="0">
                <a:effectLst/>
                <a:latin typeface="Calibri" panose="020F0502020204030204" pitchFamily="34" charset="0"/>
                <a:ea typeface="Calibri" panose="020F0502020204030204" pitchFamily="34" charset="0"/>
                <a:cs typeface="Times New Roman" panose="02020603050405020304" pitchFamily="18" charset="0"/>
              </a:rPr>
              <a:t>that may exist.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F414B616-BD29-474A-9DD5-8110FC7519B9}"/>
              </a:ext>
            </a:extLst>
          </p:cNvPr>
          <p:cNvSpPr txBox="1"/>
          <p:nvPr/>
        </p:nvSpPr>
        <p:spPr>
          <a:xfrm>
            <a:off x="5941621" y="1943941"/>
            <a:ext cx="5589319" cy="2662908"/>
          </a:xfrm>
          <a:prstGeom prst="rect">
            <a:avLst/>
          </a:prstGeom>
          <a:solidFill>
            <a:schemeClr val="accent4">
              <a:lumMod val="60000"/>
              <a:lumOff val="40000"/>
            </a:schemeClr>
          </a:solidFill>
        </p:spPr>
        <p:txBody>
          <a:bodyPr wrap="square">
            <a:spAutoFit/>
          </a:bodyPr>
          <a:lstStyle/>
          <a:p>
            <a:pPr>
              <a:lnSpc>
                <a:spcPct val="107000"/>
              </a:lnSpc>
              <a:spcAft>
                <a:spcPts val="800"/>
              </a:spcAft>
            </a:pPr>
            <a:r>
              <a:rPr lang="en-GB" sz="24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Group B:</a:t>
            </a: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5/5A of the Road Traffic Act 1988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Task: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research the principles of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5 Road Traffic Act 1988</a:t>
            </a:r>
            <a:r>
              <a:rPr lang="en-GB" sz="1800" dirty="0">
                <a:effectLst/>
                <a:latin typeface="Calibri" panose="020F0502020204030204" pitchFamily="34" charset="0"/>
                <a:ea typeface="Calibri" panose="020F0502020204030204" pitchFamily="34" charset="0"/>
                <a:cs typeface="Times New Roman" panose="02020603050405020304" pitchFamily="18" charset="0"/>
              </a:rPr>
              <a:t>, including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points to prove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prescribed limits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any defences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or case law</a:t>
            </a:r>
            <a:r>
              <a:rPr lang="en-GB" sz="1800" dirty="0">
                <a:effectLst/>
                <a:latin typeface="Calibri" panose="020F0502020204030204" pitchFamily="34" charset="0"/>
                <a:ea typeface="Calibri" panose="020F0502020204030204" pitchFamily="34" charset="0"/>
                <a:cs typeface="Times New Roman" panose="02020603050405020304" pitchFamily="18" charset="0"/>
              </a:rPr>
              <a:t> that may be relevant.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1643B8E0-6A2D-F243-A290-B2410C13BB48}"/>
              </a:ext>
            </a:extLst>
          </p:cNvPr>
          <p:cNvSpPr txBox="1"/>
          <p:nvPr/>
        </p:nvSpPr>
        <p:spPr>
          <a:xfrm>
            <a:off x="5486400" y="4606849"/>
            <a:ext cx="5082281" cy="2165145"/>
          </a:xfrm>
          <a:prstGeom prst="rect">
            <a:avLst/>
          </a:prstGeom>
          <a:solidFill>
            <a:schemeClr val="accent2">
              <a:alpha val="50941"/>
            </a:schemeClr>
          </a:solidFill>
        </p:spPr>
        <p:txBody>
          <a:bodyPr wrap="square">
            <a:spAutoFit/>
          </a:bodyPr>
          <a:lstStyle/>
          <a:p>
            <a:pPr algn="ctr">
              <a:lnSpc>
                <a:spcPct val="107000"/>
              </a:lnSpc>
              <a:spcAft>
                <a:spcPts val="800"/>
              </a:spcAft>
            </a:pPr>
            <a:r>
              <a:rPr lang="en-GB" sz="1800" b="1"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Group C:</a:t>
            </a: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6 of the Road Traffic Act 1988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Task: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research all aspects of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6 Road Traffic Act 1988</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what action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police officers can take </a:t>
            </a:r>
            <a:r>
              <a:rPr lang="en-GB" sz="1800" dirty="0">
                <a:effectLst/>
                <a:latin typeface="Calibri" panose="020F0502020204030204" pitchFamily="34" charset="0"/>
                <a:ea typeface="Calibri" panose="020F0502020204030204" pitchFamily="34" charset="0"/>
                <a:cs typeface="Times New Roman" panose="02020603050405020304" pitchFamily="18" charset="0"/>
              </a:rPr>
              <a:t>under this Section.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804D3058-5FF1-1643-BE9B-F76BA2679BAA}"/>
              </a:ext>
            </a:extLst>
          </p:cNvPr>
          <p:cNvSpPr txBox="1"/>
          <p:nvPr/>
        </p:nvSpPr>
        <p:spPr>
          <a:xfrm>
            <a:off x="273133" y="992729"/>
            <a:ext cx="5213267" cy="646331"/>
          </a:xfrm>
          <a:prstGeom prst="rect">
            <a:avLst/>
          </a:prstGeom>
          <a:noFill/>
        </p:spPr>
        <p:txBody>
          <a:bodyPr wrap="square" rtlCol="0">
            <a:spAutoFit/>
          </a:bodyPr>
          <a:lstStyle/>
          <a:p>
            <a:r>
              <a:rPr lang="en-US" sz="3600" u="sng" dirty="0"/>
              <a:t>Research Task </a:t>
            </a:r>
          </a:p>
        </p:txBody>
      </p:sp>
      <p:pic>
        <p:nvPicPr>
          <p:cNvPr id="11266" name="Picture 2" descr="Christmas Anti-Drink And Drug Driving Campaign Launches | Road Safety Wales">
            <a:extLst>
              <a:ext uri="{FF2B5EF4-FFF2-40B4-BE49-F238E27FC236}">
                <a16:creationId xmlns:a16="http://schemas.microsoft.com/office/drawing/2014/main" id="{1B9F7067-9C36-B94A-84B1-D87C07B04D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120" y="2524029"/>
            <a:ext cx="2895600" cy="280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8816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6"/>
          <p:cNvSpPr txBox="1">
            <a:spLocks noChangeArrowheads="1"/>
          </p:cNvSpPr>
          <p:nvPr/>
        </p:nvSpPr>
        <p:spPr bwMode="auto">
          <a:xfrm>
            <a:off x="0" y="1187923"/>
            <a:ext cx="5507664" cy="2862322"/>
          </a:xfrm>
          <a:prstGeom prst="rect">
            <a:avLst/>
          </a:prstGeom>
          <a:solidFill>
            <a:schemeClr val="accent6">
              <a:lumMod val="60000"/>
              <a:lumOff val="4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rgbClr val="FF0000"/>
                </a:solidFill>
                <a:latin typeface="+mn-lt"/>
                <a:cs typeface="Arial" panose="020B0604020202020204" pitchFamily="34" charset="0"/>
              </a:rPr>
              <a:t>Intention</a:t>
            </a:r>
            <a:r>
              <a:rPr lang="en-GB" altLang="en-US" sz="3600" dirty="0">
                <a:solidFill>
                  <a:srgbClr val="002060"/>
                </a:solidFill>
                <a:latin typeface="+mn-lt"/>
                <a:cs typeface="Arial" panose="020B0604020202020204" pitchFamily="34" charset="0"/>
              </a:rPr>
              <a:t> + </a:t>
            </a:r>
            <a:r>
              <a:rPr lang="en-GB" altLang="en-US" sz="3600" b="1" dirty="0">
                <a:solidFill>
                  <a:srgbClr val="FF0000"/>
                </a:solidFill>
                <a:latin typeface="+mn-lt"/>
                <a:cs typeface="Arial" panose="020B0604020202020204" pitchFamily="34" charset="0"/>
              </a:rPr>
              <a:t>Actions</a:t>
            </a:r>
          </a:p>
          <a:p>
            <a:pPr algn="ctr" eaLnBrk="1" hangingPunct="1">
              <a:spcBef>
                <a:spcPct val="0"/>
              </a:spcBef>
              <a:buFontTx/>
              <a:buNone/>
            </a:pPr>
            <a:endParaRPr lang="en-GB" altLang="en-US" sz="3600" dirty="0">
              <a:solidFill>
                <a:srgbClr val="002060"/>
              </a:solidFill>
              <a:latin typeface="+mn-lt"/>
              <a:cs typeface="Arial" panose="020B0604020202020204" pitchFamily="34" charset="0"/>
            </a:endParaRPr>
          </a:p>
          <a:p>
            <a:pPr algn="ctr" eaLnBrk="1" hangingPunct="1">
              <a:spcBef>
                <a:spcPct val="0"/>
              </a:spcBef>
              <a:buFontTx/>
              <a:buNone/>
            </a:pPr>
            <a:r>
              <a:rPr lang="en-GB" altLang="en-US" sz="3600" dirty="0">
                <a:solidFill>
                  <a:srgbClr val="002060"/>
                </a:solidFill>
                <a:latin typeface="+mn-lt"/>
                <a:cs typeface="Arial" panose="020B0604020202020204" pitchFamily="34" charset="0"/>
              </a:rPr>
              <a:t>Not necessary to prove person was capable of achieving it</a:t>
            </a:r>
          </a:p>
        </p:txBody>
      </p:sp>
      <p:sp>
        <p:nvSpPr>
          <p:cNvPr id="6" name="TextBox 5"/>
          <p:cNvSpPr txBox="1"/>
          <p:nvPr/>
        </p:nvSpPr>
        <p:spPr>
          <a:xfrm>
            <a:off x="0" y="155170"/>
            <a:ext cx="9189069" cy="830997"/>
          </a:xfrm>
          <a:prstGeom prst="rect">
            <a:avLst/>
          </a:prstGeom>
          <a:solidFill>
            <a:schemeClr val="accent6">
              <a:lumMod val="60000"/>
              <a:lumOff val="40000"/>
            </a:schemeClr>
          </a:solidFill>
        </p:spPr>
        <p:txBody>
          <a:bodyPr wrap="square" rtlCol="0">
            <a:spAutoFit/>
          </a:bodyPr>
          <a:lstStyle/>
          <a:p>
            <a:r>
              <a:rPr lang="en-GB" sz="4800" b="1" dirty="0">
                <a:solidFill>
                  <a:schemeClr val="bg1"/>
                </a:solidFill>
              </a:rPr>
              <a:t>Attempt to Drive</a:t>
            </a:r>
          </a:p>
        </p:txBody>
      </p:sp>
      <p:sp>
        <p:nvSpPr>
          <p:cNvPr id="7" name="TextBox 6">
            <a:extLst>
              <a:ext uri="{FF2B5EF4-FFF2-40B4-BE49-F238E27FC236}">
                <a16:creationId xmlns:a16="http://schemas.microsoft.com/office/drawing/2014/main" id="{738FE5F1-3711-1642-ABD0-92BA5723C5C6}"/>
              </a:ext>
            </a:extLst>
          </p:cNvPr>
          <p:cNvSpPr txBox="1"/>
          <p:nvPr/>
        </p:nvSpPr>
        <p:spPr>
          <a:xfrm>
            <a:off x="6611587" y="6213408"/>
            <a:ext cx="6097978" cy="369332"/>
          </a:xfrm>
          <a:prstGeom prst="rect">
            <a:avLst/>
          </a:prstGeom>
          <a:noFill/>
        </p:spPr>
        <p:txBody>
          <a:bodyPr wrap="square">
            <a:spAutoFit/>
          </a:bodyPr>
          <a:lstStyle/>
          <a:p>
            <a:r>
              <a:rPr lang="en-GB" sz="1800" b="1" i="1" dirty="0">
                <a:solidFill>
                  <a:srgbClr val="FF0000"/>
                </a:solidFill>
                <a:latin typeface="Arial" panose="020B0604020202020204" pitchFamily="34" charset="0"/>
                <a:cs typeface="Arial" panose="020B0604020202020204" pitchFamily="34" charset="0"/>
              </a:rPr>
              <a:t>‘…more than merely preparatory…’ </a:t>
            </a:r>
            <a:endParaRPr lang="en-US" i="1" dirty="0">
              <a:solidFill>
                <a:srgbClr val="FF0000"/>
              </a:solidFill>
            </a:endParaRPr>
          </a:p>
        </p:txBody>
      </p:sp>
      <p:sp>
        <p:nvSpPr>
          <p:cNvPr id="8" name="TextBox 7">
            <a:extLst>
              <a:ext uri="{FF2B5EF4-FFF2-40B4-BE49-F238E27FC236}">
                <a16:creationId xmlns:a16="http://schemas.microsoft.com/office/drawing/2014/main" id="{279FC243-CC8D-8949-B86D-0D5619F41E32}"/>
              </a:ext>
            </a:extLst>
          </p:cNvPr>
          <p:cNvSpPr txBox="1"/>
          <p:nvPr/>
        </p:nvSpPr>
        <p:spPr>
          <a:xfrm>
            <a:off x="6684338" y="1187923"/>
            <a:ext cx="3850038" cy="4801314"/>
          </a:xfrm>
          <a:prstGeom prst="rect">
            <a:avLst/>
          </a:prstGeom>
          <a:noFill/>
        </p:spPr>
        <p:txBody>
          <a:bodyPr wrap="square">
            <a:spAutoFit/>
          </a:bodyPr>
          <a:lstStyle/>
          <a:p>
            <a:pPr algn="ct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A person sitting at the wheel of a car trying to get a key into the ignition, could be ‘attempting’, even if the keys being used were the wrong ones for the car.  </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Kelly v Hogan (1982)</a:t>
            </a:r>
            <a:br>
              <a:rPr lang="en-GB" altLang="en-US" sz="1800" i="1" dirty="0">
                <a:latin typeface="Arial" panose="020B0604020202020204" pitchFamily="34" charset="0"/>
                <a:ea typeface="ＭＳ Ｐゴシック" panose="020B0600070205080204" pitchFamily="34" charset="-128"/>
                <a:cs typeface="Arial" panose="020B0604020202020204" pitchFamily="34" charset="0"/>
              </a:rPr>
            </a:br>
            <a:endParaRPr lang="en-GB" altLang="en-US" sz="1800" i="1"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800" i="1" dirty="0">
              <a:latin typeface="Arial" panose="020B0604020202020204" pitchFamily="34" charset="0"/>
              <a:ea typeface="ＭＳ Ｐゴシック" panose="020B0600070205080204" pitchFamily="34" charset="-128"/>
              <a:cs typeface="Arial" panose="020B0604020202020204" pitchFamily="34" charset="0"/>
            </a:endParaRPr>
          </a:p>
          <a:p>
            <a:pPr algn="ct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A motorcyclist could be convicted of ‘attempting’ to drive whilst disqualified when he pushed his motor cycle 6 yards towards the entrance of a public road where he was about to ride it </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(Shaw v </a:t>
            </a:r>
            <a:r>
              <a:rPr lang="en-GB" altLang="en-US" sz="1800" dirty="0" err="1">
                <a:latin typeface="Arial" panose="020B0604020202020204" pitchFamily="34" charset="0"/>
                <a:ea typeface="ＭＳ Ｐゴシック" panose="020B0600070205080204" pitchFamily="34" charset="-128"/>
                <a:cs typeface="Arial" panose="020B0604020202020204" pitchFamily="34" charset="0"/>
              </a:rPr>
              <a:t>Knill</a:t>
            </a:r>
            <a:r>
              <a:rPr lang="en-GB" altLang="en-US" sz="1800" dirty="0">
                <a:latin typeface="Arial" panose="020B0604020202020204" pitchFamily="34" charset="0"/>
                <a:ea typeface="ＭＳ Ｐゴシック" panose="020B0600070205080204" pitchFamily="34" charset="-128"/>
                <a:cs typeface="Arial" panose="020B0604020202020204" pitchFamily="34" charset="0"/>
              </a:rPr>
              <a:t> (1974). </a:t>
            </a:r>
          </a:p>
        </p:txBody>
      </p:sp>
      <p:sp>
        <p:nvSpPr>
          <p:cNvPr id="10" name="TextBox 9">
            <a:extLst>
              <a:ext uri="{FF2B5EF4-FFF2-40B4-BE49-F238E27FC236}">
                <a16:creationId xmlns:a16="http://schemas.microsoft.com/office/drawing/2014/main" id="{755540A8-B03E-3847-8B11-1C90BAC8B565}"/>
              </a:ext>
            </a:extLst>
          </p:cNvPr>
          <p:cNvSpPr txBox="1"/>
          <p:nvPr/>
        </p:nvSpPr>
        <p:spPr>
          <a:xfrm>
            <a:off x="1043812" y="4459082"/>
            <a:ext cx="3550722" cy="1754326"/>
          </a:xfrm>
          <a:prstGeom prst="rect">
            <a:avLst/>
          </a:prstGeom>
          <a:noFill/>
        </p:spPr>
        <p:txBody>
          <a:bodyPr wrap="square">
            <a:spAutoFit/>
          </a:bodyPr>
          <a:lstStyle/>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The fact that a vehicle is incapable of being driven, say because of a mechanical fault, will not prevent a charge involving an attempt to drive (</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R v </a:t>
            </a:r>
            <a:r>
              <a:rPr lang="en-GB" altLang="en-US" sz="1800" i="1" dirty="0" err="1">
                <a:latin typeface="Arial" panose="020B0604020202020204" pitchFamily="34" charset="0"/>
                <a:ea typeface="ＭＳ Ｐゴシック" panose="020B0600070205080204" pitchFamily="34" charset="-128"/>
                <a:cs typeface="Arial" panose="020B0604020202020204" pitchFamily="34" charset="0"/>
              </a:rPr>
              <a:t>Farrance</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 1978)</a:t>
            </a: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a:spLocks noChangeArrowheads="1"/>
          </p:cNvSpPr>
          <p:nvPr/>
        </p:nvSpPr>
        <p:spPr bwMode="auto">
          <a:xfrm>
            <a:off x="0" y="1116725"/>
            <a:ext cx="473880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Not clearly defined under </a:t>
            </a:r>
          </a:p>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Road Traffic Act 1988</a:t>
            </a: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r>
              <a:rPr lang="en-GB" altLang="en-US" sz="2800" dirty="0">
                <a:solidFill>
                  <a:srgbClr val="002060"/>
                </a:solidFill>
                <a:latin typeface="Calibri" panose="020F0502020204030204" pitchFamily="34" charset="0"/>
                <a:cs typeface="Calibri" panose="020F0502020204030204" pitchFamily="34" charset="0"/>
              </a:rPr>
              <a:t>A close connection between  the defendant and control of the vehicle is required</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927" y="5012580"/>
            <a:ext cx="4407824" cy="1845420"/>
          </a:xfrm>
          <a:prstGeom prst="rect">
            <a:avLst/>
          </a:prstGeom>
        </p:spPr>
      </p:pic>
      <p:sp>
        <p:nvSpPr>
          <p:cNvPr id="8" name="TextBox 7"/>
          <p:cNvSpPr txBox="1"/>
          <p:nvPr/>
        </p:nvSpPr>
        <p:spPr>
          <a:xfrm>
            <a:off x="0" y="202537"/>
            <a:ext cx="8417397"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In Charge</a:t>
            </a:r>
          </a:p>
        </p:txBody>
      </p:sp>
      <p:sp>
        <p:nvSpPr>
          <p:cNvPr id="9" name="TextBox 8">
            <a:extLst>
              <a:ext uri="{FF2B5EF4-FFF2-40B4-BE49-F238E27FC236}">
                <a16:creationId xmlns:a16="http://schemas.microsoft.com/office/drawing/2014/main" id="{6BF75ED5-5E99-3146-A6CD-6B71D4123F11}"/>
              </a:ext>
            </a:extLst>
          </p:cNvPr>
          <p:cNvSpPr txBox="1"/>
          <p:nvPr/>
        </p:nvSpPr>
        <p:spPr>
          <a:xfrm>
            <a:off x="7453194" y="2796912"/>
            <a:ext cx="4407823" cy="3693319"/>
          </a:xfrm>
          <a:prstGeom prst="rect">
            <a:avLst/>
          </a:prstGeom>
          <a:solidFill>
            <a:schemeClr val="accent6">
              <a:lumMod val="60000"/>
              <a:lumOff val="40000"/>
            </a:schemeClr>
          </a:solidFill>
        </p:spPr>
        <p:txBody>
          <a:bodyPr wrap="square">
            <a:spAutoFit/>
          </a:bodyPr>
          <a:lstStyle/>
          <a:p>
            <a:pPr>
              <a:defRPr/>
            </a:pPr>
            <a:r>
              <a:rPr lang="en-GB" sz="1800" dirty="0">
                <a:latin typeface="Arial" panose="020B0604020202020204" pitchFamily="34" charset="0"/>
                <a:cs typeface="Arial" panose="020B0604020202020204" pitchFamily="34" charset="0"/>
              </a:rPr>
              <a:t>To determine whether a person can be deemed to be ‘in charge’ of a vehicle the following would be relevant:</a:t>
            </a:r>
          </a:p>
          <a:p>
            <a:pPr>
              <a:defRPr/>
            </a:pPr>
            <a:endParaRPr lang="en-GB" sz="1800" dirty="0">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Whether the defendant had the keys for the vehicle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Where the defendant was in relation to the vehicle at the time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What evidence there is of the defendant’s intention to take control of the vehicle</a:t>
            </a:r>
          </a:p>
        </p:txBody>
      </p:sp>
      <p:pic>
        <p:nvPicPr>
          <p:cNvPr id="12290" name="Picture 2" descr="Sleeping In The Car: How To Stay Legal and Safe - Moonbow by DubsLabs">
            <a:extLst>
              <a:ext uri="{FF2B5EF4-FFF2-40B4-BE49-F238E27FC236}">
                <a16:creationId xmlns:a16="http://schemas.microsoft.com/office/drawing/2014/main" id="{D3E30961-A186-874C-85DB-40A7ED6011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1302" y="1208974"/>
            <a:ext cx="2714385" cy="22733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Majority of drivers wrongly judge drink-drive limit | RAC Drive">
            <a:extLst>
              <a:ext uri="{FF2B5EF4-FFF2-40B4-BE49-F238E27FC236}">
                <a16:creationId xmlns:a16="http://schemas.microsoft.com/office/drawing/2014/main" id="{911277EA-64F7-B74E-8304-B26DE8B356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08299" y="494924"/>
            <a:ext cx="2808690" cy="1845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193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9" y="1324940"/>
            <a:ext cx="2156500" cy="185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597" y="2437351"/>
            <a:ext cx="2019964" cy="2073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6289" y="3583005"/>
            <a:ext cx="2156501" cy="222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2"/>
          <p:cNvSpPr txBox="1">
            <a:spLocks noChangeArrowheads="1"/>
          </p:cNvSpPr>
          <p:nvPr/>
        </p:nvSpPr>
        <p:spPr bwMode="auto">
          <a:xfrm>
            <a:off x="6402619" y="1324940"/>
            <a:ext cx="518589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A vehicle that is constructed so that it can be propelled mechanically:</a:t>
            </a:r>
          </a:p>
          <a:p>
            <a:pPr algn="ctr" eaLnBrk="1" hangingPunct="1">
              <a:spcBef>
                <a:spcPct val="0"/>
              </a:spcBef>
              <a:buFontTx/>
              <a:buNone/>
            </a:pPr>
            <a:endParaRPr lang="en-GB" altLang="en-US" sz="2800" dirty="0">
              <a:solidFill>
                <a:srgbClr val="002060"/>
              </a:solidFill>
              <a:latin typeface="Calibri" panose="020F0502020204030204" pitchFamily="34" charset="0"/>
              <a:cs typeface="Calibri" panose="020F0502020204030204" pitchFamily="34" charset="0"/>
            </a:endParaRP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S</a:t>
            </a:r>
            <a:r>
              <a:rPr lang="en-GB" altLang="en-US" sz="2800" b="1" dirty="0">
                <a:solidFill>
                  <a:srgbClr val="002060"/>
                </a:solidFill>
                <a:latin typeface="Calibri" panose="020F0502020204030204" pitchFamily="34" charset="0"/>
                <a:cs typeface="Calibri" panose="020F0502020204030204" pitchFamily="34" charset="0"/>
              </a:rPr>
              <a:t>team</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E</a:t>
            </a:r>
            <a:r>
              <a:rPr lang="en-GB" altLang="en-US" sz="2800" b="1" dirty="0">
                <a:solidFill>
                  <a:srgbClr val="002060"/>
                </a:solidFill>
                <a:latin typeface="Calibri" panose="020F0502020204030204" pitchFamily="34" charset="0"/>
                <a:cs typeface="Calibri" panose="020F0502020204030204" pitchFamily="34" charset="0"/>
              </a:rPr>
              <a:t>lectric</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P</a:t>
            </a:r>
            <a:r>
              <a:rPr lang="en-GB" altLang="en-US" sz="2800" b="1" dirty="0">
                <a:solidFill>
                  <a:srgbClr val="002060"/>
                </a:solidFill>
                <a:latin typeface="Calibri" panose="020F0502020204030204" pitchFamily="34" charset="0"/>
                <a:cs typeface="Calibri" panose="020F0502020204030204" pitchFamily="34" charset="0"/>
              </a:rPr>
              <a:t>etrol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D</a:t>
            </a:r>
            <a:r>
              <a:rPr lang="en-GB" altLang="en-US" sz="2800" b="1" dirty="0">
                <a:solidFill>
                  <a:srgbClr val="002060"/>
                </a:solidFill>
                <a:latin typeface="Calibri" panose="020F0502020204030204" pitchFamily="34" charset="0"/>
                <a:cs typeface="Calibri" panose="020F0502020204030204" pitchFamily="34" charset="0"/>
              </a:rPr>
              <a:t>iesel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O</a:t>
            </a:r>
            <a:r>
              <a:rPr lang="en-GB" altLang="en-US" sz="2800" b="1" dirty="0">
                <a:solidFill>
                  <a:srgbClr val="002060"/>
                </a:solidFill>
                <a:latin typeface="Calibri" panose="020F0502020204030204" pitchFamily="34" charset="0"/>
                <a:cs typeface="Calibri" panose="020F0502020204030204" pitchFamily="34" charset="0"/>
              </a:rPr>
              <a:t>il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G</a:t>
            </a:r>
            <a:r>
              <a:rPr lang="en-GB" altLang="en-US" sz="2800" b="1" dirty="0">
                <a:solidFill>
                  <a:srgbClr val="002060"/>
                </a:solidFill>
                <a:latin typeface="Calibri" panose="020F0502020204030204" pitchFamily="34" charset="0"/>
                <a:cs typeface="Calibri" panose="020F0502020204030204" pitchFamily="34" charset="0"/>
              </a:rPr>
              <a:t>as</a:t>
            </a:r>
          </a:p>
        </p:txBody>
      </p:sp>
      <p:sp>
        <p:nvSpPr>
          <p:cNvPr id="7" name="TextBox 6"/>
          <p:cNvSpPr txBox="1"/>
          <p:nvPr/>
        </p:nvSpPr>
        <p:spPr>
          <a:xfrm>
            <a:off x="0" y="248046"/>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Mechanically Propelled Vehicle</a:t>
            </a:r>
          </a:p>
        </p:txBody>
      </p:sp>
      <p:pic>
        <p:nvPicPr>
          <p:cNvPr id="13314" name="Picture 2" descr="SPCA's driving dogs | Financial Times">
            <a:extLst>
              <a:ext uri="{FF2B5EF4-FFF2-40B4-BE49-F238E27FC236}">
                <a16:creationId xmlns:a16="http://schemas.microsoft.com/office/drawing/2014/main" id="{1BF6310A-F570-1B47-8B5E-C88754016A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29678" y="3678887"/>
            <a:ext cx="2757522"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0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Client\G$\CKP Images\Traffic\MPV 4.jp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1433217" y="1212344"/>
            <a:ext cx="2689225"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descr="\\Client\G$\CKP Images\Traffic\MPV 2.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8047793" y="1238947"/>
            <a:ext cx="2689225" cy="171200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5" name="Picture 3" descr="\\Client\G$\CKP Images\Traffic\Van.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7960480" y="4245841"/>
            <a:ext cx="2776538"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4"/>
          <p:cNvSpPr txBox="1">
            <a:spLocks noChangeArrowheads="1"/>
          </p:cNvSpPr>
          <p:nvPr/>
        </p:nvSpPr>
        <p:spPr bwMode="auto">
          <a:xfrm>
            <a:off x="838667" y="4183496"/>
            <a:ext cx="5490881"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A mechanically propelled vehicle </a:t>
            </a:r>
          </a:p>
          <a:p>
            <a:pPr algn="ctr" eaLnBrk="1" hangingPunct="1">
              <a:spcBef>
                <a:spcPct val="0"/>
              </a:spcBef>
              <a:buFontTx/>
              <a:buNone/>
            </a:pPr>
            <a:r>
              <a:rPr lang="en-GB" altLang="en-US" sz="2800" dirty="0">
                <a:solidFill>
                  <a:srgbClr val="002060"/>
                </a:solidFill>
                <a:latin typeface="+mn-lt"/>
                <a:cs typeface="Arial" panose="020B0604020202020204" pitchFamily="34" charset="0"/>
              </a:rPr>
              <a:t>intended or adapted for use on roads</a:t>
            </a:r>
          </a:p>
        </p:txBody>
      </p:sp>
      <p:sp>
        <p:nvSpPr>
          <p:cNvPr id="8" name="TextBox 7"/>
          <p:cNvSpPr txBox="1"/>
          <p:nvPr/>
        </p:nvSpPr>
        <p:spPr>
          <a:xfrm>
            <a:off x="0" y="231340"/>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Motor Vehicle</a:t>
            </a:r>
          </a:p>
        </p:txBody>
      </p:sp>
    </p:spTree>
    <p:extLst>
      <p:ext uri="{BB962C8B-B14F-4D97-AF65-F5344CB8AC3E}">
        <p14:creationId xmlns:p14="http://schemas.microsoft.com/office/powerpoint/2010/main" val="11261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7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0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
          <p:cNvSpPr txBox="1">
            <a:spLocks noChangeArrowheads="1"/>
          </p:cNvSpPr>
          <p:nvPr/>
        </p:nvSpPr>
        <p:spPr bwMode="auto">
          <a:xfrm>
            <a:off x="6418454" y="2211674"/>
            <a:ext cx="367387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‘Any place to which the public have access whether on payment or otherwise’</a:t>
            </a:r>
          </a:p>
        </p:txBody>
      </p:sp>
      <p:sp>
        <p:nvSpPr>
          <p:cNvPr id="5" name="TextBox 4"/>
          <p:cNvSpPr txBox="1"/>
          <p:nvPr/>
        </p:nvSpPr>
        <p:spPr>
          <a:xfrm>
            <a:off x="0" y="267271"/>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Public Place</a:t>
            </a:r>
          </a:p>
        </p:txBody>
      </p:sp>
      <p:pic>
        <p:nvPicPr>
          <p:cNvPr id="15362" name="Picture 2" descr="Safetipin | What makes a public space safe?">
            <a:extLst>
              <a:ext uri="{FF2B5EF4-FFF2-40B4-BE49-F238E27FC236}">
                <a16:creationId xmlns:a16="http://schemas.microsoft.com/office/drawing/2014/main" id="{3CC0BA04-852D-024E-8A28-24CC895422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9668" y="227330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537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solidFill>
                  <a:schemeClr val="tx1"/>
                </a:solidFill>
                <a:latin typeface="+mj-lt"/>
                <a:ea typeface="+mj-ea"/>
                <a:cs typeface="+mj-cs"/>
              </a:rPr>
              <a:t>Points to Prove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p:cNvSpPr txBox="1">
            <a:spLocks/>
          </p:cNvSpPr>
          <p:nvPr/>
        </p:nvSpPr>
        <p:spPr>
          <a:xfrm>
            <a:off x="838200" y="1929384"/>
            <a:ext cx="5158839" cy="42519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pPr>
            <a:r>
              <a:rPr lang="en-US" altLang="en-US" sz="2200" dirty="0"/>
              <a:t>Sufficient to prove that the person’s ability to drive was impaired because of consumption of drink (alcohol) or drugs</a:t>
            </a:r>
          </a:p>
          <a:p>
            <a:pPr>
              <a:spcBef>
                <a:spcPct val="0"/>
              </a:spcBef>
            </a:pPr>
            <a:endParaRPr lang="en-US" altLang="en-US" sz="2200" dirty="0"/>
          </a:p>
          <a:p>
            <a:pPr>
              <a:spcBef>
                <a:spcPct val="0"/>
              </a:spcBef>
            </a:pPr>
            <a:r>
              <a:rPr lang="en-US" altLang="en-US" sz="2200" dirty="0"/>
              <a:t>Evidence required is similar to that required to prove drunkenness</a:t>
            </a:r>
          </a:p>
          <a:p>
            <a:pPr>
              <a:spcBef>
                <a:spcPct val="0"/>
              </a:spcBef>
            </a:pPr>
            <a:endParaRPr lang="en-US" altLang="en-US" sz="2200" dirty="0"/>
          </a:p>
          <a:p>
            <a:pPr>
              <a:spcBef>
                <a:spcPct val="0"/>
              </a:spcBef>
            </a:pPr>
            <a:r>
              <a:rPr lang="en-US" altLang="en-US" sz="2200" dirty="0"/>
              <a:t>Doctor’s opinion and your observations will be important</a:t>
            </a:r>
          </a:p>
          <a:p>
            <a:pPr marL="0"/>
            <a:endParaRPr lang="en-US" sz="2200" dirty="0"/>
          </a:p>
        </p:txBody>
      </p:sp>
      <p:pic>
        <p:nvPicPr>
          <p:cNvPr id="17410" name="Picture 2" descr="Driving Whilst Unfit Through Drugs or Drink | Driving Defences">
            <a:extLst>
              <a:ext uri="{FF2B5EF4-FFF2-40B4-BE49-F238E27FC236}">
                <a16:creationId xmlns:a16="http://schemas.microsoft.com/office/drawing/2014/main" id="{9684BEB6-9D87-8E4A-B94E-BFFB5EE22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2994" y="2286000"/>
            <a:ext cx="355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77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94102" y="1584958"/>
            <a:ext cx="5355436" cy="4401205"/>
          </a:xfrm>
          <a:prstGeom prst="rect">
            <a:avLst/>
          </a:prstGeom>
        </p:spPr>
        <p:txBody>
          <a:bodyPr wrap="square">
            <a:spAutoFit/>
          </a:bodyPr>
          <a:lstStyle/>
          <a:p>
            <a:pPr algn="ctr"/>
            <a:r>
              <a:rPr lang="en-GB" sz="2800" dirty="0">
                <a:solidFill>
                  <a:srgbClr val="002060"/>
                </a:solidFill>
              </a:rPr>
              <a:t>It is a defence for a person charged with an offence to prove that at the time he is alleged to have committed the offence the circumstances were such that there was no likelihood of him driving the vehicle whilst the proportion of alcohol in his breath, blood or urine remained likely to exceed the prescribed limit.</a:t>
            </a:r>
          </a:p>
        </p:txBody>
      </p:sp>
      <p:sp>
        <p:nvSpPr>
          <p:cNvPr id="5" name="TextBox 4"/>
          <p:cNvSpPr txBox="1"/>
          <p:nvPr/>
        </p:nvSpPr>
        <p:spPr>
          <a:xfrm>
            <a:off x="0" y="283045"/>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Section 5 Road Traffic Act 1988: Defence</a:t>
            </a:r>
          </a:p>
        </p:txBody>
      </p:sp>
      <p:pic>
        <p:nvPicPr>
          <p:cNvPr id="19460" name="Picture 4" descr="VILAS COUNTY TEEN COURT – Extension Vilas County">
            <a:extLst>
              <a:ext uri="{FF2B5EF4-FFF2-40B4-BE49-F238E27FC236}">
                <a16:creationId xmlns:a16="http://schemas.microsoft.com/office/drawing/2014/main" id="{4690AA7E-1B10-7C4E-9333-20F4965DE1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9168" y="1584958"/>
            <a:ext cx="3758704" cy="366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55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Content Placeholder 2"/>
          <p:cNvSpPr txBox="1">
            <a:spLocks/>
          </p:cNvSpPr>
          <p:nvPr/>
        </p:nvSpPr>
        <p:spPr>
          <a:xfrm>
            <a:off x="463138" y="1272961"/>
            <a:ext cx="10455071" cy="4114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It is a defence for a person charged with an offence under this section to show that – </a:t>
            </a:r>
          </a:p>
          <a:p>
            <a:pPr marL="457200" indent="-457200">
              <a:buFontTx/>
              <a:buAutoNum type="alphaLcParenR"/>
              <a:defRPr/>
            </a:pPr>
            <a:r>
              <a:rPr lang="en-GB" sz="2400" dirty="0">
                <a:solidFill>
                  <a:srgbClr val="002060"/>
                </a:solidFill>
              </a:rPr>
              <a:t>The specified controlled drug had been prescribed or supplied to him for medical or dental purposes,</a:t>
            </a:r>
          </a:p>
          <a:p>
            <a:pPr marL="0" indent="0">
              <a:buNone/>
              <a:defRPr/>
            </a:pPr>
            <a:endParaRPr lang="en-GB" sz="2400" dirty="0">
              <a:solidFill>
                <a:srgbClr val="002060"/>
              </a:solidFill>
            </a:endParaRPr>
          </a:p>
          <a:p>
            <a:pPr marL="0" indent="0">
              <a:buNone/>
              <a:defRPr/>
            </a:pPr>
            <a:r>
              <a:rPr lang="en-GB" sz="2400" dirty="0">
                <a:solidFill>
                  <a:srgbClr val="002060"/>
                </a:solidFill>
              </a:rPr>
              <a:t>b)   He took the drug in accordance with any directions given by the person whom the drug was prescribed or supplied, and with any accompanying instructions given by the manufacturer or distributor of the drug, and</a:t>
            </a:r>
          </a:p>
        </p:txBody>
      </p:sp>
      <p:sp>
        <p:nvSpPr>
          <p:cNvPr id="21" name="Content Placeholder 2"/>
          <p:cNvSpPr txBox="1">
            <a:spLocks/>
          </p:cNvSpPr>
          <p:nvPr/>
        </p:nvSpPr>
        <p:spPr>
          <a:xfrm>
            <a:off x="463138" y="4616335"/>
            <a:ext cx="10455071" cy="22416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pPr>
            <a:r>
              <a:rPr lang="en-GB" altLang="en-US" sz="2400" dirty="0">
                <a:solidFill>
                  <a:srgbClr val="002060"/>
                </a:solidFill>
              </a:rPr>
              <a:t>c)  His possession of the drug immediately before taking it was not unlawful under Section 5(1) of the Misuse of Drugs Act 1971 (restriction of possession  of controlled drugs) because of an exemption in regulations made under Section 7 of that Act (authorisation of activities otherwise unlawful under foregoing provisions).</a:t>
            </a:r>
          </a:p>
        </p:txBody>
      </p:sp>
      <p:sp>
        <p:nvSpPr>
          <p:cNvPr id="5" name="TextBox 4"/>
          <p:cNvSpPr txBox="1"/>
          <p:nvPr/>
        </p:nvSpPr>
        <p:spPr>
          <a:xfrm>
            <a:off x="1865484" y="139647"/>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Section 5A Road Traffic Act 1988: Defences</a:t>
            </a:r>
          </a:p>
        </p:txBody>
      </p:sp>
    </p:spTree>
    <p:extLst>
      <p:ext uri="{BB962C8B-B14F-4D97-AF65-F5344CB8AC3E}">
        <p14:creationId xmlns:p14="http://schemas.microsoft.com/office/powerpoint/2010/main" val="242202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0" y="5402376"/>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841248" y="2516777"/>
            <a:ext cx="5013287" cy="366018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
          <p:cNvSpPr txBox="1">
            <a:spLocks noChangeArrowheads="1"/>
          </p:cNvSpPr>
          <p:nvPr/>
        </p:nvSpPr>
        <p:spPr bwMode="auto">
          <a:xfrm>
            <a:off x="6096001" y="2516777"/>
            <a:ext cx="5254752"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S</a:t>
            </a:r>
            <a:r>
              <a:rPr lang="en-US" altLang="en-US" b="0" dirty="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A</a:t>
            </a:r>
            <a:r>
              <a:rPr lang="en-US" altLang="en-US" b="0" dirty="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M</a:t>
            </a:r>
            <a:r>
              <a:rPr lang="en-US" altLang="en-US" b="0" dirty="0">
                <a:solidFill>
                  <a:schemeClr val="tx1"/>
                </a:solidFill>
                <a:latin typeface="+mn-lt"/>
                <a:ea typeface="+mn-ea"/>
              </a:rPr>
              <a:t>oving traffic offence has been committed</a:t>
            </a:r>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B0F29AAC-7BF6-C144-8989-82BD91085F4A}"/>
              </a:ext>
            </a:extLst>
          </p:cNvPr>
          <p:cNvSpPr txBox="1"/>
          <p:nvPr/>
        </p:nvSpPr>
        <p:spPr>
          <a:xfrm>
            <a:off x="542545" y="706304"/>
            <a:ext cx="5905756" cy="1089529"/>
          </a:xfrm>
          <a:prstGeom prst="rect">
            <a:avLst/>
          </a:prstGeom>
          <a:noFill/>
        </p:spPr>
        <p:txBody>
          <a:bodyPr wrap="square">
            <a:spAutoFit/>
          </a:bodyPr>
          <a:lstStyle/>
          <a:p>
            <a:pPr>
              <a:lnSpc>
                <a:spcPct val="90000"/>
              </a:lnSpc>
              <a:spcBef>
                <a:spcPct val="0"/>
              </a:spcBef>
              <a:spcAft>
                <a:spcPts val="600"/>
              </a:spcAft>
            </a:pPr>
            <a:r>
              <a:rPr lang="en-US" altLang="en-US" sz="3600" b="0" dirty="0">
                <a:solidFill>
                  <a:schemeClr val="bg1"/>
                </a:solidFill>
                <a:latin typeface="+mn-lt"/>
                <a:ea typeface="+mn-ea"/>
              </a:rPr>
              <a:t>Police Officers can only test a person for alcohol or drugs if: </a:t>
            </a: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4654296"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Preliminary Tests</a:t>
            </a:r>
          </a:p>
        </p:txBody>
      </p:sp>
      <p:pic>
        <p:nvPicPr>
          <p:cNvPr id="23554" name="Picture 2" descr="Police forces unite to clamp down on Christmas drink-driving">
            <a:extLst>
              <a:ext uri="{FF2B5EF4-FFF2-40B4-BE49-F238E27FC236}">
                <a16:creationId xmlns:a16="http://schemas.microsoft.com/office/drawing/2014/main" id="{4A7F3291-2854-8041-8667-DA8E708A18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97" r="1566"/>
          <a:stretch/>
        </p:blipFill>
        <p:spPr bwMode="auto">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Roadside breath test</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Approved by Secretary of State</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Indicates if proportion of alcohol in breath exceeds the prescribed limit</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89261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accent2"/>
                </a:solidFill>
                <a:latin typeface="+mj-lt"/>
                <a:ea typeface="+mj-ea"/>
                <a:cs typeface="+mj-cs"/>
              </a:rPr>
              <a:t>Considerations</a:t>
            </a:r>
          </a:p>
        </p:txBody>
      </p:sp>
      <p:sp>
        <p:nvSpPr>
          <p:cNvPr id="12" name="TextBox 4"/>
          <p:cNvSpPr txBox="1">
            <a:spLocks noChangeArrowheads="1"/>
          </p:cNvSpPr>
          <p:nvPr/>
        </p:nvSpPr>
        <p:spPr bwMode="auto">
          <a:xfrm>
            <a:off x="413986" y="1825624"/>
            <a:ext cx="5092194"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When did they last consume alcohol?</a:t>
            </a: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used any ‘breath freshening’ sprays recently?</a:t>
            </a: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smoked recently?</a:t>
            </a:r>
          </a:p>
        </p:txBody>
      </p:sp>
      <p:sp>
        <p:nvSpPr>
          <p:cNvPr id="7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249" r="2" b="8958"/>
          <a:stretch/>
        </p:blipFill>
        <p:spPr bwMode="auto">
          <a:xfrm>
            <a:off x="7713796" y="-1"/>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39" r="-2" b="8590"/>
          <a:stretch/>
        </p:blipFill>
        <p:spPr bwMode="auto">
          <a:xfrm>
            <a:off x="8443403" y="385009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Alcohol Consumed after the Event</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the driver drinks alcohol  while still driving </a:t>
            </a:r>
          </a:p>
          <a:p>
            <a:pPr>
              <a:lnSpc>
                <a:spcPct val="90000"/>
              </a:lnSpc>
              <a:spcBef>
                <a:spcPct val="0"/>
              </a:spcBef>
              <a:spcAft>
                <a:spcPts val="600"/>
              </a:spcAft>
              <a:buNone/>
            </a:pPr>
            <a:r>
              <a:rPr lang="en-US" altLang="en-US" sz="2000" dirty="0">
                <a:solidFill>
                  <a:schemeClr val="tx1"/>
                </a:solidFill>
                <a:latin typeface="+mn-lt"/>
                <a:ea typeface="+mn-ea"/>
              </a:rPr>
              <a:t>(**</a:t>
            </a:r>
            <a:r>
              <a:rPr lang="en-US" altLang="en-US" sz="2000" b="1" dirty="0">
                <a:solidFill>
                  <a:schemeClr val="tx1"/>
                </a:solidFill>
                <a:latin typeface="+mn-lt"/>
                <a:ea typeface="+mn-ea"/>
              </a:rPr>
              <a:t>Remember</a:t>
            </a:r>
            <a:r>
              <a:rPr lang="en-US" altLang="en-US" sz="2000" dirty="0">
                <a:solidFill>
                  <a:schemeClr val="tx1"/>
                </a:solidFill>
                <a:latin typeface="+mn-lt"/>
                <a:ea typeface="+mn-ea"/>
              </a:rPr>
              <a:t> to wait </a:t>
            </a:r>
            <a:r>
              <a:rPr lang="en-US" altLang="en-US" sz="2000" b="1" dirty="0">
                <a:solidFill>
                  <a:schemeClr val="tx1"/>
                </a:solidFill>
                <a:latin typeface="+mn-lt"/>
                <a:ea typeface="+mn-ea"/>
              </a:rPr>
              <a:t>20 mins </a:t>
            </a:r>
            <a:r>
              <a:rPr lang="en-US" altLang="en-US" sz="2000" dirty="0">
                <a:solidFill>
                  <a:schemeClr val="tx1"/>
                </a:solidFill>
                <a:latin typeface="+mn-lt"/>
                <a:ea typeface="+mn-ea"/>
              </a:rPr>
              <a:t>from time of last drink**)</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person has stopped driving then try and prevent them from drinking.</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person alleges they have had a drink since the incident gather evidence to assist with ‘back calculation’.</a:t>
            </a:r>
          </a:p>
        </p:txBody>
      </p:sp>
      <p:pic>
        <p:nvPicPr>
          <p:cNvPr id="25602" name="Picture 2" descr="Can you smoke or eat while driving and other driving myths answered | RAC  Drive">
            <a:extLst>
              <a:ext uri="{FF2B5EF4-FFF2-40B4-BE49-F238E27FC236}">
                <a16:creationId xmlns:a16="http://schemas.microsoft.com/office/drawing/2014/main" id="{B15F0612-8958-7446-92E8-A9F8AB2A03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66" r="2232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846019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Preliminary Impairment Tests</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Unfit to drive through drink or drugs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Series of physical and psychomotor tests administered by specially trained officers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Test may be carried out at the scene or at a police station</a:t>
            </a:r>
          </a:p>
        </p:txBody>
      </p:sp>
      <p:pic>
        <p:nvPicPr>
          <p:cNvPr id="8" name="Picture 2" descr="\\Client\G$\CKP Images\Traffic\Field impairment test.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3952" r="1"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19608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F37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524256" y="516804"/>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Preliminary Drug Tests</a:t>
            </a:r>
          </a:p>
        </p:txBody>
      </p:sp>
      <p:sp>
        <p:nvSpPr>
          <p:cNvPr id="73" name="Rectangle 7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descr="Drug-driving limits and roadside testing to be introduced - BBC News">
            <a:extLst>
              <a:ext uri="{FF2B5EF4-FFF2-40B4-BE49-F238E27FC236}">
                <a16:creationId xmlns:a16="http://schemas.microsoft.com/office/drawing/2014/main" id="{8C3BDBE7-9D33-AC46-926C-3030A6C6687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0550" y="2660287"/>
            <a:ext cx="6512298" cy="3646887"/>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4"/>
          <p:cNvSpPr txBox="1">
            <a:spLocks noChangeArrowheads="1"/>
          </p:cNvSpPr>
          <p:nvPr/>
        </p:nvSpPr>
        <p:spPr bwMode="auto">
          <a:xfrm>
            <a:off x="8029319" y="917725"/>
            <a:ext cx="3424739" cy="48523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3600" dirty="0">
                <a:solidFill>
                  <a:srgbClr val="FFFFFF"/>
                </a:solidFill>
                <a:latin typeface="+mn-lt"/>
                <a:ea typeface="+mn-ea"/>
              </a:rPr>
              <a:t>Sweat or saliva samples</a:t>
            </a:r>
          </a:p>
          <a:p>
            <a:pPr indent="-228600">
              <a:lnSpc>
                <a:spcPct val="90000"/>
              </a:lnSpc>
              <a:spcBef>
                <a:spcPct val="0"/>
              </a:spcBef>
              <a:spcAft>
                <a:spcPts val="600"/>
              </a:spcAft>
              <a:buFont typeface="Arial" panose="020B0604020202020204" pitchFamily="34" charset="0"/>
              <a:buChar char="•"/>
            </a:pPr>
            <a:endParaRPr lang="en-US" altLang="en-US" sz="3600" dirty="0">
              <a:solidFill>
                <a:srgbClr val="FFFFFF"/>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3600" dirty="0">
              <a:solidFill>
                <a:srgbClr val="FFFFFF"/>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3600" dirty="0">
                <a:solidFill>
                  <a:srgbClr val="FFFFFF"/>
                </a:solidFill>
                <a:latin typeface="+mn-lt"/>
                <a:ea typeface="+mn-ea"/>
              </a:rPr>
              <a:t>Test may be administered at the scene or at a police station</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29999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chemeClr val="bg1"/>
                </a:solidFill>
                <a:latin typeface="+mj-lt"/>
                <a:ea typeface="+mj-ea"/>
                <a:cs typeface="+mj-cs"/>
              </a:rPr>
              <a:t>Section 6(6) Road Traffic Act 1988</a:t>
            </a:r>
          </a:p>
        </p:txBody>
      </p:sp>
      <p:pic>
        <p:nvPicPr>
          <p:cNvPr id="27650" name="Picture 2" descr="119 drunk drivers arrested within 24 hours">
            <a:extLst>
              <a:ext uri="{FF2B5EF4-FFF2-40B4-BE49-F238E27FC236}">
                <a16:creationId xmlns:a16="http://schemas.microsoft.com/office/drawing/2014/main" id="{93144102-5435-4A4B-A353-767AFBBC94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82" r="3506"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5"/>
          <p:cNvSpPr txBox="1">
            <a:spLocks noChangeArrowheads="1"/>
          </p:cNvSpPr>
          <p:nvPr/>
        </p:nvSpPr>
        <p:spPr bwMode="auto">
          <a:xfrm>
            <a:off x="7534486" y="1966012"/>
            <a:ext cx="3803904"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2200" dirty="0">
                <a:solidFill>
                  <a:schemeClr val="tx1"/>
                </a:solidFill>
                <a:latin typeface="+mn-lt"/>
                <a:ea typeface="+mn-ea"/>
              </a:rPr>
              <a:t>A person commits an offence if, without </a:t>
            </a:r>
            <a:r>
              <a:rPr lang="en-US" altLang="en-US" sz="2200" b="1" dirty="0">
                <a:solidFill>
                  <a:schemeClr val="tx1"/>
                </a:solidFill>
                <a:latin typeface="+mn-lt"/>
                <a:ea typeface="+mn-ea"/>
              </a:rPr>
              <a:t>reasonable excuse, </a:t>
            </a:r>
            <a:r>
              <a:rPr lang="en-US" altLang="en-US" sz="2200" dirty="0">
                <a:solidFill>
                  <a:schemeClr val="tx1"/>
                </a:solidFill>
                <a:latin typeface="+mn-lt"/>
                <a:ea typeface="+mn-ea"/>
              </a:rPr>
              <a:t>they </a:t>
            </a:r>
            <a:r>
              <a:rPr lang="en-US" altLang="en-US" sz="2200" dirty="0">
                <a:latin typeface="+mn-lt"/>
                <a:ea typeface="+mn-ea"/>
              </a:rPr>
              <a:t>fail to co-operate </a:t>
            </a:r>
            <a:r>
              <a:rPr lang="en-US" altLang="en-US" sz="2200" dirty="0">
                <a:solidFill>
                  <a:schemeClr val="tx1"/>
                </a:solidFill>
                <a:latin typeface="+mn-lt"/>
                <a:ea typeface="+mn-ea"/>
              </a:rPr>
              <a:t>with a preliminary test in pursuance of a requirement imposed under this section.</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27652" name="Picture 4" descr="Niton Equipment 999 Hiatt Rigid Handcuffs Nickel Police, Security, Tactical  Kit, Clothing &amp; Footwear">
            <a:extLst>
              <a:ext uri="{FF2B5EF4-FFF2-40B4-BE49-F238E27FC236}">
                <a16:creationId xmlns:a16="http://schemas.microsoft.com/office/drawing/2014/main" id="{C64CF007-BFA0-724F-8D90-13EAA76460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74139" y="139647"/>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BD2E876-1972-DF46-82F3-9E2B63A21841}"/>
              </a:ext>
            </a:extLst>
          </p:cNvPr>
          <p:cNvSpPr txBox="1"/>
          <p:nvPr/>
        </p:nvSpPr>
        <p:spPr>
          <a:xfrm>
            <a:off x="7918704" y="5626197"/>
            <a:ext cx="3292433" cy="1415772"/>
          </a:xfrm>
          <a:prstGeom prst="rect">
            <a:avLst/>
          </a:prstGeom>
          <a:noFill/>
        </p:spPr>
        <p:txBody>
          <a:bodyPr wrap="square">
            <a:spAutoFit/>
          </a:bodyPr>
          <a:lstStyle/>
          <a:p>
            <a:pPr algn="ctr" eaLnBrk="0" fontAlgn="base" hangingPunct="0">
              <a:spcBef>
                <a:spcPct val="30000"/>
              </a:spcBef>
              <a:spcAft>
                <a:spcPct val="0"/>
              </a:spcAft>
              <a:defRPr/>
            </a:pPr>
            <a:r>
              <a:rPr lang="en-GB" altLang="en-US" sz="18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 person may not be arrested under Section 6D while at hospital as a patient.</a:t>
            </a:r>
          </a:p>
          <a:p>
            <a:endParaRPr lang="en-GB" altLang="en-US" sz="3200" dirty="0">
              <a:ea typeface="ＭＳ Ｐゴシック" panose="020B0600070205080204" pitchFamily="34" charset="-128"/>
            </a:endParaRPr>
          </a:p>
        </p:txBody>
      </p:sp>
    </p:spTree>
    <p:extLst>
      <p:ext uri="{BB962C8B-B14F-4D97-AF65-F5344CB8AC3E}">
        <p14:creationId xmlns:p14="http://schemas.microsoft.com/office/powerpoint/2010/main" val="28814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4"/>
          <p:cNvSpPr txBox="1">
            <a:spLocks noChangeArrowheads="1"/>
          </p:cNvSpPr>
          <p:nvPr/>
        </p:nvSpPr>
        <p:spPr bwMode="auto">
          <a:xfrm>
            <a:off x="1678675" y="1753491"/>
            <a:ext cx="4807184"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Physical or mental inability to undertake the test</a:t>
            </a: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r>
              <a:rPr lang="en-GB" altLang="en-US" sz="3200" dirty="0">
                <a:solidFill>
                  <a:srgbClr val="002060"/>
                </a:solidFill>
                <a:latin typeface="+mn-lt"/>
                <a:cs typeface="Arial" panose="020B0604020202020204" pitchFamily="34" charset="0"/>
              </a:rPr>
              <a:t>Unable to understand the requirement to take the test</a:t>
            </a:r>
          </a:p>
        </p:txBody>
      </p:sp>
      <p:pic>
        <p:nvPicPr>
          <p:cNvPr id="10" name="Picture 2" descr="\\Client\G$\CKP Images\Searching Individuals\Reasonable 1.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t="35198"/>
          <a:stretch/>
        </p:blipFill>
        <p:spPr bwMode="auto">
          <a:xfrm rot="1493688">
            <a:off x="6834988" y="1992501"/>
            <a:ext cx="4456788" cy="29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0" y="267271"/>
            <a:ext cx="8280920" cy="584775"/>
          </a:xfrm>
          <a:prstGeom prst="rect">
            <a:avLst/>
          </a:prstGeom>
          <a:solidFill>
            <a:srgbClr val="7030A0"/>
          </a:solidFill>
        </p:spPr>
        <p:txBody>
          <a:bodyPr wrap="square" rtlCol="0">
            <a:spAutoFit/>
          </a:bodyPr>
          <a:lstStyle/>
          <a:p>
            <a:pPr algn="ctr"/>
            <a:r>
              <a:rPr lang="en-GB" sz="3200" b="1" dirty="0">
                <a:solidFill>
                  <a:schemeClr val="bg1"/>
                </a:solidFill>
              </a:rPr>
              <a:t>‘Reasonable Excuse’</a:t>
            </a:r>
          </a:p>
        </p:txBody>
      </p:sp>
    </p:spTree>
    <p:extLst>
      <p:ext uri="{BB962C8B-B14F-4D97-AF65-F5344CB8AC3E}">
        <p14:creationId xmlns:p14="http://schemas.microsoft.com/office/powerpoint/2010/main" val="1048251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12" name="TextBox 4"/>
          <p:cNvSpPr txBox="1">
            <a:spLocks noChangeArrowheads="1"/>
          </p:cNvSpPr>
          <p:nvPr/>
        </p:nvSpPr>
        <p:spPr bwMode="auto">
          <a:xfrm>
            <a:off x="183148" y="2052387"/>
            <a:ext cx="7132052"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 constable may arrest a person without warrant if, as a result of a preliminary breath test, the constable</a:t>
            </a:r>
            <a:r>
              <a:rPr lang="en-GB" altLang="en-US" sz="3200" b="1" dirty="0">
                <a:solidFill>
                  <a:srgbClr val="002060"/>
                </a:solidFill>
                <a:latin typeface="+mn-lt"/>
                <a:cs typeface="Arial" panose="020B0604020202020204" pitchFamily="34" charset="0"/>
              </a:rPr>
              <a:t> </a:t>
            </a:r>
            <a:r>
              <a:rPr lang="en-GB" altLang="en-US" sz="3200" b="1" dirty="0">
                <a:solidFill>
                  <a:srgbClr val="FF0000"/>
                </a:solidFill>
                <a:latin typeface="+mn-lt"/>
                <a:cs typeface="Arial" panose="020B0604020202020204" pitchFamily="34" charset="0"/>
              </a:rPr>
              <a:t>reasonably suspects </a:t>
            </a:r>
            <a:r>
              <a:rPr lang="en-GB" altLang="en-US" sz="3200" dirty="0">
                <a:solidFill>
                  <a:srgbClr val="002060"/>
                </a:solidFill>
                <a:latin typeface="+mn-lt"/>
                <a:cs typeface="Arial" panose="020B0604020202020204" pitchFamily="34" charset="0"/>
              </a:rPr>
              <a:t>that the proportion of alcohol in the person’s breath or blood </a:t>
            </a:r>
            <a:r>
              <a:rPr lang="en-GB" altLang="en-US" sz="3200" b="1" dirty="0">
                <a:solidFill>
                  <a:srgbClr val="FF0000"/>
                </a:solidFill>
                <a:latin typeface="+mn-lt"/>
                <a:cs typeface="Arial" panose="020B0604020202020204" pitchFamily="34" charset="0"/>
              </a:rPr>
              <a:t>exceeds the prescribed limit</a:t>
            </a:r>
          </a:p>
        </p:txBody>
      </p:sp>
      <p:sp>
        <p:nvSpPr>
          <p:cNvPr id="7" name="TextBox 6"/>
          <p:cNvSpPr txBox="1"/>
          <p:nvPr/>
        </p:nvSpPr>
        <p:spPr>
          <a:xfrm>
            <a:off x="0" y="279145"/>
            <a:ext cx="8280920" cy="584775"/>
          </a:xfrm>
          <a:prstGeom prst="rect">
            <a:avLst/>
          </a:prstGeom>
          <a:solidFill>
            <a:srgbClr val="7030A0"/>
          </a:solidFill>
        </p:spPr>
        <p:txBody>
          <a:bodyPr wrap="square" rtlCol="0">
            <a:spAutoFit/>
          </a:bodyPr>
          <a:lstStyle/>
          <a:p>
            <a:pPr algn="ctr"/>
            <a:r>
              <a:rPr lang="en-GB" sz="3200" b="1" dirty="0">
                <a:solidFill>
                  <a:schemeClr val="bg1"/>
                </a:solidFill>
              </a:rPr>
              <a:t>Powers of Arrest</a:t>
            </a:r>
          </a:p>
        </p:txBody>
      </p:sp>
      <p:sp>
        <p:nvSpPr>
          <p:cNvPr id="2" name="Rectangle 1"/>
          <p:cNvSpPr/>
          <p:nvPr/>
        </p:nvSpPr>
        <p:spPr>
          <a:xfrm>
            <a:off x="342490" y="5795399"/>
            <a:ext cx="4651530" cy="461665"/>
          </a:xfrm>
          <a:prstGeom prst="rect">
            <a:avLst/>
          </a:prstGeom>
          <a:solidFill>
            <a:srgbClr val="7030A0"/>
          </a:solidFill>
          <a:ln>
            <a:solidFill>
              <a:schemeClr val="tx1"/>
            </a:solidFill>
          </a:ln>
        </p:spPr>
        <p:txBody>
          <a:bodyPr wrap="none">
            <a:spAutoFit/>
          </a:bodyPr>
          <a:lstStyle/>
          <a:p>
            <a:r>
              <a:rPr lang="en-GB" altLang="en-US" sz="2400" b="1" dirty="0">
                <a:solidFill>
                  <a:schemeClr val="bg1"/>
                </a:solidFill>
                <a:cs typeface="Arial" panose="020B0604020202020204" pitchFamily="34" charset="0"/>
              </a:rPr>
              <a:t>Section 6D(1) Road Traffic Act 1988</a:t>
            </a:r>
            <a:endParaRPr lang="en-GB" sz="2400" b="1" dirty="0">
              <a:solidFill>
                <a:schemeClr val="bg1"/>
              </a:solidFill>
            </a:endParaRPr>
          </a:p>
        </p:txBody>
      </p:sp>
      <p:pic>
        <p:nvPicPr>
          <p:cNvPr id="28674" name="Picture 2" descr="Handcuffs Batons Restraint Equipment - TCH UK - Total Control Handcuffs">
            <a:extLst>
              <a:ext uri="{FF2B5EF4-FFF2-40B4-BE49-F238E27FC236}">
                <a16:creationId xmlns:a16="http://schemas.microsoft.com/office/drawing/2014/main" id="{F0E7D130-5E02-304E-A445-9DF6FC09B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11672" y="219710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746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7" name="TextBox 4"/>
          <p:cNvSpPr txBox="1">
            <a:spLocks noChangeArrowheads="1"/>
          </p:cNvSpPr>
          <p:nvPr/>
        </p:nvSpPr>
        <p:spPr bwMode="auto">
          <a:xfrm>
            <a:off x="313776" y="1659285"/>
            <a:ext cx="7439891"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rgbClr val="002060"/>
                </a:solidFill>
                <a:latin typeface="+mn-lt"/>
                <a:cs typeface="Arial" panose="020B0604020202020204" pitchFamily="34" charset="0"/>
              </a:rPr>
              <a:t>A constable may arrest a person without warrant if, </a:t>
            </a:r>
          </a:p>
          <a:p>
            <a:pPr algn="ctr" eaLnBrk="1" hangingPunct="1">
              <a:spcBef>
                <a:spcPct val="0"/>
              </a:spcBef>
              <a:buFontTx/>
              <a:buNone/>
            </a:pPr>
            <a:endParaRPr lang="en-GB" altLang="en-US" sz="2800" b="0" dirty="0">
              <a:solidFill>
                <a:srgbClr val="002060"/>
              </a:solidFill>
              <a:latin typeface="+mn-lt"/>
              <a:cs typeface="Arial" panose="020B0604020202020204" pitchFamily="34" charset="0"/>
            </a:endParaRP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person </a:t>
            </a:r>
            <a:r>
              <a:rPr lang="en-GB" altLang="en-US" sz="2800" dirty="0">
                <a:solidFill>
                  <a:srgbClr val="FF0000"/>
                </a:solidFill>
                <a:latin typeface="+mn-lt"/>
                <a:cs typeface="Arial" panose="020B0604020202020204" pitchFamily="34" charset="0"/>
              </a:rPr>
              <a:t>fails to co-operate </a:t>
            </a:r>
            <a:r>
              <a:rPr lang="en-GB" altLang="en-US" sz="2800" b="0" dirty="0">
                <a:solidFill>
                  <a:srgbClr val="002060"/>
                </a:solidFill>
                <a:latin typeface="+mn-lt"/>
                <a:cs typeface="Arial" panose="020B0604020202020204" pitchFamily="34" charset="0"/>
              </a:rPr>
              <a:t>with a preliminary test in pursuance of a requirement imposed under Sec 6</a:t>
            </a:r>
          </a:p>
          <a:p>
            <a:pPr algn="ctr" eaLnBrk="1" hangingPunct="1">
              <a:spcBef>
                <a:spcPct val="0"/>
              </a:spcBef>
              <a:buFontTx/>
              <a:buNone/>
            </a:pPr>
            <a:r>
              <a:rPr lang="en-GB" altLang="en-US" sz="2800" dirty="0">
                <a:solidFill>
                  <a:srgbClr val="FF0000"/>
                </a:solidFill>
                <a:latin typeface="+mn-lt"/>
                <a:cs typeface="Arial" panose="020B0604020202020204" pitchFamily="34" charset="0"/>
              </a:rPr>
              <a:t>and</a:t>
            </a: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constable </a:t>
            </a:r>
            <a:r>
              <a:rPr lang="en-GB" altLang="en-US" sz="2800" dirty="0">
                <a:solidFill>
                  <a:srgbClr val="FF0000"/>
                </a:solidFill>
                <a:latin typeface="+mn-lt"/>
                <a:cs typeface="Arial" panose="020B0604020202020204" pitchFamily="34" charset="0"/>
              </a:rPr>
              <a:t>reasonably suspects </a:t>
            </a:r>
            <a:r>
              <a:rPr lang="en-GB" altLang="en-US" sz="2800" b="0" dirty="0">
                <a:solidFill>
                  <a:srgbClr val="002060"/>
                </a:solidFill>
                <a:latin typeface="+mn-lt"/>
                <a:cs typeface="Arial" panose="020B0604020202020204" pitchFamily="34" charset="0"/>
              </a:rPr>
              <a:t>that the person has alcohol or a drug in his body or is under the influence of a drug</a:t>
            </a:r>
          </a:p>
        </p:txBody>
      </p:sp>
      <p:sp>
        <p:nvSpPr>
          <p:cNvPr id="8" name="TextBox 7"/>
          <p:cNvSpPr txBox="1"/>
          <p:nvPr/>
        </p:nvSpPr>
        <p:spPr>
          <a:xfrm>
            <a:off x="0" y="383138"/>
            <a:ext cx="8280920" cy="646331"/>
          </a:xfrm>
          <a:prstGeom prst="rect">
            <a:avLst/>
          </a:prstGeom>
          <a:solidFill>
            <a:srgbClr val="7030A0"/>
          </a:solidFill>
        </p:spPr>
        <p:txBody>
          <a:bodyPr wrap="square" rtlCol="0">
            <a:spAutoFit/>
          </a:bodyPr>
          <a:lstStyle/>
          <a:p>
            <a:pPr algn="ctr"/>
            <a:r>
              <a:rPr lang="en-GB" sz="3600" b="1" dirty="0">
                <a:solidFill>
                  <a:schemeClr val="bg1"/>
                </a:solidFill>
              </a:rPr>
              <a:t>Powers of Arrest</a:t>
            </a:r>
          </a:p>
        </p:txBody>
      </p:sp>
      <p:sp>
        <p:nvSpPr>
          <p:cNvPr id="2" name="Rectangle 1"/>
          <p:cNvSpPr/>
          <p:nvPr/>
        </p:nvSpPr>
        <p:spPr>
          <a:xfrm>
            <a:off x="1814695" y="6318714"/>
            <a:ext cx="4651530" cy="461665"/>
          </a:xfrm>
          <a:prstGeom prst="rect">
            <a:avLst/>
          </a:prstGeom>
          <a:solidFill>
            <a:srgbClr val="7030A0"/>
          </a:solidFill>
          <a:ln>
            <a:solidFill>
              <a:schemeClr val="tx1"/>
            </a:solidFill>
          </a:ln>
        </p:spPr>
        <p:txBody>
          <a:bodyPr wrap="none">
            <a:spAutoFit/>
          </a:bodyPr>
          <a:lstStyle/>
          <a:p>
            <a:pPr algn="ctr">
              <a:spcBef>
                <a:spcPct val="0"/>
              </a:spcBef>
            </a:pPr>
            <a:r>
              <a:rPr lang="en-GB" altLang="en-US" sz="2400" b="1" dirty="0">
                <a:solidFill>
                  <a:schemeClr val="bg1"/>
                </a:solidFill>
                <a:cs typeface="Arial" panose="020B0604020202020204" pitchFamily="34" charset="0"/>
              </a:rPr>
              <a:t>Section 6D(2) Road Traffic Act 1988</a:t>
            </a:r>
          </a:p>
        </p:txBody>
      </p:sp>
      <p:pic>
        <p:nvPicPr>
          <p:cNvPr id="29698" name="Picture 2" descr="Handcuffs on the Belt of a UK Security G... | Stock Video | Pond5">
            <a:extLst>
              <a:ext uri="{FF2B5EF4-FFF2-40B4-BE49-F238E27FC236}">
                <a16:creationId xmlns:a16="http://schemas.microsoft.com/office/drawing/2014/main" id="{97CC16B1-0485-F745-844C-C0B946BF1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0688" y="2083659"/>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82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699049" y="1329360"/>
            <a:ext cx="6347161"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defRPr/>
            </a:pPr>
            <a:r>
              <a:rPr lang="en-GB" sz="2400" dirty="0">
                <a:solidFill>
                  <a:srgbClr val="002060"/>
                </a:solidFill>
              </a:rPr>
              <a:t>BLOOD or URINE can </a:t>
            </a:r>
            <a:r>
              <a:rPr lang="en-GB" sz="2400" b="1" dirty="0">
                <a:solidFill>
                  <a:srgbClr val="FF0000"/>
                </a:solidFill>
              </a:rPr>
              <a:t>only</a:t>
            </a:r>
            <a:r>
              <a:rPr lang="en-GB" sz="2400" dirty="0">
                <a:solidFill>
                  <a:srgbClr val="FF0000"/>
                </a:solidFill>
              </a:rPr>
              <a:t> </a:t>
            </a:r>
            <a:r>
              <a:rPr lang="en-GB" sz="2400" dirty="0">
                <a:solidFill>
                  <a:srgbClr val="002060"/>
                </a:solidFill>
              </a:rPr>
              <a:t>be required where:</a:t>
            </a:r>
          </a:p>
          <a:p>
            <a:pPr>
              <a:lnSpc>
                <a:spcPct val="100000"/>
              </a:lnSpc>
              <a:defRPr/>
            </a:pPr>
            <a:r>
              <a:rPr lang="en-GB" sz="2400" dirty="0">
                <a:solidFill>
                  <a:srgbClr val="002060"/>
                </a:solidFill>
              </a:rPr>
              <a:t>The constable making the requirement has reasonable cause to believe that for medical reasons a specimen of breath could/should not be provided</a:t>
            </a:r>
          </a:p>
          <a:p>
            <a:pPr>
              <a:lnSpc>
                <a:spcPct val="100000"/>
              </a:lnSpc>
              <a:defRPr/>
            </a:pPr>
            <a:r>
              <a:rPr lang="en-GB" sz="2400" dirty="0">
                <a:solidFill>
                  <a:srgbClr val="002060"/>
                </a:solidFill>
              </a:rPr>
              <a:t>An approved device is not available at the police station or is not practical to use such a device</a:t>
            </a:r>
          </a:p>
          <a:p>
            <a:pPr>
              <a:lnSpc>
                <a:spcPct val="100000"/>
              </a:lnSpc>
              <a:defRPr/>
            </a:pPr>
            <a:r>
              <a:rPr lang="en-GB" sz="2400" dirty="0">
                <a:solidFill>
                  <a:srgbClr val="002060"/>
                </a:solidFill>
              </a:rPr>
              <a:t>An approved device has been used but the constable has reasonable cause to believe that the readings produced are unreliable</a:t>
            </a:r>
          </a:p>
        </p:txBody>
      </p:sp>
      <p:sp>
        <p:nvSpPr>
          <p:cNvPr id="7" name="TextBox 6"/>
          <p:cNvSpPr txBox="1"/>
          <p:nvPr/>
        </p:nvSpPr>
        <p:spPr>
          <a:xfrm>
            <a:off x="0" y="196046"/>
            <a:ext cx="8280920" cy="584775"/>
          </a:xfrm>
          <a:prstGeom prst="rect">
            <a:avLst/>
          </a:prstGeom>
          <a:solidFill>
            <a:schemeClr val="accent6"/>
          </a:solidFill>
        </p:spPr>
        <p:txBody>
          <a:bodyPr wrap="square" rtlCol="0">
            <a:spAutoFit/>
          </a:bodyPr>
          <a:lstStyle/>
          <a:p>
            <a:r>
              <a:rPr lang="en-GB" sz="3200" b="1" dirty="0">
                <a:solidFill>
                  <a:schemeClr val="bg1"/>
                </a:solidFill>
              </a:rPr>
              <a:t>Police Station Procedure</a:t>
            </a:r>
          </a:p>
        </p:txBody>
      </p:sp>
      <p:pic>
        <p:nvPicPr>
          <p:cNvPr id="30722" name="Picture 2" descr="Contesting Blood and Urine samples - Ashworth Motoring Law">
            <a:extLst>
              <a:ext uri="{FF2B5EF4-FFF2-40B4-BE49-F238E27FC236}">
                <a16:creationId xmlns:a16="http://schemas.microsoft.com/office/drawing/2014/main" id="{DC74AB3C-2149-6548-BC96-16395D4CAA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0072"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338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500"/>
                                        <p:tgtEl>
                                          <p:spTgt spid="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500"/>
                                        <p:tgtEl>
                                          <p:spTgt spid="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58209" y="1846076"/>
            <a:ext cx="7693261" cy="39259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BLOOD or URINE can </a:t>
            </a:r>
            <a:r>
              <a:rPr lang="en-GB" sz="2400" b="1" dirty="0">
                <a:solidFill>
                  <a:srgbClr val="FF0000"/>
                </a:solidFill>
              </a:rPr>
              <a:t>only</a:t>
            </a:r>
            <a:r>
              <a:rPr lang="en-GB" sz="2400" dirty="0">
                <a:solidFill>
                  <a:srgbClr val="002060"/>
                </a:solidFill>
              </a:rPr>
              <a:t> be required where:</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A preliminary drug test has been administered and the constable has reasonable cause to believe that the person has a drug in his/her body</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The suspected offence is one under Sec 3A, 4 or 5A and a medical practitioner has advised that the condition of  person required to provide a specimen might be due to some drug.</a:t>
            </a:r>
          </a:p>
        </p:txBody>
      </p:sp>
      <p:sp>
        <p:nvSpPr>
          <p:cNvPr id="7" name="TextBox 6"/>
          <p:cNvSpPr txBox="1"/>
          <p:nvPr/>
        </p:nvSpPr>
        <p:spPr>
          <a:xfrm>
            <a:off x="0" y="413916"/>
            <a:ext cx="8280920" cy="584775"/>
          </a:xfrm>
          <a:prstGeom prst="rect">
            <a:avLst/>
          </a:prstGeom>
          <a:solidFill>
            <a:schemeClr val="accent6"/>
          </a:solidFill>
        </p:spPr>
        <p:txBody>
          <a:bodyPr wrap="square" rtlCol="0">
            <a:spAutoFit/>
          </a:bodyPr>
          <a:lstStyle/>
          <a:p>
            <a:r>
              <a:rPr lang="en-GB" sz="3200" b="1" dirty="0">
                <a:solidFill>
                  <a:schemeClr val="bg1"/>
                </a:solidFill>
              </a:rPr>
              <a:t>Police Station Procedure</a:t>
            </a:r>
          </a:p>
        </p:txBody>
      </p:sp>
      <p:pic>
        <p:nvPicPr>
          <p:cNvPr id="31746" name="Picture 2" descr="Drink or Drug Driving - The Second Sample – O'Garra Cohen Cramer">
            <a:extLst>
              <a:ext uri="{FF2B5EF4-FFF2-40B4-BE49-F238E27FC236}">
                <a16:creationId xmlns:a16="http://schemas.microsoft.com/office/drawing/2014/main" id="{EE17E700-5059-3149-8011-61E9227EFD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470" y="1846076"/>
            <a:ext cx="35052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925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4" end="4"/>
                                            </p:txEl>
                                          </p:spTgt>
                                        </p:tgtEl>
                                        <p:attrNameLst>
                                          <p:attrName>style.visibility</p:attrName>
                                        </p:attrNameLst>
                                      </p:cBhvr>
                                      <p:to>
                                        <p:strVal val="visible"/>
                                      </p:to>
                                    </p:set>
                                    <p:animEffect transition="in" filter="fade">
                                      <p:cBhvr>
                                        <p:cTn id="1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TextBox 10"/>
          <p:cNvSpPr txBox="1"/>
          <p:nvPr/>
        </p:nvSpPr>
        <p:spPr>
          <a:xfrm>
            <a:off x="5745274" y="450426"/>
            <a:ext cx="605663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Police Station Procedure</a:t>
            </a:r>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2770" name="Picture 2" descr="Reading M4 lorry driver caught three times over the limit - Berkshire Live">
            <a:extLst>
              <a:ext uri="{FF2B5EF4-FFF2-40B4-BE49-F238E27FC236}">
                <a16:creationId xmlns:a16="http://schemas.microsoft.com/office/drawing/2014/main" id="{8DE7BD5E-D781-5A4E-AE2E-2F0EE44BA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00" r="32161"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234330" y="2279018"/>
            <a:ext cx="3978450" cy="3375920"/>
          </a:xfrm>
          <a:prstGeom prst="rect">
            <a:avLst/>
          </a:prstGeom>
        </p:spPr>
        <p:txBody>
          <a:bodyPr vert="horz" lIns="91440" tIns="45720" rIns="91440" bIns="45720" rtlCol="0" anchor="t">
            <a:normAutofit/>
          </a:bodyPr>
          <a:lstStyle/>
          <a:p>
            <a:pPr>
              <a:lnSpc>
                <a:spcPct val="90000"/>
              </a:lnSpc>
              <a:spcAft>
                <a:spcPts val="600"/>
              </a:spcAft>
            </a:pPr>
            <a:r>
              <a:rPr lang="en-US" altLang="en-US" dirty="0"/>
              <a:t>If a specimen of breath is provided and the reading is in excess of the prescribed limit (35 micrograms) but contains </a:t>
            </a:r>
            <a:r>
              <a:rPr lang="en-US" altLang="en-US" b="1" dirty="0"/>
              <a:t>NO MORE THAN </a:t>
            </a:r>
            <a:r>
              <a:rPr lang="en-US" altLang="en-US" dirty="0"/>
              <a:t>50 micrograms of alcohol in 100 milliliters of breath.</a:t>
            </a:r>
          </a:p>
          <a:p>
            <a:pPr indent="-228600">
              <a:lnSpc>
                <a:spcPct val="90000"/>
              </a:lnSpc>
              <a:spcAft>
                <a:spcPts val="600"/>
              </a:spcAft>
              <a:buFont typeface="Arial" panose="020B0604020202020204" pitchFamily="34" charset="0"/>
              <a:buChar char="•"/>
            </a:pPr>
            <a:endParaRPr lang="en-US" altLang="en-US" dirty="0"/>
          </a:p>
          <a:p>
            <a:pPr>
              <a:lnSpc>
                <a:spcPct val="90000"/>
              </a:lnSpc>
              <a:spcAft>
                <a:spcPts val="600"/>
              </a:spcAft>
            </a:pPr>
            <a:r>
              <a:rPr lang="en-US" altLang="en-US" dirty="0"/>
              <a:t>The suspect will be given the option of replacing the breath test reading with a  specimen of blood or urine.</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03415" y="858660"/>
            <a:ext cx="7020098"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endParaRPr lang="en-GB" sz="2000" dirty="0">
              <a:solidFill>
                <a:srgbClr val="0000FF"/>
              </a:solidFill>
            </a:endParaRPr>
          </a:p>
        </p:txBody>
      </p:sp>
    </p:spTree>
    <p:extLst>
      <p:ext uri="{BB962C8B-B14F-4D97-AF65-F5344CB8AC3E}">
        <p14:creationId xmlns:p14="http://schemas.microsoft.com/office/powerpoint/2010/main" val="13100269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4E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a:spLocks noChangeArrowheads="1"/>
          </p:cNvSpPr>
          <p:nvPr/>
        </p:nvSpPr>
        <p:spPr bwMode="auto">
          <a:xfrm>
            <a:off x="8790656" y="-1454746"/>
            <a:ext cx="3421775" cy="4794567"/>
          </a:xfrm>
          <a:prstGeom prst="rect">
            <a:avLst/>
          </a:prstGeom>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b="1" dirty="0">
                <a:solidFill>
                  <a:srgbClr val="FFFFFF"/>
                </a:solidFill>
                <a:latin typeface="+mj-lt"/>
                <a:ea typeface="+mj-ea"/>
                <a:cs typeface="+mj-cs"/>
              </a:rPr>
              <a:t>Section 9 -  </a:t>
            </a:r>
            <a:br>
              <a:rPr lang="en-US" altLang="en-US" sz="2800" b="1" dirty="0">
                <a:solidFill>
                  <a:srgbClr val="FFFFFF"/>
                </a:solidFill>
                <a:latin typeface="+mj-lt"/>
                <a:ea typeface="+mj-ea"/>
                <a:cs typeface="+mj-cs"/>
              </a:rPr>
            </a:br>
            <a:r>
              <a:rPr lang="en-US" altLang="en-US" sz="2800" b="1" dirty="0">
                <a:solidFill>
                  <a:srgbClr val="FFFFFF"/>
                </a:solidFill>
                <a:latin typeface="+mj-lt"/>
                <a:ea typeface="+mj-ea"/>
                <a:cs typeface="+mj-cs"/>
              </a:rPr>
              <a:t>Road Traffic Act 1988</a:t>
            </a:r>
          </a:p>
        </p:txBody>
      </p:sp>
      <p:sp>
        <p:nvSpPr>
          <p:cNvPr id="18"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3" descr="\\Client\G$\CKP Images\Traffic\Hospital 2.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864"/>
          <a:stretch/>
        </p:blipFill>
        <p:spPr bwMode="auto">
          <a:xfrm>
            <a:off x="976251" y="942538"/>
            <a:ext cx="6623957"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67F3CFC3-7173-5345-A820-8DE12C2AEF27}"/>
              </a:ext>
            </a:extLst>
          </p:cNvPr>
          <p:cNvSpPr txBox="1"/>
          <p:nvPr/>
        </p:nvSpPr>
        <p:spPr>
          <a:xfrm>
            <a:off x="8772348" y="2263540"/>
            <a:ext cx="3233057" cy="1477328"/>
          </a:xfrm>
          <a:prstGeom prst="rect">
            <a:avLst/>
          </a:prstGeom>
          <a:noFill/>
        </p:spPr>
        <p:txBody>
          <a:bodyPr wrap="square">
            <a:spAutoFit/>
          </a:bodyPr>
          <a:lstStyle/>
          <a:p>
            <a:pPr algn="ctr"/>
            <a:r>
              <a:rPr lang="en-GB" altLang="en-US" sz="18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 provision of samples for analysis under hospital procedure is covered by Section 9 Road Traffic Act 1988.</a:t>
            </a:r>
          </a:p>
        </p:txBody>
      </p:sp>
      <p:pic>
        <p:nvPicPr>
          <p:cNvPr id="33794" name="Picture 2" descr="The Drink Driving Solicitor: Can police use any blood given at a hospital  in a drink driving case?">
            <a:extLst>
              <a:ext uri="{FF2B5EF4-FFF2-40B4-BE49-F238E27FC236}">
                <a16:creationId xmlns:a16="http://schemas.microsoft.com/office/drawing/2014/main" id="{521C77A3-A733-3646-9C76-B69CECAF4F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98666" y="3966981"/>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2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latin typeface="+mj-lt"/>
                <a:ea typeface="+mj-ea"/>
                <a:cs typeface="+mj-cs"/>
              </a:rPr>
              <a:t>Hospital Procedure</a:t>
            </a:r>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Welfare of patient takes precedence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Consent required from doctor in charge of patient</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If doctor consents – continue with procedure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If doctor does not consent to preliminary breath test, they may still allow a request for blood or urine sample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It is the decision of the doctor in charge of the patient to allow samples to be taken</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The police surgeon will obtain blood samples if required, NOT the hospital doctor</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p:txBody>
      </p:sp>
      <p:pic>
        <p:nvPicPr>
          <p:cNvPr id="9" name="Picture 2" descr="\\Client\G$\CKP Images\Traffic\Doctor.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9475" r="1247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5690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Following an accident, a constable can request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that a blood specimen be taken without the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consent of the casualty who is a patient in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hospital, if the officer believes that the patient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cannot give a valid consent because of his/her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medical condition</a:t>
            </a:r>
          </a:p>
        </p:txBody>
      </p:sp>
      <p:pic>
        <p:nvPicPr>
          <p:cNvPr id="34818" name="Picture 2" descr="Hospital Drink Driving Explained - Geoffrey Miller Solicitors">
            <a:extLst>
              <a:ext uri="{FF2B5EF4-FFF2-40B4-BE49-F238E27FC236}">
                <a16:creationId xmlns:a16="http://schemas.microsoft.com/office/drawing/2014/main" id="{D62C570B-614B-B746-9CDC-B6919AC5A1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13" r="16985"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8" name="TextBox 7">
            <a:extLst>
              <a:ext uri="{FF2B5EF4-FFF2-40B4-BE49-F238E27FC236}">
                <a16:creationId xmlns:a16="http://schemas.microsoft.com/office/drawing/2014/main" id="{0BEEED35-A581-9B4F-A2CA-1CFDE07D174F}"/>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latin typeface="+mj-lt"/>
                <a:ea typeface="+mj-ea"/>
                <a:cs typeface="+mj-cs"/>
              </a:rPr>
              <a:t>Hospital Procedure</a:t>
            </a:r>
          </a:p>
        </p:txBody>
      </p:sp>
    </p:spTree>
    <p:extLst>
      <p:ext uri="{BB962C8B-B14F-4D97-AF65-F5344CB8AC3E}">
        <p14:creationId xmlns:p14="http://schemas.microsoft.com/office/powerpoint/2010/main" val="265604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Important Considerations</a:t>
            </a:r>
          </a:p>
        </p:txBody>
      </p:sp>
      <p:pic>
        <p:nvPicPr>
          <p:cNvPr id="11" name="Picture 2" descr="\\Client\R$\SWPKDIVLDSEPF\Shared\Pre-join\Images\verbal resistance.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3840" r="30829"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4"/>
          <p:cNvSpPr txBox="1">
            <a:spLocks noChangeArrowheads="1"/>
          </p:cNvSpPr>
          <p:nvPr/>
        </p:nvSpPr>
        <p:spPr bwMode="auto">
          <a:xfrm>
            <a:off x="5297762" y="2706624"/>
            <a:ext cx="6251110"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Consent </a:t>
            </a:r>
            <a:r>
              <a:rPr lang="en-US" altLang="en-US" sz="2200" b="1">
                <a:solidFill>
                  <a:schemeClr val="tx1"/>
                </a:solidFill>
                <a:latin typeface="+mn-lt"/>
                <a:ea typeface="+mn-ea"/>
              </a:rPr>
              <a:t>must</a:t>
            </a:r>
            <a:r>
              <a:rPr lang="en-US" altLang="en-US" sz="2200" b="0">
                <a:solidFill>
                  <a:schemeClr val="tx1"/>
                </a:solidFill>
                <a:latin typeface="+mn-lt"/>
                <a:ea typeface="+mn-ea"/>
              </a:rPr>
              <a:t> be obtained from the medical practitioner in charge of the casualty</a:t>
            </a:r>
          </a:p>
          <a:p>
            <a:pPr indent="-228600">
              <a:lnSpc>
                <a:spcPct val="90000"/>
              </a:lnSpc>
              <a:spcBef>
                <a:spcPct val="0"/>
              </a:spcBef>
              <a:spcAft>
                <a:spcPts val="600"/>
              </a:spcAft>
              <a:buFont typeface="Arial" panose="020B0604020202020204" pitchFamily="34" charset="0"/>
              <a:buChar char="•"/>
            </a:pPr>
            <a:endParaRPr lang="en-US" altLang="en-US" sz="22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Sample </a:t>
            </a:r>
            <a:r>
              <a:rPr lang="en-US" altLang="en-US" sz="2200" b="1">
                <a:solidFill>
                  <a:schemeClr val="tx1"/>
                </a:solidFill>
                <a:latin typeface="+mn-lt"/>
                <a:ea typeface="+mn-ea"/>
              </a:rPr>
              <a:t>must</a:t>
            </a:r>
            <a:r>
              <a:rPr lang="en-US" altLang="en-US" sz="2200" b="0">
                <a:solidFill>
                  <a:schemeClr val="tx1"/>
                </a:solidFill>
                <a:latin typeface="+mn-lt"/>
                <a:ea typeface="+mn-ea"/>
              </a:rPr>
              <a:t> be obtained by a Police Surgeon unless impractical to do so</a:t>
            </a:r>
          </a:p>
          <a:p>
            <a:pPr indent="-228600">
              <a:lnSpc>
                <a:spcPct val="90000"/>
              </a:lnSpc>
              <a:spcBef>
                <a:spcPct val="0"/>
              </a:spcBef>
              <a:spcAft>
                <a:spcPts val="600"/>
              </a:spcAft>
              <a:buFont typeface="Arial" panose="020B0604020202020204" pitchFamily="34" charset="0"/>
              <a:buChar char="•"/>
            </a:pPr>
            <a:endParaRPr lang="en-US" altLang="en-US" sz="22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If sample is obtained by another medical practitioner it </a:t>
            </a:r>
            <a:r>
              <a:rPr lang="en-US" altLang="en-US" sz="2200" b="1">
                <a:solidFill>
                  <a:schemeClr val="tx1"/>
                </a:solidFill>
                <a:latin typeface="+mn-lt"/>
                <a:ea typeface="+mn-ea"/>
              </a:rPr>
              <a:t>MUST NOT </a:t>
            </a:r>
            <a:r>
              <a:rPr lang="en-US" altLang="en-US" sz="2200" b="0">
                <a:solidFill>
                  <a:schemeClr val="tx1"/>
                </a:solidFill>
                <a:latin typeface="+mn-lt"/>
                <a:ea typeface="+mn-ea"/>
              </a:rPr>
              <a:t>be the person in charge of and responsible for the care of the casualty</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5418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7C640909-90E2-4DC4-B4C9-24B45E25E262}"/>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964FCE90-9E68-4E57-A55F-F6393FDBC0F2}"/>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EB76ABD2-7B5F-4BC5-9C72-209BB8E66B1B}"/>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TotalTime>
  <Words>3454</Words>
  <Application>Microsoft Macintosh PowerPoint</Application>
  <PresentationFormat>Widescreen</PresentationFormat>
  <Paragraphs>441</Paragraphs>
  <Slides>51</Slides>
  <Notes>38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51</vt:i4>
      </vt:variant>
    </vt:vector>
  </HeadingPairs>
  <TitlesOfParts>
    <vt:vector size="55" baseType="lpstr">
      <vt:lpstr>Arial</vt:lpstr>
      <vt:lpstr>Calibri</vt:lpstr>
      <vt:lpstr>Calibri Light</vt:lpstr>
      <vt:lpstr>Office Theme</vt:lpstr>
      <vt:lpstr>Forensic Recovery &amp; Examination </vt:lpstr>
      <vt:lpstr>Potential Upsetting Discussions</vt:lpstr>
      <vt:lpstr>Recap: Workshop 3 </vt:lpstr>
      <vt:lpstr>Recap: Assessment 1 </vt:lpstr>
      <vt:lpstr>Today’s aim and learning outcomes…</vt:lpstr>
      <vt:lpstr>Purpose: Taking Samples in Investigations</vt:lpstr>
      <vt:lpstr>PowerPoint Presentation</vt:lpstr>
      <vt:lpstr>Discus: In which incidents will you need to seize and package potential evidence? </vt:lpstr>
      <vt:lpstr>What samples should be taken?</vt:lpstr>
      <vt:lpstr>Seizure and Packaging Techniques</vt:lpstr>
      <vt:lpstr>How to use packaging?</vt:lpstr>
      <vt:lpstr>PACE Code D</vt:lpstr>
      <vt:lpstr>TASK</vt:lpstr>
      <vt:lpstr>PowerPoint Presentation</vt:lpstr>
      <vt:lpstr>Toxicology</vt:lpstr>
      <vt:lpstr>In which incidents may toxicology be relevant?</vt:lpstr>
      <vt:lpstr>Drink / Drug Driving Investigations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&amp; Examination </dc:title>
  <dc:creator>Rhiannon Lloyd</dc:creator>
  <cp:lastModifiedBy>Rhiannon Lloyd</cp:lastModifiedBy>
  <cp:revision>4</cp:revision>
  <dcterms:created xsi:type="dcterms:W3CDTF">2022-02-14T20:17:29Z</dcterms:created>
  <dcterms:modified xsi:type="dcterms:W3CDTF">2022-02-18T10:38:07Z</dcterms:modified>
</cp:coreProperties>
</file>