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1"/>
  </p:notesMasterIdLst>
  <p:sldIdLst>
    <p:sldId id="287" r:id="rId2"/>
    <p:sldId id="256" r:id="rId3"/>
    <p:sldId id="257" r:id="rId4"/>
    <p:sldId id="258" r:id="rId5"/>
    <p:sldId id="259" r:id="rId6"/>
    <p:sldId id="260" r:id="rId7"/>
    <p:sldId id="261" r:id="rId8"/>
    <p:sldId id="289" r:id="rId9"/>
    <p:sldId id="262" r:id="rId10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86"/>
    <p:restoredTop sz="94692"/>
  </p:normalViewPr>
  <p:slideViewPr>
    <p:cSldViewPr snapToGrid="0" snapToObjects="1">
      <p:cViewPr varScale="1">
        <p:scale>
          <a:sx n="106" d="100"/>
          <a:sy n="106" d="100"/>
        </p:scale>
        <p:origin x="5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2" name="Shape 92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0513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2586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1413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457200" algn="ctr">
              <a:buSzTx/>
              <a:buFontTx/>
              <a:buNone/>
              <a:defRPr sz="2400"/>
            </a:lvl2pPr>
            <a:lvl3pPr marL="0" indent="914400" algn="ctr">
              <a:buSzTx/>
              <a:buFontTx/>
              <a:buNone/>
              <a:defRPr sz="2400"/>
            </a:lvl3pPr>
            <a:lvl4pPr marL="0" indent="1371600" algn="ctr">
              <a:buSzTx/>
              <a:buFontTx/>
              <a:buNone/>
              <a:defRPr sz="2400"/>
            </a:lvl4pPr>
            <a:lvl5pPr marL="0" indent="1828800" algn="ctr">
              <a:buSzTx/>
              <a:buFontTx/>
              <a:buNone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9787" y="1681163"/>
            <a:ext cx="5157789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457200">
              <a:buSzTx/>
              <a:buFontTx/>
              <a:buNone/>
              <a:defRPr sz="2400" b="1"/>
            </a:lvl2pPr>
            <a:lvl3pPr marL="0" indent="914400">
              <a:buSzTx/>
              <a:buFontTx/>
              <a:buNone/>
              <a:defRPr sz="2400" b="1"/>
            </a:lvl3pPr>
            <a:lvl4pPr marL="0" indent="1371600">
              <a:buSzTx/>
              <a:buFontTx/>
              <a:buNone/>
              <a:defRPr sz="2400" b="1"/>
            </a:lvl4pPr>
            <a:lvl5pPr marL="0" indent="1828800"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 algn="ctr">
              <a:buSzTx/>
              <a:buFontTx/>
              <a:buNone/>
              <a:defRPr sz="2400" b="1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 marL="0" indent="0" algn="ctr">
              <a:buSzTx/>
              <a:buFontTx/>
              <a:buNone/>
              <a:defRPr sz="16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ureus.com/articles/11043" TargetMode="External"/><Relationship Id="rId5" Type="http://schemas.openxmlformats.org/officeDocument/2006/relationships/hyperlink" Target="https://doi.apa.org/doiLanding?doi=10.1037%2Famp0000334" TargetMode="External"/><Relationship Id="rId4" Type="http://schemas.openxmlformats.org/officeDocument/2006/relationships/hyperlink" Target="https://www.mdpi.com/2227-7102/12/1/58/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2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2532AB5-9F5E-AD60-870B-F10EC01171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0463884"/>
              </p:ext>
            </p:extLst>
          </p:nvPr>
        </p:nvGraphicFramePr>
        <p:xfrm>
          <a:off x="3578923" y="795890"/>
          <a:ext cx="4957955" cy="381842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10191">
                  <a:extLst>
                    <a:ext uri="{9D8B030D-6E8A-4147-A177-3AD203B41FA5}">
                      <a16:colId xmlns:a16="http://schemas.microsoft.com/office/drawing/2014/main" val="1889950066"/>
                    </a:ext>
                  </a:extLst>
                </a:gridCol>
                <a:gridCol w="3247764">
                  <a:extLst>
                    <a:ext uri="{9D8B030D-6E8A-4147-A177-3AD203B41FA5}">
                      <a16:colId xmlns:a16="http://schemas.microsoft.com/office/drawing/2014/main" val="377242901"/>
                    </a:ext>
                  </a:extLst>
                </a:gridCol>
              </a:tblGrid>
              <a:tr h="1105167">
                <a:tc>
                  <a:txBody>
                    <a:bodyPr/>
                    <a:lstStyle/>
                    <a:p>
                      <a:r>
                        <a:rPr lang="en-US" sz="3300"/>
                        <a:t>Module code</a:t>
                      </a:r>
                    </a:p>
                  </a:txBody>
                  <a:tcPr marL="69152" marR="69152" marT="34576" marB="34576"/>
                </a:tc>
                <a:tc>
                  <a:txBody>
                    <a:bodyPr/>
                    <a:lstStyle/>
                    <a:p>
                      <a:r>
                        <a:rPr lang="en-US" sz="3300"/>
                        <a:t>BMSW4002</a:t>
                      </a:r>
                    </a:p>
                  </a:txBody>
                  <a:tcPr marL="69152" marR="69152" marT="34576" marB="34576"/>
                </a:tc>
                <a:extLst>
                  <a:ext uri="{0D108BD9-81ED-4DB2-BD59-A6C34878D82A}">
                    <a16:rowId xmlns:a16="http://schemas.microsoft.com/office/drawing/2014/main" val="3518017568"/>
                  </a:ext>
                </a:extLst>
              </a:tr>
              <a:tr h="1608087">
                <a:tc>
                  <a:txBody>
                    <a:bodyPr/>
                    <a:lstStyle/>
                    <a:p>
                      <a:r>
                        <a:rPr lang="en-US" sz="3300"/>
                        <a:t>Module name </a:t>
                      </a:r>
                    </a:p>
                  </a:txBody>
                  <a:tcPr marL="69152" marR="69152" marT="34576" marB="34576"/>
                </a:tc>
                <a:tc>
                  <a:txBody>
                    <a:bodyPr/>
                    <a:lstStyle/>
                    <a:p>
                      <a:r>
                        <a:rPr lang="en-US" sz="3300"/>
                        <a:t>Effective team working and communication </a:t>
                      </a:r>
                    </a:p>
                  </a:txBody>
                  <a:tcPr marL="69152" marR="69152" marT="34576" marB="34576"/>
                </a:tc>
                <a:extLst>
                  <a:ext uri="{0D108BD9-81ED-4DB2-BD59-A6C34878D82A}">
                    <a16:rowId xmlns:a16="http://schemas.microsoft.com/office/drawing/2014/main" val="513784211"/>
                  </a:ext>
                </a:extLst>
              </a:tr>
              <a:tr h="1105167">
                <a:tc>
                  <a:txBody>
                    <a:bodyPr/>
                    <a:lstStyle/>
                    <a:p>
                      <a:r>
                        <a:rPr lang="en-US" sz="3300"/>
                        <a:t>Lecture Name</a:t>
                      </a:r>
                    </a:p>
                  </a:txBody>
                  <a:tcPr marL="69152" marR="69152" marT="34576" marB="34576"/>
                </a:tc>
                <a:tc>
                  <a:txBody>
                    <a:bodyPr/>
                    <a:lstStyle/>
                    <a:p>
                      <a:r>
                        <a:rPr lang="en-US" sz="3300"/>
                        <a:t>Saqib Shamim</a:t>
                      </a:r>
                    </a:p>
                  </a:txBody>
                  <a:tcPr marL="69152" marR="69152" marT="34576" marB="34576"/>
                </a:tc>
                <a:extLst>
                  <a:ext uri="{0D108BD9-81ED-4DB2-BD59-A6C34878D82A}">
                    <a16:rowId xmlns:a16="http://schemas.microsoft.com/office/drawing/2014/main" val="1017056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1429313"/>
      </p:ext>
    </p:extLst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Rectangle 8"/>
          <p:cNvSpPr/>
          <p:nvPr/>
        </p:nvSpPr>
        <p:spPr>
          <a:xfrm>
            <a:off x="0" y="336884"/>
            <a:ext cx="12188954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 dirty="0"/>
          </a:p>
        </p:txBody>
      </p:sp>
      <p:sp>
        <p:nvSpPr>
          <p:cNvPr id="95" name="Title 1"/>
          <p:cNvSpPr txBox="1">
            <a:spLocks noGrp="1"/>
          </p:cNvSpPr>
          <p:nvPr>
            <p:ph type="title"/>
          </p:nvPr>
        </p:nvSpPr>
        <p:spPr>
          <a:xfrm>
            <a:off x="634999" y="640822"/>
            <a:ext cx="3418661" cy="5583149"/>
          </a:xfrm>
          <a:prstGeom prst="rect">
            <a:avLst/>
          </a:prstGeom>
        </p:spPr>
        <p:txBody>
          <a:bodyPr/>
          <a:lstStyle/>
          <a:p>
            <a:pPr>
              <a:defRPr sz="3800"/>
            </a:pPr>
            <a:r>
              <a:rPr dirty="0"/>
              <a:t>Effective </a:t>
            </a:r>
            <a:r>
              <a:rPr lang="en-GB" dirty="0"/>
              <a:t>T</a:t>
            </a:r>
            <a:r>
              <a:rPr dirty="0"/>
              <a:t>eam</a:t>
            </a:r>
            <a:r>
              <a:rPr lang="en-GB" dirty="0"/>
              <a:t> W</a:t>
            </a:r>
            <a:r>
              <a:rPr dirty="0"/>
              <a:t>or</a:t>
            </a:r>
            <a:r>
              <a:rPr lang="en-GB" dirty="0"/>
              <a:t>king</a:t>
            </a:r>
            <a:r>
              <a:rPr dirty="0"/>
              <a:t> and </a:t>
            </a:r>
            <a:r>
              <a:rPr lang="en-GB" dirty="0"/>
              <a:t>C</a:t>
            </a:r>
            <a:r>
              <a:rPr dirty="0"/>
              <a:t>ommunication</a:t>
            </a:r>
            <a:br>
              <a:rPr lang="en-GB" dirty="0"/>
            </a:br>
            <a:br>
              <a:rPr dirty="0"/>
            </a:br>
            <a:r>
              <a:rPr dirty="0"/>
              <a:t>Group work Presentation:  </a:t>
            </a:r>
          </a:p>
        </p:txBody>
      </p:sp>
      <p:grpSp>
        <p:nvGrpSpPr>
          <p:cNvPr id="98" name="sketch line"/>
          <p:cNvGrpSpPr/>
          <p:nvPr/>
        </p:nvGrpSpPr>
        <p:grpSpPr>
          <a:xfrm>
            <a:off x="4311022" y="766391"/>
            <a:ext cx="47073" cy="5411049"/>
            <a:chOff x="0" y="0"/>
            <a:chExt cx="47071" cy="5411048"/>
          </a:xfrm>
        </p:grpSpPr>
        <p:sp>
          <p:nvSpPr>
            <p:cNvPr id="96" name="Shape"/>
            <p:cNvSpPr/>
            <p:nvPr/>
          </p:nvSpPr>
          <p:spPr>
            <a:xfrm rot="5400000">
              <a:off x="-2682110" y="2682109"/>
              <a:ext cx="5410572" cy="4635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13392" extrusionOk="0">
                  <a:moveTo>
                    <a:pt x="2" y="4531"/>
                  </a:moveTo>
                  <a:cubicBezTo>
                    <a:pt x="1140" y="3108"/>
                    <a:pt x="1504" y="10964"/>
                    <a:pt x="2485" y="4531"/>
                  </a:cubicBezTo>
                  <a:cubicBezTo>
                    <a:pt x="3466" y="-1903"/>
                    <a:pt x="4119" y="6619"/>
                    <a:pt x="4537" y="4531"/>
                  </a:cubicBezTo>
                  <a:cubicBezTo>
                    <a:pt x="4955" y="2442"/>
                    <a:pt x="6236" y="7384"/>
                    <a:pt x="7669" y="4531"/>
                  </a:cubicBezTo>
                  <a:cubicBezTo>
                    <a:pt x="9101" y="1677"/>
                    <a:pt x="9452" y="10178"/>
                    <a:pt x="10152" y="4531"/>
                  </a:cubicBezTo>
                  <a:cubicBezTo>
                    <a:pt x="10853" y="-1117"/>
                    <a:pt x="11446" y="-1891"/>
                    <a:pt x="12636" y="4531"/>
                  </a:cubicBezTo>
                  <a:cubicBezTo>
                    <a:pt x="13827" y="10952"/>
                    <a:pt x="14245" y="3732"/>
                    <a:pt x="15768" y="4531"/>
                  </a:cubicBezTo>
                  <a:cubicBezTo>
                    <a:pt x="17290" y="5330"/>
                    <a:pt x="17119" y="7581"/>
                    <a:pt x="18035" y="4531"/>
                  </a:cubicBezTo>
                  <a:cubicBezTo>
                    <a:pt x="18952" y="1481"/>
                    <a:pt x="20559" y="7049"/>
                    <a:pt x="21599" y="4531"/>
                  </a:cubicBezTo>
                  <a:cubicBezTo>
                    <a:pt x="21596" y="6095"/>
                    <a:pt x="21596" y="8145"/>
                    <a:pt x="21599" y="9814"/>
                  </a:cubicBezTo>
                  <a:cubicBezTo>
                    <a:pt x="20613" y="16519"/>
                    <a:pt x="19996" y="7620"/>
                    <a:pt x="19331" y="9814"/>
                  </a:cubicBezTo>
                  <a:cubicBezTo>
                    <a:pt x="18666" y="12009"/>
                    <a:pt x="17700" y="4353"/>
                    <a:pt x="16632" y="9814"/>
                  </a:cubicBezTo>
                  <a:cubicBezTo>
                    <a:pt x="15564" y="15276"/>
                    <a:pt x="15207" y="2014"/>
                    <a:pt x="14148" y="9814"/>
                  </a:cubicBezTo>
                  <a:cubicBezTo>
                    <a:pt x="13089" y="17615"/>
                    <a:pt x="12272" y="-68"/>
                    <a:pt x="11016" y="9814"/>
                  </a:cubicBezTo>
                  <a:cubicBezTo>
                    <a:pt x="9760" y="19697"/>
                    <a:pt x="8801" y="5505"/>
                    <a:pt x="7885" y="9814"/>
                  </a:cubicBezTo>
                  <a:cubicBezTo>
                    <a:pt x="6969" y="14124"/>
                    <a:pt x="6398" y="13629"/>
                    <a:pt x="5617" y="9814"/>
                  </a:cubicBezTo>
                  <a:cubicBezTo>
                    <a:pt x="4836" y="6000"/>
                    <a:pt x="3690" y="5444"/>
                    <a:pt x="2917" y="9814"/>
                  </a:cubicBezTo>
                  <a:cubicBezTo>
                    <a:pt x="2145" y="14185"/>
                    <a:pt x="1345" y="4490"/>
                    <a:pt x="2" y="9814"/>
                  </a:cubicBezTo>
                  <a:cubicBezTo>
                    <a:pt x="0" y="7726"/>
                    <a:pt x="-1" y="6770"/>
                    <a:pt x="2" y="4531"/>
                  </a:cubicBez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 dirty="0"/>
            </a:p>
          </p:txBody>
        </p:sp>
        <p:sp>
          <p:nvSpPr>
            <p:cNvPr id="97" name="Shape"/>
            <p:cNvSpPr/>
            <p:nvPr/>
          </p:nvSpPr>
          <p:spPr>
            <a:xfrm rot="5400000">
              <a:off x="-2678615" y="2685363"/>
              <a:ext cx="5410905" cy="4046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8" h="11425" extrusionOk="0">
                  <a:moveTo>
                    <a:pt x="1" y="4630"/>
                  </a:moveTo>
                  <a:cubicBezTo>
                    <a:pt x="652" y="-651"/>
                    <a:pt x="1276" y="10"/>
                    <a:pt x="2269" y="4630"/>
                  </a:cubicBezTo>
                  <a:cubicBezTo>
                    <a:pt x="3262" y="9250"/>
                    <a:pt x="4046" y="2578"/>
                    <a:pt x="5184" y="4630"/>
                  </a:cubicBezTo>
                  <a:cubicBezTo>
                    <a:pt x="6322" y="6682"/>
                    <a:pt x="6514" y="3679"/>
                    <a:pt x="7667" y="4630"/>
                  </a:cubicBezTo>
                  <a:cubicBezTo>
                    <a:pt x="8821" y="5581"/>
                    <a:pt x="9439" y="-786"/>
                    <a:pt x="9935" y="4630"/>
                  </a:cubicBezTo>
                  <a:cubicBezTo>
                    <a:pt x="10431" y="10046"/>
                    <a:pt x="12069" y="-5146"/>
                    <a:pt x="12850" y="4630"/>
                  </a:cubicBezTo>
                  <a:cubicBezTo>
                    <a:pt x="13632" y="14406"/>
                    <a:pt x="14597" y="11418"/>
                    <a:pt x="15550" y="4630"/>
                  </a:cubicBezTo>
                  <a:cubicBezTo>
                    <a:pt x="16502" y="-2158"/>
                    <a:pt x="17540" y="-897"/>
                    <a:pt x="18249" y="4630"/>
                  </a:cubicBezTo>
                  <a:cubicBezTo>
                    <a:pt x="18958" y="10157"/>
                    <a:pt x="20677" y="2857"/>
                    <a:pt x="21596" y="4630"/>
                  </a:cubicBezTo>
                  <a:cubicBezTo>
                    <a:pt x="21598" y="6593"/>
                    <a:pt x="21599" y="8255"/>
                    <a:pt x="21596" y="9793"/>
                  </a:cubicBezTo>
                  <a:cubicBezTo>
                    <a:pt x="20514" y="6536"/>
                    <a:pt x="20444" y="13392"/>
                    <a:pt x="19329" y="9793"/>
                  </a:cubicBezTo>
                  <a:cubicBezTo>
                    <a:pt x="18213" y="6194"/>
                    <a:pt x="17757" y="7308"/>
                    <a:pt x="17277" y="9793"/>
                  </a:cubicBezTo>
                  <a:cubicBezTo>
                    <a:pt x="16798" y="12278"/>
                    <a:pt x="15013" y="11001"/>
                    <a:pt x="14362" y="9793"/>
                  </a:cubicBezTo>
                  <a:cubicBezTo>
                    <a:pt x="13711" y="8585"/>
                    <a:pt x="13172" y="14007"/>
                    <a:pt x="12094" y="9793"/>
                  </a:cubicBezTo>
                  <a:cubicBezTo>
                    <a:pt x="11017" y="5579"/>
                    <a:pt x="10539" y="12364"/>
                    <a:pt x="9179" y="9793"/>
                  </a:cubicBezTo>
                  <a:cubicBezTo>
                    <a:pt x="7819" y="7222"/>
                    <a:pt x="7191" y="12813"/>
                    <a:pt x="6048" y="9793"/>
                  </a:cubicBezTo>
                  <a:cubicBezTo>
                    <a:pt x="4905" y="6773"/>
                    <a:pt x="4246" y="3132"/>
                    <a:pt x="3564" y="9793"/>
                  </a:cubicBezTo>
                  <a:cubicBezTo>
                    <a:pt x="2883" y="16454"/>
                    <a:pt x="747" y="-1270"/>
                    <a:pt x="1" y="9793"/>
                  </a:cubicBezTo>
                  <a:cubicBezTo>
                    <a:pt x="-1" y="7250"/>
                    <a:pt x="2" y="6070"/>
                    <a:pt x="1" y="4630"/>
                  </a:cubicBezTo>
                  <a:close/>
                </a:path>
              </a:pathLst>
            </a:custGeom>
            <a:noFill/>
            <a:ln w="41275" cap="rnd">
              <a:solidFill>
                <a:schemeClr val="accent2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 dirty="0"/>
            </a:p>
          </p:txBody>
        </p:sp>
      </p:grpSp>
      <p:grpSp>
        <p:nvGrpSpPr>
          <p:cNvPr id="111" name="Content Placeholder 2"/>
          <p:cNvGrpSpPr/>
          <p:nvPr/>
        </p:nvGrpSpPr>
        <p:grpSpPr>
          <a:xfrm>
            <a:off x="4648017" y="643525"/>
            <a:ext cx="6900515" cy="5484411"/>
            <a:chOff x="0" y="0"/>
            <a:chExt cx="6900513" cy="5484410"/>
          </a:xfrm>
        </p:grpSpPr>
        <p:sp>
          <p:nvSpPr>
            <p:cNvPr id="99" name="Line"/>
            <p:cNvSpPr/>
            <p:nvPr/>
          </p:nvSpPr>
          <p:spPr>
            <a:xfrm>
              <a:off x="0" y="0"/>
              <a:ext cx="6900513" cy="0"/>
            </a:xfrm>
            <a:prstGeom prst="line">
              <a:avLst/>
            </a:prstGeom>
            <a:solidFill>
              <a:schemeClr val="accent2"/>
            </a:solidFill>
            <a:ln w="12700" cap="flat">
              <a:solidFill>
                <a:schemeClr val="accent2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 dirty="0"/>
            </a:p>
          </p:txBody>
        </p:sp>
        <p:sp>
          <p:nvSpPr>
            <p:cNvPr id="100" name="Group 4."/>
            <p:cNvSpPr txBox="1"/>
            <p:nvPr/>
          </p:nvSpPr>
          <p:spPr>
            <a:xfrm>
              <a:off x="0" y="0"/>
              <a:ext cx="6900513" cy="58015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5250" tIns="95250" rIns="95250" bIns="95250" numCol="1" anchor="t">
              <a:spAutoFit/>
            </a:bodyPr>
            <a:lstStyle>
              <a:lvl1pPr defTabSz="1111250">
                <a:lnSpc>
                  <a:spcPct val="90000"/>
                </a:lnSpc>
                <a:spcBef>
                  <a:spcPts val="1000"/>
                </a:spcBef>
                <a:defRPr sz="2500"/>
              </a:lvl1pPr>
            </a:lstStyle>
            <a:p>
              <a:r>
                <a:rPr sz="2800" dirty="0"/>
                <a:t>Group 4.</a:t>
              </a:r>
            </a:p>
          </p:txBody>
        </p:sp>
        <p:sp>
          <p:nvSpPr>
            <p:cNvPr id="101" name="Line"/>
            <p:cNvSpPr/>
            <p:nvPr/>
          </p:nvSpPr>
          <p:spPr>
            <a:xfrm>
              <a:off x="0" y="921788"/>
              <a:ext cx="6900513" cy="1"/>
            </a:xfrm>
            <a:prstGeom prst="line">
              <a:avLst/>
            </a:prstGeom>
            <a:solidFill>
              <a:srgbClr val="DC7A4B"/>
            </a:solidFill>
            <a:ln w="12700" cap="flat">
              <a:solidFill>
                <a:srgbClr val="DC7A4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 dirty="0"/>
            </a:p>
          </p:txBody>
        </p:sp>
        <p:sp>
          <p:nvSpPr>
            <p:cNvPr id="102" name="Ivan Scarevnea-(2113303)"/>
            <p:cNvSpPr txBox="1"/>
            <p:nvPr/>
          </p:nvSpPr>
          <p:spPr>
            <a:xfrm>
              <a:off x="0" y="921788"/>
              <a:ext cx="6900513" cy="5141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5250" tIns="95250" rIns="95250" bIns="95250" numCol="1" anchor="t">
              <a:spAutoFit/>
            </a:bodyPr>
            <a:lstStyle>
              <a:lvl1pPr defTabSz="1111250">
                <a:lnSpc>
                  <a:spcPct val="90000"/>
                </a:lnSpc>
                <a:spcBef>
                  <a:spcPts val="1000"/>
                </a:spcBef>
                <a:defRPr sz="2500"/>
              </a:lvl1pPr>
            </a:lstStyle>
            <a:p>
              <a:r>
                <a:rPr dirty="0"/>
                <a:t>Ivan Scarevnea-(2113303)</a:t>
              </a:r>
            </a:p>
          </p:txBody>
        </p:sp>
        <p:sp>
          <p:nvSpPr>
            <p:cNvPr id="103" name="Line"/>
            <p:cNvSpPr/>
            <p:nvPr/>
          </p:nvSpPr>
          <p:spPr>
            <a:xfrm>
              <a:off x="0" y="1843577"/>
              <a:ext cx="6900513" cy="1"/>
            </a:xfrm>
            <a:prstGeom prst="line">
              <a:avLst/>
            </a:prstGeom>
            <a:solidFill>
              <a:srgbClr val="CC7D64"/>
            </a:solidFill>
            <a:ln w="12700" cap="flat">
              <a:solidFill>
                <a:srgbClr val="CC7D64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 dirty="0"/>
            </a:p>
          </p:txBody>
        </p:sp>
        <p:sp>
          <p:nvSpPr>
            <p:cNvPr id="104" name="Irina Simona Carabet-(2112860)"/>
            <p:cNvSpPr txBox="1"/>
            <p:nvPr/>
          </p:nvSpPr>
          <p:spPr>
            <a:xfrm>
              <a:off x="0" y="1843577"/>
              <a:ext cx="6900513" cy="5141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5250" tIns="95250" rIns="95250" bIns="95250" numCol="1" anchor="t">
              <a:spAutoFit/>
            </a:bodyPr>
            <a:lstStyle>
              <a:lvl1pPr defTabSz="1111250">
                <a:lnSpc>
                  <a:spcPct val="90000"/>
                </a:lnSpc>
                <a:spcBef>
                  <a:spcPts val="1000"/>
                </a:spcBef>
                <a:defRPr sz="2500"/>
              </a:lvl1pPr>
            </a:lstStyle>
            <a:p>
              <a:r>
                <a:rPr dirty="0"/>
                <a:t>Irina Simona Carabet-(2112860)</a:t>
              </a:r>
            </a:p>
          </p:txBody>
        </p:sp>
        <p:sp>
          <p:nvSpPr>
            <p:cNvPr id="105" name="Line"/>
            <p:cNvSpPr/>
            <p:nvPr/>
          </p:nvSpPr>
          <p:spPr>
            <a:xfrm>
              <a:off x="0" y="2765367"/>
              <a:ext cx="6900513" cy="1"/>
            </a:xfrm>
            <a:prstGeom prst="line">
              <a:avLst/>
            </a:prstGeom>
            <a:solidFill>
              <a:srgbClr val="BD867B"/>
            </a:solidFill>
            <a:ln w="12700" cap="flat">
              <a:solidFill>
                <a:srgbClr val="BD867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06" name="Victoria Tricolici- (2113305)"/>
            <p:cNvSpPr txBox="1"/>
            <p:nvPr/>
          </p:nvSpPr>
          <p:spPr>
            <a:xfrm>
              <a:off x="0" y="2765367"/>
              <a:ext cx="6900513" cy="5141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5250" tIns="95250" rIns="95250" bIns="95250" numCol="1" anchor="t">
              <a:spAutoFit/>
            </a:bodyPr>
            <a:lstStyle>
              <a:lvl1pPr defTabSz="1111250">
                <a:lnSpc>
                  <a:spcPct val="90000"/>
                </a:lnSpc>
                <a:spcBef>
                  <a:spcPts val="1000"/>
                </a:spcBef>
                <a:defRPr sz="2500"/>
              </a:lvl1pPr>
            </a:lstStyle>
            <a:p>
              <a:r>
                <a:t>Victoria Tricolici- (2113305)</a:t>
              </a:r>
            </a:p>
          </p:txBody>
        </p:sp>
        <p:sp>
          <p:nvSpPr>
            <p:cNvPr id="107" name="Line"/>
            <p:cNvSpPr/>
            <p:nvPr/>
          </p:nvSpPr>
          <p:spPr>
            <a:xfrm>
              <a:off x="0" y="3687155"/>
              <a:ext cx="6900513" cy="1"/>
            </a:xfrm>
            <a:prstGeom prst="line">
              <a:avLst/>
            </a:prstGeom>
            <a:solidFill>
              <a:srgbClr val="B09391"/>
            </a:solidFill>
            <a:ln w="12700" cap="flat">
              <a:solidFill>
                <a:srgbClr val="B0939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08" name="Sandra Tirala-(2113304)- assistance Class Rep."/>
            <p:cNvSpPr txBox="1"/>
            <p:nvPr/>
          </p:nvSpPr>
          <p:spPr>
            <a:xfrm>
              <a:off x="0" y="3687155"/>
              <a:ext cx="6900513" cy="5141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5250" tIns="95250" rIns="95250" bIns="95250" numCol="1" anchor="t">
              <a:spAutoFit/>
            </a:bodyPr>
            <a:lstStyle>
              <a:lvl1pPr defTabSz="1111250">
                <a:lnSpc>
                  <a:spcPct val="90000"/>
                </a:lnSpc>
                <a:spcBef>
                  <a:spcPts val="1000"/>
                </a:spcBef>
                <a:defRPr sz="2500"/>
              </a:lvl1pPr>
            </a:lstStyle>
            <a:p>
              <a:r>
                <a:t>Sandra Tirala-(2113304)- assistance Class Rep.</a:t>
              </a:r>
            </a:p>
          </p:txBody>
        </p:sp>
        <p:sp>
          <p:nvSpPr>
            <p:cNvPr id="109" name="Line"/>
            <p:cNvSpPr/>
            <p:nvPr/>
          </p:nvSpPr>
          <p:spPr>
            <a:xfrm>
              <a:off x="0" y="4608945"/>
              <a:ext cx="6900513" cy="1"/>
            </a:xfrm>
            <a:prstGeom prst="line">
              <a:avLst/>
            </a:prstGeom>
            <a:solidFill>
              <a:schemeClr val="accent3"/>
            </a:solidFill>
            <a:ln w="12700" cap="flat">
              <a:solidFill>
                <a:schemeClr val="accent3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10" name="Ebitimi Blessing McQuade- (2112488) Group Leader (and Class Rep)"/>
            <p:cNvSpPr txBox="1"/>
            <p:nvPr/>
          </p:nvSpPr>
          <p:spPr>
            <a:xfrm>
              <a:off x="0" y="4608945"/>
              <a:ext cx="6900513" cy="87546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95250" tIns="95250" rIns="95250" bIns="95250" numCol="1" anchor="t">
              <a:spAutoFit/>
            </a:bodyPr>
            <a:lstStyle>
              <a:lvl1pPr defTabSz="1111250">
                <a:lnSpc>
                  <a:spcPct val="90000"/>
                </a:lnSpc>
                <a:spcBef>
                  <a:spcPts val="1000"/>
                </a:spcBef>
                <a:defRPr sz="2500"/>
              </a:lvl1pPr>
            </a:lstStyle>
            <a:p>
              <a:r>
                <a:t>Ebitimi Blessing McQuade- (2112488) Group Leader (and Class Rep)</a:t>
              </a:r>
            </a:p>
          </p:txBody>
        </p:sp>
      </p:grp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Rectangle 7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14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868680">
              <a:defRPr sz="4560"/>
            </a:pPr>
            <a:r>
              <a:t>Introduction: </a:t>
            </a:r>
            <a:br>
              <a:rPr/>
            </a:br>
            <a:r>
              <a:t>Outline:</a:t>
            </a:r>
          </a:p>
        </p:txBody>
      </p:sp>
      <p:grpSp>
        <p:nvGrpSpPr>
          <p:cNvPr id="117" name="sketch line"/>
          <p:cNvGrpSpPr/>
          <p:nvPr/>
        </p:nvGrpSpPr>
        <p:grpSpPr>
          <a:xfrm>
            <a:off x="668735" y="1653252"/>
            <a:ext cx="10854658" cy="61122"/>
            <a:chOff x="0" y="0"/>
            <a:chExt cx="10854656" cy="61120"/>
          </a:xfrm>
        </p:grpSpPr>
        <p:sp>
          <p:nvSpPr>
            <p:cNvPr id="115" name="Shape"/>
            <p:cNvSpPr/>
            <p:nvPr/>
          </p:nvSpPr>
          <p:spPr>
            <a:xfrm>
              <a:off x="0" y="-1"/>
              <a:ext cx="10854229" cy="5478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14314" extrusionOk="0">
                  <a:moveTo>
                    <a:pt x="0" y="6302"/>
                  </a:moveTo>
                  <a:cubicBezTo>
                    <a:pt x="532" y="10296"/>
                    <a:pt x="827" y="802"/>
                    <a:pt x="1134" y="6302"/>
                  </a:cubicBezTo>
                  <a:cubicBezTo>
                    <a:pt x="1442" y="11802"/>
                    <a:pt x="1531" y="5687"/>
                    <a:pt x="1836" y="6302"/>
                  </a:cubicBezTo>
                  <a:cubicBezTo>
                    <a:pt x="2141" y="6917"/>
                    <a:pt x="2785" y="6264"/>
                    <a:pt x="3618" y="6302"/>
                  </a:cubicBezTo>
                  <a:cubicBezTo>
                    <a:pt x="4451" y="6340"/>
                    <a:pt x="4269" y="7734"/>
                    <a:pt x="4752" y="6302"/>
                  </a:cubicBezTo>
                  <a:cubicBezTo>
                    <a:pt x="5235" y="4870"/>
                    <a:pt x="5559" y="11132"/>
                    <a:pt x="5886" y="6302"/>
                  </a:cubicBezTo>
                  <a:cubicBezTo>
                    <a:pt x="6213" y="1472"/>
                    <a:pt x="7123" y="11267"/>
                    <a:pt x="7668" y="6302"/>
                  </a:cubicBezTo>
                  <a:cubicBezTo>
                    <a:pt x="8213" y="1337"/>
                    <a:pt x="8378" y="9493"/>
                    <a:pt x="8586" y="6302"/>
                  </a:cubicBezTo>
                  <a:cubicBezTo>
                    <a:pt x="8794" y="3111"/>
                    <a:pt x="9477" y="1803"/>
                    <a:pt x="10368" y="6302"/>
                  </a:cubicBezTo>
                  <a:cubicBezTo>
                    <a:pt x="11258" y="10801"/>
                    <a:pt x="11328" y="5442"/>
                    <a:pt x="12150" y="6302"/>
                  </a:cubicBezTo>
                  <a:cubicBezTo>
                    <a:pt x="12971" y="7162"/>
                    <a:pt x="12846" y="4963"/>
                    <a:pt x="13499" y="6302"/>
                  </a:cubicBezTo>
                  <a:cubicBezTo>
                    <a:pt x="14153" y="7641"/>
                    <a:pt x="14809" y="1643"/>
                    <a:pt x="15281" y="6302"/>
                  </a:cubicBezTo>
                  <a:cubicBezTo>
                    <a:pt x="15753" y="10961"/>
                    <a:pt x="16125" y="-64"/>
                    <a:pt x="16415" y="6302"/>
                  </a:cubicBezTo>
                  <a:cubicBezTo>
                    <a:pt x="16706" y="12668"/>
                    <a:pt x="17019" y="12966"/>
                    <a:pt x="17549" y="6302"/>
                  </a:cubicBezTo>
                  <a:cubicBezTo>
                    <a:pt x="18079" y="-362"/>
                    <a:pt x="18728" y="16231"/>
                    <a:pt x="19115" y="6302"/>
                  </a:cubicBezTo>
                  <a:cubicBezTo>
                    <a:pt x="19502" y="-3627"/>
                    <a:pt x="19913" y="-424"/>
                    <a:pt x="20249" y="6302"/>
                  </a:cubicBezTo>
                  <a:cubicBezTo>
                    <a:pt x="20586" y="13028"/>
                    <a:pt x="21285" y="6484"/>
                    <a:pt x="21599" y="6302"/>
                  </a:cubicBezTo>
                  <a:cubicBezTo>
                    <a:pt x="21598" y="8573"/>
                    <a:pt x="21599" y="9997"/>
                    <a:pt x="21599" y="11080"/>
                  </a:cubicBezTo>
                  <a:cubicBezTo>
                    <a:pt x="21110" y="12640"/>
                    <a:pt x="20583" y="12131"/>
                    <a:pt x="20033" y="11080"/>
                  </a:cubicBezTo>
                  <a:cubicBezTo>
                    <a:pt x="19483" y="10031"/>
                    <a:pt x="19588" y="7233"/>
                    <a:pt x="19331" y="11080"/>
                  </a:cubicBezTo>
                  <a:cubicBezTo>
                    <a:pt x="19074" y="14928"/>
                    <a:pt x="18665" y="6792"/>
                    <a:pt x="18413" y="11080"/>
                  </a:cubicBezTo>
                  <a:cubicBezTo>
                    <a:pt x="18161" y="15369"/>
                    <a:pt x="17075" y="5021"/>
                    <a:pt x="16631" y="11080"/>
                  </a:cubicBezTo>
                  <a:cubicBezTo>
                    <a:pt x="16187" y="17140"/>
                    <a:pt x="15727" y="13215"/>
                    <a:pt x="15281" y="11080"/>
                  </a:cubicBezTo>
                  <a:cubicBezTo>
                    <a:pt x="14836" y="8946"/>
                    <a:pt x="14797" y="13385"/>
                    <a:pt x="14363" y="11080"/>
                  </a:cubicBezTo>
                  <a:cubicBezTo>
                    <a:pt x="13929" y="8776"/>
                    <a:pt x="13294" y="11263"/>
                    <a:pt x="13014" y="11080"/>
                  </a:cubicBezTo>
                  <a:cubicBezTo>
                    <a:pt x="12733" y="10899"/>
                    <a:pt x="12561" y="14929"/>
                    <a:pt x="12312" y="11080"/>
                  </a:cubicBezTo>
                  <a:cubicBezTo>
                    <a:pt x="12062" y="7232"/>
                    <a:pt x="11835" y="9457"/>
                    <a:pt x="11610" y="11080"/>
                  </a:cubicBezTo>
                  <a:cubicBezTo>
                    <a:pt x="11385" y="12704"/>
                    <a:pt x="10910" y="8545"/>
                    <a:pt x="10260" y="11080"/>
                  </a:cubicBezTo>
                  <a:cubicBezTo>
                    <a:pt x="9610" y="13616"/>
                    <a:pt x="9634" y="13962"/>
                    <a:pt x="9342" y="11080"/>
                  </a:cubicBezTo>
                  <a:cubicBezTo>
                    <a:pt x="9049" y="8199"/>
                    <a:pt x="8115" y="8134"/>
                    <a:pt x="7776" y="11080"/>
                  </a:cubicBezTo>
                  <a:cubicBezTo>
                    <a:pt x="7437" y="14027"/>
                    <a:pt x="7041" y="11954"/>
                    <a:pt x="6858" y="11080"/>
                  </a:cubicBezTo>
                  <a:cubicBezTo>
                    <a:pt x="6674" y="10207"/>
                    <a:pt x="5951" y="4188"/>
                    <a:pt x="5292" y="11080"/>
                  </a:cubicBezTo>
                  <a:cubicBezTo>
                    <a:pt x="4633" y="17973"/>
                    <a:pt x="4831" y="8812"/>
                    <a:pt x="4590" y="11080"/>
                  </a:cubicBezTo>
                  <a:cubicBezTo>
                    <a:pt x="4349" y="13349"/>
                    <a:pt x="3423" y="7273"/>
                    <a:pt x="3024" y="11080"/>
                  </a:cubicBezTo>
                  <a:cubicBezTo>
                    <a:pt x="2626" y="14888"/>
                    <a:pt x="2323" y="10754"/>
                    <a:pt x="2106" y="11080"/>
                  </a:cubicBezTo>
                  <a:cubicBezTo>
                    <a:pt x="1889" y="11407"/>
                    <a:pt x="1553" y="14519"/>
                    <a:pt x="1404" y="11080"/>
                  </a:cubicBezTo>
                  <a:cubicBezTo>
                    <a:pt x="1255" y="7642"/>
                    <a:pt x="430" y="14155"/>
                    <a:pt x="0" y="11080"/>
                  </a:cubicBezTo>
                  <a:cubicBezTo>
                    <a:pt x="0" y="9255"/>
                    <a:pt x="-1" y="8329"/>
                    <a:pt x="0" y="6302"/>
                  </a:cubicBez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16" name="Shape"/>
            <p:cNvSpPr/>
            <p:nvPr/>
          </p:nvSpPr>
          <p:spPr>
            <a:xfrm>
              <a:off x="236" y="2666"/>
              <a:ext cx="10854421" cy="584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13108" extrusionOk="0">
                  <a:moveTo>
                    <a:pt x="0" y="4811"/>
                  </a:moveTo>
                  <a:cubicBezTo>
                    <a:pt x="293" y="533"/>
                    <a:pt x="692" y="3737"/>
                    <a:pt x="918" y="4811"/>
                  </a:cubicBezTo>
                  <a:cubicBezTo>
                    <a:pt x="1144" y="5885"/>
                    <a:pt x="1609" y="9256"/>
                    <a:pt x="2268" y="4811"/>
                  </a:cubicBezTo>
                  <a:cubicBezTo>
                    <a:pt x="2927" y="366"/>
                    <a:pt x="3239" y="6094"/>
                    <a:pt x="3834" y="4811"/>
                  </a:cubicBezTo>
                  <a:cubicBezTo>
                    <a:pt x="4429" y="3528"/>
                    <a:pt x="4254" y="4086"/>
                    <a:pt x="4536" y="4811"/>
                  </a:cubicBezTo>
                  <a:cubicBezTo>
                    <a:pt x="4818" y="5536"/>
                    <a:pt x="4889" y="6983"/>
                    <a:pt x="5238" y="4811"/>
                  </a:cubicBezTo>
                  <a:cubicBezTo>
                    <a:pt x="5587" y="2639"/>
                    <a:pt x="6391" y="-4833"/>
                    <a:pt x="7020" y="4811"/>
                  </a:cubicBezTo>
                  <a:cubicBezTo>
                    <a:pt x="7649" y="14455"/>
                    <a:pt x="8077" y="9754"/>
                    <a:pt x="8370" y="4811"/>
                  </a:cubicBezTo>
                  <a:cubicBezTo>
                    <a:pt x="8662" y="-132"/>
                    <a:pt x="8905" y="2155"/>
                    <a:pt x="9072" y="4811"/>
                  </a:cubicBezTo>
                  <a:cubicBezTo>
                    <a:pt x="9239" y="7467"/>
                    <a:pt x="10033" y="3450"/>
                    <a:pt x="10422" y="4811"/>
                  </a:cubicBezTo>
                  <a:cubicBezTo>
                    <a:pt x="10810" y="6172"/>
                    <a:pt x="11827" y="891"/>
                    <a:pt x="12203" y="4811"/>
                  </a:cubicBezTo>
                  <a:cubicBezTo>
                    <a:pt x="12580" y="8730"/>
                    <a:pt x="12903" y="10694"/>
                    <a:pt x="13337" y="4811"/>
                  </a:cubicBezTo>
                  <a:cubicBezTo>
                    <a:pt x="13772" y="-1072"/>
                    <a:pt x="13912" y="1412"/>
                    <a:pt x="14471" y="4811"/>
                  </a:cubicBezTo>
                  <a:cubicBezTo>
                    <a:pt x="15030" y="8210"/>
                    <a:pt x="15292" y="-2580"/>
                    <a:pt x="15821" y="4811"/>
                  </a:cubicBezTo>
                  <a:cubicBezTo>
                    <a:pt x="16351" y="12202"/>
                    <a:pt x="16901" y="2458"/>
                    <a:pt x="17387" y="4811"/>
                  </a:cubicBezTo>
                  <a:cubicBezTo>
                    <a:pt x="17873" y="7163"/>
                    <a:pt x="18291" y="1694"/>
                    <a:pt x="18953" y="4811"/>
                  </a:cubicBezTo>
                  <a:cubicBezTo>
                    <a:pt x="19615" y="7928"/>
                    <a:pt x="20491" y="6489"/>
                    <a:pt x="21599" y="4811"/>
                  </a:cubicBezTo>
                  <a:cubicBezTo>
                    <a:pt x="21600" y="5809"/>
                    <a:pt x="21600" y="6880"/>
                    <a:pt x="21599" y="8912"/>
                  </a:cubicBezTo>
                  <a:cubicBezTo>
                    <a:pt x="21276" y="11207"/>
                    <a:pt x="21042" y="11444"/>
                    <a:pt x="20681" y="8912"/>
                  </a:cubicBezTo>
                  <a:cubicBezTo>
                    <a:pt x="20319" y="6380"/>
                    <a:pt x="19574" y="1057"/>
                    <a:pt x="18899" y="8912"/>
                  </a:cubicBezTo>
                  <a:cubicBezTo>
                    <a:pt x="18224" y="16767"/>
                    <a:pt x="18147" y="11698"/>
                    <a:pt x="17549" y="8912"/>
                  </a:cubicBezTo>
                  <a:cubicBezTo>
                    <a:pt x="16951" y="6126"/>
                    <a:pt x="17193" y="6265"/>
                    <a:pt x="16847" y="8912"/>
                  </a:cubicBezTo>
                  <a:cubicBezTo>
                    <a:pt x="16501" y="11559"/>
                    <a:pt x="15915" y="9052"/>
                    <a:pt x="15497" y="8912"/>
                  </a:cubicBezTo>
                  <a:cubicBezTo>
                    <a:pt x="15079" y="8771"/>
                    <a:pt x="14751" y="9613"/>
                    <a:pt x="14363" y="8912"/>
                  </a:cubicBezTo>
                  <a:cubicBezTo>
                    <a:pt x="13976" y="8210"/>
                    <a:pt x="13727" y="8135"/>
                    <a:pt x="13229" y="8912"/>
                  </a:cubicBezTo>
                  <a:cubicBezTo>
                    <a:pt x="12732" y="9689"/>
                    <a:pt x="12446" y="13472"/>
                    <a:pt x="12095" y="8912"/>
                  </a:cubicBezTo>
                  <a:cubicBezTo>
                    <a:pt x="11745" y="4351"/>
                    <a:pt x="11189" y="5531"/>
                    <a:pt x="10962" y="8912"/>
                  </a:cubicBezTo>
                  <a:cubicBezTo>
                    <a:pt x="10734" y="12292"/>
                    <a:pt x="10022" y="10827"/>
                    <a:pt x="9396" y="8912"/>
                  </a:cubicBezTo>
                  <a:cubicBezTo>
                    <a:pt x="8769" y="6996"/>
                    <a:pt x="8436" y="14128"/>
                    <a:pt x="8046" y="8912"/>
                  </a:cubicBezTo>
                  <a:cubicBezTo>
                    <a:pt x="7656" y="3695"/>
                    <a:pt x="7599" y="12583"/>
                    <a:pt x="7344" y="8912"/>
                  </a:cubicBezTo>
                  <a:cubicBezTo>
                    <a:pt x="7088" y="5241"/>
                    <a:pt x="6498" y="14273"/>
                    <a:pt x="6210" y="8912"/>
                  </a:cubicBezTo>
                  <a:cubicBezTo>
                    <a:pt x="5921" y="3551"/>
                    <a:pt x="5413" y="13035"/>
                    <a:pt x="4644" y="8912"/>
                  </a:cubicBezTo>
                  <a:cubicBezTo>
                    <a:pt x="3875" y="4789"/>
                    <a:pt x="4174" y="6106"/>
                    <a:pt x="3726" y="8912"/>
                  </a:cubicBezTo>
                  <a:cubicBezTo>
                    <a:pt x="3279" y="11718"/>
                    <a:pt x="2553" y="14987"/>
                    <a:pt x="1944" y="8912"/>
                  </a:cubicBezTo>
                  <a:cubicBezTo>
                    <a:pt x="1336" y="2837"/>
                    <a:pt x="813" y="1946"/>
                    <a:pt x="0" y="8912"/>
                  </a:cubicBezTo>
                  <a:cubicBezTo>
                    <a:pt x="0" y="6934"/>
                    <a:pt x="1" y="5811"/>
                    <a:pt x="0" y="4811"/>
                  </a:cubicBezTo>
                  <a:close/>
                </a:path>
              </a:pathLst>
            </a:custGeom>
            <a:noFill/>
            <a:ln w="41275" cap="rnd">
              <a:solidFill>
                <a:schemeClr val="accent2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</p:grpSp>
      <p:sp>
        <p:nvSpPr>
          <p:cNvPr id="118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838200" y="1929383"/>
            <a:ext cx="10515600" cy="4251961"/>
          </a:xfrm>
          <a:prstGeom prst="rect">
            <a:avLst/>
          </a:prstGeom>
        </p:spPr>
        <p:txBody>
          <a:bodyPr/>
          <a:lstStyle/>
          <a:p>
            <a:pPr marL="210312" indent="-210312" defTabSz="841247">
              <a:lnSpc>
                <a:spcPct val="72000"/>
              </a:lnSpc>
              <a:spcBef>
                <a:spcPts val="900"/>
              </a:spcBef>
              <a:defRPr sz="3220"/>
            </a:pPr>
            <a:endParaRPr lang="en-GB"/>
          </a:p>
          <a:p>
            <a:pPr marL="210312" indent="-210312" defTabSz="841247">
              <a:lnSpc>
                <a:spcPct val="72000"/>
              </a:lnSpc>
              <a:spcBef>
                <a:spcPts val="900"/>
              </a:spcBef>
              <a:defRPr sz="3220"/>
            </a:pPr>
            <a:r>
              <a:t>Benefits of Team working</a:t>
            </a:r>
            <a:r>
              <a:rPr lang="en-GB"/>
              <a:t> (Ivan)</a:t>
            </a:r>
            <a:endParaRPr sz="1196"/>
          </a:p>
          <a:p>
            <a:pPr marL="210312" indent="-210312" defTabSz="841247">
              <a:lnSpc>
                <a:spcPct val="72000"/>
              </a:lnSpc>
              <a:spcBef>
                <a:spcPts val="900"/>
              </a:spcBef>
              <a:defRPr sz="3220"/>
            </a:pPr>
            <a:r>
              <a:t> Stages of Team development</a:t>
            </a:r>
            <a:r>
              <a:rPr lang="en-GB"/>
              <a:t> (Irina)</a:t>
            </a:r>
            <a:endParaRPr sz="1196"/>
          </a:p>
          <a:p>
            <a:pPr marL="210312" indent="-210312" defTabSz="841247">
              <a:lnSpc>
                <a:spcPct val="72000"/>
              </a:lnSpc>
              <a:spcBef>
                <a:spcPts val="900"/>
              </a:spcBef>
              <a:defRPr sz="3220"/>
            </a:pPr>
            <a:r>
              <a:t>Team roles includes 2 Leadership roles</a:t>
            </a:r>
            <a:r>
              <a:rPr lang="en-GB"/>
              <a:t>. (Victoria)</a:t>
            </a:r>
            <a:endParaRPr sz="1196"/>
          </a:p>
          <a:p>
            <a:pPr marL="210312" indent="-210312" defTabSz="841247">
              <a:lnSpc>
                <a:spcPct val="72000"/>
              </a:lnSpc>
              <a:spcBef>
                <a:spcPts val="900"/>
              </a:spcBef>
              <a:defRPr sz="3220"/>
            </a:pPr>
            <a:r>
              <a:t>Managing conflict</a:t>
            </a:r>
            <a:r>
              <a:rPr lang="en-GB"/>
              <a:t>. (Sandra)</a:t>
            </a:r>
            <a:endParaRPr sz="1196"/>
          </a:p>
          <a:p>
            <a:pPr marL="210312" indent="-210312" defTabSz="841247">
              <a:lnSpc>
                <a:spcPct val="72000"/>
              </a:lnSpc>
              <a:spcBef>
                <a:spcPts val="900"/>
              </a:spcBef>
              <a:defRPr sz="3220"/>
            </a:pPr>
            <a:r>
              <a:t>Successful team development</a:t>
            </a:r>
            <a:r>
              <a:rPr lang="en-GB"/>
              <a:t>. (Ebitimi)</a:t>
            </a:r>
            <a:endParaRPr sz="1196"/>
          </a:p>
          <a:p>
            <a:pPr marL="210312" indent="-210312" defTabSz="841247">
              <a:lnSpc>
                <a:spcPct val="72000"/>
              </a:lnSpc>
              <a:spcBef>
                <a:spcPts val="900"/>
              </a:spcBef>
              <a:defRPr sz="3220"/>
            </a:pPr>
            <a:r>
              <a:t>Conclusion </a:t>
            </a:r>
            <a:endParaRPr sz="1196"/>
          </a:p>
          <a:p>
            <a:pPr marL="210312" indent="-210312" defTabSz="841247">
              <a:lnSpc>
                <a:spcPct val="72000"/>
              </a:lnSpc>
              <a:spcBef>
                <a:spcPts val="900"/>
              </a:spcBef>
              <a:defRPr sz="3220"/>
            </a:pPr>
            <a:r>
              <a:t>Reference</a:t>
            </a:r>
            <a:endParaRPr sz="1196"/>
          </a:p>
          <a:p>
            <a:pPr marL="0" indent="0" defTabSz="841247">
              <a:lnSpc>
                <a:spcPct val="72000"/>
              </a:lnSpc>
              <a:spcBef>
                <a:spcPts val="900"/>
              </a:spcBef>
              <a:buSzTx/>
              <a:buNone/>
              <a:defRPr sz="2024"/>
            </a:pPr>
            <a:endParaRPr sz="1196"/>
          </a:p>
          <a:p>
            <a:pPr marL="0" indent="0" defTabSz="841247">
              <a:lnSpc>
                <a:spcPct val="72000"/>
              </a:lnSpc>
              <a:spcBef>
                <a:spcPts val="900"/>
              </a:spcBef>
              <a:buNone/>
              <a:defRPr sz="2576"/>
            </a:pPr>
            <a:endParaRPr/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Rectangle 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21" name="Picture 4" descr="Picture 4"/>
          <p:cNvPicPr>
            <a:picLocks noChangeAspect="1"/>
          </p:cNvPicPr>
          <p:nvPr/>
        </p:nvPicPr>
        <p:blipFill>
          <a:blip r:embed="rId3"/>
          <a:srcRect l="11655" t="6483" r="4713"/>
          <a:stretch>
            <a:fillRect/>
          </a:stretch>
        </p:blipFill>
        <p:spPr>
          <a:xfrm>
            <a:off x="3523488" y="82"/>
            <a:ext cx="8668512" cy="6857918"/>
          </a:xfrm>
          <a:prstGeom prst="rect">
            <a:avLst/>
          </a:prstGeom>
          <a:ln w="12700">
            <a:miter lim="400000"/>
          </a:ln>
        </p:spPr>
      </p:pic>
      <p:sp>
        <p:nvSpPr>
          <p:cNvPr id="122" name="Rectangle 18"/>
          <p:cNvSpPr/>
          <p:nvPr/>
        </p:nvSpPr>
        <p:spPr>
          <a:xfrm>
            <a:off x="78658" y="0"/>
            <a:ext cx="9756603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9000">
                <a:srgbClr val="FFFFFF">
                  <a:alpha val="38000"/>
                </a:srgbClr>
              </a:gs>
              <a:gs pos="35000">
                <a:srgbClr val="FFFFFF">
                  <a:alpha val="78000"/>
                </a:srgbClr>
              </a:gs>
              <a:gs pos="58000">
                <a:srgbClr val="FFFFFF"/>
              </a:gs>
              <a:gs pos="100000">
                <a:srgbClr val="FFFFFF"/>
              </a:gs>
            </a:gsLst>
            <a:lin ang="1080000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r>
              <a:rPr lang="en-GB"/>
              <a:t>Introduction</a:t>
            </a:r>
            <a:endParaRPr/>
          </a:p>
        </p:txBody>
      </p:sp>
      <p:sp>
        <p:nvSpPr>
          <p:cNvPr id="123" name="Title 1"/>
          <p:cNvSpPr txBox="1">
            <a:spLocks noGrp="1"/>
          </p:cNvSpPr>
          <p:nvPr>
            <p:ph type="title"/>
          </p:nvPr>
        </p:nvSpPr>
        <p:spPr>
          <a:xfrm>
            <a:off x="371094" y="185930"/>
            <a:ext cx="3438906" cy="525778"/>
          </a:xfrm>
          <a:prstGeom prst="rect">
            <a:avLst/>
          </a:prstGeom>
        </p:spPr>
        <p:txBody>
          <a:bodyPr anchor="b"/>
          <a:lstStyle>
            <a:lvl1pPr>
              <a:defRPr sz="2800"/>
            </a:lvl1pPr>
          </a:lstStyle>
          <a:p>
            <a:r>
              <a:t>Ivan</a:t>
            </a:r>
            <a:r>
              <a:rPr lang="en-GB"/>
              <a:t> (2113303)</a:t>
            </a:r>
            <a:endParaRPr/>
          </a:p>
        </p:txBody>
      </p:sp>
      <p:sp>
        <p:nvSpPr>
          <p:cNvPr id="124" name="Rectangle 20"/>
          <p:cNvSpPr/>
          <p:nvPr/>
        </p:nvSpPr>
        <p:spPr>
          <a:xfrm rot="5400000" flipH="1">
            <a:off x="2038351" y="-758191"/>
            <a:ext cx="80768" cy="3300985"/>
          </a:xfrm>
          <a:prstGeom prst="rect">
            <a:avLst/>
          </a:prstGeom>
          <a:solidFill>
            <a:schemeClr val="accent2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25" name="Rectangle 22"/>
          <p:cNvSpPr/>
          <p:nvPr/>
        </p:nvSpPr>
        <p:spPr>
          <a:xfrm>
            <a:off x="428243" y="2441701"/>
            <a:ext cx="3300986" cy="12701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26" name="Content Placeholder 13"/>
          <p:cNvSpPr txBox="1">
            <a:spLocks noGrp="1"/>
          </p:cNvSpPr>
          <p:nvPr>
            <p:ph type="body" sz="quarter" idx="1"/>
          </p:nvPr>
        </p:nvSpPr>
        <p:spPr>
          <a:xfrm>
            <a:off x="371093" y="2718054"/>
            <a:ext cx="6439610" cy="320725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  <a:defRPr sz="1700"/>
            </a:pPr>
            <a:r>
              <a:rPr lang="en-GB" sz="2400" b="1">
                <a:solidFill>
                  <a:schemeClr val="tx1"/>
                </a:solidFill>
              </a:rPr>
              <a:t>Teamwork history</a:t>
            </a:r>
          </a:p>
          <a:p>
            <a:pPr marL="0" indent="0">
              <a:buNone/>
              <a:defRPr sz="1700"/>
            </a:pPr>
            <a:endParaRPr lang="en-GB" sz="2400" b="1">
              <a:solidFill>
                <a:schemeClr val="tx1"/>
              </a:solidFill>
            </a:endParaRPr>
          </a:p>
          <a:p>
            <a:pPr marL="0" indent="0">
              <a:buNone/>
              <a:defRPr sz="1700"/>
            </a:pPr>
            <a:r>
              <a:rPr lang="en-GB" sz="2400" b="1">
                <a:solidFill>
                  <a:schemeClr val="tx1"/>
                </a:solidFill>
              </a:rPr>
              <a:t>Definition of teamwork</a:t>
            </a:r>
          </a:p>
          <a:p>
            <a:pPr marL="0" indent="0">
              <a:buNone/>
              <a:defRPr sz="1700"/>
            </a:pPr>
            <a:endParaRPr lang="en-GB" sz="2400" b="1">
              <a:solidFill>
                <a:schemeClr val="tx1"/>
              </a:solidFill>
            </a:endParaRPr>
          </a:p>
          <a:p>
            <a:pPr marL="0" indent="0">
              <a:buNone/>
              <a:defRPr sz="1700"/>
            </a:pPr>
            <a:r>
              <a:rPr lang="en-GB" sz="2400" b="1">
                <a:solidFill>
                  <a:schemeClr val="tx1"/>
                </a:solidFill>
              </a:rPr>
              <a:t>Benefits of teamwork</a:t>
            </a:r>
          </a:p>
          <a:p>
            <a:pPr marL="0" indent="0">
              <a:buNone/>
              <a:defRPr sz="1700"/>
            </a:pPr>
            <a:endParaRPr lang="en-GB" sz="2400" b="1">
              <a:solidFill>
                <a:schemeClr val="tx1"/>
              </a:solidFill>
            </a:endParaRPr>
          </a:p>
          <a:p>
            <a:pPr marL="0" indent="0">
              <a:buNone/>
              <a:defRPr sz="1700"/>
            </a:pPr>
            <a:r>
              <a:rPr lang="en-GB" sz="2400" b="1">
                <a:solidFill>
                  <a:schemeClr val="tx1"/>
                </a:solidFill>
              </a:rPr>
              <a:t>References</a:t>
            </a:r>
          </a:p>
          <a:p>
            <a:pPr marL="0" indent="0">
              <a:buNone/>
              <a:defRPr sz="1700"/>
            </a:pPr>
            <a:endParaRPr lang="en-GB" sz="2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A0D185-712C-CF79-C827-DA251E0875F0}"/>
              </a:ext>
            </a:extLst>
          </p:cNvPr>
          <p:cNvSpPr txBox="1"/>
          <p:nvPr/>
        </p:nvSpPr>
        <p:spPr>
          <a:xfrm>
            <a:off x="371093" y="1179687"/>
            <a:ext cx="3358135" cy="769439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r>
              <a:rPr lang="en-GB" sz="4400"/>
              <a:t>Introduction</a:t>
            </a:r>
            <a:endParaRPr kumimoji="0" lang="en-US" sz="32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Rectangle 7"/>
          <p:cNvSpPr/>
          <p:nvPr/>
        </p:nvSpPr>
        <p:spPr>
          <a:xfrm>
            <a:off x="0" y="0"/>
            <a:ext cx="12188954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r>
              <a:rPr lang="en-GB"/>
              <a:t>BB</a:t>
            </a:r>
            <a:endParaRPr/>
          </a:p>
        </p:txBody>
      </p:sp>
      <p:sp>
        <p:nvSpPr>
          <p:cNvPr id="129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5400"/>
            </a:pPr>
            <a:r>
              <a:rPr lang="en-GB"/>
              <a:t>Teamwork history</a:t>
            </a:r>
            <a:endParaRPr/>
          </a:p>
        </p:txBody>
      </p:sp>
      <p:grpSp>
        <p:nvGrpSpPr>
          <p:cNvPr id="132" name="sketch line"/>
          <p:cNvGrpSpPr/>
          <p:nvPr/>
        </p:nvGrpSpPr>
        <p:grpSpPr>
          <a:xfrm>
            <a:off x="668735" y="1653251"/>
            <a:ext cx="10854658" cy="402561"/>
            <a:chOff x="0" y="0"/>
            <a:chExt cx="10854656" cy="61120"/>
          </a:xfrm>
        </p:grpSpPr>
        <p:sp>
          <p:nvSpPr>
            <p:cNvPr id="130" name="Shape"/>
            <p:cNvSpPr/>
            <p:nvPr/>
          </p:nvSpPr>
          <p:spPr>
            <a:xfrm>
              <a:off x="0" y="-1"/>
              <a:ext cx="10854229" cy="5478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14314" extrusionOk="0">
                  <a:moveTo>
                    <a:pt x="0" y="6302"/>
                  </a:moveTo>
                  <a:cubicBezTo>
                    <a:pt x="532" y="10296"/>
                    <a:pt x="827" y="802"/>
                    <a:pt x="1134" y="6302"/>
                  </a:cubicBezTo>
                  <a:cubicBezTo>
                    <a:pt x="1442" y="11802"/>
                    <a:pt x="1531" y="5687"/>
                    <a:pt x="1836" y="6302"/>
                  </a:cubicBezTo>
                  <a:cubicBezTo>
                    <a:pt x="2141" y="6917"/>
                    <a:pt x="2785" y="6264"/>
                    <a:pt x="3618" y="6302"/>
                  </a:cubicBezTo>
                  <a:cubicBezTo>
                    <a:pt x="4451" y="6340"/>
                    <a:pt x="4269" y="7734"/>
                    <a:pt x="4752" y="6302"/>
                  </a:cubicBezTo>
                  <a:cubicBezTo>
                    <a:pt x="5235" y="4870"/>
                    <a:pt x="5559" y="11132"/>
                    <a:pt x="5886" y="6302"/>
                  </a:cubicBezTo>
                  <a:cubicBezTo>
                    <a:pt x="6213" y="1472"/>
                    <a:pt x="7123" y="11267"/>
                    <a:pt x="7668" y="6302"/>
                  </a:cubicBezTo>
                  <a:cubicBezTo>
                    <a:pt x="8213" y="1337"/>
                    <a:pt x="8378" y="9493"/>
                    <a:pt x="8586" y="6302"/>
                  </a:cubicBezTo>
                  <a:cubicBezTo>
                    <a:pt x="8794" y="3111"/>
                    <a:pt x="9477" y="1803"/>
                    <a:pt x="10368" y="6302"/>
                  </a:cubicBezTo>
                  <a:cubicBezTo>
                    <a:pt x="11258" y="10801"/>
                    <a:pt x="11328" y="5442"/>
                    <a:pt x="12150" y="6302"/>
                  </a:cubicBezTo>
                  <a:cubicBezTo>
                    <a:pt x="12971" y="7162"/>
                    <a:pt x="12846" y="4963"/>
                    <a:pt x="13499" y="6302"/>
                  </a:cubicBezTo>
                  <a:cubicBezTo>
                    <a:pt x="14153" y="7641"/>
                    <a:pt x="14809" y="1643"/>
                    <a:pt x="15281" y="6302"/>
                  </a:cubicBezTo>
                  <a:cubicBezTo>
                    <a:pt x="15753" y="10961"/>
                    <a:pt x="16125" y="-64"/>
                    <a:pt x="16415" y="6302"/>
                  </a:cubicBezTo>
                  <a:cubicBezTo>
                    <a:pt x="16706" y="12668"/>
                    <a:pt x="17019" y="12966"/>
                    <a:pt x="17549" y="6302"/>
                  </a:cubicBezTo>
                  <a:cubicBezTo>
                    <a:pt x="18079" y="-362"/>
                    <a:pt x="18728" y="16231"/>
                    <a:pt x="19115" y="6302"/>
                  </a:cubicBezTo>
                  <a:cubicBezTo>
                    <a:pt x="19502" y="-3627"/>
                    <a:pt x="19913" y="-424"/>
                    <a:pt x="20249" y="6302"/>
                  </a:cubicBezTo>
                  <a:cubicBezTo>
                    <a:pt x="20586" y="13028"/>
                    <a:pt x="21285" y="6484"/>
                    <a:pt x="21599" y="6302"/>
                  </a:cubicBezTo>
                  <a:cubicBezTo>
                    <a:pt x="21598" y="8573"/>
                    <a:pt x="21599" y="9997"/>
                    <a:pt x="21599" y="11080"/>
                  </a:cubicBezTo>
                  <a:cubicBezTo>
                    <a:pt x="21110" y="12640"/>
                    <a:pt x="20583" y="12131"/>
                    <a:pt x="20033" y="11080"/>
                  </a:cubicBezTo>
                  <a:cubicBezTo>
                    <a:pt x="19483" y="10031"/>
                    <a:pt x="19588" y="7233"/>
                    <a:pt x="19331" y="11080"/>
                  </a:cubicBezTo>
                  <a:cubicBezTo>
                    <a:pt x="19074" y="14928"/>
                    <a:pt x="18665" y="6792"/>
                    <a:pt x="18413" y="11080"/>
                  </a:cubicBezTo>
                  <a:cubicBezTo>
                    <a:pt x="18161" y="15369"/>
                    <a:pt x="17075" y="5021"/>
                    <a:pt x="16631" y="11080"/>
                  </a:cubicBezTo>
                  <a:cubicBezTo>
                    <a:pt x="16187" y="17140"/>
                    <a:pt x="15727" y="13215"/>
                    <a:pt x="15281" y="11080"/>
                  </a:cubicBezTo>
                  <a:cubicBezTo>
                    <a:pt x="14836" y="8946"/>
                    <a:pt x="14797" y="13385"/>
                    <a:pt x="14363" y="11080"/>
                  </a:cubicBezTo>
                  <a:cubicBezTo>
                    <a:pt x="13929" y="8776"/>
                    <a:pt x="13294" y="11263"/>
                    <a:pt x="13014" y="11080"/>
                  </a:cubicBezTo>
                  <a:cubicBezTo>
                    <a:pt x="12733" y="10899"/>
                    <a:pt x="12561" y="14929"/>
                    <a:pt x="12312" y="11080"/>
                  </a:cubicBezTo>
                  <a:cubicBezTo>
                    <a:pt x="12062" y="7232"/>
                    <a:pt x="11835" y="9457"/>
                    <a:pt x="11610" y="11080"/>
                  </a:cubicBezTo>
                  <a:cubicBezTo>
                    <a:pt x="11385" y="12704"/>
                    <a:pt x="10910" y="8545"/>
                    <a:pt x="10260" y="11080"/>
                  </a:cubicBezTo>
                  <a:cubicBezTo>
                    <a:pt x="9610" y="13616"/>
                    <a:pt x="9634" y="13962"/>
                    <a:pt x="9342" y="11080"/>
                  </a:cubicBezTo>
                  <a:cubicBezTo>
                    <a:pt x="9049" y="8199"/>
                    <a:pt x="8115" y="8134"/>
                    <a:pt x="7776" y="11080"/>
                  </a:cubicBezTo>
                  <a:cubicBezTo>
                    <a:pt x="7437" y="14027"/>
                    <a:pt x="7041" y="11954"/>
                    <a:pt x="6858" y="11080"/>
                  </a:cubicBezTo>
                  <a:cubicBezTo>
                    <a:pt x="6674" y="10207"/>
                    <a:pt x="5951" y="4188"/>
                    <a:pt x="5292" y="11080"/>
                  </a:cubicBezTo>
                  <a:cubicBezTo>
                    <a:pt x="4633" y="17973"/>
                    <a:pt x="4831" y="8812"/>
                    <a:pt x="4590" y="11080"/>
                  </a:cubicBezTo>
                  <a:cubicBezTo>
                    <a:pt x="4349" y="13349"/>
                    <a:pt x="3423" y="7273"/>
                    <a:pt x="3024" y="11080"/>
                  </a:cubicBezTo>
                  <a:cubicBezTo>
                    <a:pt x="2626" y="14888"/>
                    <a:pt x="2323" y="10754"/>
                    <a:pt x="2106" y="11080"/>
                  </a:cubicBezTo>
                  <a:cubicBezTo>
                    <a:pt x="1889" y="11407"/>
                    <a:pt x="1553" y="14519"/>
                    <a:pt x="1404" y="11080"/>
                  </a:cubicBezTo>
                  <a:cubicBezTo>
                    <a:pt x="1255" y="7642"/>
                    <a:pt x="430" y="14155"/>
                    <a:pt x="0" y="11080"/>
                  </a:cubicBezTo>
                  <a:cubicBezTo>
                    <a:pt x="0" y="9255"/>
                    <a:pt x="-1" y="8329"/>
                    <a:pt x="0" y="6302"/>
                  </a:cubicBez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31" name="Shape"/>
            <p:cNvSpPr/>
            <p:nvPr/>
          </p:nvSpPr>
          <p:spPr>
            <a:xfrm>
              <a:off x="236" y="2666"/>
              <a:ext cx="10854421" cy="584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13108" extrusionOk="0">
                  <a:moveTo>
                    <a:pt x="0" y="4811"/>
                  </a:moveTo>
                  <a:cubicBezTo>
                    <a:pt x="293" y="533"/>
                    <a:pt x="692" y="3737"/>
                    <a:pt x="918" y="4811"/>
                  </a:cubicBezTo>
                  <a:cubicBezTo>
                    <a:pt x="1144" y="5885"/>
                    <a:pt x="1609" y="9256"/>
                    <a:pt x="2268" y="4811"/>
                  </a:cubicBezTo>
                  <a:cubicBezTo>
                    <a:pt x="2927" y="366"/>
                    <a:pt x="3239" y="6094"/>
                    <a:pt x="3834" y="4811"/>
                  </a:cubicBezTo>
                  <a:cubicBezTo>
                    <a:pt x="4429" y="3528"/>
                    <a:pt x="4254" y="4086"/>
                    <a:pt x="4536" y="4811"/>
                  </a:cubicBezTo>
                  <a:cubicBezTo>
                    <a:pt x="4818" y="5536"/>
                    <a:pt x="4889" y="6983"/>
                    <a:pt x="5238" y="4811"/>
                  </a:cubicBezTo>
                  <a:cubicBezTo>
                    <a:pt x="5587" y="2639"/>
                    <a:pt x="6391" y="-4833"/>
                    <a:pt x="7020" y="4811"/>
                  </a:cubicBezTo>
                  <a:cubicBezTo>
                    <a:pt x="7649" y="14455"/>
                    <a:pt x="8077" y="9754"/>
                    <a:pt x="8370" y="4811"/>
                  </a:cubicBezTo>
                  <a:cubicBezTo>
                    <a:pt x="8662" y="-132"/>
                    <a:pt x="8905" y="2155"/>
                    <a:pt x="9072" y="4811"/>
                  </a:cubicBezTo>
                  <a:cubicBezTo>
                    <a:pt x="9239" y="7467"/>
                    <a:pt x="10033" y="3450"/>
                    <a:pt x="10422" y="4811"/>
                  </a:cubicBezTo>
                  <a:cubicBezTo>
                    <a:pt x="10810" y="6172"/>
                    <a:pt x="11827" y="891"/>
                    <a:pt x="12203" y="4811"/>
                  </a:cubicBezTo>
                  <a:cubicBezTo>
                    <a:pt x="12580" y="8730"/>
                    <a:pt x="12903" y="10694"/>
                    <a:pt x="13337" y="4811"/>
                  </a:cubicBezTo>
                  <a:cubicBezTo>
                    <a:pt x="13772" y="-1072"/>
                    <a:pt x="13912" y="1412"/>
                    <a:pt x="14471" y="4811"/>
                  </a:cubicBezTo>
                  <a:cubicBezTo>
                    <a:pt x="15030" y="8210"/>
                    <a:pt x="15292" y="-2580"/>
                    <a:pt x="15821" y="4811"/>
                  </a:cubicBezTo>
                  <a:cubicBezTo>
                    <a:pt x="16351" y="12202"/>
                    <a:pt x="16901" y="2458"/>
                    <a:pt x="17387" y="4811"/>
                  </a:cubicBezTo>
                  <a:cubicBezTo>
                    <a:pt x="17873" y="7163"/>
                    <a:pt x="18291" y="1694"/>
                    <a:pt x="18953" y="4811"/>
                  </a:cubicBezTo>
                  <a:cubicBezTo>
                    <a:pt x="19615" y="7928"/>
                    <a:pt x="20491" y="6489"/>
                    <a:pt x="21599" y="4811"/>
                  </a:cubicBezTo>
                  <a:cubicBezTo>
                    <a:pt x="21600" y="5809"/>
                    <a:pt x="21600" y="6880"/>
                    <a:pt x="21599" y="8912"/>
                  </a:cubicBezTo>
                  <a:cubicBezTo>
                    <a:pt x="21276" y="11207"/>
                    <a:pt x="21042" y="11444"/>
                    <a:pt x="20681" y="8912"/>
                  </a:cubicBezTo>
                  <a:cubicBezTo>
                    <a:pt x="20319" y="6380"/>
                    <a:pt x="19574" y="1057"/>
                    <a:pt x="18899" y="8912"/>
                  </a:cubicBezTo>
                  <a:cubicBezTo>
                    <a:pt x="18224" y="16767"/>
                    <a:pt x="18147" y="11698"/>
                    <a:pt x="17549" y="8912"/>
                  </a:cubicBezTo>
                  <a:cubicBezTo>
                    <a:pt x="16951" y="6126"/>
                    <a:pt x="17193" y="6265"/>
                    <a:pt x="16847" y="8912"/>
                  </a:cubicBezTo>
                  <a:cubicBezTo>
                    <a:pt x="16501" y="11559"/>
                    <a:pt x="15915" y="9052"/>
                    <a:pt x="15497" y="8912"/>
                  </a:cubicBezTo>
                  <a:cubicBezTo>
                    <a:pt x="15079" y="8771"/>
                    <a:pt x="14751" y="9613"/>
                    <a:pt x="14363" y="8912"/>
                  </a:cubicBezTo>
                  <a:cubicBezTo>
                    <a:pt x="13976" y="8210"/>
                    <a:pt x="13727" y="8135"/>
                    <a:pt x="13229" y="8912"/>
                  </a:cubicBezTo>
                  <a:cubicBezTo>
                    <a:pt x="12732" y="9689"/>
                    <a:pt x="12446" y="13472"/>
                    <a:pt x="12095" y="8912"/>
                  </a:cubicBezTo>
                  <a:cubicBezTo>
                    <a:pt x="11745" y="4351"/>
                    <a:pt x="11189" y="5531"/>
                    <a:pt x="10962" y="8912"/>
                  </a:cubicBezTo>
                  <a:cubicBezTo>
                    <a:pt x="10734" y="12292"/>
                    <a:pt x="10022" y="10827"/>
                    <a:pt x="9396" y="8912"/>
                  </a:cubicBezTo>
                  <a:cubicBezTo>
                    <a:pt x="8769" y="6996"/>
                    <a:pt x="8436" y="14128"/>
                    <a:pt x="8046" y="8912"/>
                  </a:cubicBezTo>
                  <a:cubicBezTo>
                    <a:pt x="7656" y="3695"/>
                    <a:pt x="7599" y="12583"/>
                    <a:pt x="7344" y="8912"/>
                  </a:cubicBezTo>
                  <a:cubicBezTo>
                    <a:pt x="7088" y="5241"/>
                    <a:pt x="6498" y="14273"/>
                    <a:pt x="6210" y="8912"/>
                  </a:cubicBezTo>
                  <a:cubicBezTo>
                    <a:pt x="5921" y="3551"/>
                    <a:pt x="5413" y="13035"/>
                    <a:pt x="4644" y="8912"/>
                  </a:cubicBezTo>
                  <a:cubicBezTo>
                    <a:pt x="3875" y="4789"/>
                    <a:pt x="4174" y="6106"/>
                    <a:pt x="3726" y="8912"/>
                  </a:cubicBezTo>
                  <a:cubicBezTo>
                    <a:pt x="3279" y="11718"/>
                    <a:pt x="2553" y="14987"/>
                    <a:pt x="1944" y="8912"/>
                  </a:cubicBezTo>
                  <a:cubicBezTo>
                    <a:pt x="1336" y="2837"/>
                    <a:pt x="813" y="1946"/>
                    <a:pt x="0" y="8912"/>
                  </a:cubicBezTo>
                  <a:cubicBezTo>
                    <a:pt x="0" y="6934"/>
                    <a:pt x="1" y="5811"/>
                    <a:pt x="0" y="4811"/>
                  </a:cubicBezTo>
                  <a:close/>
                </a:path>
              </a:pathLst>
            </a:custGeom>
            <a:noFill/>
            <a:ln w="41275" cap="rnd">
              <a:solidFill>
                <a:schemeClr val="accent2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</p:grpSp>
      <p:pic>
        <p:nvPicPr>
          <p:cNvPr id="133" name="Picture 4" descr="Picture 4"/>
          <p:cNvPicPr>
            <a:picLocks noChangeAspect="1"/>
          </p:cNvPicPr>
          <p:nvPr/>
        </p:nvPicPr>
        <p:blipFill>
          <a:blip r:embed="rId2"/>
          <a:srcRect l="31934"/>
          <a:stretch>
            <a:fillRect/>
          </a:stretch>
        </p:blipFill>
        <p:spPr>
          <a:xfrm>
            <a:off x="7752435" y="2145401"/>
            <a:ext cx="4086617" cy="4252828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FE7A8E9-D259-5B56-9DB6-19BFEB5BB2CA}"/>
              </a:ext>
            </a:extLst>
          </p:cNvPr>
          <p:cNvSpPr txBox="1"/>
          <p:nvPr/>
        </p:nvSpPr>
        <p:spPr>
          <a:xfrm>
            <a:off x="518884" y="2145401"/>
            <a:ext cx="6968704" cy="4524313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285750" marR="0" indent="-28575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sz="3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rPr>
              <a:t>Before the 1960s most teamwork research was based </a:t>
            </a:r>
            <a:r>
              <a:rPr lang="en-US" sz="3200" dirty="0"/>
              <a:t>on individual productivity.</a:t>
            </a:r>
          </a:p>
          <a:p>
            <a:pPr marL="285750" marR="0" indent="-28575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sz="3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rPr>
              <a:t>Research on team building and team development happened during the 1970s and 1980s.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Psychologist Bruce Tuckman created a model of teamwork in 1965.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 (</a:t>
            </a:r>
            <a:r>
              <a:rPr lang="en-US" sz="3200" i="1" dirty="0"/>
              <a:t>Tuckman 1965)</a:t>
            </a:r>
            <a:endParaRPr kumimoji="0" lang="en-US" sz="3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7"/>
          <p:cNvSpPr/>
          <p:nvPr/>
        </p:nvSpPr>
        <p:spPr>
          <a:xfrm>
            <a:off x="277997" y="0"/>
            <a:ext cx="12188954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36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5400"/>
            </a:pPr>
            <a:r>
              <a:rPr lang="en-GB"/>
              <a:t>Definition of Team</a:t>
            </a:r>
            <a:endParaRPr/>
          </a:p>
        </p:txBody>
      </p:sp>
      <p:grpSp>
        <p:nvGrpSpPr>
          <p:cNvPr id="139" name="sketch line"/>
          <p:cNvGrpSpPr/>
          <p:nvPr/>
        </p:nvGrpSpPr>
        <p:grpSpPr>
          <a:xfrm>
            <a:off x="668735" y="1653251"/>
            <a:ext cx="10854658" cy="402561"/>
            <a:chOff x="0" y="0"/>
            <a:chExt cx="10854656" cy="61120"/>
          </a:xfrm>
        </p:grpSpPr>
        <p:sp>
          <p:nvSpPr>
            <p:cNvPr id="137" name="Shape"/>
            <p:cNvSpPr/>
            <p:nvPr/>
          </p:nvSpPr>
          <p:spPr>
            <a:xfrm>
              <a:off x="0" y="-1"/>
              <a:ext cx="10854229" cy="5478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14314" extrusionOk="0">
                  <a:moveTo>
                    <a:pt x="0" y="6302"/>
                  </a:moveTo>
                  <a:cubicBezTo>
                    <a:pt x="532" y="10296"/>
                    <a:pt x="827" y="802"/>
                    <a:pt x="1134" y="6302"/>
                  </a:cubicBezTo>
                  <a:cubicBezTo>
                    <a:pt x="1442" y="11802"/>
                    <a:pt x="1531" y="5687"/>
                    <a:pt x="1836" y="6302"/>
                  </a:cubicBezTo>
                  <a:cubicBezTo>
                    <a:pt x="2141" y="6917"/>
                    <a:pt x="2785" y="6264"/>
                    <a:pt x="3618" y="6302"/>
                  </a:cubicBezTo>
                  <a:cubicBezTo>
                    <a:pt x="4451" y="6340"/>
                    <a:pt x="4269" y="7734"/>
                    <a:pt x="4752" y="6302"/>
                  </a:cubicBezTo>
                  <a:cubicBezTo>
                    <a:pt x="5235" y="4870"/>
                    <a:pt x="5559" y="11132"/>
                    <a:pt x="5886" y="6302"/>
                  </a:cubicBezTo>
                  <a:cubicBezTo>
                    <a:pt x="6213" y="1472"/>
                    <a:pt x="7123" y="11267"/>
                    <a:pt x="7668" y="6302"/>
                  </a:cubicBezTo>
                  <a:cubicBezTo>
                    <a:pt x="8213" y="1337"/>
                    <a:pt x="8378" y="9493"/>
                    <a:pt x="8586" y="6302"/>
                  </a:cubicBezTo>
                  <a:cubicBezTo>
                    <a:pt x="8794" y="3111"/>
                    <a:pt x="9477" y="1803"/>
                    <a:pt x="10368" y="6302"/>
                  </a:cubicBezTo>
                  <a:cubicBezTo>
                    <a:pt x="11258" y="10801"/>
                    <a:pt x="11328" y="5442"/>
                    <a:pt x="12150" y="6302"/>
                  </a:cubicBezTo>
                  <a:cubicBezTo>
                    <a:pt x="12971" y="7162"/>
                    <a:pt x="12846" y="4963"/>
                    <a:pt x="13499" y="6302"/>
                  </a:cubicBezTo>
                  <a:cubicBezTo>
                    <a:pt x="14153" y="7641"/>
                    <a:pt x="14809" y="1643"/>
                    <a:pt x="15281" y="6302"/>
                  </a:cubicBezTo>
                  <a:cubicBezTo>
                    <a:pt x="15753" y="10961"/>
                    <a:pt x="16125" y="-64"/>
                    <a:pt x="16415" y="6302"/>
                  </a:cubicBezTo>
                  <a:cubicBezTo>
                    <a:pt x="16706" y="12668"/>
                    <a:pt x="17019" y="12966"/>
                    <a:pt x="17549" y="6302"/>
                  </a:cubicBezTo>
                  <a:cubicBezTo>
                    <a:pt x="18079" y="-362"/>
                    <a:pt x="18728" y="16231"/>
                    <a:pt x="19115" y="6302"/>
                  </a:cubicBezTo>
                  <a:cubicBezTo>
                    <a:pt x="19502" y="-3627"/>
                    <a:pt x="19913" y="-424"/>
                    <a:pt x="20249" y="6302"/>
                  </a:cubicBezTo>
                  <a:cubicBezTo>
                    <a:pt x="20586" y="13028"/>
                    <a:pt x="21285" y="6484"/>
                    <a:pt x="21599" y="6302"/>
                  </a:cubicBezTo>
                  <a:cubicBezTo>
                    <a:pt x="21598" y="8573"/>
                    <a:pt x="21599" y="9997"/>
                    <a:pt x="21599" y="11080"/>
                  </a:cubicBezTo>
                  <a:cubicBezTo>
                    <a:pt x="21110" y="12640"/>
                    <a:pt x="20583" y="12131"/>
                    <a:pt x="20033" y="11080"/>
                  </a:cubicBezTo>
                  <a:cubicBezTo>
                    <a:pt x="19483" y="10031"/>
                    <a:pt x="19588" y="7233"/>
                    <a:pt x="19331" y="11080"/>
                  </a:cubicBezTo>
                  <a:cubicBezTo>
                    <a:pt x="19074" y="14928"/>
                    <a:pt x="18665" y="6792"/>
                    <a:pt x="18413" y="11080"/>
                  </a:cubicBezTo>
                  <a:cubicBezTo>
                    <a:pt x="18161" y="15369"/>
                    <a:pt x="17075" y="5021"/>
                    <a:pt x="16631" y="11080"/>
                  </a:cubicBezTo>
                  <a:cubicBezTo>
                    <a:pt x="16187" y="17140"/>
                    <a:pt x="15727" y="13215"/>
                    <a:pt x="15281" y="11080"/>
                  </a:cubicBezTo>
                  <a:cubicBezTo>
                    <a:pt x="14836" y="8946"/>
                    <a:pt x="14797" y="13385"/>
                    <a:pt x="14363" y="11080"/>
                  </a:cubicBezTo>
                  <a:cubicBezTo>
                    <a:pt x="13929" y="8776"/>
                    <a:pt x="13294" y="11263"/>
                    <a:pt x="13014" y="11080"/>
                  </a:cubicBezTo>
                  <a:cubicBezTo>
                    <a:pt x="12733" y="10899"/>
                    <a:pt x="12561" y="14929"/>
                    <a:pt x="12312" y="11080"/>
                  </a:cubicBezTo>
                  <a:cubicBezTo>
                    <a:pt x="12062" y="7232"/>
                    <a:pt x="11835" y="9457"/>
                    <a:pt x="11610" y="11080"/>
                  </a:cubicBezTo>
                  <a:cubicBezTo>
                    <a:pt x="11385" y="12704"/>
                    <a:pt x="10910" y="8545"/>
                    <a:pt x="10260" y="11080"/>
                  </a:cubicBezTo>
                  <a:cubicBezTo>
                    <a:pt x="9610" y="13616"/>
                    <a:pt x="9634" y="13962"/>
                    <a:pt x="9342" y="11080"/>
                  </a:cubicBezTo>
                  <a:cubicBezTo>
                    <a:pt x="9049" y="8199"/>
                    <a:pt x="8115" y="8134"/>
                    <a:pt x="7776" y="11080"/>
                  </a:cubicBezTo>
                  <a:cubicBezTo>
                    <a:pt x="7437" y="14027"/>
                    <a:pt x="7041" y="11954"/>
                    <a:pt x="6858" y="11080"/>
                  </a:cubicBezTo>
                  <a:cubicBezTo>
                    <a:pt x="6674" y="10207"/>
                    <a:pt x="5951" y="4188"/>
                    <a:pt x="5292" y="11080"/>
                  </a:cubicBezTo>
                  <a:cubicBezTo>
                    <a:pt x="4633" y="17973"/>
                    <a:pt x="4831" y="8812"/>
                    <a:pt x="4590" y="11080"/>
                  </a:cubicBezTo>
                  <a:cubicBezTo>
                    <a:pt x="4349" y="13349"/>
                    <a:pt x="3423" y="7273"/>
                    <a:pt x="3024" y="11080"/>
                  </a:cubicBezTo>
                  <a:cubicBezTo>
                    <a:pt x="2626" y="14888"/>
                    <a:pt x="2323" y="10754"/>
                    <a:pt x="2106" y="11080"/>
                  </a:cubicBezTo>
                  <a:cubicBezTo>
                    <a:pt x="1889" y="11407"/>
                    <a:pt x="1553" y="14519"/>
                    <a:pt x="1404" y="11080"/>
                  </a:cubicBezTo>
                  <a:cubicBezTo>
                    <a:pt x="1255" y="7642"/>
                    <a:pt x="430" y="14155"/>
                    <a:pt x="0" y="11080"/>
                  </a:cubicBezTo>
                  <a:cubicBezTo>
                    <a:pt x="0" y="9255"/>
                    <a:pt x="-1" y="8329"/>
                    <a:pt x="0" y="6302"/>
                  </a:cubicBez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38" name="Shape"/>
            <p:cNvSpPr/>
            <p:nvPr/>
          </p:nvSpPr>
          <p:spPr>
            <a:xfrm>
              <a:off x="236" y="2666"/>
              <a:ext cx="10854421" cy="584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13108" extrusionOk="0">
                  <a:moveTo>
                    <a:pt x="0" y="4811"/>
                  </a:moveTo>
                  <a:cubicBezTo>
                    <a:pt x="293" y="533"/>
                    <a:pt x="692" y="3737"/>
                    <a:pt x="918" y="4811"/>
                  </a:cubicBezTo>
                  <a:cubicBezTo>
                    <a:pt x="1144" y="5885"/>
                    <a:pt x="1609" y="9256"/>
                    <a:pt x="2268" y="4811"/>
                  </a:cubicBezTo>
                  <a:cubicBezTo>
                    <a:pt x="2927" y="366"/>
                    <a:pt x="3239" y="6094"/>
                    <a:pt x="3834" y="4811"/>
                  </a:cubicBezTo>
                  <a:cubicBezTo>
                    <a:pt x="4429" y="3528"/>
                    <a:pt x="4254" y="4086"/>
                    <a:pt x="4536" y="4811"/>
                  </a:cubicBezTo>
                  <a:cubicBezTo>
                    <a:pt x="4818" y="5536"/>
                    <a:pt x="4889" y="6983"/>
                    <a:pt x="5238" y="4811"/>
                  </a:cubicBezTo>
                  <a:cubicBezTo>
                    <a:pt x="5587" y="2639"/>
                    <a:pt x="6391" y="-4833"/>
                    <a:pt x="7020" y="4811"/>
                  </a:cubicBezTo>
                  <a:cubicBezTo>
                    <a:pt x="7649" y="14455"/>
                    <a:pt x="8077" y="9754"/>
                    <a:pt x="8370" y="4811"/>
                  </a:cubicBezTo>
                  <a:cubicBezTo>
                    <a:pt x="8662" y="-132"/>
                    <a:pt x="8905" y="2155"/>
                    <a:pt x="9072" y="4811"/>
                  </a:cubicBezTo>
                  <a:cubicBezTo>
                    <a:pt x="9239" y="7467"/>
                    <a:pt x="10033" y="3450"/>
                    <a:pt x="10422" y="4811"/>
                  </a:cubicBezTo>
                  <a:cubicBezTo>
                    <a:pt x="10810" y="6172"/>
                    <a:pt x="11827" y="891"/>
                    <a:pt x="12203" y="4811"/>
                  </a:cubicBezTo>
                  <a:cubicBezTo>
                    <a:pt x="12580" y="8730"/>
                    <a:pt x="12903" y="10694"/>
                    <a:pt x="13337" y="4811"/>
                  </a:cubicBezTo>
                  <a:cubicBezTo>
                    <a:pt x="13772" y="-1072"/>
                    <a:pt x="13912" y="1412"/>
                    <a:pt x="14471" y="4811"/>
                  </a:cubicBezTo>
                  <a:cubicBezTo>
                    <a:pt x="15030" y="8210"/>
                    <a:pt x="15292" y="-2580"/>
                    <a:pt x="15821" y="4811"/>
                  </a:cubicBezTo>
                  <a:cubicBezTo>
                    <a:pt x="16351" y="12202"/>
                    <a:pt x="16901" y="2458"/>
                    <a:pt x="17387" y="4811"/>
                  </a:cubicBezTo>
                  <a:cubicBezTo>
                    <a:pt x="17873" y="7163"/>
                    <a:pt x="18291" y="1694"/>
                    <a:pt x="18953" y="4811"/>
                  </a:cubicBezTo>
                  <a:cubicBezTo>
                    <a:pt x="19615" y="7928"/>
                    <a:pt x="20491" y="6489"/>
                    <a:pt x="21599" y="4811"/>
                  </a:cubicBezTo>
                  <a:cubicBezTo>
                    <a:pt x="21600" y="5809"/>
                    <a:pt x="21600" y="6880"/>
                    <a:pt x="21599" y="8912"/>
                  </a:cubicBezTo>
                  <a:cubicBezTo>
                    <a:pt x="21276" y="11207"/>
                    <a:pt x="21042" y="11444"/>
                    <a:pt x="20681" y="8912"/>
                  </a:cubicBezTo>
                  <a:cubicBezTo>
                    <a:pt x="20319" y="6380"/>
                    <a:pt x="19574" y="1057"/>
                    <a:pt x="18899" y="8912"/>
                  </a:cubicBezTo>
                  <a:cubicBezTo>
                    <a:pt x="18224" y="16767"/>
                    <a:pt x="18147" y="11698"/>
                    <a:pt x="17549" y="8912"/>
                  </a:cubicBezTo>
                  <a:cubicBezTo>
                    <a:pt x="16951" y="6126"/>
                    <a:pt x="17193" y="6265"/>
                    <a:pt x="16847" y="8912"/>
                  </a:cubicBezTo>
                  <a:cubicBezTo>
                    <a:pt x="16501" y="11559"/>
                    <a:pt x="15915" y="9052"/>
                    <a:pt x="15497" y="8912"/>
                  </a:cubicBezTo>
                  <a:cubicBezTo>
                    <a:pt x="15079" y="8771"/>
                    <a:pt x="14751" y="9613"/>
                    <a:pt x="14363" y="8912"/>
                  </a:cubicBezTo>
                  <a:cubicBezTo>
                    <a:pt x="13976" y="8210"/>
                    <a:pt x="13727" y="8135"/>
                    <a:pt x="13229" y="8912"/>
                  </a:cubicBezTo>
                  <a:cubicBezTo>
                    <a:pt x="12732" y="9689"/>
                    <a:pt x="12446" y="13472"/>
                    <a:pt x="12095" y="8912"/>
                  </a:cubicBezTo>
                  <a:cubicBezTo>
                    <a:pt x="11745" y="4351"/>
                    <a:pt x="11189" y="5531"/>
                    <a:pt x="10962" y="8912"/>
                  </a:cubicBezTo>
                  <a:cubicBezTo>
                    <a:pt x="10734" y="12292"/>
                    <a:pt x="10022" y="10827"/>
                    <a:pt x="9396" y="8912"/>
                  </a:cubicBezTo>
                  <a:cubicBezTo>
                    <a:pt x="8769" y="6996"/>
                    <a:pt x="8436" y="14128"/>
                    <a:pt x="8046" y="8912"/>
                  </a:cubicBezTo>
                  <a:cubicBezTo>
                    <a:pt x="7656" y="3695"/>
                    <a:pt x="7599" y="12583"/>
                    <a:pt x="7344" y="8912"/>
                  </a:cubicBezTo>
                  <a:cubicBezTo>
                    <a:pt x="7088" y="5241"/>
                    <a:pt x="6498" y="14273"/>
                    <a:pt x="6210" y="8912"/>
                  </a:cubicBezTo>
                  <a:cubicBezTo>
                    <a:pt x="5921" y="3551"/>
                    <a:pt x="5413" y="13035"/>
                    <a:pt x="4644" y="8912"/>
                  </a:cubicBezTo>
                  <a:cubicBezTo>
                    <a:pt x="3875" y="4789"/>
                    <a:pt x="4174" y="6106"/>
                    <a:pt x="3726" y="8912"/>
                  </a:cubicBezTo>
                  <a:cubicBezTo>
                    <a:pt x="3279" y="11718"/>
                    <a:pt x="2553" y="14987"/>
                    <a:pt x="1944" y="8912"/>
                  </a:cubicBezTo>
                  <a:cubicBezTo>
                    <a:pt x="1336" y="2837"/>
                    <a:pt x="813" y="1946"/>
                    <a:pt x="0" y="8912"/>
                  </a:cubicBezTo>
                  <a:cubicBezTo>
                    <a:pt x="0" y="6934"/>
                    <a:pt x="1" y="5811"/>
                    <a:pt x="0" y="4811"/>
                  </a:cubicBezTo>
                  <a:close/>
                </a:path>
              </a:pathLst>
            </a:custGeom>
            <a:noFill/>
            <a:ln w="41275" cap="rnd">
              <a:solidFill>
                <a:schemeClr val="accent2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</p:grpSp>
      <p:pic>
        <p:nvPicPr>
          <p:cNvPr id="140" name="Picture 4" descr="Picture 4"/>
          <p:cNvPicPr>
            <a:picLocks noChangeAspect="1"/>
          </p:cNvPicPr>
          <p:nvPr/>
        </p:nvPicPr>
        <p:blipFill>
          <a:blip r:embed="rId2"/>
          <a:srcRect l="31934"/>
          <a:stretch>
            <a:fillRect/>
          </a:stretch>
        </p:blipFill>
        <p:spPr>
          <a:xfrm>
            <a:off x="7752435" y="2145401"/>
            <a:ext cx="4086617" cy="4252828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9C2E6C-3CC3-2D8B-1AD0-218E52B40CEF}"/>
              </a:ext>
            </a:extLst>
          </p:cNvPr>
          <p:cNvSpPr txBox="1"/>
          <p:nvPr/>
        </p:nvSpPr>
        <p:spPr>
          <a:xfrm>
            <a:off x="838200" y="2145401"/>
            <a:ext cx="6286336" cy="415498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285750" marR="0" indent="-28575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sz="24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rPr>
              <a:t>A team means to work as a group with two or more people.</a:t>
            </a:r>
          </a:p>
          <a:p>
            <a:pPr marR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kumimoji="0" 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  <a:p>
            <a:pPr marL="342900" marR="0" indent="-3429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sz="24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rPr>
              <a:t>Team members share the same goal, and they are created to complete a particular task.</a:t>
            </a:r>
          </a:p>
          <a:p>
            <a:pPr marL="285750" marR="0" indent="-28575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  <a:p>
            <a:pPr marL="285750" marR="0" indent="-28575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sz="24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rPr>
              <a:t>A team member can give better performance if they have a shared commitment.</a:t>
            </a:r>
          </a:p>
          <a:p>
            <a:pPr marL="285750" marR="0" indent="-28575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sz="24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  <a:p>
            <a:pPr marL="285750" marR="0" indent="-28575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sz="24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rPr>
              <a:t>Effective teamwork can </a:t>
            </a:r>
            <a:r>
              <a:rPr lang="en-US" sz="2400"/>
              <a:t>b</a:t>
            </a:r>
            <a:r>
              <a:rPr kumimoji="0" lang="en-US" sz="24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+mj-ea"/>
                <a:cs typeface="+mj-cs"/>
                <a:sym typeface="Calibri"/>
              </a:rPr>
              <a:t>ring better work outcomes.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Rectangle 16"/>
          <p:cNvSpPr/>
          <p:nvPr/>
        </p:nvSpPr>
        <p:spPr>
          <a:xfrm>
            <a:off x="3048" y="0"/>
            <a:ext cx="12188954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143" name="Picture 4" descr="Picture 4"/>
          <p:cNvPicPr>
            <a:picLocks noChangeAspect="1"/>
          </p:cNvPicPr>
          <p:nvPr/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6477"/>
                    </a14:imgEffect>
                  </a14:imgLayer>
                </a14:imgProps>
              </a:ext>
            </a:extLst>
          </a:blip>
          <a:srcRect l="244"/>
          <a:stretch>
            <a:fillRect/>
          </a:stretch>
        </p:blipFill>
        <p:spPr>
          <a:xfrm>
            <a:off x="4591782" y="0"/>
            <a:ext cx="7574695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</p:pic>
      <p:sp>
        <p:nvSpPr>
          <p:cNvPr id="144" name="Rectangle 18"/>
          <p:cNvSpPr/>
          <p:nvPr/>
        </p:nvSpPr>
        <p:spPr>
          <a:xfrm>
            <a:off x="3672375" y="0"/>
            <a:ext cx="7390263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9000">
                <a:srgbClr val="FFFFFF">
                  <a:alpha val="38000"/>
                </a:srgbClr>
              </a:gs>
              <a:gs pos="35000">
                <a:srgbClr val="FFFFFF">
                  <a:alpha val="77000"/>
                </a:srgbClr>
              </a:gs>
              <a:gs pos="48000">
                <a:srgbClr val="FFFFFF"/>
              </a:gs>
              <a:gs pos="100000">
                <a:srgbClr val="FFFFFF"/>
              </a:gs>
            </a:gsLst>
            <a:lin ang="1080000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45" name="Title 1"/>
          <p:cNvSpPr txBox="1">
            <a:spLocks noGrp="1"/>
          </p:cNvSpPr>
          <p:nvPr>
            <p:ph type="title"/>
          </p:nvPr>
        </p:nvSpPr>
        <p:spPr>
          <a:xfrm>
            <a:off x="838199" y="58440"/>
            <a:ext cx="6222268" cy="1245194"/>
          </a:xfrm>
          <a:prstGeom prst="rect">
            <a:avLst/>
          </a:prstGeom>
        </p:spPr>
        <p:txBody>
          <a:bodyPr/>
          <a:lstStyle/>
          <a:p>
            <a:pPr>
              <a:defRPr sz="4000"/>
            </a:pPr>
            <a:r>
              <a:rPr lang="en-GB"/>
              <a:t>Benefits of them working</a:t>
            </a:r>
            <a:endParaRPr/>
          </a:p>
        </p:txBody>
      </p:sp>
      <p:sp>
        <p:nvSpPr>
          <p:cNvPr id="146" name="Content Placeholder 13"/>
          <p:cNvSpPr txBox="1">
            <a:spLocks noGrp="1"/>
          </p:cNvSpPr>
          <p:nvPr>
            <p:ph type="body" sz="quarter" idx="1"/>
          </p:nvPr>
        </p:nvSpPr>
        <p:spPr>
          <a:xfrm>
            <a:off x="2713704" y="1617718"/>
            <a:ext cx="6764592" cy="4968657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defRPr sz="2000"/>
            </a:pPr>
            <a:r>
              <a:rPr lang="en-GB" sz="2400"/>
              <a:t>increase the productivity compared to individual work.</a:t>
            </a:r>
          </a:p>
          <a:p>
            <a:pPr>
              <a:lnSpc>
                <a:spcPct val="150000"/>
              </a:lnSpc>
              <a:defRPr sz="2000"/>
            </a:pPr>
            <a:r>
              <a:rPr lang="en-GB" sz="2400"/>
              <a:t>offer a support network among the team members.</a:t>
            </a:r>
          </a:p>
          <a:p>
            <a:pPr>
              <a:lnSpc>
                <a:spcPct val="150000"/>
              </a:lnSpc>
              <a:defRPr sz="2000"/>
            </a:pPr>
            <a:r>
              <a:rPr lang="en-GB" sz="2400"/>
              <a:t>encourage more innovation to work.</a:t>
            </a:r>
          </a:p>
          <a:p>
            <a:pPr>
              <a:lnSpc>
                <a:spcPct val="150000"/>
              </a:lnSpc>
              <a:defRPr sz="2000"/>
            </a:pPr>
            <a:r>
              <a:rPr lang="en-GB" sz="2400"/>
              <a:t> improve the model among the team.</a:t>
            </a:r>
          </a:p>
          <a:p>
            <a:pPr>
              <a:lnSpc>
                <a:spcPct val="150000"/>
              </a:lnSpc>
              <a:defRPr sz="2000"/>
            </a:pPr>
            <a:r>
              <a:rPr lang="en-GB" sz="2400"/>
              <a:t> attract more talents.</a:t>
            </a:r>
          </a:p>
          <a:p>
            <a:pPr>
              <a:lnSpc>
                <a:spcPct val="150000"/>
              </a:lnSpc>
              <a:defRPr sz="2000"/>
            </a:pPr>
            <a:r>
              <a:rPr lang="en-GB" sz="2400"/>
              <a:t>be a strong relationship among the employees.</a:t>
            </a:r>
          </a:p>
          <a:p>
            <a:pPr>
              <a:lnSpc>
                <a:spcPct val="150000"/>
              </a:lnSpc>
              <a:defRPr sz="2000"/>
            </a:pPr>
            <a:r>
              <a:rPr lang="en-GB" sz="2400"/>
              <a:t>improve the career of individuals.</a:t>
            </a:r>
          </a:p>
          <a:p>
            <a:pPr>
              <a:lnSpc>
                <a:spcPct val="150000"/>
              </a:lnSpc>
              <a:defRPr sz="2000"/>
            </a:pPr>
            <a:r>
              <a:rPr lang="en-GB" sz="2400"/>
              <a:t>promote synergy.</a:t>
            </a:r>
          </a:p>
        </p:txBody>
      </p:sp>
      <p:grpSp>
        <p:nvGrpSpPr>
          <p:cNvPr id="7" name="sketch line">
            <a:extLst>
              <a:ext uri="{FF2B5EF4-FFF2-40B4-BE49-F238E27FC236}">
                <a16:creationId xmlns:a16="http://schemas.microsoft.com/office/drawing/2014/main" id="{638095D1-7F1F-F21A-CE0A-0216551A2DE2}"/>
              </a:ext>
            </a:extLst>
          </p:cNvPr>
          <p:cNvGrpSpPr/>
          <p:nvPr/>
        </p:nvGrpSpPr>
        <p:grpSpPr>
          <a:xfrm>
            <a:off x="353575" y="1063316"/>
            <a:ext cx="10854658" cy="419443"/>
            <a:chOff x="0" y="0"/>
            <a:chExt cx="10854656" cy="61120"/>
          </a:xfrm>
        </p:grpSpPr>
        <p:sp>
          <p:nvSpPr>
            <p:cNvPr id="8" name="Shape">
              <a:extLst>
                <a:ext uri="{FF2B5EF4-FFF2-40B4-BE49-F238E27FC236}">
                  <a16:creationId xmlns:a16="http://schemas.microsoft.com/office/drawing/2014/main" id="{081FFCED-05DF-48D8-13A3-8A5999AD9401}"/>
                </a:ext>
              </a:extLst>
            </p:cNvPr>
            <p:cNvSpPr/>
            <p:nvPr/>
          </p:nvSpPr>
          <p:spPr>
            <a:xfrm>
              <a:off x="0" y="-1"/>
              <a:ext cx="10854229" cy="5478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14314" extrusionOk="0">
                  <a:moveTo>
                    <a:pt x="0" y="6302"/>
                  </a:moveTo>
                  <a:cubicBezTo>
                    <a:pt x="532" y="10296"/>
                    <a:pt x="827" y="802"/>
                    <a:pt x="1134" y="6302"/>
                  </a:cubicBezTo>
                  <a:cubicBezTo>
                    <a:pt x="1442" y="11802"/>
                    <a:pt x="1531" y="5687"/>
                    <a:pt x="1836" y="6302"/>
                  </a:cubicBezTo>
                  <a:cubicBezTo>
                    <a:pt x="2141" y="6917"/>
                    <a:pt x="2785" y="6264"/>
                    <a:pt x="3618" y="6302"/>
                  </a:cubicBezTo>
                  <a:cubicBezTo>
                    <a:pt x="4451" y="6340"/>
                    <a:pt x="4269" y="7734"/>
                    <a:pt x="4752" y="6302"/>
                  </a:cubicBezTo>
                  <a:cubicBezTo>
                    <a:pt x="5235" y="4870"/>
                    <a:pt x="5559" y="11132"/>
                    <a:pt x="5886" y="6302"/>
                  </a:cubicBezTo>
                  <a:cubicBezTo>
                    <a:pt x="6213" y="1472"/>
                    <a:pt x="7123" y="11267"/>
                    <a:pt x="7668" y="6302"/>
                  </a:cubicBezTo>
                  <a:cubicBezTo>
                    <a:pt x="8213" y="1337"/>
                    <a:pt x="8378" y="9493"/>
                    <a:pt x="8586" y="6302"/>
                  </a:cubicBezTo>
                  <a:cubicBezTo>
                    <a:pt x="8794" y="3111"/>
                    <a:pt x="9477" y="1803"/>
                    <a:pt x="10368" y="6302"/>
                  </a:cubicBezTo>
                  <a:cubicBezTo>
                    <a:pt x="11258" y="10801"/>
                    <a:pt x="11328" y="5442"/>
                    <a:pt x="12150" y="6302"/>
                  </a:cubicBezTo>
                  <a:cubicBezTo>
                    <a:pt x="12971" y="7162"/>
                    <a:pt x="12846" y="4963"/>
                    <a:pt x="13499" y="6302"/>
                  </a:cubicBezTo>
                  <a:cubicBezTo>
                    <a:pt x="14153" y="7641"/>
                    <a:pt x="14809" y="1643"/>
                    <a:pt x="15281" y="6302"/>
                  </a:cubicBezTo>
                  <a:cubicBezTo>
                    <a:pt x="15753" y="10961"/>
                    <a:pt x="16125" y="-64"/>
                    <a:pt x="16415" y="6302"/>
                  </a:cubicBezTo>
                  <a:cubicBezTo>
                    <a:pt x="16706" y="12668"/>
                    <a:pt x="17019" y="12966"/>
                    <a:pt x="17549" y="6302"/>
                  </a:cubicBezTo>
                  <a:cubicBezTo>
                    <a:pt x="18079" y="-362"/>
                    <a:pt x="18728" y="16231"/>
                    <a:pt x="19115" y="6302"/>
                  </a:cubicBezTo>
                  <a:cubicBezTo>
                    <a:pt x="19502" y="-3627"/>
                    <a:pt x="19913" y="-424"/>
                    <a:pt x="20249" y="6302"/>
                  </a:cubicBezTo>
                  <a:cubicBezTo>
                    <a:pt x="20586" y="13028"/>
                    <a:pt x="21285" y="6484"/>
                    <a:pt x="21599" y="6302"/>
                  </a:cubicBezTo>
                  <a:cubicBezTo>
                    <a:pt x="21598" y="8573"/>
                    <a:pt x="21599" y="9997"/>
                    <a:pt x="21599" y="11080"/>
                  </a:cubicBezTo>
                  <a:cubicBezTo>
                    <a:pt x="21110" y="12640"/>
                    <a:pt x="20583" y="12131"/>
                    <a:pt x="20033" y="11080"/>
                  </a:cubicBezTo>
                  <a:cubicBezTo>
                    <a:pt x="19483" y="10031"/>
                    <a:pt x="19588" y="7233"/>
                    <a:pt x="19331" y="11080"/>
                  </a:cubicBezTo>
                  <a:cubicBezTo>
                    <a:pt x="19074" y="14928"/>
                    <a:pt x="18665" y="6792"/>
                    <a:pt x="18413" y="11080"/>
                  </a:cubicBezTo>
                  <a:cubicBezTo>
                    <a:pt x="18161" y="15369"/>
                    <a:pt x="17075" y="5021"/>
                    <a:pt x="16631" y="11080"/>
                  </a:cubicBezTo>
                  <a:cubicBezTo>
                    <a:pt x="16187" y="17140"/>
                    <a:pt x="15727" y="13215"/>
                    <a:pt x="15281" y="11080"/>
                  </a:cubicBezTo>
                  <a:cubicBezTo>
                    <a:pt x="14836" y="8946"/>
                    <a:pt x="14797" y="13385"/>
                    <a:pt x="14363" y="11080"/>
                  </a:cubicBezTo>
                  <a:cubicBezTo>
                    <a:pt x="13929" y="8776"/>
                    <a:pt x="13294" y="11263"/>
                    <a:pt x="13014" y="11080"/>
                  </a:cubicBezTo>
                  <a:cubicBezTo>
                    <a:pt x="12733" y="10899"/>
                    <a:pt x="12561" y="14929"/>
                    <a:pt x="12312" y="11080"/>
                  </a:cubicBezTo>
                  <a:cubicBezTo>
                    <a:pt x="12062" y="7232"/>
                    <a:pt x="11835" y="9457"/>
                    <a:pt x="11610" y="11080"/>
                  </a:cubicBezTo>
                  <a:cubicBezTo>
                    <a:pt x="11385" y="12704"/>
                    <a:pt x="10910" y="8545"/>
                    <a:pt x="10260" y="11080"/>
                  </a:cubicBezTo>
                  <a:cubicBezTo>
                    <a:pt x="9610" y="13616"/>
                    <a:pt x="9634" y="13962"/>
                    <a:pt x="9342" y="11080"/>
                  </a:cubicBezTo>
                  <a:cubicBezTo>
                    <a:pt x="9049" y="8199"/>
                    <a:pt x="8115" y="8134"/>
                    <a:pt x="7776" y="11080"/>
                  </a:cubicBezTo>
                  <a:cubicBezTo>
                    <a:pt x="7437" y="14027"/>
                    <a:pt x="7041" y="11954"/>
                    <a:pt x="6858" y="11080"/>
                  </a:cubicBezTo>
                  <a:cubicBezTo>
                    <a:pt x="6674" y="10207"/>
                    <a:pt x="5951" y="4188"/>
                    <a:pt x="5292" y="11080"/>
                  </a:cubicBezTo>
                  <a:cubicBezTo>
                    <a:pt x="4633" y="17973"/>
                    <a:pt x="4831" y="8812"/>
                    <a:pt x="4590" y="11080"/>
                  </a:cubicBezTo>
                  <a:cubicBezTo>
                    <a:pt x="4349" y="13349"/>
                    <a:pt x="3423" y="7273"/>
                    <a:pt x="3024" y="11080"/>
                  </a:cubicBezTo>
                  <a:cubicBezTo>
                    <a:pt x="2626" y="14888"/>
                    <a:pt x="2323" y="10754"/>
                    <a:pt x="2106" y="11080"/>
                  </a:cubicBezTo>
                  <a:cubicBezTo>
                    <a:pt x="1889" y="11407"/>
                    <a:pt x="1553" y="14519"/>
                    <a:pt x="1404" y="11080"/>
                  </a:cubicBezTo>
                  <a:cubicBezTo>
                    <a:pt x="1255" y="7642"/>
                    <a:pt x="430" y="14155"/>
                    <a:pt x="0" y="11080"/>
                  </a:cubicBezTo>
                  <a:cubicBezTo>
                    <a:pt x="0" y="9255"/>
                    <a:pt x="-1" y="8329"/>
                    <a:pt x="0" y="6302"/>
                  </a:cubicBez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9" name="Shape">
              <a:extLst>
                <a:ext uri="{FF2B5EF4-FFF2-40B4-BE49-F238E27FC236}">
                  <a16:creationId xmlns:a16="http://schemas.microsoft.com/office/drawing/2014/main" id="{438D105C-5ECD-F4FA-E756-A1ABA3A24257}"/>
                </a:ext>
              </a:extLst>
            </p:cNvPr>
            <p:cNvSpPr/>
            <p:nvPr/>
          </p:nvSpPr>
          <p:spPr>
            <a:xfrm>
              <a:off x="236" y="2666"/>
              <a:ext cx="10854421" cy="584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13108" extrusionOk="0">
                  <a:moveTo>
                    <a:pt x="0" y="4811"/>
                  </a:moveTo>
                  <a:cubicBezTo>
                    <a:pt x="293" y="533"/>
                    <a:pt x="692" y="3737"/>
                    <a:pt x="918" y="4811"/>
                  </a:cubicBezTo>
                  <a:cubicBezTo>
                    <a:pt x="1144" y="5885"/>
                    <a:pt x="1609" y="9256"/>
                    <a:pt x="2268" y="4811"/>
                  </a:cubicBezTo>
                  <a:cubicBezTo>
                    <a:pt x="2927" y="366"/>
                    <a:pt x="3239" y="6094"/>
                    <a:pt x="3834" y="4811"/>
                  </a:cubicBezTo>
                  <a:cubicBezTo>
                    <a:pt x="4429" y="3528"/>
                    <a:pt x="4254" y="4086"/>
                    <a:pt x="4536" y="4811"/>
                  </a:cubicBezTo>
                  <a:cubicBezTo>
                    <a:pt x="4818" y="5536"/>
                    <a:pt x="4889" y="6983"/>
                    <a:pt x="5238" y="4811"/>
                  </a:cubicBezTo>
                  <a:cubicBezTo>
                    <a:pt x="5587" y="2639"/>
                    <a:pt x="6391" y="-4833"/>
                    <a:pt x="7020" y="4811"/>
                  </a:cubicBezTo>
                  <a:cubicBezTo>
                    <a:pt x="7649" y="14455"/>
                    <a:pt x="8077" y="9754"/>
                    <a:pt x="8370" y="4811"/>
                  </a:cubicBezTo>
                  <a:cubicBezTo>
                    <a:pt x="8662" y="-132"/>
                    <a:pt x="8905" y="2155"/>
                    <a:pt x="9072" y="4811"/>
                  </a:cubicBezTo>
                  <a:cubicBezTo>
                    <a:pt x="9239" y="7467"/>
                    <a:pt x="10033" y="3450"/>
                    <a:pt x="10422" y="4811"/>
                  </a:cubicBezTo>
                  <a:cubicBezTo>
                    <a:pt x="10810" y="6172"/>
                    <a:pt x="11827" y="891"/>
                    <a:pt x="12203" y="4811"/>
                  </a:cubicBezTo>
                  <a:cubicBezTo>
                    <a:pt x="12580" y="8730"/>
                    <a:pt x="12903" y="10694"/>
                    <a:pt x="13337" y="4811"/>
                  </a:cubicBezTo>
                  <a:cubicBezTo>
                    <a:pt x="13772" y="-1072"/>
                    <a:pt x="13912" y="1412"/>
                    <a:pt x="14471" y="4811"/>
                  </a:cubicBezTo>
                  <a:cubicBezTo>
                    <a:pt x="15030" y="8210"/>
                    <a:pt x="15292" y="-2580"/>
                    <a:pt x="15821" y="4811"/>
                  </a:cubicBezTo>
                  <a:cubicBezTo>
                    <a:pt x="16351" y="12202"/>
                    <a:pt x="16901" y="2458"/>
                    <a:pt x="17387" y="4811"/>
                  </a:cubicBezTo>
                  <a:cubicBezTo>
                    <a:pt x="17873" y="7163"/>
                    <a:pt x="18291" y="1694"/>
                    <a:pt x="18953" y="4811"/>
                  </a:cubicBezTo>
                  <a:cubicBezTo>
                    <a:pt x="19615" y="7928"/>
                    <a:pt x="20491" y="6489"/>
                    <a:pt x="21599" y="4811"/>
                  </a:cubicBezTo>
                  <a:cubicBezTo>
                    <a:pt x="21600" y="5809"/>
                    <a:pt x="21600" y="6880"/>
                    <a:pt x="21599" y="8912"/>
                  </a:cubicBezTo>
                  <a:cubicBezTo>
                    <a:pt x="21276" y="11207"/>
                    <a:pt x="21042" y="11444"/>
                    <a:pt x="20681" y="8912"/>
                  </a:cubicBezTo>
                  <a:cubicBezTo>
                    <a:pt x="20319" y="6380"/>
                    <a:pt x="19574" y="1057"/>
                    <a:pt x="18899" y="8912"/>
                  </a:cubicBezTo>
                  <a:cubicBezTo>
                    <a:pt x="18224" y="16767"/>
                    <a:pt x="18147" y="11698"/>
                    <a:pt x="17549" y="8912"/>
                  </a:cubicBezTo>
                  <a:cubicBezTo>
                    <a:pt x="16951" y="6126"/>
                    <a:pt x="17193" y="6265"/>
                    <a:pt x="16847" y="8912"/>
                  </a:cubicBezTo>
                  <a:cubicBezTo>
                    <a:pt x="16501" y="11559"/>
                    <a:pt x="15915" y="9052"/>
                    <a:pt x="15497" y="8912"/>
                  </a:cubicBezTo>
                  <a:cubicBezTo>
                    <a:pt x="15079" y="8771"/>
                    <a:pt x="14751" y="9613"/>
                    <a:pt x="14363" y="8912"/>
                  </a:cubicBezTo>
                  <a:cubicBezTo>
                    <a:pt x="13976" y="8210"/>
                    <a:pt x="13727" y="8135"/>
                    <a:pt x="13229" y="8912"/>
                  </a:cubicBezTo>
                  <a:cubicBezTo>
                    <a:pt x="12732" y="9689"/>
                    <a:pt x="12446" y="13472"/>
                    <a:pt x="12095" y="8912"/>
                  </a:cubicBezTo>
                  <a:cubicBezTo>
                    <a:pt x="11745" y="4351"/>
                    <a:pt x="11189" y="5531"/>
                    <a:pt x="10962" y="8912"/>
                  </a:cubicBezTo>
                  <a:cubicBezTo>
                    <a:pt x="10734" y="12292"/>
                    <a:pt x="10022" y="10827"/>
                    <a:pt x="9396" y="8912"/>
                  </a:cubicBezTo>
                  <a:cubicBezTo>
                    <a:pt x="8769" y="6996"/>
                    <a:pt x="8436" y="14128"/>
                    <a:pt x="8046" y="8912"/>
                  </a:cubicBezTo>
                  <a:cubicBezTo>
                    <a:pt x="7656" y="3695"/>
                    <a:pt x="7599" y="12583"/>
                    <a:pt x="7344" y="8912"/>
                  </a:cubicBezTo>
                  <a:cubicBezTo>
                    <a:pt x="7088" y="5241"/>
                    <a:pt x="6498" y="14273"/>
                    <a:pt x="6210" y="8912"/>
                  </a:cubicBezTo>
                  <a:cubicBezTo>
                    <a:pt x="5921" y="3551"/>
                    <a:pt x="5413" y="13035"/>
                    <a:pt x="4644" y="8912"/>
                  </a:cubicBezTo>
                  <a:cubicBezTo>
                    <a:pt x="3875" y="4789"/>
                    <a:pt x="4174" y="6106"/>
                    <a:pt x="3726" y="8912"/>
                  </a:cubicBezTo>
                  <a:cubicBezTo>
                    <a:pt x="3279" y="11718"/>
                    <a:pt x="2553" y="14987"/>
                    <a:pt x="1944" y="8912"/>
                  </a:cubicBezTo>
                  <a:cubicBezTo>
                    <a:pt x="1336" y="2837"/>
                    <a:pt x="813" y="1946"/>
                    <a:pt x="0" y="8912"/>
                  </a:cubicBezTo>
                  <a:cubicBezTo>
                    <a:pt x="0" y="6934"/>
                    <a:pt x="1" y="5811"/>
                    <a:pt x="0" y="4811"/>
                  </a:cubicBezTo>
                  <a:close/>
                </a:path>
              </a:pathLst>
            </a:custGeom>
            <a:noFill/>
            <a:ln w="41275" cap="rnd">
              <a:solidFill>
                <a:schemeClr val="accent2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E17F04B-E1F5-DC20-F56A-A816C34B669A}"/>
              </a:ext>
            </a:extLst>
          </p:cNvPr>
          <p:cNvSpPr txBox="1"/>
          <p:nvPr/>
        </p:nvSpPr>
        <p:spPr>
          <a:xfrm>
            <a:off x="196645" y="2444126"/>
            <a:ext cx="2267658" cy="286232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r>
              <a:rPr lang="en-GB" sz="6000"/>
              <a:t>Teamwork can:</a:t>
            </a:r>
            <a:endParaRPr kumimoji="0" lang="en-US" sz="6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FB961-1B41-C195-2F46-31B7F04FC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</a:pP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BD84E054-06D7-3BBD-CC45-F32826591F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Benefits of team working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Stages of team development 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Team Roles: Belbin’s  Team role Model and Tuckman model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Managing conflict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Successful team development</a:t>
            </a:r>
          </a:p>
        </p:txBody>
      </p:sp>
    </p:spTree>
    <p:extLst>
      <p:ext uri="{BB962C8B-B14F-4D97-AF65-F5344CB8AC3E}">
        <p14:creationId xmlns:p14="http://schemas.microsoft.com/office/powerpoint/2010/main" val="3549687693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Rectangle 7"/>
          <p:cNvSpPr/>
          <p:nvPr/>
        </p:nvSpPr>
        <p:spPr>
          <a:xfrm>
            <a:off x="0" y="5351"/>
            <a:ext cx="12188954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49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R</a:t>
            </a:r>
            <a:r>
              <a:rPr err="1"/>
              <a:t>eference</a:t>
            </a:r>
            <a:r>
              <a:rPr lang="en-GB"/>
              <a:t>s</a:t>
            </a:r>
            <a:endParaRPr/>
          </a:p>
        </p:txBody>
      </p:sp>
      <p:grpSp>
        <p:nvGrpSpPr>
          <p:cNvPr id="152" name="sketch line"/>
          <p:cNvGrpSpPr/>
          <p:nvPr/>
        </p:nvGrpSpPr>
        <p:grpSpPr>
          <a:xfrm>
            <a:off x="667148" y="1417277"/>
            <a:ext cx="10854658" cy="346345"/>
            <a:chOff x="0" y="0"/>
            <a:chExt cx="10854656" cy="61120"/>
          </a:xfrm>
        </p:grpSpPr>
        <p:sp>
          <p:nvSpPr>
            <p:cNvPr id="150" name="Shape"/>
            <p:cNvSpPr/>
            <p:nvPr/>
          </p:nvSpPr>
          <p:spPr>
            <a:xfrm>
              <a:off x="0" y="-1"/>
              <a:ext cx="10854229" cy="5478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14314" extrusionOk="0">
                  <a:moveTo>
                    <a:pt x="0" y="6302"/>
                  </a:moveTo>
                  <a:cubicBezTo>
                    <a:pt x="532" y="10296"/>
                    <a:pt x="827" y="802"/>
                    <a:pt x="1134" y="6302"/>
                  </a:cubicBezTo>
                  <a:cubicBezTo>
                    <a:pt x="1442" y="11802"/>
                    <a:pt x="1531" y="5687"/>
                    <a:pt x="1836" y="6302"/>
                  </a:cubicBezTo>
                  <a:cubicBezTo>
                    <a:pt x="2141" y="6917"/>
                    <a:pt x="2785" y="6264"/>
                    <a:pt x="3618" y="6302"/>
                  </a:cubicBezTo>
                  <a:cubicBezTo>
                    <a:pt x="4451" y="6340"/>
                    <a:pt x="4269" y="7734"/>
                    <a:pt x="4752" y="6302"/>
                  </a:cubicBezTo>
                  <a:cubicBezTo>
                    <a:pt x="5235" y="4870"/>
                    <a:pt x="5559" y="11132"/>
                    <a:pt x="5886" y="6302"/>
                  </a:cubicBezTo>
                  <a:cubicBezTo>
                    <a:pt x="6213" y="1472"/>
                    <a:pt x="7123" y="11267"/>
                    <a:pt x="7668" y="6302"/>
                  </a:cubicBezTo>
                  <a:cubicBezTo>
                    <a:pt x="8213" y="1337"/>
                    <a:pt x="8378" y="9493"/>
                    <a:pt x="8586" y="6302"/>
                  </a:cubicBezTo>
                  <a:cubicBezTo>
                    <a:pt x="8794" y="3111"/>
                    <a:pt x="9477" y="1803"/>
                    <a:pt x="10368" y="6302"/>
                  </a:cubicBezTo>
                  <a:cubicBezTo>
                    <a:pt x="11258" y="10801"/>
                    <a:pt x="11328" y="5442"/>
                    <a:pt x="12150" y="6302"/>
                  </a:cubicBezTo>
                  <a:cubicBezTo>
                    <a:pt x="12971" y="7162"/>
                    <a:pt x="12846" y="4963"/>
                    <a:pt x="13499" y="6302"/>
                  </a:cubicBezTo>
                  <a:cubicBezTo>
                    <a:pt x="14153" y="7641"/>
                    <a:pt x="14809" y="1643"/>
                    <a:pt x="15281" y="6302"/>
                  </a:cubicBezTo>
                  <a:cubicBezTo>
                    <a:pt x="15753" y="10961"/>
                    <a:pt x="16125" y="-64"/>
                    <a:pt x="16415" y="6302"/>
                  </a:cubicBezTo>
                  <a:cubicBezTo>
                    <a:pt x="16706" y="12668"/>
                    <a:pt x="17019" y="12966"/>
                    <a:pt x="17549" y="6302"/>
                  </a:cubicBezTo>
                  <a:cubicBezTo>
                    <a:pt x="18079" y="-362"/>
                    <a:pt x="18728" y="16231"/>
                    <a:pt x="19115" y="6302"/>
                  </a:cubicBezTo>
                  <a:cubicBezTo>
                    <a:pt x="19502" y="-3627"/>
                    <a:pt x="19913" y="-424"/>
                    <a:pt x="20249" y="6302"/>
                  </a:cubicBezTo>
                  <a:cubicBezTo>
                    <a:pt x="20586" y="13028"/>
                    <a:pt x="21285" y="6484"/>
                    <a:pt x="21599" y="6302"/>
                  </a:cubicBezTo>
                  <a:cubicBezTo>
                    <a:pt x="21598" y="8573"/>
                    <a:pt x="21599" y="9997"/>
                    <a:pt x="21599" y="11080"/>
                  </a:cubicBezTo>
                  <a:cubicBezTo>
                    <a:pt x="21110" y="12640"/>
                    <a:pt x="20583" y="12131"/>
                    <a:pt x="20033" y="11080"/>
                  </a:cubicBezTo>
                  <a:cubicBezTo>
                    <a:pt x="19483" y="10031"/>
                    <a:pt x="19588" y="7233"/>
                    <a:pt x="19331" y="11080"/>
                  </a:cubicBezTo>
                  <a:cubicBezTo>
                    <a:pt x="19074" y="14928"/>
                    <a:pt x="18665" y="6792"/>
                    <a:pt x="18413" y="11080"/>
                  </a:cubicBezTo>
                  <a:cubicBezTo>
                    <a:pt x="18161" y="15369"/>
                    <a:pt x="17075" y="5021"/>
                    <a:pt x="16631" y="11080"/>
                  </a:cubicBezTo>
                  <a:cubicBezTo>
                    <a:pt x="16187" y="17140"/>
                    <a:pt x="15727" y="13215"/>
                    <a:pt x="15281" y="11080"/>
                  </a:cubicBezTo>
                  <a:cubicBezTo>
                    <a:pt x="14836" y="8946"/>
                    <a:pt x="14797" y="13385"/>
                    <a:pt x="14363" y="11080"/>
                  </a:cubicBezTo>
                  <a:cubicBezTo>
                    <a:pt x="13929" y="8776"/>
                    <a:pt x="13294" y="11263"/>
                    <a:pt x="13014" y="11080"/>
                  </a:cubicBezTo>
                  <a:cubicBezTo>
                    <a:pt x="12733" y="10899"/>
                    <a:pt x="12561" y="14929"/>
                    <a:pt x="12312" y="11080"/>
                  </a:cubicBezTo>
                  <a:cubicBezTo>
                    <a:pt x="12062" y="7232"/>
                    <a:pt x="11835" y="9457"/>
                    <a:pt x="11610" y="11080"/>
                  </a:cubicBezTo>
                  <a:cubicBezTo>
                    <a:pt x="11385" y="12704"/>
                    <a:pt x="10910" y="8545"/>
                    <a:pt x="10260" y="11080"/>
                  </a:cubicBezTo>
                  <a:cubicBezTo>
                    <a:pt x="9610" y="13616"/>
                    <a:pt x="9634" y="13962"/>
                    <a:pt x="9342" y="11080"/>
                  </a:cubicBezTo>
                  <a:cubicBezTo>
                    <a:pt x="9049" y="8199"/>
                    <a:pt x="8115" y="8134"/>
                    <a:pt x="7776" y="11080"/>
                  </a:cubicBezTo>
                  <a:cubicBezTo>
                    <a:pt x="7437" y="14027"/>
                    <a:pt x="7041" y="11954"/>
                    <a:pt x="6858" y="11080"/>
                  </a:cubicBezTo>
                  <a:cubicBezTo>
                    <a:pt x="6674" y="10207"/>
                    <a:pt x="5951" y="4188"/>
                    <a:pt x="5292" y="11080"/>
                  </a:cubicBezTo>
                  <a:cubicBezTo>
                    <a:pt x="4633" y="17973"/>
                    <a:pt x="4831" y="8812"/>
                    <a:pt x="4590" y="11080"/>
                  </a:cubicBezTo>
                  <a:cubicBezTo>
                    <a:pt x="4349" y="13349"/>
                    <a:pt x="3423" y="7273"/>
                    <a:pt x="3024" y="11080"/>
                  </a:cubicBezTo>
                  <a:cubicBezTo>
                    <a:pt x="2626" y="14888"/>
                    <a:pt x="2323" y="10754"/>
                    <a:pt x="2106" y="11080"/>
                  </a:cubicBezTo>
                  <a:cubicBezTo>
                    <a:pt x="1889" y="11407"/>
                    <a:pt x="1553" y="14519"/>
                    <a:pt x="1404" y="11080"/>
                  </a:cubicBezTo>
                  <a:cubicBezTo>
                    <a:pt x="1255" y="7642"/>
                    <a:pt x="430" y="14155"/>
                    <a:pt x="0" y="11080"/>
                  </a:cubicBezTo>
                  <a:cubicBezTo>
                    <a:pt x="0" y="9255"/>
                    <a:pt x="-1" y="8329"/>
                    <a:pt x="0" y="6302"/>
                  </a:cubicBez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  <p:sp>
          <p:nvSpPr>
            <p:cNvPr id="151" name="Shape"/>
            <p:cNvSpPr/>
            <p:nvPr/>
          </p:nvSpPr>
          <p:spPr>
            <a:xfrm>
              <a:off x="236" y="2666"/>
              <a:ext cx="10854421" cy="584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99" h="13108" extrusionOk="0">
                  <a:moveTo>
                    <a:pt x="0" y="4811"/>
                  </a:moveTo>
                  <a:cubicBezTo>
                    <a:pt x="293" y="533"/>
                    <a:pt x="692" y="3737"/>
                    <a:pt x="918" y="4811"/>
                  </a:cubicBezTo>
                  <a:cubicBezTo>
                    <a:pt x="1144" y="5885"/>
                    <a:pt x="1609" y="9256"/>
                    <a:pt x="2268" y="4811"/>
                  </a:cubicBezTo>
                  <a:cubicBezTo>
                    <a:pt x="2927" y="366"/>
                    <a:pt x="3239" y="6094"/>
                    <a:pt x="3834" y="4811"/>
                  </a:cubicBezTo>
                  <a:cubicBezTo>
                    <a:pt x="4429" y="3528"/>
                    <a:pt x="4254" y="4086"/>
                    <a:pt x="4536" y="4811"/>
                  </a:cubicBezTo>
                  <a:cubicBezTo>
                    <a:pt x="4818" y="5536"/>
                    <a:pt x="4889" y="6983"/>
                    <a:pt x="5238" y="4811"/>
                  </a:cubicBezTo>
                  <a:cubicBezTo>
                    <a:pt x="5587" y="2639"/>
                    <a:pt x="6391" y="-4833"/>
                    <a:pt x="7020" y="4811"/>
                  </a:cubicBezTo>
                  <a:cubicBezTo>
                    <a:pt x="7649" y="14455"/>
                    <a:pt x="8077" y="9754"/>
                    <a:pt x="8370" y="4811"/>
                  </a:cubicBezTo>
                  <a:cubicBezTo>
                    <a:pt x="8662" y="-132"/>
                    <a:pt x="8905" y="2155"/>
                    <a:pt x="9072" y="4811"/>
                  </a:cubicBezTo>
                  <a:cubicBezTo>
                    <a:pt x="9239" y="7467"/>
                    <a:pt x="10033" y="3450"/>
                    <a:pt x="10422" y="4811"/>
                  </a:cubicBezTo>
                  <a:cubicBezTo>
                    <a:pt x="10810" y="6172"/>
                    <a:pt x="11827" y="891"/>
                    <a:pt x="12203" y="4811"/>
                  </a:cubicBezTo>
                  <a:cubicBezTo>
                    <a:pt x="12580" y="8730"/>
                    <a:pt x="12903" y="10694"/>
                    <a:pt x="13337" y="4811"/>
                  </a:cubicBezTo>
                  <a:cubicBezTo>
                    <a:pt x="13772" y="-1072"/>
                    <a:pt x="13912" y="1412"/>
                    <a:pt x="14471" y="4811"/>
                  </a:cubicBezTo>
                  <a:cubicBezTo>
                    <a:pt x="15030" y="8210"/>
                    <a:pt x="15292" y="-2580"/>
                    <a:pt x="15821" y="4811"/>
                  </a:cubicBezTo>
                  <a:cubicBezTo>
                    <a:pt x="16351" y="12202"/>
                    <a:pt x="16901" y="2458"/>
                    <a:pt x="17387" y="4811"/>
                  </a:cubicBezTo>
                  <a:cubicBezTo>
                    <a:pt x="17873" y="7163"/>
                    <a:pt x="18291" y="1694"/>
                    <a:pt x="18953" y="4811"/>
                  </a:cubicBezTo>
                  <a:cubicBezTo>
                    <a:pt x="19615" y="7928"/>
                    <a:pt x="20491" y="6489"/>
                    <a:pt x="21599" y="4811"/>
                  </a:cubicBezTo>
                  <a:cubicBezTo>
                    <a:pt x="21600" y="5809"/>
                    <a:pt x="21600" y="6880"/>
                    <a:pt x="21599" y="8912"/>
                  </a:cubicBezTo>
                  <a:cubicBezTo>
                    <a:pt x="21276" y="11207"/>
                    <a:pt x="21042" y="11444"/>
                    <a:pt x="20681" y="8912"/>
                  </a:cubicBezTo>
                  <a:cubicBezTo>
                    <a:pt x="20319" y="6380"/>
                    <a:pt x="19574" y="1057"/>
                    <a:pt x="18899" y="8912"/>
                  </a:cubicBezTo>
                  <a:cubicBezTo>
                    <a:pt x="18224" y="16767"/>
                    <a:pt x="18147" y="11698"/>
                    <a:pt x="17549" y="8912"/>
                  </a:cubicBezTo>
                  <a:cubicBezTo>
                    <a:pt x="16951" y="6126"/>
                    <a:pt x="17193" y="6265"/>
                    <a:pt x="16847" y="8912"/>
                  </a:cubicBezTo>
                  <a:cubicBezTo>
                    <a:pt x="16501" y="11559"/>
                    <a:pt x="15915" y="9052"/>
                    <a:pt x="15497" y="8912"/>
                  </a:cubicBezTo>
                  <a:cubicBezTo>
                    <a:pt x="15079" y="8771"/>
                    <a:pt x="14751" y="9613"/>
                    <a:pt x="14363" y="8912"/>
                  </a:cubicBezTo>
                  <a:cubicBezTo>
                    <a:pt x="13976" y="8210"/>
                    <a:pt x="13727" y="8135"/>
                    <a:pt x="13229" y="8912"/>
                  </a:cubicBezTo>
                  <a:cubicBezTo>
                    <a:pt x="12732" y="9689"/>
                    <a:pt x="12446" y="13472"/>
                    <a:pt x="12095" y="8912"/>
                  </a:cubicBezTo>
                  <a:cubicBezTo>
                    <a:pt x="11745" y="4351"/>
                    <a:pt x="11189" y="5531"/>
                    <a:pt x="10962" y="8912"/>
                  </a:cubicBezTo>
                  <a:cubicBezTo>
                    <a:pt x="10734" y="12292"/>
                    <a:pt x="10022" y="10827"/>
                    <a:pt x="9396" y="8912"/>
                  </a:cubicBezTo>
                  <a:cubicBezTo>
                    <a:pt x="8769" y="6996"/>
                    <a:pt x="8436" y="14128"/>
                    <a:pt x="8046" y="8912"/>
                  </a:cubicBezTo>
                  <a:cubicBezTo>
                    <a:pt x="7656" y="3695"/>
                    <a:pt x="7599" y="12583"/>
                    <a:pt x="7344" y="8912"/>
                  </a:cubicBezTo>
                  <a:cubicBezTo>
                    <a:pt x="7088" y="5241"/>
                    <a:pt x="6498" y="14273"/>
                    <a:pt x="6210" y="8912"/>
                  </a:cubicBezTo>
                  <a:cubicBezTo>
                    <a:pt x="5921" y="3551"/>
                    <a:pt x="5413" y="13035"/>
                    <a:pt x="4644" y="8912"/>
                  </a:cubicBezTo>
                  <a:cubicBezTo>
                    <a:pt x="3875" y="4789"/>
                    <a:pt x="4174" y="6106"/>
                    <a:pt x="3726" y="8912"/>
                  </a:cubicBezTo>
                  <a:cubicBezTo>
                    <a:pt x="3279" y="11718"/>
                    <a:pt x="2553" y="14987"/>
                    <a:pt x="1944" y="8912"/>
                  </a:cubicBezTo>
                  <a:cubicBezTo>
                    <a:pt x="1336" y="2837"/>
                    <a:pt x="813" y="1946"/>
                    <a:pt x="0" y="8912"/>
                  </a:cubicBezTo>
                  <a:cubicBezTo>
                    <a:pt x="0" y="6934"/>
                    <a:pt x="1" y="5811"/>
                    <a:pt x="0" y="4811"/>
                  </a:cubicBezTo>
                  <a:close/>
                </a:path>
              </a:pathLst>
            </a:custGeom>
            <a:noFill/>
            <a:ln w="41275" cap="rnd">
              <a:solidFill>
                <a:schemeClr val="accent2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  <a:endParaRPr/>
            </a:p>
          </p:txBody>
        </p:sp>
      </p:grpSp>
      <p:pic>
        <p:nvPicPr>
          <p:cNvPr id="153" name="Picture 4" descr="Picture 4"/>
          <p:cNvPicPr>
            <a:picLocks noChangeAspect="1"/>
          </p:cNvPicPr>
          <p:nvPr/>
        </p:nvPicPr>
        <p:blipFill>
          <a:blip r:embed="rId3"/>
          <a:srcRect l="31934"/>
          <a:stretch>
            <a:fillRect/>
          </a:stretch>
        </p:blipFill>
        <p:spPr>
          <a:xfrm>
            <a:off x="7421087" y="1878639"/>
            <a:ext cx="4679375" cy="4869696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939FF83-AE33-C8DA-22B4-E71412C19954}"/>
              </a:ext>
            </a:extLst>
          </p:cNvPr>
          <p:cNvSpPr txBox="1"/>
          <p:nvPr/>
        </p:nvSpPr>
        <p:spPr>
          <a:xfrm>
            <a:off x="418710" y="1884979"/>
            <a:ext cx="7081036" cy="480131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Kilty</a:t>
            </a:r>
            <a:r>
              <a:rPr lang="en-US" dirty="0"/>
              <a:t>, TJ. and Burrows, A.C., 2022. Integrated STEM and Partnerships: What to Do for More Effective Teams in Informal Settings. Education Sciences, 12(1), p.58. Available at: </a:t>
            </a:r>
            <a:r>
              <a:rPr lang="en-US" dirty="0">
                <a:hlinkClick r:id="rId4"/>
              </a:rPr>
              <a:t>https://www.mdpi.com/2227-7102/12/1/58/pdf</a:t>
            </a: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Salas, E., Reyes, D.L. and McDaniel, S.H., 2018. The science of teamwork: Progress, </a:t>
            </a:r>
            <a:r>
              <a:rPr lang="en-US" dirty="0" err="1"/>
              <a:t>reflections,and</a:t>
            </a:r>
            <a:r>
              <a:rPr lang="en-US" dirty="0"/>
              <a:t> the road ahead. American Psychologist,73(4).p.593.Available at: </a:t>
            </a:r>
            <a:r>
              <a:rPr lang="en-US" dirty="0">
                <a:hlinkClick r:id="rId5"/>
              </a:rPr>
              <a:t>https://doi.apa.org/doiLanding?doi=10.1037%2Famp0000334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Zhang, X.C., Lee, H., Rodriguez, C., Rudner, J., Chan, T.M. and </a:t>
            </a:r>
            <a:r>
              <a:rPr lang="en-US" dirty="0" err="1"/>
              <a:t>Papanagnou</a:t>
            </a:r>
            <a:r>
              <a:rPr lang="en-US" dirty="0"/>
              <a:t>, D., 2018. Trapped as a group, escape as a team: applying gamification to incorporate team-building skills through an*escape </a:t>
            </a:r>
            <a:r>
              <a:rPr lang="en-US" dirty="0" err="1"/>
              <a:t>room'experience</a:t>
            </a:r>
            <a:r>
              <a:rPr lang="en-US" dirty="0"/>
              <a:t>. Cures, 10(3). Available at: </a:t>
            </a:r>
            <a:r>
              <a:rPr lang="en-US" dirty="0">
                <a:hlinkClick r:id="rId6"/>
              </a:rPr>
              <a:t>https://www.cureus.com/articles/11043</a:t>
            </a:r>
            <a:r>
              <a:rPr lang="en-US" dirty="0"/>
              <a:t>. trapped-as-a-group-escape-as-a-team-applying-gamification-to-incorporate-team-building-skills-through-an-escape-room-experience</a:t>
            </a: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BEC5C70C-99A7-174E-9511-F4BDAE717752}"/>
              </a:ext>
            </a:extLst>
          </p:cNvPr>
          <p:cNvSpPr txBox="1"/>
          <p:nvPr/>
        </p:nvSpPr>
        <p:spPr>
          <a:xfrm>
            <a:off x="5180981" y="2518311"/>
            <a:ext cx="1828800" cy="182880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ro-RO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ctr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ctr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{38F17BF8-A4B7-C940-9A93-C09A9CA92339}tf10001069</Template>
  <TotalTime>337</TotalTime>
  <Words>1710</Words>
  <Application>Microsoft Office PowerPoint</Application>
  <PresentationFormat>Widescreen</PresentationFormat>
  <Paragraphs>207</Paragraphs>
  <Slides>9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Effective Team Working and Communication  Group work Presentation:  </vt:lpstr>
      <vt:lpstr>Introduction:  Outline:</vt:lpstr>
      <vt:lpstr>Ivan (2113303)</vt:lpstr>
      <vt:lpstr>Teamwork history</vt:lpstr>
      <vt:lpstr>Definition of Team</vt:lpstr>
      <vt:lpstr>Benefits of them working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 and communications Group work Presentation:  </dc:title>
  <cp:lastModifiedBy>Ivan Scarevnea (2113303)</cp:lastModifiedBy>
  <cp:revision>11</cp:revision>
  <dcterms:modified xsi:type="dcterms:W3CDTF">2022-09-06T20:40:45Z</dcterms:modified>
</cp:coreProperties>
</file>