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C5D48E-A636-46EE-86A5-9C2898CA1C6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D203B3B-77CE-4D96-AF2E-4DE440D3DA49}">
      <dgm:prSet custT="1"/>
      <dgm:spPr/>
      <dgm:t>
        <a:bodyPr/>
        <a:lstStyle/>
        <a:p>
          <a:r>
            <a:rPr lang="en-US" sz="1400" dirty="0">
              <a:solidFill>
                <a:srgbClr val="FF0000"/>
              </a:solidFill>
              <a:latin typeface="Arial Black" panose="020B0A04020102020204" pitchFamily="34" charset="0"/>
              <a:cs typeface="Arial" panose="020B0604020202020204" pitchFamily="34" charset="0"/>
            </a:rPr>
            <a:t>Social presence of a group is critical to building and sustaining a feeling of trust and cohesion within a geographically dispersed team; collaborative learning creates this type of psychological connection and allows learners to maintain a strong sense of social presence (Evangelista &amp; Thrower, 2023).</a:t>
          </a:r>
        </a:p>
      </dgm:t>
    </dgm:pt>
    <dgm:pt modelId="{53183DED-53F8-47EA-97C9-327DD11A772D}" type="parTrans" cxnId="{CA4213B6-887A-4DB3-A990-EE1B6D8F84E3}">
      <dgm:prSet/>
      <dgm:spPr/>
      <dgm:t>
        <a:bodyPr/>
        <a:lstStyle/>
        <a:p>
          <a:endParaRPr lang="en-US"/>
        </a:p>
      </dgm:t>
    </dgm:pt>
    <dgm:pt modelId="{DB4C2970-742F-45A6-9D21-B7A04F392C66}" type="sibTrans" cxnId="{CA4213B6-887A-4DB3-A990-EE1B6D8F84E3}">
      <dgm:prSet/>
      <dgm:spPr/>
      <dgm:t>
        <a:bodyPr/>
        <a:lstStyle/>
        <a:p>
          <a:endParaRPr lang="en-US"/>
        </a:p>
      </dgm:t>
    </dgm:pt>
    <dgm:pt modelId="{9B5AAB3D-3349-4A71-998D-73B625AE9986}">
      <dgm:prSet custT="1"/>
      <dgm:spPr/>
      <dgm:t>
        <a:bodyPr/>
        <a:lstStyle/>
        <a:p>
          <a:r>
            <a:rPr lang="en-US" sz="1400" dirty="0">
              <a:solidFill>
                <a:srgbClr val="FF0000"/>
              </a:solidFill>
              <a:latin typeface="Arial Black" panose="020B0A04020102020204" pitchFamily="34" charset="0"/>
              <a:cs typeface="Arial" panose="020B0604020202020204" pitchFamily="34" charset="0"/>
            </a:rPr>
            <a:t>Learners who are engaged in collaborative online environments will be better able to maintain engagement, clarity and trust in their virtual multinational teams (Stacey, 1999).</a:t>
          </a:r>
        </a:p>
      </dgm:t>
    </dgm:pt>
    <dgm:pt modelId="{187415B8-8873-4C6B-893D-354E67F3BB4F}" type="parTrans" cxnId="{723FCDF2-F178-4258-A666-B47F6EC2AF74}">
      <dgm:prSet/>
      <dgm:spPr/>
      <dgm:t>
        <a:bodyPr/>
        <a:lstStyle/>
        <a:p>
          <a:endParaRPr lang="en-US"/>
        </a:p>
      </dgm:t>
    </dgm:pt>
    <dgm:pt modelId="{5B238AAE-91E5-4BD5-B4A0-3439DD2338F7}" type="sibTrans" cxnId="{723FCDF2-F178-4258-A666-B47F6EC2AF74}">
      <dgm:prSet/>
      <dgm:spPr/>
      <dgm:t>
        <a:bodyPr/>
        <a:lstStyle/>
        <a:p>
          <a:endParaRPr lang="en-US"/>
        </a:p>
      </dgm:t>
    </dgm:pt>
    <dgm:pt modelId="{8356B001-8E20-4F2C-AAC3-3C5DBA97E0E2}" type="pres">
      <dgm:prSet presAssocID="{FAC5D48E-A636-46EE-86A5-9C2898CA1C69}" presName="hierChild1" presStyleCnt="0">
        <dgm:presLayoutVars>
          <dgm:chPref val="1"/>
          <dgm:dir/>
          <dgm:animOne val="branch"/>
          <dgm:animLvl val="lvl"/>
          <dgm:resizeHandles/>
        </dgm:presLayoutVars>
      </dgm:prSet>
      <dgm:spPr/>
    </dgm:pt>
    <dgm:pt modelId="{D1A4F9AD-1EA3-4EEC-B5A6-10F1FF22FD70}" type="pres">
      <dgm:prSet presAssocID="{AD203B3B-77CE-4D96-AF2E-4DE440D3DA49}" presName="hierRoot1" presStyleCnt="0"/>
      <dgm:spPr/>
    </dgm:pt>
    <dgm:pt modelId="{0C5A8684-ED20-465D-BF98-20699A13287A}" type="pres">
      <dgm:prSet presAssocID="{AD203B3B-77CE-4D96-AF2E-4DE440D3DA49}" presName="composite" presStyleCnt="0"/>
      <dgm:spPr/>
    </dgm:pt>
    <dgm:pt modelId="{A3963092-67BB-4ABB-86E7-4DD64FD6C773}" type="pres">
      <dgm:prSet presAssocID="{AD203B3B-77CE-4D96-AF2E-4DE440D3DA49}" presName="background" presStyleLbl="node0" presStyleIdx="0" presStyleCnt="2"/>
      <dgm:spPr/>
    </dgm:pt>
    <dgm:pt modelId="{D297A10A-9EDA-43EB-A5A5-F19942E80E4F}" type="pres">
      <dgm:prSet presAssocID="{AD203B3B-77CE-4D96-AF2E-4DE440D3DA49}" presName="text" presStyleLbl="fgAcc0" presStyleIdx="0" presStyleCnt="2">
        <dgm:presLayoutVars>
          <dgm:chPref val="3"/>
        </dgm:presLayoutVars>
      </dgm:prSet>
      <dgm:spPr/>
    </dgm:pt>
    <dgm:pt modelId="{782B1DA2-519C-4DD7-B7F0-4A33CC10C18E}" type="pres">
      <dgm:prSet presAssocID="{AD203B3B-77CE-4D96-AF2E-4DE440D3DA49}" presName="hierChild2" presStyleCnt="0"/>
      <dgm:spPr/>
    </dgm:pt>
    <dgm:pt modelId="{B2383D1F-CBF8-4471-A942-9C08984DDBFB}" type="pres">
      <dgm:prSet presAssocID="{9B5AAB3D-3349-4A71-998D-73B625AE9986}" presName="hierRoot1" presStyleCnt="0"/>
      <dgm:spPr/>
    </dgm:pt>
    <dgm:pt modelId="{BEEDA4FD-B75E-484B-AD76-B6EA93458C48}" type="pres">
      <dgm:prSet presAssocID="{9B5AAB3D-3349-4A71-998D-73B625AE9986}" presName="composite" presStyleCnt="0"/>
      <dgm:spPr/>
    </dgm:pt>
    <dgm:pt modelId="{4A60589D-8CD5-418D-B8CE-EABC5B02B8EF}" type="pres">
      <dgm:prSet presAssocID="{9B5AAB3D-3349-4A71-998D-73B625AE9986}" presName="background" presStyleLbl="node0" presStyleIdx="1" presStyleCnt="2"/>
      <dgm:spPr/>
    </dgm:pt>
    <dgm:pt modelId="{671E3238-FE9D-44AD-A439-396700C0D5EC}" type="pres">
      <dgm:prSet presAssocID="{9B5AAB3D-3349-4A71-998D-73B625AE9986}" presName="text" presStyleLbl="fgAcc0" presStyleIdx="1" presStyleCnt="2">
        <dgm:presLayoutVars>
          <dgm:chPref val="3"/>
        </dgm:presLayoutVars>
      </dgm:prSet>
      <dgm:spPr/>
    </dgm:pt>
    <dgm:pt modelId="{77EBD435-1E2F-4F4F-83A3-97249908C2CF}" type="pres">
      <dgm:prSet presAssocID="{9B5AAB3D-3349-4A71-998D-73B625AE9986}" presName="hierChild2" presStyleCnt="0"/>
      <dgm:spPr/>
    </dgm:pt>
  </dgm:ptLst>
  <dgm:cxnLst>
    <dgm:cxn modelId="{CECE2A64-AC80-4EC9-ADBB-08E6DDD0B5AE}" type="presOf" srcId="{9B5AAB3D-3349-4A71-998D-73B625AE9986}" destId="{671E3238-FE9D-44AD-A439-396700C0D5EC}" srcOrd="0" destOrd="0" presId="urn:microsoft.com/office/officeart/2005/8/layout/hierarchy1"/>
    <dgm:cxn modelId="{C05182B0-7766-4C73-B5C8-5EC20FE0815A}" type="presOf" srcId="{AD203B3B-77CE-4D96-AF2E-4DE440D3DA49}" destId="{D297A10A-9EDA-43EB-A5A5-F19942E80E4F}" srcOrd="0" destOrd="0" presId="urn:microsoft.com/office/officeart/2005/8/layout/hierarchy1"/>
    <dgm:cxn modelId="{CA4213B6-887A-4DB3-A990-EE1B6D8F84E3}" srcId="{FAC5D48E-A636-46EE-86A5-9C2898CA1C69}" destId="{AD203B3B-77CE-4D96-AF2E-4DE440D3DA49}" srcOrd="0" destOrd="0" parTransId="{53183DED-53F8-47EA-97C9-327DD11A772D}" sibTransId="{DB4C2970-742F-45A6-9D21-B7A04F392C66}"/>
    <dgm:cxn modelId="{0D4A08E6-9955-4A61-9EA4-1618FF0A0937}" type="presOf" srcId="{FAC5D48E-A636-46EE-86A5-9C2898CA1C69}" destId="{8356B001-8E20-4F2C-AAC3-3C5DBA97E0E2}" srcOrd="0" destOrd="0" presId="urn:microsoft.com/office/officeart/2005/8/layout/hierarchy1"/>
    <dgm:cxn modelId="{723FCDF2-F178-4258-A666-B47F6EC2AF74}" srcId="{FAC5D48E-A636-46EE-86A5-9C2898CA1C69}" destId="{9B5AAB3D-3349-4A71-998D-73B625AE9986}" srcOrd="1" destOrd="0" parTransId="{187415B8-8873-4C6B-893D-354E67F3BB4F}" sibTransId="{5B238AAE-91E5-4BD5-B4A0-3439DD2338F7}"/>
    <dgm:cxn modelId="{47547EDD-101E-4380-9BCB-BAF99035FAD4}" type="presParOf" srcId="{8356B001-8E20-4F2C-AAC3-3C5DBA97E0E2}" destId="{D1A4F9AD-1EA3-4EEC-B5A6-10F1FF22FD70}" srcOrd="0" destOrd="0" presId="urn:microsoft.com/office/officeart/2005/8/layout/hierarchy1"/>
    <dgm:cxn modelId="{87663BBE-3C86-4FB8-BC10-A9A451F812E2}" type="presParOf" srcId="{D1A4F9AD-1EA3-4EEC-B5A6-10F1FF22FD70}" destId="{0C5A8684-ED20-465D-BF98-20699A13287A}" srcOrd="0" destOrd="0" presId="urn:microsoft.com/office/officeart/2005/8/layout/hierarchy1"/>
    <dgm:cxn modelId="{3084E3C9-8B1F-4D7D-8AC7-38D0E0F732A3}" type="presParOf" srcId="{0C5A8684-ED20-465D-BF98-20699A13287A}" destId="{A3963092-67BB-4ABB-86E7-4DD64FD6C773}" srcOrd="0" destOrd="0" presId="urn:microsoft.com/office/officeart/2005/8/layout/hierarchy1"/>
    <dgm:cxn modelId="{FA755E75-F955-4481-9ED2-418D5EBEB929}" type="presParOf" srcId="{0C5A8684-ED20-465D-BF98-20699A13287A}" destId="{D297A10A-9EDA-43EB-A5A5-F19942E80E4F}" srcOrd="1" destOrd="0" presId="urn:microsoft.com/office/officeart/2005/8/layout/hierarchy1"/>
    <dgm:cxn modelId="{01F61456-632E-4817-9307-C319F57A28F0}" type="presParOf" srcId="{D1A4F9AD-1EA3-4EEC-B5A6-10F1FF22FD70}" destId="{782B1DA2-519C-4DD7-B7F0-4A33CC10C18E}" srcOrd="1" destOrd="0" presId="urn:microsoft.com/office/officeart/2005/8/layout/hierarchy1"/>
    <dgm:cxn modelId="{2EBD652E-3A32-404D-98C0-576AC0382965}" type="presParOf" srcId="{8356B001-8E20-4F2C-AAC3-3C5DBA97E0E2}" destId="{B2383D1F-CBF8-4471-A942-9C08984DDBFB}" srcOrd="1" destOrd="0" presId="urn:microsoft.com/office/officeart/2005/8/layout/hierarchy1"/>
    <dgm:cxn modelId="{BC607CC7-1ABD-4DA1-9885-464AADE20E58}" type="presParOf" srcId="{B2383D1F-CBF8-4471-A942-9C08984DDBFB}" destId="{BEEDA4FD-B75E-484B-AD76-B6EA93458C48}" srcOrd="0" destOrd="0" presId="urn:microsoft.com/office/officeart/2005/8/layout/hierarchy1"/>
    <dgm:cxn modelId="{178C572C-B8E9-4C2C-BECA-7427CEA84B91}" type="presParOf" srcId="{BEEDA4FD-B75E-484B-AD76-B6EA93458C48}" destId="{4A60589D-8CD5-418D-B8CE-EABC5B02B8EF}" srcOrd="0" destOrd="0" presId="urn:microsoft.com/office/officeart/2005/8/layout/hierarchy1"/>
    <dgm:cxn modelId="{C0F5681B-7AFE-4CCE-AB1D-55B3D04E308B}" type="presParOf" srcId="{BEEDA4FD-B75E-484B-AD76-B6EA93458C48}" destId="{671E3238-FE9D-44AD-A439-396700C0D5EC}" srcOrd="1" destOrd="0" presId="urn:microsoft.com/office/officeart/2005/8/layout/hierarchy1"/>
    <dgm:cxn modelId="{2F470730-5395-44CA-B91C-C64FCD8AA3FA}" type="presParOf" srcId="{B2383D1F-CBF8-4471-A942-9C08984DDBFB}" destId="{77EBD435-1E2F-4F4F-83A3-97249908C2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63092-67BB-4ABB-86E7-4DD64FD6C773}">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97A10A-9EDA-43EB-A5A5-F19942E80E4F}">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rgbClr val="FF0000"/>
              </a:solidFill>
              <a:latin typeface="Arial Black" panose="020B0A04020102020204" pitchFamily="34" charset="0"/>
              <a:cs typeface="Arial" panose="020B0604020202020204" pitchFamily="34" charset="0"/>
            </a:rPr>
            <a:t>Social presence of a group is critical to building and sustaining a feeling of trust and cohesion within a geographically dispersed team; collaborative learning creates this type of psychological connection and allows learners to maintain a strong sense of social presence (Evangelista &amp; Thrower, 2023).</a:t>
          </a:r>
        </a:p>
      </dsp:txBody>
      <dsp:txXfrm>
        <a:off x="608661" y="692298"/>
        <a:ext cx="4508047" cy="2799040"/>
      </dsp:txXfrm>
    </dsp:sp>
    <dsp:sp modelId="{4A60589D-8CD5-418D-B8CE-EABC5B02B8EF}">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1E3238-FE9D-44AD-A439-396700C0D5EC}">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rgbClr val="FF0000"/>
              </a:solidFill>
              <a:latin typeface="Arial Black" panose="020B0A04020102020204" pitchFamily="34" charset="0"/>
              <a:cs typeface="Arial" panose="020B0604020202020204" pitchFamily="34" charset="0"/>
            </a:rPr>
            <a:t>Learners who are engaged in collaborative online environments will be better able to maintain engagement, clarity and trust in their virtual multinational teams (Stacey, 1999).</a:t>
          </a: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165E0-59AD-126C-F3F3-6A5CC71710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0FC899-F436-814C-5E04-B5A62B5F58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96F976-6477-F817-1785-2A54408C9A47}"/>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5" name="Footer Placeholder 4">
            <a:extLst>
              <a:ext uri="{FF2B5EF4-FFF2-40B4-BE49-F238E27FC236}">
                <a16:creationId xmlns:a16="http://schemas.microsoft.com/office/drawing/2014/main" id="{EC91A359-6402-5FDC-D2D8-68243F50DD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3E2645-0418-4527-22EA-0636C5BD1B1C}"/>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2305842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114E1-D3A7-2052-F589-9B939759E9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6C4866-5077-1B95-1579-85F1EFDE06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052A65-2EDB-FD33-648F-404D7CBF1A16}"/>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5" name="Footer Placeholder 4">
            <a:extLst>
              <a:ext uri="{FF2B5EF4-FFF2-40B4-BE49-F238E27FC236}">
                <a16:creationId xmlns:a16="http://schemas.microsoft.com/office/drawing/2014/main" id="{9582CC78-D9A7-F4F8-A21D-5333832D4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F23763-0EEB-2785-923E-A91349E8F36A}"/>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1201331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F50B4-FC34-6001-C134-69C68C379A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44EE30-D570-1029-35C3-2A21D55DCB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93581B-0C0E-D551-070A-E74748566A21}"/>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5" name="Footer Placeholder 4">
            <a:extLst>
              <a:ext uri="{FF2B5EF4-FFF2-40B4-BE49-F238E27FC236}">
                <a16:creationId xmlns:a16="http://schemas.microsoft.com/office/drawing/2014/main" id="{1B62B007-3EB8-BE05-FA5D-F775836DAD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DA5412-CF66-15AF-8759-51335B7D6208}"/>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668086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B6F3E-44AC-9C3C-3835-A5A79F5F78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04A2CA-77E8-3D75-0197-200B23EA1C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76A0F6-C2EC-2A3E-D49D-25416358C1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5A6F57-2AF5-1C93-DD38-628554BAB7B0}"/>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6" name="Footer Placeholder 5">
            <a:extLst>
              <a:ext uri="{FF2B5EF4-FFF2-40B4-BE49-F238E27FC236}">
                <a16:creationId xmlns:a16="http://schemas.microsoft.com/office/drawing/2014/main" id="{DD375C9B-EAA8-73D1-1E56-73A03639E8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B1609F-7C07-0974-DA0A-30D8660B2C02}"/>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3952275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CFBEA-72EB-F372-825F-0AA4309C29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3778ED-743F-51BD-2E74-9E74ED90E9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BA9AFC-95B8-98E8-8556-8F2DB92785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DEC3F5-628B-899D-22A9-0B2873AF8C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59046D-3C63-CB58-9C35-95A7CA486A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0FA0CB-E8FB-678A-3F15-87B3F76A46A2}"/>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8" name="Footer Placeholder 7">
            <a:extLst>
              <a:ext uri="{FF2B5EF4-FFF2-40B4-BE49-F238E27FC236}">
                <a16:creationId xmlns:a16="http://schemas.microsoft.com/office/drawing/2014/main" id="{C73CB577-CF78-7F25-D3C8-A771D278FC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887D20-54C2-1FA6-CE34-CA3C81674199}"/>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4115098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624AD-1822-23F3-9080-65E6FDA580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4BD5A5-6935-C435-0D1E-6FE475741622}"/>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4" name="Footer Placeholder 3">
            <a:extLst>
              <a:ext uri="{FF2B5EF4-FFF2-40B4-BE49-F238E27FC236}">
                <a16:creationId xmlns:a16="http://schemas.microsoft.com/office/drawing/2014/main" id="{B81F37F0-EF7D-AA18-260A-BF8D0891AE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92F687-BD59-4C0F-65FA-E8C08A3459BE}"/>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397130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AAE1FF-8813-E1E6-4684-85B18A7D3338}"/>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3" name="Footer Placeholder 2">
            <a:extLst>
              <a:ext uri="{FF2B5EF4-FFF2-40B4-BE49-F238E27FC236}">
                <a16:creationId xmlns:a16="http://schemas.microsoft.com/office/drawing/2014/main" id="{BE0A369B-7551-8704-134E-17F21210DF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7DC164-2693-1966-A001-70E21DEEC5B5}"/>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2887377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86DF1-A18A-DEB5-84FB-05334F0CC3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7C5944-97BE-57AF-BD22-9F4E06E4B8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ECA687-AB8F-4446-CE66-D836E84D3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71C3B9-B42E-8E54-4465-78EF9E556069}"/>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6" name="Footer Placeholder 5">
            <a:extLst>
              <a:ext uri="{FF2B5EF4-FFF2-40B4-BE49-F238E27FC236}">
                <a16:creationId xmlns:a16="http://schemas.microsoft.com/office/drawing/2014/main" id="{827CF302-1336-9C76-E993-C7CC9EBFDB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2C5C2E-BEF2-ACD7-7E0F-7E7CA04BDD56}"/>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167132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59D-736F-ECF4-8BFD-A725B61DC7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D3B20-B3E6-4600-36EC-6138E65CE0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5163FC-7178-D83F-7B87-A4C291ABB4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6D83B-26C3-A449-3DCE-89B33421822B}"/>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6" name="Footer Placeholder 5">
            <a:extLst>
              <a:ext uri="{FF2B5EF4-FFF2-40B4-BE49-F238E27FC236}">
                <a16:creationId xmlns:a16="http://schemas.microsoft.com/office/drawing/2014/main" id="{0991654A-5AC4-5C03-1176-8ECFACEC1B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D882A0-6EDF-10F7-F8C8-273CEC588E65}"/>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3963637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6742-487E-13C8-7321-45DBB522F3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D268C4-FD82-DEAF-6883-2CF24AD3E9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C280E-B16B-6717-7A0E-F52CEEBDC258}"/>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5" name="Footer Placeholder 4">
            <a:extLst>
              <a:ext uri="{FF2B5EF4-FFF2-40B4-BE49-F238E27FC236}">
                <a16:creationId xmlns:a16="http://schemas.microsoft.com/office/drawing/2014/main" id="{9E04BBA2-1041-6620-B045-15BE7F28E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A011AB-B3FD-DD83-706B-A30CC7B660D1}"/>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2302566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EC29C6-9677-9625-79E2-0665C51F91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E30EEF-146F-F140-85CD-07C6D01AAD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DE41E3-B45D-B6AE-2D43-064FD79B7FAE}"/>
              </a:ext>
            </a:extLst>
          </p:cNvPr>
          <p:cNvSpPr>
            <a:spLocks noGrp="1"/>
          </p:cNvSpPr>
          <p:nvPr>
            <p:ph type="dt" sz="half" idx="10"/>
          </p:nvPr>
        </p:nvSpPr>
        <p:spPr/>
        <p:txBody>
          <a:bodyPr/>
          <a:lstStyle/>
          <a:p>
            <a:fld id="{C5795201-A9D5-4562-B4CB-BB79B4EA008A}" type="datetimeFigureOut">
              <a:rPr lang="en-GB" smtClean="0"/>
              <a:t>02/12/2025</a:t>
            </a:fld>
            <a:endParaRPr lang="en-GB"/>
          </a:p>
        </p:txBody>
      </p:sp>
      <p:sp>
        <p:nvSpPr>
          <p:cNvPr id="5" name="Footer Placeholder 4">
            <a:extLst>
              <a:ext uri="{FF2B5EF4-FFF2-40B4-BE49-F238E27FC236}">
                <a16:creationId xmlns:a16="http://schemas.microsoft.com/office/drawing/2014/main" id="{6B974489-BE44-0D10-FF87-52DC35589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F43DF-D8AF-A8AD-FC23-FA83B3F2974D}"/>
              </a:ext>
            </a:extLst>
          </p:cNvPr>
          <p:cNvSpPr>
            <a:spLocks noGrp="1"/>
          </p:cNvSpPr>
          <p:nvPr>
            <p:ph type="sldNum" sz="quarter" idx="12"/>
          </p:nvPr>
        </p:nvSpPr>
        <p:spPr/>
        <p:txBody>
          <a:bodyPr/>
          <a:lstStyle/>
          <a:p>
            <a:fld id="{03894BCE-2E49-47ED-AE08-C57F878244C9}" type="slidenum">
              <a:rPr lang="en-GB" smtClean="0"/>
              <a:t>‹#›</a:t>
            </a:fld>
            <a:endParaRPr lang="en-GB"/>
          </a:p>
        </p:txBody>
      </p:sp>
    </p:spTree>
    <p:extLst>
      <p:ext uri="{BB962C8B-B14F-4D97-AF65-F5344CB8AC3E}">
        <p14:creationId xmlns:p14="http://schemas.microsoft.com/office/powerpoint/2010/main" val="298294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003807-C4C7-3F85-4AED-351BC5A992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36FB2A-A0A3-0704-CA4C-45DC02105B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E4EE1A-166C-93EA-CA5B-E6C1D17147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5795201-A9D5-4562-B4CB-BB79B4EA008A}" type="datetimeFigureOut">
              <a:rPr lang="en-GB" smtClean="0"/>
              <a:t>02/12/2025</a:t>
            </a:fld>
            <a:endParaRPr lang="en-GB"/>
          </a:p>
        </p:txBody>
      </p:sp>
      <p:sp>
        <p:nvSpPr>
          <p:cNvPr id="5" name="Footer Placeholder 4">
            <a:extLst>
              <a:ext uri="{FF2B5EF4-FFF2-40B4-BE49-F238E27FC236}">
                <a16:creationId xmlns:a16="http://schemas.microsoft.com/office/drawing/2014/main" id="{58A7C017-2B9C-076F-6BD8-99166D15FA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7DB4B93-84A3-E546-FA17-5367AEA13C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894BCE-2E49-47ED-AE08-C57F878244C9}" type="slidenum">
              <a:rPr lang="en-GB" smtClean="0"/>
              <a:t>‹#›</a:t>
            </a:fld>
            <a:endParaRPr lang="en-GB"/>
          </a:p>
        </p:txBody>
      </p:sp>
    </p:spTree>
    <p:extLst>
      <p:ext uri="{BB962C8B-B14F-4D97-AF65-F5344CB8AC3E}">
        <p14:creationId xmlns:p14="http://schemas.microsoft.com/office/powerpoint/2010/main" val="291747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B7AAC74F-E9B9-2D43-B296-C2D9DBE5312C}"/>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FBEF2-94F3-40E4-E32C-6698210EC64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rgbClr val="FF0000"/>
                </a:solidFill>
                <a:latin typeface="Arial Black" panose="020B0A04020102020204" pitchFamily="34" charset="0"/>
              </a:rPr>
              <a:t>Collaborative Learning for Global Business Innovation</a:t>
            </a:r>
            <a:endParaRPr lang="en-GB" sz="5200" dirty="0">
              <a:solidFill>
                <a:srgbClr val="FF0000"/>
              </a:solidFill>
              <a:latin typeface="Arial Black" panose="020B0A04020102020204" pitchFamily="34" charset="0"/>
            </a:endParaRPr>
          </a:p>
        </p:txBody>
      </p:sp>
      <p:sp>
        <p:nvSpPr>
          <p:cNvPr id="3" name="Subtitle 2">
            <a:extLst>
              <a:ext uri="{FF2B5EF4-FFF2-40B4-BE49-F238E27FC236}">
                <a16:creationId xmlns:a16="http://schemas.microsoft.com/office/drawing/2014/main" id="{38213BCB-E99D-9E37-97FA-44861A581A72}"/>
              </a:ext>
            </a:extLst>
          </p:cNvPr>
          <p:cNvSpPr>
            <a:spLocks noGrp="1"/>
          </p:cNvSpPr>
          <p:nvPr>
            <p:ph type="subTitle" idx="1"/>
          </p:nvPr>
        </p:nvSpPr>
        <p:spPr>
          <a:xfrm>
            <a:off x="8513380" y="5826058"/>
            <a:ext cx="3335983" cy="575631"/>
          </a:xfrm>
          <a:effectLst>
            <a:outerShdw blurRad="50800" dist="38100" dir="2700000" algn="tl" rotWithShape="0">
              <a:prstClr val="black">
                <a:alpha val="40000"/>
              </a:prstClr>
            </a:outerShdw>
          </a:effectLst>
        </p:spPr>
        <p:txBody>
          <a:bodyPr>
            <a:normAutofit fontScale="85000" lnSpcReduction="10000"/>
          </a:bodyPr>
          <a:lstStyle/>
          <a:p>
            <a:r>
              <a:rPr lang="en-GB" dirty="0">
                <a:solidFill>
                  <a:srgbClr val="FFFF00"/>
                </a:solidFill>
                <a:latin typeface="Arial Black" panose="020B0A04020102020204" pitchFamily="34" charset="0"/>
              </a:rPr>
              <a:t>Lacramioara Gureanu </a:t>
            </a:r>
          </a:p>
        </p:txBody>
      </p:sp>
    </p:spTree>
    <p:extLst>
      <p:ext uri="{BB962C8B-B14F-4D97-AF65-F5344CB8AC3E}">
        <p14:creationId xmlns:p14="http://schemas.microsoft.com/office/powerpoint/2010/main" val="236450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7B0EAC71-1588-4F05-B8F6-39B63FC63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nt">
            <a:extLst>
              <a:ext uri="{FF2B5EF4-FFF2-40B4-BE49-F238E27FC236}">
                <a16:creationId xmlns:a16="http://schemas.microsoft.com/office/drawing/2014/main" id="{B7D0ACE8-8ED8-4CA7-9DDB-B725E80C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1700" y="0"/>
            <a:ext cx="10472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2726601"/>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9E2917-5651-D4FA-67B7-C3FC164BE7C9}"/>
              </a:ext>
            </a:extLst>
          </p:cNvPr>
          <p:cNvSpPr>
            <a:spLocks noGrp="1"/>
          </p:cNvSpPr>
          <p:nvPr>
            <p:ph type="title"/>
          </p:nvPr>
        </p:nvSpPr>
        <p:spPr>
          <a:xfrm>
            <a:off x="327923" y="529088"/>
            <a:ext cx="5681892" cy="1804680"/>
          </a:xfrm>
        </p:spPr>
        <p:txBody>
          <a:bodyPr>
            <a:normAutofit/>
          </a:bodyPr>
          <a:lstStyle/>
          <a:p>
            <a:r>
              <a:rPr lang="en-US" sz="2400" dirty="0">
                <a:solidFill>
                  <a:srgbClr val="FF0000"/>
                </a:solidFill>
                <a:latin typeface="Arial Black" panose="020B0A04020102020204" pitchFamily="34" charset="0"/>
              </a:rPr>
              <a:t>Collaborative Learning as a Driver of Global Innovation</a:t>
            </a:r>
            <a:endParaRPr lang="en-GB" sz="2400" dirty="0">
              <a:solidFill>
                <a:srgbClr val="FF0000"/>
              </a:solidFill>
              <a:latin typeface="Arial Black" panose="020B0A04020102020204" pitchFamily="34" charset="0"/>
            </a:endParaRPr>
          </a:p>
        </p:txBody>
      </p:sp>
      <p:sp useBgFill="1">
        <p:nvSpPr>
          <p:cNvPr id="19" name="Rectangle 18">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6EBDD85-E9FC-D6E0-B087-FAD83BA1CEBF}"/>
              </a:ext>
            </a:extLst>
          </p:cNvPr>
          <p:cNvPicPr>
            <a:picLocks noChangeAspect="1"/>
          </p:cNvPicPr>
          <p:nvPr/>
        </p:nvPicPr>
        <p:blipFill>
          <a:blip r:embed="rId2"/>
          <a:srcRect l="2984" r="2" b="2"/>
          <a:stretch>
            <a:fillRect/>
          </a:stretch>
        </p:blipFill>
        <p:spPr>
          <a:xfrm>
            <a:off x="20" y="2734900"/>
            <a:ext cx="6095983" cy="4131399"/>
          </a:xfrm>
          <a:prstGeom prst="rect">
            <a:avLst/>
          </a:prstGeom>
        </p:spPr>
      </p:pic>
      <p:pic>
        <p:nvPicPr>
          <p:cNvPr id="6" name="Picture 5">
            <a:extLst>
              <a:ext uri="{FF2B5EF4-FFF2-40B4-BE49-F238E27FC236}">
                <a16:creationId xmlns:a16="http://schemas.microsoft.com/office/drawing/2014/main" id="{E7950C1F-F395-AAF9-8F50-994F1992242B}"/>
              </a:ext>
            </a:extLst>
          </p:cNvPr>
          <p:cNvPicPr>
            <a:picLocks noChangeAspect="1"/>
          </p:cNvPicPr>
          <p:nvPr/>
        </p:nvPicPr>
        <p:blipFill>
          <a:blip r:embed="rId3"/>
          <a:srcRect l="15988" r="10067" b="-2"/>
          <a:stretch>
            <a:fillRect/>
          </a:stretch>
        </p:blipFill>
        <p:spPr>
          <a:xfrm>
            <a:off x="9144012" y="-12883"/>
            <a:ext cx="3048001" cy="2751500"/>
          </a:xfrm>
          <a:prstGeom prst="rect">
            <a:avLst/>
          </a:prstGeom>
        </p:spPr>
      </p:pic>
      <p:pic>
        <p:nvPicPr>
          <p:cNvPr id="5" name="Picture 4">
            <a:extLst>
              <a:ext uri="{FF2B5EF4-FFF2-40B4-BE49-F238E27FC236}">
                <a16:creationId xmlns:a16="http://schemas.microsoft.com/office/drawing/2014/main" id="{3D57BB56-54C2-D2CD-7DA4-578179421F38}"/>
              </a:ext>
            </a:extLst>
          </p:cNvPr>
          <p:cNvPicPr>
            <a:picLocks noChangeAspect="1"/>
          </p:cNvPicPr>
          <p:nvPr/>
        </p:nvPicPr>
        <p:blipFill>
          <a:blip r:embed="rId4"/>
          <a:srcRect l="30931" r="13572" b="4"/>
          <a:stretch>
            <a:fillRect/>
          </a:stretch>
        </p:blipFill>
        <p:spPr>
          <a:xfrm>
            <a:off x="6095997" y="-12883"/>
            <a:ext cx="3054096" cy="2751500"/>
          </a:xfrm>
          <a:prstGeom prst="rect">
            <a:avLst/>
          </a:prstGeom>
        </p:spPr>
      </p:pic>
      <p:sp>
        <p:nvSpPr>
          <p:cNvPr id="3" name="Content Placeholder 2">
            <a:extLst>
              <a:ext uri="{FF2B5EF4-FFF2-40B4-BE49-F238E27FC236}">
                <a16:creationId xmlns:a16="http://schemas.microsoft.com/office/drawing/2014/main" id="{7CAE30DF-62C7-628F-FF44-464AD5D4CE93}"/>
              </a:ext>
            </a:extLst>
          </p:cNvPr>
          <p:cNvSpPr>
            <a:spLocks noGrp="1"/>
          </p:cNvSpPr>
          <p:nvPr>
            <p:ph idx="1"/>
          </p:nvPr>
        </p:nvSpPr>
        <p:spPr>
          <a:xfrm>
            <a:off x="6794838" y="3234518"/>
            <a:ext cx="4505275" cy="3121831"/>
          </a:xfrm>
        </p:spPr>
        <p:txBody>
          <a:bodyPr anchor="ctr">
            <a:normAutofit/>
          </a:bodyPr>
          <a:lstStyle/>
          <a:p>
            <a:r>
              <a:rPr lang="en-US" sz="1400" dirty="0">
                <a:latin typeface="Arial" panose="020B0604020202020204" pitchFamily="34" charset="0"/>
                <a:cs typeface="Arial" panose="020B0604020202020204" pitchFamily="34" charset="0"/>
              </a:rPr>
              <a:t>Collaborative learning increases the ability of groups to think together "collectively." It provides the means for multinational firms to create imaginative concepts for use in the fast-paced global economy in which they operate (Prince, 2004).</a:t>
            </a:r>
          </a:p>
          <a:p>
            <a:r>
              <a:rPr lang="en-US" sz="1400" dirty="0">
                <a:latin typeface="Arial" panose="020B0604020202020204" pitchFamily="34" charset="0"/>
                <a:cs typeface="Arial" panose="020B0604020202020204" pitchFamily="34" charset="0"/>
              </a:rPr>
              <a:t>By working together, learners can recreate the environment of global teamwork, where through processes such as brainstorming, </a:t>
            </a:r>
            <a:r>
              <a:rPr lang="en-US" sz="1400" dirty="0" err="1">
                <a:latin typeface="Arial" panose="020B0604020202020204" pitchFamily="34" charset="0"/>
                <a:cs typeface="Arial" panose="020B0604020202020204" pitchFamily="34" charset="0"/>
              </a:rPr>
              <a:t>utilising</a:t>
            </a:r>
            <a:r>
              <a:rPr lang="en-US" sz="1400" dirty="0">
                <a:latin typeface="Arial" panose="020B0604020202020204" pitchFamily="34" charset="0"/>
                <a:cs typeface="Arial" panose="020B0604020202020204" pitchFamily="34" charset="0"/>
              </a:rPr>
              <a:t> diverse points of view and generating ideas as a group create new solutions for business (Mitnik, et al., 2009).</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1677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7B0EAC71-1588-4F05-B8F6-39B63FC63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nt">
            <a:extLst>
              <a:ext uri="{FF2B5EF4-FFF2-40B4-BE49-F238E27FC236}">
                <a16:creationId xmlns:a16="http://schemas.microsoft.com/office/drawing/2014/main" id="{B7D0ACE8-8ED8-4CA7-9DDB-B725E80C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1700" y="0"/>
            <a:ext cx="10472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2726601"/>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8A6DDA-B051-2AB1-B267-DBF735153380}"/>
              </a:ext>
            </a:extLst>
          </p:cNvPr>
          <p:cNvSpPr>
            <a:spLocks noGrp="1"/>
          </p:cNvSpPr>
          <p:nvPr>
            <p:ph type="title"/>
          </p:nvPr>
        </p:nvSpPr>
        <p:spPr>
          <a:xfrm>
            <a:off x="761801" y="529088"/>
            <a:ext cx="4724599" cy="1804680"/>
          </a:xfrm>
        </p:spPr>
        <p:txBody>
          <a:bodyPr>
            <a:normAutofit/>
          </a:bodyPr>
          <a:lstStyle/>
          <a:p>
            <a:r>
              <a:rPr lang="en-GB" sz="2800" dirty="0">
                <a:solidFill>
                  <a:srgbClr val="FF0000"/>
                </a:solidFill>
                <a:latin typeface="Arial Black" panose="020B0A04020102020204" pitchFamily="34" charset="0"/>
              </a:rPr>
              <a:t>Intercultural Communication Competence</a:t>
            </a:r>
          </a:p>
        </p:txBody>
      </p:sp>
      <p:sp useBgFill="1">
        <p:nvSpPr>
          <p:cNvPr id="19" name="Rectangle 18">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5F59F6B-93AD-94BA-5114-0C728A4959D9}"/>
              </a:ext>
            </a:extLst>
          </p:cNvPr>
          <p:cNvPicPr>
            <a:picLocks noChangeAspect="1"/>
          </p:cNvPicPr>
          <p:nvPr/>
        </p:nvPicPr>
        <p:blipFill>
          <a:blip r:embed="rId2"/>
          <a:srcRect r="-2" b="9635"/>
          <a:stretch>
            <a:fillRect/>
          </a:stretch>
        </p:blipFill>
        <p:spPr>
          <a:xfrm>
            <a:off x="20" y="2734900"/>
            <a:ext cx="6095983" cy="4131399"/>
          </a:xfrm>
          <a:prstGeom prst="rect">
            <a:avLst/>
          </a:prstGeom>
        </p:spPr>
      </p:pic>
      <p:pic>
        <p:nvPicPr>
          <p:cNvPr id="5" name="Picture 4">
            <a:extLst>
              <a:ext uri="{FF2B5EF4-FFF2-40B4-BE49-F238E27FC236}">
                <a16:creationId xmlns:a16="http://schemas.microsoft.com/office/drawing/2014/main" id="{9A262FB8-2D2F-21A8-F1E4-7BF6B8741937}"/>
              </a:ext>
            </a:extLst>
          </p:cNvPr>
          <p:cNvPicPr>
            <a:picLocks noChangeAspect="1"/>
          </p:cNvPicPr>
          <p:nvPr/>
        </p:nvPicPr>
        <p:blipFill>
          <a:blip r:embed="rId3"/>
          <a:srcRect l="7190" r="12776" b="3"/>
          <a:stretch>
            <a:fillRect/>
          </a:stretch>
        </p:blipFill>
        <p:spPr>
          <a:xfrm>
            <a:off x="9144012" y="-12883"/>
            <a:ext cx="3048001" cy="2751500"/>
          </a:xfrm>
          <a:prstGeom prst="rect">
            <a:avLst/>
          </a:prstGeom>
        </p:spPr>
      </p:pic>
      <p:pic>
        <p:nvPicPr>
          <p:cNvPr id="6" name="Picture 5">
            <a:extLst>
              <a:ext uri="{FF2B5EF4-FFF2-40B4-BE49-F238E27FC236}">
                <a16:creationId xmlns:a16="http://schemas.microsoft.com/office/drawing/2014/main" id="{E878D1DA-5738-AD40-825F-033AF467881A}"/>
              </a:ext>
            </a:extLst>
          </p:cNvPr>
          <p:cNvPicPr>
            <a:picLocks noChangeAspect="1"/>
          </p:cNvPicPr>
          <p:nvPr/>
        </p:nvPicPr>
        <p:blipFill>
          <a:blip r:embed="rId4"/>
          <a:srcRect r="2" b="9909"/>
          <a:stretch>
            <a:fillRect/>
          </a:stretch>
        </p:blipFill>
        <p:spPr>
          <a:xfrm>
            <a:off x="6095997" y="-12883"/>
            <a:ext cx="3054096" cy="2751500"/>
          </a:xfrm>
          <a:prstGeom prst="rect">
            <a:avLst/>
          </a:prstGeom>
        </p:spPr>
      </p:pic>
      <p:sp>
        <p:nvSpPr>
          <p:cNvPr id="3" name="Content Placeholder 2">
            <a:extLst>
              <a:ext uri="{FF2B5EF4-FFF2-40B4-BE49-F238E27FC236}">
                <a16:creationId xmlns:a16="http://schemas.microsoft.com/office/drawing/2014/main" id="{E4973CB7-3580-BC7B-F94C-D6919C04AED8}"/>
              </a:ext>
            </a:extLst>
          </p:cNvPr>
          <p:cNvSpPr>
            <a:spLocks noGrp="1"/>
          </p:cNvSpPr>
          <p:nvPr>
            <p:ph idx="1"/>
          </p:nvPr>
        </p:nvSpPr>
        <p:spPr>
          <a:xfrm>
            <a:off x="6794838" y="3234518"/>
            <a:ext cx="4505275" cy="3121831"/>
          </a:xfrm>
        </p:spPr>
        <p:txBody>
          <a:bodyPr anchor="ctr">
            <a:normAutofit/>
          </a:bodyPr>
          <a:lstStyle/>
          <a:p>
            <a:r>
              <a:rPr lang="en-US" sz="1400" dirty="0">
                <a:latin typeface="Arial" panose="020B0604020202020204" pitchFamily="34" charset="0"/>
                <a:cs typeface="Arial" panose="020B0604020202020204" pitchFamily="34" charset="0"/>
              </a:rPr>
              <a:t>As business teams are made up of a diverse range of cultures, collaborative learning prepares the individual to be able to communicate throughout global cultural differences to be able to build a successful collaboration with international partners (Cheng &amp; </a:t>
            </a:r>
            <a:r>
              <a:rPr lang="en-US" sz="1400" dirty="0" err="1">
                <a:latin typeface="Arial" panose="020B0604020202020204" pitchFamily="34" charset="0"/>
                <a:cs typeface="Arial" panose="020B0604020202020204" pitchFamily="34" charset="0"/>
              </a:rPr>
              <a:t>Dornyei</a:t>
            </a:r>
            <a:r>
              <a:rPr lang="en-US" sz="1400" dirty="0">
                <a:latin typeface="Arial" panose="020B0604020202020204" pitchFamily="34" charset="0"/>
                <a:cs typeface="Arial" panose="020B0604020202020204" pitchFamily="34" charset="0"/>
              </a:rPr>
              <a:t>, 2007).</a:t>
            </a:r>
          </a:p>
          <a:p>
            <a:r>
              <a:rPr lang="en-US" sz="1400" dirty="0">
                <a:latin typeface="Arial" panose="020B0604020202020204" pitchFamily="34" charset="0"/>
                <a:cs typeface="Arial" panose="020B0604020202020204" pitchFamily="34" charset="0"/>
              </a:rPr>
              <a:t>Being a part of multicultural groups helps the learner develop an awareness and adaptability to different cultures that are critical to having success in collaborating globally (Clark, Baker &amp; Li, 2007).</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1242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7B0EAC71-1588-4F05-B8F6-39B63FC63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nt">
            <a:extLst>
              <a:ext uri="{FF2B5EF4-FFF2-40B4-BE49-F238E27FC236}">
                <a16:creationId xmlns:a16="http://schemas.microsoft.com/office/drawing/2014/main" id="{B7D0ACE8-8ED8-4CA7-9DDB-B725E80C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1700" y="0"/>
            <a:ext cx="10472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2726601"/>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A468EE-7891-49CD-8CF7-548FE4AEE011}"/>
              </a:ext>
            </a:extLst>
          </p:cNvPr>
          <p:cNvSpPr>
            <a:spLocks noGrp="1"/>
          </p:cNvSpPr>
          <p:nvPr>
            <p:ph type="title"/>
          </p:nvPr>
        </p:nvSpPr>
        <p:spPr>
          <a:xfrm>
            <a:off x="761801" y="529088"/>
            <a:ext cx="4697303" cy="1804680"/>
          </a:xfrm>
        </p:spPr>
        <p:txBody>
          <a:bodyPr>
            <a:normAutofit/>
          </a:bodyPr>
          <a:lstStyle/>
          <a:p>
            <a:r>
              <a:rPr lang="en-GB" sz="2800" dirty="0">
                <a:solidFill>
                  <a:srgbClr val="FF0000"/>
                </a:solidFill>
                <a:latin typeface="Arial Black" panose="020B0A04020102020204" pitchFamily="34" charset="0"/>
              </a:rPr>
              <a:t>Technology-Supported Global Team Collaboration</a:t>
            </a:r>
          </a:p>
        </p:txBody>
      </p:sp>
      <p:sp useBgFill="1">
        <p:nvSpPr>
          <p:cNvPr id="19" name="Rectangle 18">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1A7875D-E158-1DEE-73E7-BC49CF8A32F7}"/>
              </a:ext>
            </a:extLst>
          </p:cNvPr>
          <p:cNvPicPr>
            <a:picLocks noChangeAspect="1"/>
          </p:cNvPicPr>
          <p:nvPr/>
        </p:nvPicPr>
        <p:blipFill>
          <a:blip r:embed="rId2"/>
          <a:srcRect l="5321" r="10205"/>
          <a:stretch>
            <a:fillRect/>
          </a:stretch>
        </p:blipFill>
        <p:spPr>
          <a:xfrm>
            <a:off x="20" y="2734900"/>
            <a:ext cx="6095983" cy="4131399"/>
          </a:xfrm>
          <a:prstGeom prst="rect">
            <a:avLst/>
          </a:prstGeom>
        </p:spPr>
      </p:pic>
      <p:pic>
        <p:nvPicPr>
          <p:cNvPr id="4" name="Picture 3">
            <a:extLst>
              <a:ext uri="{FF2B5EF4-FFF2-40B4-BE49-F238E27FC236}">
                <a16:creationId xmlns:a16="http://schemas.microsoft.com/office/drawing/2014/main" id="{A8AFE041-84DE-37B6-1731-DB4D88446DB8}"/>
              </a:ext>
            </a:extLst>
          </p:cNvPr>
          <p:cNvPicPr>
            <a:picLocks noChangeAspect="1"/>
          </p:cNvPicPr>
          <p:nvPr/>
        </p:nvPicPr>
        <p:blipFill>
          <a:blip r:embed="rId3"/>
          <a:srcRect l="18349" r="26265" b="4"/>
          <a:stretch>
            <a:fillRect/>
          </a:stretch>
        </p:blipFill>
        <p:spPr>
          <a:xfrm>
            <a:off x="9144012" y="-12883"/>
            <a:ext cx="3048001" cy="2751500"/>
          </a:xfrm>
          <a:prstGeom prst="rect">
            <a:avLst/>
          </a:prstGeom>
        </p:spPr>
      </p:pic>
      <p:pic>
        <p:nvPicPr>
          <p:cNvPr id="5" name="Picture 4">
            <a:extLst>
              <a:ext uri="{FF2B5EF4-FFF2-40B4-BE49-F238E27FC236}">
                <a16:creationId xmlns:a16="http://schemas.microsoft.com/office/drawing/2014/main" id="{D1CBFF3C-BBC3-33B1-2169-CFB6C106DAD3}"/>
              </a:ext>
            </a:extLst>
          </p:cNvPr>
          <p:cNvPicPr>
            <a:picLocks noChangeAspect="1"/>
          </p:cNvPicPr>
          <p:nvPr/>
        </p:nvPicPr>
        <p:blipFill>
          <a:blip r:embed="rId4"/>
          <a:srcRect l="19721" r="13961" b="4"/>
          <a:stretch>
            <a:fillRect/>
          </a:stretch>
        </p:blipFill>
        <p:spPr>
          <a:xfrm>
            <a:off x="6095997" y="-12883"/>
            <a:ext cx="3054096" cy="2751500"/>
          </a:xfrm>
          <a:prstGeom prst="rect">
            <a:avLst/>
          </a:prstGeom>
        </p:spPr>
      </p:pic>
      <p:sp>
        <p:nvSpPr>
          <p:cNvPr id="3" name="Content Placeholder 2">
            <a:extLst>
              <a:ext uri="{FF2B5EF4-FFF2-40B4-BE49-F238E27FC236}">
                <a16:creationId xmlns:a16="http://schemas.microsoft.com/office/drawing/2014/main" id="{4C021480-6B7B-F748-E564-018FA001E021}"/>
              </a:ext>
            </a:extLst>
          </p:cNvPr>
          <p:cNvSpPr>
            <a:spLocks noGrp="1"/>
          </p:cNvSpPr>
          <p:nvPr>
            <p:ph idx="1"/>
          </p:nvPr>
        </p:nvSpPr>
        <p:spPr>
          <a:xfrm>
            <a:off x="6794838" y="3234518"/>
            <a:ext cx="4505275" cy="3121831"/>
          </a:xfrm>
        </p:spPr>
        <p:txBody>
          <a:bodyPr anchor="ctr">
            <a:normAutofit/>
          </a:bodyPr>
          <a:lstStyle/>
          <a:p>
            <a:r>
              <a:rPr lang="en-US" sz="1400" dirty="0">
                <a:latin typeface="Arial" panose="020B0604020202020204" pitchFamily="34" charset="0"/>
                <a:cs typeface="Arial" panose="020B0604020202020204" pitchFamily="34" charset="0"/>
              </a:rPr>
              <a:t>Digital learning platforms provide the opportunity for learners to use the same digital collaboration hardware that global firms use for remote collaboration, i.e., cloud-based platforms, virtual whiteboards and real-time communication (Cheung, et al., 2021).</a:t>
            </a:r>
          </a:p>
          <a:p>
            <a:r>
              <a:rPr lang="en-US" sz="1400" dirty="0">
                <a:latin typeface="Arial" panose="020B0604020202020204" pitchFamily="34" charset="0"/>
                <a:cs typeface="Arial" panose="020B0604020202020204" pitchFamily="34" charset="0"/>
              </a:rPr>
              <a:t>Utilising technology to build collaborative processes increases the learner's digital agility and prepares the learner to work in a hybrid and international remote environment that will be the future of global business systems (Mhlongo, et al., 2023).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8471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602851-2190-ED9C-BEFB-3BF3FB3F7BEE}"/>
              </a:ext>
            </a:extLst>
          </p:cNvPr>
          <p:cNvSpPr>
            <a:spLocks noGrp="1"/>
          </p:cNvSpPr>
          <p:nvPr>
            <p:ph type="title"/>
          </p:nvPr>
        </p:nvSpPr>
        <p:spPr>
          <a:xfrm>
            <a:off x="1383564" y="348865"/>
            <a:ext cx="9718111" cy="1576446"/>
          </a:xfrm>
        </p:spPr>
        <p:txBody>
          <a:bodyPr anchor="ctr">
            <a:normAutofit/>
          </a:bodyPr>
          <a:lstStyle/>
          <a:p>
            <a:r>
              <a:rPr lang="en-US" sz="3600" dirty="0">
                <a:solidFill>
                  <a:srgbClr val="FF0000"/>
                </a:solidFill>
                <a:latin typeface="Arial Black" panose="020B0A04020102020204" pitchFamily="34" charset="0"/>
              </a:rPr>
              <a:t>Social Presence and Global Virtual Teamwork</a:t>
            </a:r>
            <a:endParaRPr lang="en-GB" sz="3600" dirty="0">
              <a:solidFill>
                <a:srgbClr val="FF0000"/>
              </a:solidFill>
              <a:latin typeface="Arial Black" panose="020B0A04020102020204" pitchFamily="34" charset="0"/>
            </a:endParaRPr>
          </a:p>
        </p:txBody>
      </p:sp>
      <p:graphicFrame>
        <p:nvGraphicFramePr>
          <p:cNvPr id="5" name="Content Placeholder 2">
            <a:extLst>
              <a:ext uri="{FF2B5EF4-FFF2-40B4-BE49-F238E27FC236}">
                <a16:creationId xmlns:a16="http://schemas.microsoft.com/office/drawing/2014/main" id="{3BFB2653-8F4E-0715-5A82-F09AEEF76E9A}"/>
              </a:ext>
            </a:extLst>
          </p:cNvPr>
          <p:cNvGraphicFramePr>
            <a:graphicFrameLocks noGrp="1"/>
          </p:cNvGraphicFramePr>
          <p:nvPr>
            <p:ph idx="1"/>
            <p:extLst>
              <p:ext uri="{D42A27DB-BD31-4B8C-83A1-F6EECF244321}">
                <p14:modId xmlns:p14="http://schemas.microsoft.com/office/powerpoint/2010/main" val="2819695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674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7B0EAC71-1588-4F05-B8F6-39B63FC63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nt">
            <a:extLst>
              <a:ext uri="{FF2B5EF4-FFF2-40B4-BE49-F238E27FC236}">
                <a16:creationId xmlns:a16="http://schemas.microsoft.com/office/drawing/2014/main" id="{B7D0ACE8-8ED8-4CA7-9DDB-B725E80C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1700" y="0"/>
            <a:ext cx="10472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2726601"/>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63ADE2-AA69-F91F-1D3B-488D2ECE034D}"/>
              </a:ext>
            </a:extLst>
          </p:cNvPr>
          <p:cNvSpPr>
            <a:spLocks noGrp="1"/>
          </p:cNvSpPr>
          <p:nvPr>
            <p:ph type="title"/>
          </p:nvPr>
        </p:nvSpPr>
        <p:spPr>
          <a:xfrm>
            <a:off x="761801" y="529088"/>
            <a:ext cx="4697303" cy="1804680"/>
          </a:xfrm>
        </p:spPr>
        <p:txBody>
          <a:bodyPr>
            <a:normAutofit/>
          </a:bodyPr>
          <a:lstStyle/>
          <a:p>
            <a:r>
              <a:rPr lang="en-US" sz="2800" dirty="0">
                <a:solidFill>
                  <a:srgbClr val="FF0000"/>
                </a:solidFill>
                <a:latin typeface="Arial Black" panose="020B0A04020102020204" pitchFamily="34" charset="0"/>
              </a:rPr>
              <a:t>Collaborative Knowledge Building in Global Firms</a:t>
            </a:r>
            <a:endParaRPr lang="en-GB" sz="2800" dirty="0">
              <a:solidFill>
                <a:srgbClr val="FF0000"/>
              </a:solidFill>
              <a:latin typeface="Arial Black" panose="020B0A04020102020204" pitchFamily="34" charset="0"/>
            </a:endParaRPr>
          </a:p>
        </p:txBody>
      </p:sp>
      <p:sp useBgFill="1">
        <p:nvSpPr>
          <p:cNvPr id="19" name="Rectangle 18">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86943B5-F597-04EF-37FA-9B2EADDFC760}"/>
              </a:ext>
            </a:extLst>
          </p:cNvPr>
          <p:cNvPicPr>
            <a:picLocks noChangeAspect="1"/>
          </p:cNvPicPr>
          <p:nvPr/>
        </p:nvPicPr>
        <p:blipFill>
          <a:blip r:embed="rId2"/>
          <a:srcRect r="1811"/>
          <a:stretch>
            <a:fillRect/>
          </a:stretch>
        </p:blipFill>
        <p:spPr>
          <a:xfrm>
            <a:off x="20" y="2734900"/>
            <a:ext cx="6095983" cy="4131399"/>
          </a:xfrm>
          <a:prstGeom prst="rect">
            <a:avLst/>
          </a:prstGeom>
        </p:spPr>
      </p:pic>
      <p:pic>
        <p:nvPicPr>
          <p:cNvPr id="6" name="Picture 5">
            <a:extLst>
              <a:ext uri="{FF2B5EF4-FFF2-40B4-BE49-F238E27FC236}">
                <a16:creationId xmlns:a16="http://schemas.microsoft.com/office/drawing/2014/main" id="{F0E8B2CB-39B1-C64C-A3B9-70DA8F31844D}"/>
              </a:ext>
            </a:extLst>
          </p:cNvPr>
          <p:cNvPicPr>
            <a:picLocks noChangeAspect="1"/>
          </p:cNvPicPr>
          <p:nvPr/>
        </p:nvPicPr>
        <p:blipFill>
          <a:blip r:embed="rId3"/>
          <a:srcRect l="18912" r="17466" b="-2"/>
          <a:stretch>
            <a:fillRect/>
          </a:stretch>
        </p:blipFill>
        <p:spPr>
          <a:xfrm>
            <a:off x="9144012" y="-12883"/>
            <a:ext cx="3048001" cy="2751500"/>
          </a:xfrm>
          <a:prstGeom prst="rect">
            <a:avLst/>
          </a:prstGeom>
        </p:spPr>
      </p:pic>
      <p:pic>
        <p:nvPicPr>
          <p:cNvPr id="4" name="Picture 3">
            <a:extLst>
              <a:ext uri="{FF2B5EF4-FFF2-40B4-BE49-F238E27FC236}">
                <a16:creationId xmlns:a16="http://schemas.microsoft.com/office/drawing/2014/main" id="{9D86773F-4C74-2397-8E7B-30AC9E41D0D4}"/>
              </a:ext>
            </a:extLst>
          </p:cNvPr>
          <p:cNvPicPr>
            <a:picLocks noChangeAspect="1"/>
          </p:cNvPicPr>
          <p:nvPr/>
        </p:nvPicPr>
        <p:blipFill>
          <a:blip r:embed="rId4"/>
          <a:srcRect l="21515" r="16049" b="1"/>
          <a:stretch>
            <a:fillRect/>
          </a:stretch>
        </p:blipFill>
        <p:spPr>
          <a:xfrm>
            <a:off x="6095997" y="-12883"/>
            <a:ext cx="3054096" cy="2751500"/>
          </a:xfrm>
          <a:prstGeom prst="rect">
            <a:avLst/>
          </a:prstGeom>
        </p:spPr>
      </p:pic>
      <p:sp>
        <p:nvSpPr>
          <p:cNvPr id="3" name="Content Placeholder 2">
            <a:extLst>
              <a:ext uri="{FF2B5EF4-FFF2-40B4-BE49-F238E27FC236}">
                <a16:creationId xmlns:a16="http://schemas.microsoft.com/office/drawing/2014/main" id="{BDF83C89-1334-9198-E299-DF827C2682E8}"/>
              </a:ext>
            </a:extLst>
          </p:cNvPr>
          <p:cNvSpPr>
            <a:spLocks noGrp="1"/>
          </p:cNvSpPr>
          <p:nvPr>
            <p:ph idx="1"/>
          </p:nvPr>
        </p:nvSpPr>
        <p:spPr>
          <a:xfrm>
            <a:off x="6794838" y="3234518"/>
            <a:ext cx="4505275" cy="3121831"/>
          </a:xfrm>
        </p:spPr>
        <p:txBody>
          <a:bodyPr anchor="ctr">
            <a:normAutofit/>
          </a:bodyPr>
          <a:lstStyle/>
          <a:p>
            <a:r>
              <a:rPr lang="en-US" sz="1400" dirty="0">
                <a:latin typeface="Arial" panose="020B0604020202020204" pitchFamily="34" charset="0"/>
                <a:cs typeface="Arial" panose="020B0604020202020204" pitchFamily="34" charset="0"/>
              </a:rPr>
              <a:t>Collaborative knowledge construction helps to establish shared knowledge that is critical to global organisations; increasing organisational capability for developing and managing shared knowledge leads to competitive advantage (Wagino, et al., 2023).</a:t>
            </a:r>
          </a:p>
          <a:p>
            <a:r>
              <a:rPr lang="en-US" sz="1400" dirty="0">
                <a:latin typeface="Arial" panose="020B0604020202020204" pitchFamily="34" charset="0"/>
                <a:cs typeface="Arial" panose="020B0604020202020204" pitchFamily="34" charset="0"/>
              </a:rPr>
              <a:t>The collaborative knowledge created through collaborative learning increases a company's organisational learning capability leading to global competitive advantage (Nonaka &amp; Takeuchi, 1995).</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2634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7B0EAC71-1588-4F05-B8F6-39B63FC63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nt">
            <a:extLst>
              <a:ext uri="{FF2B5EF4-FFF2-40B4-BE49-F238E27FC236}">
                <a16:creationId xmlns:a16="http://schemas.microsoft.com/office/drawing/2014/main" id="{B7D0ACE8-8ED8-4CA7-9DDB-B725E80C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1700" y="0"/>
            <a:ext cx="10472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2726601"/>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A09D91-EEC9-FBCE-4AB5-E3D45CB6487E}"/>
              </a:ext>
            </a:extLst>
          </p:cNvPr>
          <p:cNvSpPr>
            <a:spLocks noGrp="1"/>
          </p:cNvSpPr>
          <p:nvPr>
            <p:ph type="title"/>
          </p:nvPr>
        </p:nvSpPr>
        <p:spPr>
          <a:xfrm>
            <a:off x="761801" y="529088"/>
            <a:ext cx="4697303" cy="1804680"/>
          </a:xfrm>
        </p:spPr>
        <p:txBody>
          <a:bodyPr>
            <a:normAutofit/>
          </a:bodyPr>
          <a:lstStyle/>
          <a:p>
            <a:r>
              <a:rPr lang="en-US" sz="2800" dirty="0">
                <a:solidFill>
                  <a:srgbClr val="FF0000"/>
                </a:solidFill>
                <a:latin typeface="Arial Black" panose="020B0A04020102020204" pitchFamily="34" charset="0"/>
              </a:rPr>
              <a:t>Barriers and Strategic Solutions for Global Collaboration</a:t>
            </a:r>
            <a:endParaRPr lang="en-GB" sz="2800" dirty="0">
              <a:solidFill>
                <a:srgbClr val="FF0000"/>
              </a:solidFill>
              <a:latin typeface="Arial Black" panose="020B0A04020102020204" pitchFamily="34" charset="0"/>
            </a:endParaRPr>
          </a:p>
        </p:txBody>
      </p:sp>
      <p:sp useBgFill="1">
        <p:nvSpPr>
          <p:cNvPr id="19" name="Rectangle 18">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C9E32CC-D65E-FB30-6E28-AF6CCE28EC55}"/>
              </a:ext>
            </a:extLst>
          </p:cNvPr>
          <p:cNvPicPr>
            <a:picLocks noChangeAspect="1"/>
          </p:cNvPicPr>
          <p:nvPr/>
        </p:nvPicPr>
        <p:blipFill>
          <a:blip r:embed="rId2"/>
          <a:srcRect l="13893" r="12332" b="1"/>
          <a:stretch>
            <a:fillRect/>
          </a:stretch>
        </p:blipFill>
        <p:spPr>
          <a:xfrm>
            <a:off x="20" y="2734900"/>
            <a:ext cx="6095983" cy="4131399"/>
          </a:xfrm>
          <a:prstGeom prst="rect">
            <a:avLst/>
          </a:prstGeom>
        </p:spPr>
      </p:pic>
      <p:pic>
        <p:nvPicPr>
          <p:cNvPr id="4" name="Picture 3">
            <a:extLst>
              <a:ext uri="{FF2B5EF4-FFF2-40B4-BE49-F238E27FC236}">
                <a16:creationId xmlns:a16="http://schemas.microsoft.com/office/drawing/2014/main" id="{4C4AB4E1-C8B7-9F54-263F-C7DDE247A817}"/>
              </a:ext>
            </a:extLst>
          </p:cNvPr>
          <p:cNvPicPr>
            <a:picLocks noChangeAspect="1"/>
          </p:cNvPicPr>
          <p:nvPr/>
        </p:nvPicPr>
        <p:blipFill>
          <a:blip r:embed="rId3"/>
          <a:srcRect l="13481" r="12575" b="-2"/>
          <a:stretch>
            <a:fillRect/>
          </a:stretch>
        </p:blipFill>
        <p:spPr>
          <a:xfrm>
            <a:off x="9144012" y="-12883"/>
            <a:ext cx="3048001" cy="2751500"/>
          </a:xfrm>
          <a:prstGeom prst="rect">
            <a:avLst/>
          </a:prstGeom>
        </p:spPr>
      </p:pic>
      <p:pic>
        <p:nvPicPr>
          <p:cNvPr id="6" name="Picture 5">
            <a:extLst>
              <a:ext uri="{FF2B5EF4-FFF2-40B4-BE49-F238E27FC236}">
                <a16:creationId xmlns:a16="http://schemas.microsoft.com/office/drawing/2014/main" id="{66C81C53-2B81-34F6-F276-6794A0BD61FE}"/>
              </a:ext>
            </a:extLst>
          </p:cNvPr>
          <p:cNvPicPr>
            <a:picLocks noChangeAspect="1"/>
          </p:cNvPicPr>
          <p:nvPr/>
        </p:nvPicPr>
        <p:blipFill>
          <a:blip r:embed="rId4"/>
          <a:srcRect l="22302" r="15540"/>
          <a:stretch>
            <a:fillRect/>
          </a:stretch>
        </p:blipFill>
        <p:spPr>
          <a:xfrm>
            <a:off x="6095997" y="-12883"/>
            <a:ext cx="3054096" cy="2751500"/>
          </a:xfrm>
          <a:prstGeom prst="rect">
            <a:avLst/>
          </a:prstGeom>
        </p:spPr>
      </p:pic>
      <p:sp>
        <p:nvSpPr>
          <p:cNvPr id="3" name="Content Placeholder 2">
            <a:extLst>
              <a:ext uri="{FF2B5EF4-FFF2-40B4-BE49-F238E27FC236}">
                <a16:creationId xmlns:a16="http://schemas.microsoft.com/office/drawing/2014/main" id="{90D75A8F-BF7E-4F64-D193-74665EB4EB04}"/>
              </a:ext>
            </a:extLst>
          </p:cNvPr>
          <p:cNvSpPr>
            <a:spLocks noGrp="1"/>
          </p:cNvSpPr>
          <p:nvPr>
            <p:ph idx="1"/>
          </p:nvPr>
        </p:nvSpPr>
        <p:spPr>
          <a:xfrm>
            <a:off x="6794838" y="3234518"/>
            <a:ext cx="4505275" cy="3121831"/>
          </a:xfrm>
        </p:spPr>
        <p:txBody>
          <a:bodyPr anchor="ctr">
            <a:normAutofit/>
          </a:bodyPr>
          <a:lstStyle/>
          <a:p>
            <a:r>
              <a:rPr lang="en-US" sz="1400" dirty="0">
                <a:latin typeface="Arial" panose="020B0604020202020204" pitchFamily="34" charset="0"/>
                <a:cs typeface="Arial" panose="020B0604020202020204" pitchFamily="34" charset="0"/>
              </a:rPr>
              <a:t>Communication breakdowns, inconsistent levels of engagement and differences in technology access are barriers to successful collaborative learning. These same challenges have been observed in the area of global collaboration (</a:t>
            </a:r>
            <a:r>
              <a:rPr lang="en-US" sz="1400" dirty="0" err="1">
                <a:latin typeface="Arial" panose="020B0604020202020204" pitchFamily="34" charset="0"/>
                <a:cs typeface="Arial" panose="020B0604020202020204" pitchFamily="34" charset="0"/>
              </a:rPr>
              <a:t>Dewiyanti</a:t>
            </a:r>
            <a:r>
              <a:rPr lang="en-US" sz="1400" dirty="0">
                <a:latin typeface="Arial" panose="020B0604020202020204" pitchFamily="34" charset="0"/>
                <a:cs typeface="Arial" panose="020B0604020202020204" pitchFamily="34" charset="0"/>
              </a:rPr>
              <a:t>, et al., 2007).</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implementation of strategic solutions (e.g., establishing communication protocols and structured roles and developing enhanced digital tools) will enable the learner to build resilience and to enhance the effectiveness of their ability to work with international teams (Wen, 2021).</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7741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78337-820F-610E-DCA2-865300441BC5}"/>
              </a:ext>
            </a:extLst>
          </p:cNvPr>
          <p:cNvSpPr>
            <a:spLocks noGrp="1"/>
          </p:cNvSpPr>
          <p:nvPr>
            <p:ph type="title"/>
          </p:nvPr>
        </p:nvSpPr>
        <p:spPr/>
        <p:txBody>
          <a:bodyPr/>
          <a:lstStyle/>
          <a:p>
            <a:r>
              <a:rPr lang="en-GB" dirty="0"/>
              <a:t> </a:t>
            </a:r>
            <a:r>
              <a:rPr lang="en-GB" sz="2800" dirty="0">
                <a:solidFill>
                  <a:srgbClr val="FF0000"/>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0E9D0C6F-8E8B-4252-D2F8-D5A7D1E405FB}"/>
              </a:ext>
            </a:extLst>
          </p:cNvPr>
          <p:cNvSpPr>
            <a:spLocks noGrp="1"/>
          </p:cNvSpPr>
          <p:nvPr>
            <p:ph idx="1"/>
          </p:nvPr>
        </p:nvSpPr>
        <p:spPr>
          <a:xfrm>
            <a:off x="623788" y="1690688"/>
            <a:ext cx="10515600" cy="4568880"/>
          </a:xfrm>
        </p:spPr>
        <p:txBody>
          <a:bodyPr>
            <a:noAutofit/>
          </a:bodyPr>
          <a:lstStyle/>
          <a:p>
            <a:r>
              <a:rPr lang="en-US" sz="1200" dirty="0">
                <a:latin typeface="Arial" panose="020B0604020202020204" pitchFamily="34" charset="0"/>
                <a:cs typeface="Arial" panose="020B0604020202020204" pitchFamily="34" charset="0"/>
              </a:rPr>
              <a:t>Cheung, S. K., Kwok, L. F., </a:t>
            </a:r>
            <a:r>
              <a:rPr lang="en-US" sz="1200" dirty="0" err="1">
                <a:latin typeface="Arial" panose="020B0604020202020204" pitchFamily="34" charset="0"/>
                <a:cs typeface="Arial" panose="020B0604020202020204" pitchFamily="34" charset="0"/>
              </a:rPr>
              <a:t>Phusavat</a:t>
            </a:r>
            <a:r>
              <a:rPr lang="en-US" sz="1200" dirty="0">
                <a:latin typeface="Arial" panose="020B0604020202020204" pitchFamily="34" charset="0"/>
                <a:cs typeface="Arial" panose="020B0604020202020204" pitchFamily="34" charset="0"/>
              </a:rPr>
              <a:t>, K., &amp; Yang, H. H. (2021). Shaping the future learning environments with smart elements: Challenges and opportunities. </a:t>
            </a:r>
            <a:r>
              <a:rPr lang="en-US" sz="1200" i="1" dirty="0">
                <a:latin typeface="Arial" panose="020B0604020202020204" pitchFamily="34" charset="0"/>
                <a:cs typeface="Arial" panose="020B0604020202020204" pitchFamily="34" charset="0"/>
              </a:rPr>
              <a:t>International Journal of Educational Technology in Higher Education, 18</a:t>
            </a:r>
            <a:r>
              <a:rPr lang="en-US" sz="1200" dirty="0">
                <a:latin typeface="Arial" panose="020B0604020202020204" pitchFamily="34" charset="0"/>
                <a:cs typeface="Arial" panose="020B0604020202020204" pitchFamily="34" charset="0"/>
              </a:rPr>
              <a:t>(1), 16.</a:t>
            </a:r>
          </a:p>
          <a:p>
            <a:r>
              <a:rPr lang="en-US" sz="1200" dirty="0">
                <a:latin typeface="Arial" panose="020B0604020202020204" pitchFamily="34" charset="0"/>
                <a:cs typeface="Arial" panose="020B0604020202020204" pitchFamily="34" charset="0"/>
              </a:rPr>
              <a:t>Cheng, H. F., &amp; Dörnyei, Z. (2007). The use of motivational strategies in language instruction: The case of EFL teaching in Taiwan. </a:t>
            </a:r>
            <a:r>
              <a:rPr lang="en-US" sz="1200" i="1" dirty="0">
                <a:latin typeface="Arial" panose="020B0604020202020204" pitchFamily="34" charset="0"/>
                <a:cs typeface="Arial" panose="020B0604020202020204" pitchFamily="34" charset="0"/>
              </a:rPr>
              <a:t>Innovation in Language Learning and Teaching, 1</a:t>
            </a:r>
            <a:r>
              <a:rPr lang="en-US" sz="1200" dirty="0">
                <a:latin typeface="Arial" panose="020B0604020202020204" pitchFamily="34" charset="0"/>
                <a:cs typeface="Arial" panose="020B0604020202020204" pitchFamily="34" charset="0"/>
              </a:rPr>
              <a:t>(1), 153–174.</a:t>
            </a:r>
          </a:p>
          <a:p>
            <a:r>
              <a:rPr lang="en-US" sz="1200" dirty="0">
                <a:latin typeface="Arial" panose="020B0604020202020204" pitchFamily="34" charset="0"/>
                <a:cs typeface="Arial" panose="020B0604020202020204" pitchFamily="34" charset="0"/>
              </a:rPr>
              <a:t>Clark, J., Baker, T., &amp; Li, M. S. (2007). </a:t>
            </a:r>
            <a:r>
              <a:rPr lang="en-US" sz="1200" i="1" dirty="0">
                <a:latin typeface="Arial" panose="020B0604020202020204" pitchFamily="34" charset="0"/>
                <a:cs typeface="Arial" panose="020B0604020202020204" pitchFamily="34" charset="0"/>
              </a:rPr>
              <a:t>Student success: Bridging the gap for Chinese students in collaborative learning.</a:t>
            </a:r>
            <a:r>
              <a:rPr lang="en-US" sz="1200" dirty="0">
                <a:latin typeface="Arial" panose="020B0604020202020204" pitchFamily="34" charset="0"/>
                <a:cs typeface="Arial" panose="020B0604020202020204" pitchFamily="34" charset="0"/>
              </a:rPr>
              <a:t> ISANA International Conference.</a:t>
            </a:r>
          </a:p>
          <a:p>
            <a:r>
              <a:rPr lang="en-US" sz="1200" dirty="0" err="1">
                <a:latin typeface="Arial" panose="020B0604020202020204" pitchFamily="34" charset="0"/>
                <a:cs typeface="Arial" panose="020B0604020202020204" pitchFamily="34" charset="0"/>
              </a:rPr>
              <a:t>Dewiyanti</a:t>
            </a:r>
            <a:r>
              <a:rPr lang="en-US" sz="1200" dirty="0">
                <a:latin typeface="Arial" panose="020B0604020202020204" pitchFamily="34" charset="0"/>
                <a:cs typeface="Arial" panose="020B0604020202020204" pitchFamily="34" charset="0"/>
              </a:rPr>
              <a:t>, S., Brand-</a:t>
            </a:r>
            <a:r>
              <a:rPr lang="en-US" sz="1200" dirty="0" err="1">
                <a:latin typeface="Arial" panose="020B0604020202020204" pitchFamily="34" charset="0"/>
                <a:cs typeface="Arial" panose="020B0604020202020204" pitchFamily="34" charset="0"/>
              </a:rPr>
              <a:t>Gruwel</a:t>
            </a:r>
            <a:r>
              <a:rPr lang="en-US" sz="1200" dirty="0">
                <a:latin typeface="Arial" panose="020B0604020202020204" pitchFamily="34" charset="0"/>
                <a:cs typeface="Arial" panose="020B0604020202020204" pitchFamily="34" charset="0"/>
              </a:rPr>
              <a:t>, S., Jochems, W., &amp; Broers, N. J. (2007). Students’ experiences with collaborative learning in asynchronous computer-supported collaborative learning environments. </a:t>
            </a:r>
            <a:r>
              <a:rPr lang="en-US" sz="1200" i="1" dirty="0">
                <a:latin typeface="Arial" panose="020B0604020202020204" pitchFamily="34" charset="0"/>
                <a:cs typeface="Arial" panose="020B0604020202020204" pitchFamily="34" charset="0"/>
              </a:rPr>
              <a:t>Computers in Human Behavior, 23</a:t>
            </a:r>
            <a:r>
              <a:rPr lang="en-US" sz="1200" dirty="0">
                <a:latin typeface="Arial" panose="020B0604020202020204" pitchFamily="34" charset="0"/>
                <a:cs typeface="Arial" panose="020B0604020202020204" pitchFamily="34" charset="0"/>
              </a:rPr>
              <a:t>(1), 496–514.</a:t>
            </a:r>
          </a:p>
          <a:p>
            <a:r>
              <a:rPr lang="en-US" sz="1200" dirty="0">
                <a:latin typeface="Arial" panose="020B0604020202020204" pitchFamily="34" charset="0"/>
                <a:cs typeface="Arial" panose="020B0604020202020204" pitchFamily="34" charset="0"/>
              </a:rPr>
              <a:t>Evangelista, A., &amp; Thrower, A. (2023). Rethinking the online environment through collaborative learning. </a:t>
            </a:r>
            <a:r>
              <a:rPr lang="en-US" sz="1200" i="1" dirty="0">
                <a:latin typeface="Arial" panose="020B0604020202020204" pitchFamily="34" charset="0"/>
                <a:cs typeface="Arial" panose="020B0604020202020204" pitchFamily="34" charset="0"/>
              </a:rPr>
              <a:t>Open Scholarship of Teaching and Learning, 2</a:t>
            </a:r>
            <a:r>
              <a:rPr lang="en-US" sz="1200" dirty="0">
                <a:latin typeface="Arial" panose="020B0604020202020204" pitchFamily="34" charset="0"/>
                <a:cs typeface="Arial" panose="020B0604020202020204" pitchFamily="34" charset="0"/>
              </a:rPr>
              <a:t>(3).</a:t>
            </a:r>
          </a:p>
          <a:p>
            <a:r>
              <a:rPr lang="en-US" sz="1200" dirty="0">
                <a:latin typeface="Arial" panose="020B0604020202020204" pitchFamily="34" charset="0"/>
                <a:cs typeface="Arial" panose="020B0604020202020204" pitchFamily="34" charset="0"/>
              </a:rPr>
              <a:t>Mitnik, R., </a:t>
            </a:r>
            <a:r>
              <a:rPr lang="en-US" sz="1200" dirty="0" err="1">
                <a:latin typeface="Arial" panose="020B0604020202020204" pitchFamily="34" charset="0"/>
                <a:cs typeface="Arial" panose="020B0604020202020204" pitchFamily="34" charset="0"/>
              </a:rPr>
              <a:t>Recabarren</a:t>
            </a:r>
            <a:r>
              <a:rPr lang="en-US" sz="1200" dirty="0">
                <a:latin typeface="Arial" panose="020B0604020202020204" pitchFamily="34" charset="0"/>
                <a:cs typeface="Arial" panose="020B0604020202020204" pitchFamily="34" charset="0"/>
              </a:rPr>
              <a:t>, M., Nussbaum, M., &amp; Soto, A. (2009). Collaborative robotic instruction: A graph teaching experience. </a:t>
            </a:r>
            <a:r>
              <a:rPr lang="en-US" sz="1200" i="1" dirty="0">
                <a:latin typeface="Arial" panose="020B0604020202020204" pitchFamily="34" charset="0"/>
                <a:cs typeface="Arial" panose="020B0604020202020204" pitchFamily="34" charset="0"/>
              </a:rPr>
              <a:t>Computers &amp; Education, 53</a:t>
            </a:r>
            <a:r>
              <a:rPr lang="en-US" sz="1200" dirty="0">
                <a:latin typeface="Arial" panose="020B0604020202020204" pitchFamily="34" charset="0"/>
                <a:cs typeface="Arial" panose="020B0604020202020204" pitchFamily="34" charset="0"/>
              </a:rPr>
              <a:t>(2), 330–342.</a:t>
            </a:r>
          </a:p>
          <a:p>
            <a:r>
              <a:rPr lang="en-US" sz="1200" dirty="0">
                <a:latin typeface="Arial" panose="020B0604020202020204" pitchFamily="34" charset="0"/>
                <a:cs typeface="Arial" panose="020B0604020202020204" pitchFamily="34" charset="0"/>
              </a:rPr>
              <a:t>Mhlongo, S., Mbatha, K., </a:t>
            </a:r>
            <a:r>
              <a:rPr lang="en-US" sz="1200" dirty="0" err="1">
                <a:latin typeface="Arial" panose="020B0604020202020204" pitchFamily="34" charset="0"/>
                <a:cs typeface="Arial" panose="020B0604020202020204" pitchFamily="34" charset="0"/>
              </a:rPr>
              <a:t>Ramatsetse</a:t>
            </a:r>
            <a:r>
              <a:rPr lang="en-US" sz="1200" dirty="0">
                <a:latin typeface="Arial" panose="020B0604020202020204" pitchFamily="34" charset="0"/>
                <a:cs typeface="Arial" panose="020B0604020202020204" pitchFamily="34" charset="0"/>
              </a:rPr>
              <a:t>, B., &amp; Dlamini, R. (2023). </a:t>
            </a:r>
            <a:r>
              <a:rPr lang="en-US" sz="1200" i="1" dirty="0">
                <a:latin typeface="Arial" panose="020B0604020202020204" pitchFamily="34" charset="0"/>
                <a:cs typeface="Arial" panose="020B0604020202020204" pitchFamily="34" charset="0"/>
              </a:rPr>
              <a:t>Challenges, opportunities, and prospects of adopting smart digital technologies in learning environments. </a:t>
            </a:r>
          </a:p>
          <a:p>
            <a:r>
              <a:rPr lang="en-US" sz="1200" dirty="0" err="1">
                <a:latin typeface="Arial" panose="020B0604020202020204" pitchFamily="34" charset="0"/>
                <a:cs typeface="Arial" panose="020B0604020202020204" pitchFamily="34" charset="0"/>
              </a:rPr>
              <a:t>Heliyon</a:t>
            </a:r>
            <a:r>
              <a:rPr lang="en-US" sz="1200" dirty="0">
                <a:latin typeface="Arial" panose="020B0604020202020204" pitchFamily="34" charset="0"/>
                <a:cs typeface="Arial" panose="020B0604020202020204" pitchFamily="34" charset="0"/>
              </a:rPr>
              <a:t>, 9(6).Nonaka, I., &amp; Takeuchi, H. (1995). The knowledge-creating company. Oxford University </a:t>
            </a:r>
            <a:r>
              <a:rPr lang="en-US" sz="1200" dirty="0" err="1">
                <a:latin typeface="Arial" panose="020B0604020202020204" pitchFamily="34" charset="0"/>
                <a:cs typeface="Arial" panose="020B0604020202020204" pitchFamily="34" charset="0"/>
              </a:rPr>
              <a:t>Press.Prince</a:t>
            </a:r>
            <a:r>
              <a:rPr lang="en-US" sz="1200" dirty="0">
                <a:latin typeface="Arial" panose="020B0604020202020204" pitchFamily="34" charset="0"/>
                <a:cs typeface="Arial" panose="020B0604020202020204" pitchFamily="34" charset="0"/>
              </a:rPr>
              <a:t>, M. (2004). Does active learning work? A review of the research. </a:t>
            </a:r>
            <a:r>
              <a:rPr lang="en-US" sz="1200" i="1" dirty="0">
                <a:latin typeface="Arial" panose="020B0604020202020204" pitchFamily="34" charset="0"/>
                <a:cs typeface="Arial" panose="020B0604020202020204" pitchFamily="34" charset="0"/>
              </a:rPr>
              <a:t>Journal of Engineering Education, 93</a:t>
            </a:r>
            <a:r>
              <a:rPr lang="en-US" sz="1200" dirty="0">
                <a:latin typeface="Arial" panose="020B0604020202020204" pitchFamily="34" charset="0"/>
                <a:cs typeface="Arial" panose="020B0604020202020204" pitchFamily="34" charset="0"/>
              </a:rPr>
              <a:t>(3), 223–231.</a:t>
            </a:r>
          </a:p>
          <a:p>
            <a:r>
              <a:rPr lang="en-US" sz="1200" dirty="0">
                <a:latin typeface="Arial" panose="020B0604020202020204" pitchFamily="34" charset="0"/>
                <a:cs typeface="Arial" panose="020B0604020202020204" pitchFamily="34" charset="0"/>
              </a:rPr>
              <a:t>Stacey, E. (1999). Collaborative learning in an online environment</a:t>
            </a:r>
            <a:r>
              <a:rPr lang="en-US" sz="1200" i="1" dirty="0">
                <a:latin typeface="Arial" panose="020B0604020202020204" pitchFamily="34" charset="0"/>
                <a:cs typeface="Arial" panose="020B0604020202020204" pitchFamily="34" charset="0"/>
              </a:rPr>
              <a:t>. Journal of Distance Education, 14</a:t>
            </a:r>
            <a:r>
              <a:rPr lang="en-US" sz="1200" dirty="0">
                <a:latin typeface="Arial" panose="020B0604020202020204" pitchFamily="34" charset="0"/>
                <a:cs typeface="Arial" panose="020B0604020202020204" pitchFamily="34" charset="0"/>
              </a:rPr>
              <a:t>(2), 14–33.</a:t>
            </a:r>
          </a:p>
          <a:p>
            <a:r>
              <a:rPr lang="en-US" sz="1200" dirty="0">
                <a:latin typeface="Arial" panose="020B0604020202020204" pitchFamily="34" charset="0"/>
                <a:cs typeface="Arial" panose="020B0604020202020204" pitchFamily="34" charset="0"/>
              </a:rPr>
              <a:t>Wagino, W., </a:t>
            </a:r>
            <a:r>
              <a:rPr lang="en-US" sz="1200" dirty="0" err="1">
                <a:latin typeface="Arial" panose="020B0604020202020204" pitchFamily="34" charset="0"/>
                <a:cs typeface="Arial" panose="020B0604020202020204" pitchFamily="34" charset="0"/>
              </a:rPr>
              <a:t>Maksum</a:t>
            </a:r>
            <a:r>
              <a:rPr lang="en-US" sz="1200" dirty="0">
                <a:latin typeface="Arial" panose="020B0604020202020204" pitchFamily="34" charset="0"/>
                <a:cs typeface="Arial" panose="020B0604020202020204" pitchFamily="34" charset="0"/>
              </a:rPr>
              <a:t>, H., Purwanto, W., </a:t>
            </a:r>
            <a:r>
              <a:rPr lang="en-US" sz="1200" dirty="0" err="1">
                <a:latin typeface="Arial" panose="020B0604020202020204" pitchFamily="34" charset="0"/>
                <a:cs typeface="Arial" panose="020B0604020202020204" pitchFamily="34" charset="0"/>
              </a:rPr>
              <a:t>Krismadinata</a:t>
            </a:r>
            <a:r>
              <a:rPr lang="en-US" sz="1200" dirty="0">
                <a:latin typeface="Arial" panose="020B0604020202020204" pitchFamily="34" charset="0"/>
                <a:cs typeface="Arial" panose="020B0604020202020204" pitchFamily="34" charset="0"/>
              </a:rPr>
              <a:t>, K., Suhendar, S., &amp; Koto, R. D. (2023). Exploring the full potential of collaborative learning and E-learning environments in universities. </a:t>
            </a:r>
            <a:r>
              <a:rPr lang="en-US" sz="1200" i="1" dirty="0">
                <a:latin typeface="Arial" panose="020B0604020202020204" pitchFamily="34" charset="0"/>
                <a:cs typeface="Arial" panose="020B0604020202020204" pitchFamily="34" charset="0"/>
              </a:rPr>
              <a:t>TEM Journal, 12</a:t>
            </a:r>
            <a:r>
              <a:rPr lang="en-US" sz="1200" dirty="0">
                <a:latin typeface="Arial" panose="020B0604020202020204" pitchFamily="34" charset="0"/>
                <a:cs typeface="Arial" panose="020B0604020202020204" pitchFamily="34" charset="0"/>
              </a:rPr>
              <a:t>(3).</a:t>
            </a:r>
          </a:p>
          <a:p>
            <a:r>
              <a:rPr lang="en-US" sz="1200" dirty="0">
                <a:latin typeface="Arial" panose="020B0604020202020204" pitchFamily="34" charset="0"/>
                <a:cs typeface="Arial" panose="020B0604020202020204" pitchFamily="34" charset="0"/>
              </a:rPr>
              <a:t>Wen, Y. (2021). Augmented reality enhanced cognitive engagement: Designing classroom-based collaborative learning activities for young language learners. </a:t>
            </a:r>
            <a:r>
              <a:rPr lang="en-US" sz="1200" i="1" dirty="0">
                <a:latin typeface="Arial" panose="020B0604020202020204" pitchFamily="34" charset="0"/>
                <a:cs typeface="Arial" panose="020B0604020202020204" pitchFamily="34" charset="0"/>
              </a:rPr>
              <a:t>Educational Technology Research and Development, 69</a:t>
            </a:r>
            <a:r>
              <a:rPr lang="en-US" sz="1200" dirty="0">
                <a:latin typeface="Arial" panose="020B0604020202020204" pitchFamily="34" charset="0"/>
                <a:cs typeface="Arial" panose="020B0604020202020204" pitchFamily="34" charset="0"/>
              </a:rPr>
              <a:t>(2), 843–860.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3096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TotalTime>
  <Words>946</Words>
  <PresentationFormat>Widescreen</PresentationFormat>
  <Paragraphs>33</Paragraphs>
  <Slides>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Arial Black</vt:lpstr>
      <vt:lpstr>Office Theme</vt:lpstr>
      <vt:lpstr>Collaborative Learning for Global Business Innovation</vt:lpstr>
      <vt:lpstr>Collaborative Learning as a Driver of Global Innovation</vt:lpstr>
      <vt:lpstr>Intercultural Communication Competence</vt:lpstr>
      <vt:lpstr>Technology-Supported Global Team Collaboration</vt:lpstr>
      <vt:lpstr>Social Presence and Global Virtual Teamwork</vt:lpstr>
      <vt:lpstr>Collaborative Knowledge Building in Global Firms</vt:lpstr>
      <vt:lpstr>Barriers and Strategic Solutions for Global Collaboration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2025-12-02T17:33:49Z</dcterms:created>
  <dcterms:modified xsi:type="dcterms:W3CDTF">2025-12-02T17:58:21Z</dcterms:modified>
</cp:coreProperties>
</file>