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0"/>
  </p:notesMasterIdLst>
  <p:sldIdLst>
    <p:sldId id="256" r:id="rId5"/>
    <p:sldId id="431" r:id="rId6"/>
    <p:sldId id="555" r:id="rId7"/>
    <p:sldId id="563" r:id="rId8"/>
    <p:sldId id="544" r:id="rId9"/>
    <p:sldId id="565" r:id="rId10"/>
    <p:sldId id="564" r:id="rId11"/>
    <p:sldId id="568" r:id="rId12"/>
    <p:sldId id="566" r:id="rId13"/>
    <p:sldId id="567" r:id="rId14"/>
    <p:sldId id="552" r:id="rId15"/>
    <p:sldId id="553" r:id="rId16"/>
    <p:sldId id="562" r:id="rId17"/>
    <p:sldId id="547" r:id="rId18"/>
    <p:sldId id="527" r:id="rId1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85" autoAdjust="0"/>
    <p:restoredTop sz="81143" autoAdjust="0"/>
  </p:normalViewPr>
  <p:slideViewPr>
    <p:cSldViewPr>
      <p:cViewPr varScale="1">
        <p:scale>
          <a:sx n="60" d="100"/>
          <a:sy n="60" d="100"/>
        </p:scale>
        <p:origin x="165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D6E71FD-4EFB-41B2-9A53-590C74A24502}" type="datetimeFigureOut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BB3F080-605A-43E5-B800-45DB380867D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1282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0632CCE-6D4B-4B15-9B10-9EDBA81E69E6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00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32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288AFCB-9FE9-4EF2-AE54-765F5C6B3A71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991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0614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An example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Let’s look at an example problem and try to describe it using the 5 </a:t>
            </a:r>
            <a:r>
              <a:rPr lang="en-GB" altLang="en-US" dirty="0" err="1"/>
              <a:t>Ws</a:t>
            </a:r>
            <a:r>
              <a:rPr lang="en-GB" altLang="en-US" dirty="0"/>
              <a:t>. 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“There’s a loud whining noise coming from my computer“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Who is experiencing the problem?-  </a:t>
            </a:r>
            <a:r>
              <a:rPr lang="en-GB" altLang="en-US" i="1" dirty="0"/>
              <a:t>Everyone in the room with the computer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What are the effects/symptoms - </a:t>
            </a:r>
            <a:r>
              <a:rPr lang="en-GB" altLang="en-US" i="1" dirty="0"/>
              <a:t>Loud high pitched whining noise even when the speakers are muted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When does the problem occur or when did it start happening? - </a:t>
            </a:r>
            <a:r>
              <a:rPr lang="en-GB" altLang="en-US" i="1" dirty="0"/>
              <a:t>Started happening about a week ago, for the last 2 years it was fine. It isn’t constant, it mostly happens when I’m watching movies or running certain programs with animations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Where does the problem occur? - </a:t>
            </a:r>
            <a:r>
              <a:rPr lang="en-GB" altLang="en-US" i="1" dirty="0"/>
              <a:t>The sound seems to be loudest above the left touchpad of the laptop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Why did the error happen? - </a:t>
            </a:r>
            <a:r>
              <a:rPr lang="en-GB" altLang="en-US" i="1" dirty="0"/>
              <a:t>Component failing, squeaky moving parts like fans or the Hard Drive, not enough power to certain parts, vibration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887929-ADC6-4800-B471-35F9CD8AFC76}" type="slidenum">
              <a:rPr lang="en-GB" altLang="en-US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898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76FDD-96CB-43B6-AB71-ACF6F1A18ADF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3E926-50DC-4C6E-BF44-1AEEEEB572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82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E29B5-E0EA-4353-BD61-8523A2CAA349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0FFDF-B1E6-4363-BE10-29AB1719E1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1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B8582-4968-4F51-BEAD-B0F2B39FB172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953AA-7C55-40D0-9785-0EA308D54F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296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CBDF9-F84A-42CD-92E0-B38EFD9DC8EF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0E5E6-2A9E-4FAE-B00D-E368026C43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175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3D44C-F310-43F9-8BC6-BBA830758ECF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B1A0A-E9A4-49FB-B761-BFF14A9678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364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57C79-270F-4D2C-9BD7-0F9A0509B31D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EA285-6574-448C-9ED4-9FB9996685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46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73FB2-1684-4210-97F1-7B1A7DB09A19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0E060-4DC8-4819-8704-330636CCD6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570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99510-6E5C-4C1D-8C5E-1F688686462D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8E7C3-5252-4CEF-8F12-217EEF8625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926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3EE6C-2EAA-483F-BCCA-4F682CB12FF7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8E2EB-F563-448A-8583-6E932B751EE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2516A-0834-4BFF-A4E3-BBF6E15B3AAA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E96B8-F322-4992-97D5-F3D8572EA4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534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5F67B-673C-4F57-B06E-8B29F8DF5A54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103AE-0374-487A-9125-2389AEE311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650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2C7BAD-A305-4A5C-9CEA-1DB01A94212A}" type="datetime1">
              <a:rPr lang="en-GB"/>
              <a:pPr>
                <a:defRPr/>
              </a:pPr>
              <a:t>21/06/2017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E9D9D4-DD66-41E0-B940-566E4FF4BD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65559" y="1772816"/>
            <a:ext cx="8496300" cy="4536504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4000" i="1" dirty="0"/>
              <a:t>Welcome to your learning journey</a:t>
            </a:r>
            <a:r>
              <a:rPr lang="en-GB" altLang="en-US" sz="4000" b="1" i="1" dirty="0"/>
              <a:t/>
            </a:r>
            <a:br>
              <a:rPr lang="en-GB" altLang="en-US" sz="4000" b="1" i="1" dirty="0"/>
            </a:br>
            <a:r>
              <a:rPr lang="en-GB" altLang="en-US" sz="4000" i="1" dirty="0"/>
              <a:t/>
            </a: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>Module: EMPL4008 </a:t>
            </a:r>
            <a:br>
              <a:rPr lang="en-GB" altLang="en-US" sz="4000" dirty="0"/>
            </a:br>
            <a:r>
              <a:rPr lang="en-GB" sz="4000" b="1" dirty="0"/>
              <a:t>Problem Solving</a:t>
            </a:r>
            <a:br>
              <a:rPr lang="en-GB" sz="4000" b="1" dirty="0"/>
            </a:br>
            <a:r>
              <a:rPr lang="en-GB" altLang="en-US" sz="2000" dirty="0"/>
              <a:t/>
            </a:r>
            <a:br>
              <a:rPr lang="en-GB" altLang="en-US" sz="2000" dirty="0"/>
            </a:br>
            <a:r>
              <a:rPr lang="en-GB" altLang="en-US" sz="2800" dirty="0"/>
              <a:t>Evening Session 1</a:t>
            </a:r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 of the course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900113" y="1557338"/>
            <a:ext cx="7993062" cy="403383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r>
              <a:rPr lang="en-GB" sz="2800" dirty="0"/>
              <a:t>To introduce students to a range of problem solving and decision making tools.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755650" y="1844675"/>
            <a:ext cx="8208963" cy="41767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/>
              <a:t>By the end of this module students should be able to:  </a:t>
            </a:r>
            <a:r>
              <a:rPr lang="en-GB" sz="2800" dirty="0" smtClean="0"/>
              <a:t>1) identify </a:t>
            </a:r>
            <a:r>
              <a:rPr lang="en-GB" sz="2800" dirty="0"/>
              <a:t>work based problems through the application of problem solving tools;  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2) apply </a:t>
            </a:r>
            <a:r>
              <a:rPr lang="en-GB" sz="2800" dirty="0"/>
              <a:t>problem solving tools to identify obstacles and resolutions;  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3) organise </a:t>
            </a:r>
            <a:r>
              <a:rPr lang="en-GB" sz="2800" dirty="0"/>
              <a:t>their knowledge and learning through use of a range of information resources, and present their work at the appropriate level. 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F82542-767F-4295-9335-F8442E9EB699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  <p:pic>
        <p:nvPicPr>
          <p:cNvPr id="410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2" descr="http://www.disneycoloringsheets.com/wp-content/uploads/2011/10/Scooby-Doo-and-Shaggy-Scared-Coloring-Pages-452x5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4528" y="-58738"/>
            <a:ext cx="1720850" cy="190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67544" y="1557338"/>
            <a:ext cx="8425631" cy="47990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/>
              <a:t>Through task-based study, </a:t>
            </a:r>
            <a:r>
              <a:rPr lang="en-GB" sz="2800" dirty="0" smtClean="0"/>
              <a:t>students </a:t>
            </a:r>
            <a:r>
              <a:rPr lang="en-GB" sz="2800" dirty="0"/>
              <a:t>will </a:t>
            </a:r>
            <a:r>
              <a:rPr lang="en-GB" sz="2800" dirty="0" smtClean="0"/>
              <a:t>explore:</a:t>
            </a:r>
          </a:p>
          <a:p>
            <a:r>
              <a:rPr lang="en-GB" sz="2800" dirty="0" smtClean="0"/>
              <a:t>simple </a:t>
            </a:r>
            <a:r>
              <a:rPr lang="en-GB" sz="2800" dirty="0"/>
              <a:t>and complex problems;  </a:t>
            </a:r>
            <a:endParaRPr lang="en-GB" sz="2800" dirty="0" smtClean="0"/>
          </a:p>
          <a:p>
            <a:r>
              <a:rPr lang="en-GB" sz="2800" dirty="0" smtClean="0"/>
              <a:t>flow </a:t>
            </a:r>
            <a:r>
              <a:rPr lang="en-GB" sz="2800" dirty="0"/>
              <a:t>charts, mind maps and thought showers; </a:t>
            </a:r>
            <a:r>
              <a:rPr lang="en-GB" sz="2800" dirty="0" smtClean="0"/>
              <a:t></a:t>
            </a:r>
          </a:p>
          <a:p>
            <a:r>
              <a:rPr lang="en-GB" sz="2800" dirty="0" smtClean="0"/>
              <a:t>cause </a:t>
            </a:r>
            <a:r>
              <a:rPr lang="en-GB" sz="2800" dirty="0"/>
              <a:t>and effect and systems diagrams;  </a:t>
            </a:r>
            <a:endParaRPr lang="en-GB" sz="2800" dirty="0" smtClean="0"/>
          </a:p>
          <a:p>
            <a:r>
              <a:rPr lang="en-GB" sz="2800" dirty="0" smtClean="0"/>
              <a:t>decision </a:t>
            </a:r>
            <a:r>
              <a:rPr lang="en-GB" sz="2800" dirty="0"/>
              <a:t>making analyses, lateral thinking and creative solutions;  </a:t>
            </a:r>
            <a:endParaRPr lang="en-GB" sz="2800" dirty="0" smtClean="0"/>
          </a:p>
          <a:p>
            <a:r>
              <a:rPr lang="en-GB" sz="2800" dirty="0" smtClean="0"/>
              <a:t>SWOT </a:t>
            </a:r>
            <a:r>
              <a:rPr lang="en-GB" sz="2800" dirty="0"/>
              <a:t>and PEST analysis.  </a:t>
            </a:r>
            <a:endParaRPr lang="en-GB" sz="2800" dirty="0" smtClean="0"/>
          </a:p>
          <a:p>
            <a:r>
              <a:rPr lang="en-GB" sz="2800" dirty="0" smtClean="0"/>
              <a:t>problem </a:t>
            </a:r>
            <a:r>
              <a:rPr lang="en-GB" sz="2800" dirty="0"/>
              <a:t>solving tools including: the “five whys”, Constructive controversy and Appreciative Inquiry.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endParaRPr lang="en-AU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331913" y="1600200"/>
            <a:ext cx="7459662" cy="45720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US" altLang="en-US" dirty="0" smtClean="0">
                <a:latin typeface="Arial" charset="0"/>
                <a:cs typeface="Arial" charset="0"/>
              </a:rPr>
              <a:t>Coursework Assignment =100 %</a:t>
            </a:r>
          </a:p>
          <a:p>
            <a:pPr marL="0" indent="0">
              <a:buFont typeface="Arial" charset="0"/>
              <a:buNone/>
            </a:pPr>
            <a:endParaRPr lang="en-US" altLang="en-US" b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dirty="0"/>
              <a:t>Example: Students complete an individual, workplace, problem-solving exercise applying appropriate problem solving and decision making tools</a:t>
            </a:r>
            <a:endParaRPr lang="en-AU" altLang="en-US" b="1" dirty="0">
              <a:latin typeface="Arial" charset="0"/>
              <a:cs typeface="Arial" charset="0"/>
            </a:endParaRPr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6BBF7D-6BBC-46DD-A4BB-5ED687950EFC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844824"/>
            <a:ext cx="8856984" cy="4680520"/>
          </a:xfrm>
        </p:spPr>
        <p:txBody>
          <a:bodyPr/>
          <a:lstStyle/>
          <a:p>
            <a:r>
              <a:rPr lang="en-GB" dirty="0"/>
              <a:t>Essential Cottrell, S. The Study Skills Handbook (2nd edition). Hampshire: Palgrave MacMillan, 2003. Pears, R. &amp; Shields, G. Cite Them Right. Basingstoke: Palgrave MacMillan, 2011. </a:t>
            </a:r>
            <a:endParaRPr lang="en-GB" dirty="0" smtClean="0"/>
          </a:p>
          <a:p>
            <a:r>
              <a:rPr lang="en-GB" dirty="0"/>
              <a:t>Websites </a:t>
            </a:r>
            <a:endParaRPr lang="en-GB" dirty="0" smtClean="0"/>
          </a:p>
          <a:p>
            <a:r>
              <a:rPr lang="en-GB" dirty="0" smtClean="0"/>
              <a:t>http</a:t>
            </a:r>
            <a:r>
              <a:rPr lang="en-GB" dirty="0"/>
              <a:t>://www.mindtools.com http://theproblemsite.com http://businessballs.com http://www.studygs.net/problem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437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of task - Organising </a:t>
            </a:r>
            <a:r>
              <a:rPr lang="en-GB" dirty="0"/>
              <a:t>classroom </a:t>
            </a:r>
            <a:r>
              <a:rPr lang="en-GB" dirty="0" smtClean="0"/>
              <a:t>activities </a:t>
            </a:r>
            <a:r>
              <a:rPr lang="en-GB" dirty="0"/>
              <a:t>or exercise that </a:t>
            </a:r>
            <a:r>
              <a:rPr lang="en-GB" dirty="0" smtClean="0"/>
              <a:t>has as an </a:t>
            </a:r>
            <a:r>
              <a:rPr lang="en-GB" dirty="0"/>
              <a:t>objective </a:t>
            </a:r>
            <a:r>
              <a:rPr lang="en-GB" dirty="0" smtClean="0"/>
              <a:t>to encourage students interaction and communication </a:t>
            </a:r>
            <a:r>
              <a:rPr lang="en-GB" dirty="0"/>
              <a:t>among </a:t>
            </a:r>
            <a:r>
              <a:rPr lang="en-GB" dirty="0" smtClean="0"/>
              <a:t>participants.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Interacting and communicating to come out with solutions will be the focus.  </a:t>
            </a:r>
          </a:p>
          <a:p>
            <a:r>
              <a:rPr lang="en-GB" dirty="0" smtClean="0"/>
              <a:t>Generate as many ideas as possible. </a:t>
            </a:r>
          </a:p>
          <a:p>
            <a:r>
              <a:rPr lang="en-GB" dirty="0" smtClean="0"/>
              <a:t>Brainstorming encouraged in sessions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1013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>
                <a:latin typeface="Arial" charset="0"/>
                <a:cs typeface="Arial" charset="0"/>
              </a:rPr>
              <a:t>Sessions will be </a:t>
            </a:r>
            <a:r>
              <a:rPr lang="en-US" altLang="en-US" dirty="0">
                <a:latin typeface="Arial" charset="0"/>
                <a:cs typeface="Arial" charset="0"/>
              </a:rPr>
              <a:t>divided into segments with regular rest periods to enable participants to gather their </a:t>
            </a:r>
            <a:r>
              <a:rPr lang="en-US" altLang="en-US" dirty="0" smtClean="0">
                <a:latin typeface="Arial" charset="0"/>
                <a:cs typeface="Arial" charset="0"/>
              </a:rPr>
              <a:t>thoughts.</a:t>
            </a:r>
          </a:p>
          <a:p>
            <a:r>
              <a:rPr lang="en-GB" altLang="en-US" dirty="0" smtClean="0">
                <a:latin typeface="Arial" charset="0"/>
                <a:cs typeface="Arial" charset="0"/>
              </a:rPr>
              <a:t>Each </a:t>
            </a:r>
            <a:r>
              <a:rPr lang="en-GB" altLang="en-US" dirty="0">
                <a:latin typeface="Arial" charset="0"/>
                <a:cs typeface="Arial" charset="0"/>
              </a:rPr>
              <a:t>member of the group </a:t>
            </a:r>
            <a:r>
              <a:rPr lang="en-GB" altLang="en-US" dirty="0" smtClean="0">
                <a:latin typeface="Arial" charset="0"/>
                <a:cs typeface="Arial" charset="0"/>
              </a:rPr>
              <a:t>is expected to </a:t>
            </a:r>
            <a:r>
              <a:rPr lang="en-GB" altLang="en-US" dirty="0">
                <a:latin typeface="Arial" charset="0"/>
                <a:cs typeface="Arial" charset="0"/>
              </a:rPr>
              <a:t>contribute whatever idea he/she may </a:t>
            </a:r>
            <a:r>
              <a:rPr lang="en-GB" altLang="en-US" dirty="0" smtClean="0">
                <a:latin typeface="Arial" charset="0"/>
                <a:cs typeface="Arial" charset="0"/>
              </a:rPr>
              <a:t>have.</a:t>
            </a:r>
          </a:p>
          <a:p>
            <a:r>
              <a:rPr lang="en-GB" altLang="en-US" dirty="0" smtClean="0">
                <a:latin typeface="Arial" charset="0"/>
                <a:cs typeface="Arial" charset="0"/>
              </a:rPr>
              <a:t>Ideas </a:t>
            </a:r>
            <a:r>
              <a:rPr lang="en-GB" altLang="en-US" dirty="0">
                <a:latin typeface="Arial" charset="0"/>
                <a:cs typeface="Arial" charset="0"/>
              </a:rPr>
              <a:t>are obtained in this way until the session is complete</a:t>
            </a:r>
          </a:p>
          <a:p>
            <a:endParaRPr lang="en-AU" altLang="en-US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224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 Problem?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303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Possible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16832"/>
            <a:ext cx="8892480" cy="4804643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situation</a:t>
            </a:r>
            <a:r>
              <a:rPr lang="en-GB" dirty="0" smtClean="0"/>
              <a:t>, thing or person </a:t>
            </a:r>
            <a:r>
              <a:rPr lang="en-GB" dirty="0"/>
              <a:t>that needs attention and needs to be dealt </a:t>
            </a:r>
            <a:r>
              <a:rPr lang="en-GB" dirty="0" smtClean="0"/>
              <a:t>with/solved.</a:t>
            </a:r>
          </a:p>
          <a:p>
            <a:pPr marL="0" indent="0">
              <a:buNone/>
            </a:pPr>
            <a:r>
              <a:rPr lang="en-GB" dirty="0" smtClean="0"/>
              <a:t>Examples - Health (sickness), finances (lack of cash), Economy (inflation), Cultural/Political (how to integrate people of different cultures and to ensure they can live in peace together, technical e.g. machine not working,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424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755650" y="239713"/>
            <a:ext cx="7199313" cy="38576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Process – Stage 1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052513"/>
            <a:ext cx="7913687" cy="4360862"/>
          </a:xfrm>
        </p:spPr>
        <p:txBody>
          <a:bodyPr/>
          <a:lstStyle/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Set the problem / issue 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Determine and specify the problem which needs a solution. Every participant must  know the problem.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Generate ideas 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Generate as many ideas as possible.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sz="1200" dirty="0">
                <a:latin typeface="Arial" charset="0"/>
                <a:cs typeface="Arial" charset="0"/>
              </a:rPr>
              <a:t>	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Timed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24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b="1" dirty="0">
                <a:latin typeface="Arial" charset="0"/>
                <a:cs typeface="Arial" charset="0"/>
              </a:rPr>
              <a:t>	</a:t>
            </a:r>
            <a:endParaRPr lang="en-US" altLang="en-US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69636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7A0D75B1-446F-437A-B3B7-072A28E2F9BA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11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7173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2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925513"/>
            <a:ext cx="7696200" cy="4289425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b="1" dirty="0">
                <a:latin typeface="Arial" charset="0"/>
                <a:cs typeface="Arial" charset="0"/>
              </a:rPr>
              <a:t>Revisit list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b="1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Mark each item as: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YES</a:t>
            </a:r>
            <a:r>
              <a:rPr lang="en-GB" altLang="en-US" dirty="0">
                <a:latin typeface="Arial" charset="0"/>
                <a:cs typeface="Arial" charset="0"/>
              </a:rPr>
              <a:t> – Definitely to be considered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NO</a:t>
            </a:r>
            <a:r>
              <a:rPr lang="en-GB" altLang="en-US" dirty="0">
                <a:latin typeface="Arial" charset="0"/>
                <a:cs typeface="Arial" charset="0"/>
              </a:rPr>
              <a:t> – Definitely not an option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W</a:t>
            </a:r>
            <a:r>
              <a:rPr lang="en-GB" altLang="en-US" dirty="0">
                <a:latin typeface="Arial" charset="0"/>
                <a:cs typeface="Arial" charset="0"/>
              </a:rPr>
              <a:t> – Weird but might be worth 	looking at further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0660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80BB5FAC-C177-4158-A351-0790F22A2CEC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12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819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92137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3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700213"/>
            <a:ext cx="8134350" cy="41449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Look at the Yes list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1684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5ADB847E-075B-43E8-A12F-17A0B1A303F9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13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92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49263" y="260350"/>
            <a:ext cx="8420100" cy="1143000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 - Wildest Idea</a:t>
            </a:r>
            <a:endParaRPr lang="en-AU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00200"/>
            <a:ext cx="8075612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en-US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en-US" altLang="en-US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Arial" charset="0"/>
                <a:cs typeface="Arial" charset="0"/>
              </a:rPr>
              <a:t>	Wild ideas may not be productive in themselves but they can spur others on  to think of more practical ideas.</a:t>
            </a:r>
          </a:p>
          <a:p>
            <a:pPr>
              <a:buFont typeface="Wingdings" pitchFamily="2" charset="2"/>
              <a:buNone/>
            </a:pPr>
            <a:endParaRPr lang="en-US" altLang="en-US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en-AU" altLang="en-US">
              <a:latin typeface="Arial" charset="0"/>
              <a:cs typeface="Arial" charset="0"/>
            </a:endParaRP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7F0927-966A-468D-A80D-F30F48205E43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Five W’s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575" y="1412875"/>
            <a:ext cx="8218488" cy="71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You can use the following questions to describe almost any problem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5650" y="2276475"/>
            <a:ext cx="7920038" cy="4124325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Who is experiencing the problem?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impacts /effects/symptoms – errors / defects or something you expected doesn’t happen? What is the scope of the problem?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does the problem occur or when did it start happening?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 does the problem occur?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did the error happen?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33441d06a6f9df53d985d95dc10cd9a2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9227e18c10602fc443209884f399eda9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597275D-64FF-4FBA-A9B9-194474CEB1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B7DD488-2804-48B8-A458-19E664850B07}">
  <ds:schemaRefs>
    <ds:schemaRef ds:uri="http://purl.org/dc/elements/1.1/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f66716c4-314f-46c1-b01e-5a44c61897d8"/>
  </ds:schemaRefs>
</ds:datastoreItem>
</file>

<file path=customXml/itemProps3.xml><?xml version="1.0" encoding="utf-8"?>
<ds:datastoreItem xmlns:ds="http://schemas.openxmlformats.org/officeDocument/2006/customXml" ds:itemID="{A2ED0BEF-7EAB-4C1C-B2DE-369C0D894D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3983</TotalTime>
  <Words>647</Words>
  <Application>Microsoft Office PowerPoint</Application>
  <PresentationFormat>On-screen Show (4:3)</PresentationFormat>
  <Paragraphs>119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Wingdings</vt:lpstr>
      <vt:lpstr>Wingdings 2</vt:lpstr>
      <vt:lpstr>Office Theme</vt:lpstr>
      <vt:lpstr>Welcome to your learning journey  CertHE Skills for the Workplace  Module: EMPL4008  Problem Solving  Evening Session 1</vt:lpstr>
      <vt:lpstr>Aim of the course</vt:lpstr>
      <vt:lpstr>Learning Outcomes</vt:lpstr>
      <vt:lpstr>Content</vt:lpstr>
      <vt:lpstr>Assessment</vt:lpstr>
      <vt:lpstr>Bibliography</vt:lpstr>
      <vt:lpstr>Teaching Approach</vt:lpstr>
      <vt:lpstr>Teaching Approach</vt:lpstr>
      <vt:lpstr>Question</vt:lpstr>
      <vt:lpstr>Possible Answers</vt:lpstr>
      <vt:lpstr>Brainstorm Process – Stage 1</vt:lpstr>
      <vt:lpstr>Brainstorm – Stage 2</vt:lpstr>
      <vt:lpstr>Brainstorm – Stage 3</vt:lpstr>
      <vt:lpstr>Brainstorming - Wildest Idea</vt:lpstr>
      <vt:lpstr>Five W’s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 for Self Awareness</dc:title>
  <dc:creator>Bob Wilson</dc:creator>
  <cp:lastModifiedBy>Rexon Nting</cp:lastModifiedBy>
  <cp:revision>291</cp:revision>
  <dcterms:created xsi:type="dcterms:W3CDTF">2012-10-20T16:04:33Z</dcterms:created>
  <dcterms:modified xsi:type="dcterms:W3CDTF">2017-06-21T12:28:03Z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