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8" r:id="rId3"/>
    <p:sldId id="277" r:id="rId4"/>
    <p:sldId id="268" r:id="rId5"/>
    <p:sldId id="273" r:id="rId6"/>
    <p:sldId id="274" r:id="rId7"/>
    <p:sldId id="257" r:id="rId8"/>
    <p:sldId id="269" r:id="rId9"/>
    <p:sldId id="270" r:id="rId10"/>
    <p:sldId id="272" r:id="rId11"/>
    <p:sldId id="271" r:id="rId12"/>
    <p:sldId id="275" r:id="rId13"/>
    <p:sldId id="27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7EAED"/>
          </a:solidFill>
        </a:fill>
      </a:tcStyle>
    </a:wholeTbl>
    <a:band1H>
      <a:tcStyle>
        <a:tcBdr/>
        <a:fill>
          <a:solidFill>
            <a:srgbClr val="CCD2D8"/>
          </a:solidFill>
        </a:fill>
      </a:tcStyle>
    </a:band1H>
    <a:band2H>
      <a:tcStyle>
        <a:tcBdr/>
      </a:tcStyle>
    </a:band2H>
    <a:band1V>
      <a:tcStyle>
        <a:tcBdr/>
        <a:fill>
          <a:solidFill>
            <a:srgbClr val="CCD2D8"/>
          </a:solidFill>
        </a:fill>
      </a:tcStyle>
    </a:band1V>
    <a:band2V>
      <a:tcStyle>
        <a:tcBdr/>
      </a:tcStyle>
    </a:band2V>
    <a:lastCol>
      <a:tcTxStyle b="on">
        <a:font>
          <a:latin typeface="+mn-lt"/>
          <a:ea typeface="+mn-ea"/>
          <a:cs typeface="+mn-cs"/>
        </a:font>
        <a:srgbClr val="FFFFFF"/>
      </a:tcTxStyle>
      <a:tcStyle>
        <a:tcBdr/>
        <a:fill>
          <a:solidFill>
            <a:srgbClr val="156082"/>
          </a:solidFill>
        </a:fill>
      </a:tcStyle>
    </a:lastCol>
    <a:firstCol>
      <a:tcTxStyle b="on">
        <a:font>
          <a:latin typeface="+mn-lt"/>
          <a:ea typeface="+mn-ea"/>
          <a:cs typeface="+mn-cs"/>
        </a:font>
        <a:srgbClr val="FFFFFF"/>
      </a:tcTxStyle>
      <a:tcStyle>
        <a:tcBdr/>
        <a:fill>
          <a:solidFill>
            <a:srgbClr val="156082"/>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156082"/>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15608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74"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8E7EDC7-D2FC-1CD8-A9D5-7F67A495248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3" name="Date Placeholder 2">
            <a:extLst>
              <a:ext uri="{FF2B5EF4-FFF2-40B4-BE49-F238E27FC236}">
                <a16:creationId xmlns:a16="http://schemas.microsoft.com/office/drawing/2014/main" id="{0B57F21F-2D83-B8A3-3032-E8055678683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26008686-E43D-4E8A-A67B-D37F2358095A}" type="datetime1">
              <a:rPr lang="en-GB"/>
              <a:pPr lvl="0"/>
              <a:t>14/03/2026</a:t>
            </a:fld>
            <a:endParaRPr lang="en-GB"/>
          </a:p>
        </p:txBody>
      </p:sp>
      <p:sp>
        <p:nvSpPr>
          <p:cNvPr id="4" name="Slide Image Placeholder 3">
            <a:extLst>
              <a:ext uri="{FF2B5EF4-FFF2-40B4-BE49-F238E27FC236}">
                <a16:creationId xmlns:a16="http://schemas.microsoft.com/office/drawing/2014/main" id="{11BA642A-5EF2-7C3F-9BFA-F406FE2F8F6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77EB4AA6-FD5E-CE84-0059-4411EC0D7E3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a:extLst>
              <a:ext uri="{FF2B5EF4-FFF2-40B4-BE49-F238E27FC236}">
                <a16:creationId xmlns:a16="http://schemas.microsoft.com/office/drawing/2014/main" id="{26861694-B741-088E-29C3-CB2D573C436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endParaRPr lang="en-GB"/>
          </a:p>
        </p:txBody>
      </p:sp>
      <p:sp>
        <p:nvSpPr>
          <p:cNvPr id="7" name="Slide Number Placeholder 6">
            <a:extLst>
              <a:ext uri="{FF2B5EF4-FFF2-40B4-BE49-F238E27FC236}">
                <a16:creationId xmlns:a16="http://schemas.microsoft.com/office/drawing/2014/main" id="{330E07E1-9BB2-0F32-BDCD-F2F44019F4B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stStyle>
          <a:p>
            <a:pPr lvl="0"/>
            <a:fld id="{7DA61FDC-BDDD-4C36-B27D-27A9D38E59E6}" type="slidenum">
              <a:t>‹#›</a:t>
            </a:fld>
            <a:endParaRPr lang="en-GB"/>
          </a:p>
        </p:txBody>
      </p:sp>
    </p:spTree>
    <p:extLst>
      <p:ext uri="{BB962C8B-B14F-4D97-AF65-F5344CB8AC3E}">
        <p14:creationId xmlns:p14="http://schemas.microsoft.com/office/powerpoint/2010/main" val="320857999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Apto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087EC9-AE2E-741C-570F-36C4CCB5B1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54F96B-3F8E-1877-E040-C21CFEE6F3A9}"/>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D66C4CA0-18AD-184C-BD20-51B2B3121B5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2156B54-B831-43FB-9EFC-5A2338812D2E}" type="slidenum">
              <a:t>4</a:t>
            </a:fld>
            <a:endParaRPr lang="en-GB" sz="1200" b="0" i="0" u="none" strike="noStrike" kern="1200" cap="none" spc="0" baseline="0">
              <a:solidFill>
                <a:srgbClr val="000000"/>
              </a:solidFill>
              <a:uFillTx/>
              <a:latin typeface="Apto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3861A7-4F29-7408-7B44-08305307A4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7A362B-6B75-F1D7-0DFB-438B832F6133}"/>
              </a:ext>
            </a:extLst>
          </p:cNvPr>
          <p:cNvSpPr txBox="1">
            <a:spLocks noGrp="1"/>
          </p:cNvSpPr>
          <p:nvPr>
            <p:ph type="body" sz="quarter" idx="1"/>
          </p:nvPr>
        </p:nvSpPr>
        <p:spPr/>
        <p:txBody>
          <a:bodyPr/>
          <a:lstStyle/>
          <a:p>
            <a:pPr lvl="0"/>
            <a:endParaRPr lang="en-GB"/>
          </a:p>
          <a:p>
            <a:pPr lvl="0"/>
            <a:endParaRPr lang="en-GB"/>
          </a:p>
        </p:txBody>
      </p:sp>
      <p:sp>
        <p:nvSpPr>
          <p:cNvPr id="4" name="Slide Number Placeholder 3">
            <a:extLst>
              <a:ext uri="{FF2B5EF4-FFF2-40B4-BE49-F238E27FC236}">
                <a16:creationId xmlns:a16="http://schemas.microsoft.com/office/drawing/2014/main" id="{9A863EAA-E628-DACE-9A0E-D640D1EA722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4F00F61-27F8-4698-B183-0C027146172F}" type="slidenum">
              <a:t>5</a:t>
            </a:fld>
            <a:endParaRPr lang="en-GB" sz="1200" b="0" i="0" u="none" strike="noStrike" kern="1200" cap="none" spc="0" baseline="0">
              <a:solidFill>
                <a:srgbClr val="000000"/>
              </a:solidFill>
              <a:uFillTx/>
              <a:latin typeface="Apto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C8E5CE-6967-A8D9-404E-5628183D4D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1FB37B-748B-6003-6596-C14A168CFB05}"/>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BFCF619B-823C-8C14-1D10-53E3776A048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845A79B-9938-4F72-9FCD-E425B598884D}" type="slidenum">
              <a:t>9</a:t>
            </a:fld>
            <a:endParaRPr lang="en-GB" sz="1200" b="0" i="0" u="none" strike="noStrike" kern="1200" cap="none" spc="0" baseline="0">
              <a:solidFill>
                <a:srgbClr val="000000"/>
              </a:solidFill>
              <a:uFillTx/>
              <a:latin typeface="Apto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17C41-801C-4957-7BFC-2E63F99D097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GB"/>
              <a:t>Click to edit Master title style</a:t>
            </a:r>
          </a:p>
        </p:txBody>
      </p:sp>
      <p:sp>
        <p:nvSpPr>
          <p:cNvPr id="3" name="Subtitle 2">
            <a:extLst>
              <a:ext uri="{FF2B5EF4-FFF2-40B4-BE49-F238E27FC236}">
                <a16:creationId xmlns:a16="http://schemas.microsoft.com/office/drawing/2014/main" id="{49448EE5-E5DB-365F-8D5F-F92F7FDBDB8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GB"/>
              <a:t>Click to edit Master subtitle style</a:t>
            </a:r>
          </a:p>
        </p:txBody>
      </p:sp>
      <p:sp>
        <p:nvSpPr>
          <p:cNvPr id="4" name="Date Placeholder 3">
            <a:extLst>
              <a:ext uri="{FF2B5EF4-FFF2-40B4-BE49-F238E27FC236}">
                <a16:creationId xmlns:a16="http://schemas.microsoft.com/office/drawing/2014/main" id="{63A1E0D7-C5D7-9A9B-ECBA-922A64A192EB}"/>
              </a:ext>
            </a:extLst>
          </p:cNvPr>
          <p:cNvSpPr txBox="1">
            <a:spLocks noGrp="1"/>
          </p:cNvSpPr>
          <p:nvPr>
            <p:ph type="dt" sz="half" idx="7"/>
          </p:nvPr>
        </p:nvSpPr>
        <p:spPr/>
        <p:txBody>
          <a:bodyPr/>
          <a:lstStyle>
            <a:lvl1pPr>
              <a:defRPr/>
            </a:lvl1pPr>
          </a:lstStyle>
          <a:p>
            <a:pPr lvl="0"/>
            <a:fld id="{128AD4CB-4027-45B0-A01B-E279F66D26AB}" type="datetime1">
              <a:rPr lang="en-GB"/>
              <a:pPr lvl="0"/>
              <a:t>14/03/2026</a:t>
            </a:fld>
            <a:endParaRPr lang="en-GB"/>
          </a:p>
        </p:txBody>
      </p:sp>
      <p:sp>
        <p:nvSpPr>
          <p:cNvPr id="5" name="Footer Placeholder 4">
            <a:extLst>
              <a:ext uri="{FF2B5EF4-FFF2-40B4-BE49-F238E27FC236}">
                <a16:creationId xmlns:a16="http://schemas.microsoft.com/office/drawing/2014/main" id="{A3D1D7A0-0B0E-6700-0CC0-06011B8DE72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5934AA7-11FE-3BC6-191D-4C18AB1A60EC}"/>
              </a:ext>
            </a:extLst>
          </p:cNvPr>
          <p:cNvSpPr txBox="1">
            <a:spLocks noGrp="1"/>
          </p:cNvSpPr>
          <p:nvPr>
            <p:ph type="sldNum" sz="quarter" idx="8"/>
          </p:nvPr>
        </p:nvSpPr>
        <p:spPr/>
        <p:txBody>
          <a:bodyPr/>
          <a:lstStyle>
            <a:lvl1pPr>
              <a:defRPr/>
            </a:lvl1pPr>
          </a:lstStyle>
          <a:p>
            <a:pPr lvl="0"/>
            <a:fld id="{AEA8C1A8-C57F-4823-ADDF-5C202F60695C}" type="slidenum">
              <a:t>‹#›</a:t>
            </a:fld>
            <a:endParaRPr lang="en-GB"/>
          </a:p>
        </p:txBody>
      </p:sp>
    </p:spTree>
    <p:extLst>
      <p:ext uri="{BB962C8B-B14F-4D97-AF65-F5344CB8AC3E}">
        <p14:creationId xmlns:p14="http://schemas.microsoft.com/office/powerpoint/2010/main" val="395231781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A216B-8708-1911-0469-C783359B1832}"/>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512BB943-5CF8-8D04-FC96-0EA483D24B9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03B2531-B621-CC93-B705-7BC4FBE8A764}"/>
              </a:ext>
            </a:extLst>
          </p:cNvPr>
          <p:cNvSpPr txBox="1">
            <a:spLocks noGrp="1"/>
          </p:cNvSpPr>
          <p:nvPr>
            <p:ph type="dt" sz="half" idx="7"/>
          </p:nvPr>
        </p:nvSpPr>
        <p:spPr/>
        <p:txBody>
          <a:bodyPr/>
          <a:lstStyle>
            <a:lvl1pPr>
              <a:defRPr/>
            </a:lvl1pPr>
          </a:lstStyle>
          <a:p>
            <a:pPr lvl="0"/>
            <a:fld id="{106BCC95-68AA-41FA-85F6-00941488C5BF}" type="datetime1">
              <a:rPr lang="en-GB"/>
              <a:pPr lvl="0"/>
              <a:t>14/03/2026</a:t>
            </a:fld>
            <a:endParaRPr lang="en-GB"/>
          </a:p>
        </p:txBody>
      </p:sp>
      <p:sp>
        <p:nvSpPr>
          <p:cNvPr id="5" name="Footer Placeholder 4">
            <a:extLst>
              <a:ext uri="{FF2B5EF4-FFF2-40B4-BE49-F238E27FC236}">
                <a16:creationId xmlns:a16="http://schemas.microsoft.com/office/drawing/2014/main" id="{299863EC-02F0-121E-E633-62BF1F958BB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0FC1CEB-80F9-523F-1198-C4209E1DBBBF}"/>
              </a:ext>
            </a:extLst>
          </p:cNvPr>
          <p:cNvSpPr txBox="1">
            <a:spLocks noGrp="1"/>
          </p:cNvSpPr>
          <p:nvPr>
            <p:ph type="sldNum" sz="quarter" idx="8"/>
          </p:nvPr>
        </p:nvSpPr>
        <p:spPr/>
        <p:txBody>
          <a:bodyPr/>
          <a:lstStyle>
            <a:lvl1pPr>
              <a:defRPr/>
            </a:lvl1pPr>
          </a:lstStyle>
          <a:p>
            <a:pPr lvl="0"/>
            <a:fld id="{0DF8E87D-AE42-4A79-9057-49CE932AD014}" type="slidenum">
              <a:t>‹#›</a:t>
            </a:fld>
            <a:endParaRPr lang="en-GB"/>
          </a:p>
        </p:txBody>
      </p:sp>
    </p:spTree>
    <p:extLst>
      <p:ext uri="{BB962C8B-B14F-4D97-AF65-F5344CB8AC3E}">
        <p14:creationId xmlns:p14="http://schemas.microsoft.com/office/powerpoint/2010/main" val="32105218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FD4E5-8BAF-856C-83FF-89C19F7D2C45}"/>
              </a:ext>
            </a:extLst>
          </p:cNvPr>
          <p:cNvSpPr txBox="1">
            <a:spLocks noGrp="1"/>
          </p:cNvSpPr>
          <p:nvPr>
            <p:ph type="title"/>
          </p:nvPr>
        </p:nvSpPr>
        <p:spPr>
          <a:xfrm>
            <a:off x="831847" y="1709735"/>
            <a:ext cx="10515600" cy="2852735"/>
          </a:xfrm>
        </p:spPr>
        <p:txBody>
          <a:bodyPr anchor="b"/>
          <a:lstStyle>
            <a:lvl1pPr>
              <a:defRPr sz="6000"/>
            </a:lvl1pPr>
          </a:lstStyle>
          <a:p>
            <a:pPr lvl="0"/>
            <a:r>
              <a:rPr lang="en-GB"/>
              <a:t>Click to edit Master title style</a:t>
            </a:r>
          </a:p>
        </p:txBody>
      </p:sp>
      <p:sp>
        <p:nvSpPr>
          <p:cNvPr id="3" name="Text Placeholder 2">
            <a:extLst>
              <a:ext uri="{FF2B5EF4-FFF2-40B4-BE49-F238E27FC236}">
                <a16:creationId xmlns:a16="http://schemas.microsoft.com/office/drawing/2014/main" id="{F495D9AD-9A4D-0E6C-D928-6DD2DA2B743F}"/>
              </a:ext>
            </a:extLst>
          </p:cNvPr>
          <p:cNvSpPr txBox="1">
            <a:spLocks noGrp="1"/>
          </p:cNvSpPr>
          <p:nvPr>
            <p:ph type="body" idx="1"/>
          </p:nvPr>
        </p:nvSpPr>
        <p:spPr>
          <a:xfrm>
            <a:off x="831847" y="4589465"/>
            <a:ext cx="10515600" cy="1500182"/>
          </a:xfrm>
        </p:spPr>
        <p:txBody>
          <a:bodyPr/>
          <a:lstStyle>
            <a:lvl1pPr marL="0" indent="0">
              <a:buNone/>
              <a:defRPr sz="2400">
                <a:solidFill>
                  <a:srgbClr val="767676"/>
                </a:solidFill>
              </a:defRPr>
            </a:lvl1pPr>
          </a:lstStyle>
          <a:p>
            <a:pPr lvl="0"/>
            <a:r>
              <a:rPr lang="en-GB"/>
              <a:t>Click to edit Master text styles</a:t>
            </a:r>
          </a:p>
        </p:txBody>
      </p:sp>
      <p:sp>
        <p:nvSpPr>
          <p:cNvPr id="4" name="Date Placeholder 3">
            <a:extLst>
              <a:ext uri="{FF2B5EF4-FFF2-40B4-BE49-F238E27FC236}">
                <a16:creationId xmlns:a16="http://schemas.microsoft.com/office/drawing/2014/main" id="{C0A969EB-AC7D-C7DB-59B5-EEB6EC134485}"/>
              </a:ext>
            </a:extLst>
          </p:cNvPr>
          <p:cNvSpPr txBox="1">
            <a:spLocks noGrp="1"/>
          </p:cNvSpPr>
          <p:nvPr>
            <p:ph type="dt" sz="half" idx="7"/>
          </p:nvPr>
        </p:nvSpPr>
        <p:spPr/>
        <p:txBody>
          <a:bodyPr/>
          <a:lstStyle>
            <a:lvl1pPr>
              <a:defRPr/>
            </a:lvl1pPr>
          </a:lstStyle>
          <a:p>
            <a:pPr lvl="0"/>
            <a:fld id="{A1C3A8E2-1BA2-4543-B073-E47A50413A2B}" type="datetime1">
              <a:rPr lang="en-GB"/>
              <a:pPr lvl="0"/>
              <a:t>14/03/2026</a:t>
            </a:fld>
            <a:endParaRPr lang="en-GB"/>
          </a:p>
        </p:txBody>
      </p:sp>
      <p:sp>
        <p:nvSpPr>
          <p:cNvPr id="5" name="Footer Placeholder 4">
            <a:extLst>
              <a:ext uri="{FF2B5EF4-FFF2-40B4-BE49-F238E27FC236}">
                <a16:creationId xmlns:a16="http://schemas.microsoft.com/office/drawing/2014/main" id="{EAD27C37-E82D-0D15-309F-C13EEC0C232C}"/>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4F5214B-CC5B-9E3A-EE02-21DE624F12C6}"/>
              </a:ext>
            </a:extLst>
          </p:cNvPr>
          <p:cNvSpPr txBox="1">
            <a:spLocks noGrp="1"/>
          </p:cNvSpPr>
          <p:nvPr>
            <p:ph type="sldNum" sz="quarter" idx="8"/>
          </p:nvPr>
        </p:nvSpPr>
        <p:spPr/>
        <p:txBody>
          <a:bodyPr/>
          <a:lstStyle>
            <a:lvl1pPr>
              <a:defRPr/>
            </a:lvl1pPr>
          </a:lstStyle>
          <a:p>
            <a:pPr lvl="0"/>
            <a:fld id="{9B4AD9A6-1892-4349-9159-008E3B12CBDE}" type="slidenum">
              <a:t>‹#›</a:t>
            </a:fld>
            <a:endParaRPr lang="en-GB"/>
          </a:p>
        </p:txBody>
      </p:sp>
    </p:spTree>
    <p:extLst>
      <p:ext uri="{BB962C8B-B14F-4D97-AF65-F5344CB8AC3E}">
        <p14:creationId xmlns:p14="http://schemas.microsoft.com/office/powerpoint/2010/main" val="3852557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71F34-0DC6-AD80-78E1-7C20BA9F1CAD}"/>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97679712-E0F8-49A0-5B47-AAEE21BA4EE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4BA68B3-96F4-F8BC-577D-B30860257F3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D177998-CDC1-1768-A859-8C06A55B371A}"/>
              </a:ext>
            </a:extLst>
          </p:cNvPr>
          <p:cNvSpPr txBox="1">
            <a:spLocks noGrp="1"/>
          </p:cNvSpPr>
          <p:nvPr>
            <p:ph type="dt" sz="half" idx="7"/>
          </p:nvPr>
        </p:nvSpPr>
        <p:spPr/>
        <p:txBody>
          <a:bodyPr/>
          <a:lstStyle>
            <a:lvl1pPr>
              <a:defRPr/>
            </a:lvl1pPr>
          </a:lstStyle>
          <a:p>
            <a:pPr lvl="0"/>
            <a:fld id="{F3E07960-180D-4412-9C53-30FD394CF594}" type="datetime1">
              <a:rPr lang="en-GB"/>
              <a:pPr lvl="0"/>
              <a:t>14/03/2026</a:t>
            </a:fld>
            <a:endParaRPr lang="en-GB"/>
          </a:p>
        </p:txBody>
      </p:sp>
      <p:sp>
        <p:nvSpPr>
          <p:cNvPr id="6" name="Footer Placeholder 5">
            <a:extLst>
              <a:ext uri="{FF2B5EF4-FFF2-40B4-BE49-F238E27FC236}">
                <a16:creationId xmlns:a16="http://schemas.microsoft.com/office/drawing/2014/main" id="{B0A91937-F1E3-50A6-FBD5-C22E7E0FF6B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A56972AD-34A6-E2FE-6F06-CFC7978B77E0}"/>
              </a:ext>
            </a:extLst>
          </p:cNvPr>
          <p:cNvSpPr txBox="1">
            <a:spLocks noGrp="1"/>
          </p:cNvSpPr>
          <p:nvPr>
            <p:ph type="sldNum" sz="quarter" idx="8"/>
          </p:nvPr>
        </p:nvSpPr>
        <p:spPr/>
        <p:txBody>
          <a:bodyPr/>
          <a:lstStyle>
            <a:lvl1pPr>
              <a:defRPr/>
            </a:lvl1pPr>
          </a:lstStyle>
          <a:p>
            <a:pPr lvl="0"/>
            <a:fld id="{FD967BB4-6E36-4C6C-BA5B-5580034AC010}" type="slidenum">
              <a:t>‹#›</a:t>
            </a:fld>
            <a:endParaRPr lang="en-GB"/>
          </a:p>
        </p:txBody>
      </p:sp>
    </p:spTree>
    <p:extLst>
      <p:ext uri="{BB962C8B-B14F-4D97-AF65-F5344CB8AC3E}">
        <p14:creationId xmlns:p14="http://schemas.microsoft.com/office/powerpoint/2010/main" val="2983212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42A2F-220B-4C12-0D5E-D012B63E792D}"/>
              </a:ext>
            </a:extLst>
          </p:cNvPr>
          <p:cNvSpPr txBox="1">
            <a:spLocks noGrp="1"/>
          </p:cNvSpPr>
          <p:nvPr>
            <p:ph type="title"/>
          </p:nvPr>
        </p:nvSpPr>
        <p:spPr>
          <a:xfrm>
            <a:off x="839784" y="365129"/>
            <a:ext cx="10515600" cy="1325559"/>
          </a:xfrm>
        </p:spPr>
        <p:txBody>
          <a:bodyPr/>
          <a:lstStyle>
            <a:lvl1pPr>
              <a:defRPr/>
            </a:lvl1pPr>
          </a:lstStyle>
          <a:p>
            <a:pPr lvl="0"/>
            <a:r>
              <a:rPr lang="en-GB"/>
              <a:t>Click to edit Master title style</a:t>
            </a:r>
          </a:p>
        </p:txBody>
      </p:sp>
      <p:sp>
        <p:nvSpPr>
          <p:cNvPr id="3" name="Text Placeholder 2">
            <a:extLst>
              <a:ext uri="{FF2B5EF4-FFF2-40B4-BE49-F238E27FC236}">
                <a16:creationId xmlns:a16="http://schemas.microsoft.com/office/drawing/2014/main" id="{60A87AA3-7197-475B-3D1F-C577F3F338B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GB"/>
              <a:t>Click to edit Master text styles</a:t>
            </a:r>
          </a:p>
        </p:txBody>
      </p:sp>
      <p:sp>
        <p:nvSpPr>
          <p:cNvPr id="4" name="Content Placeholder 3">
            <a:extLst>
              <a:ext uri="{FF2B5EF4-FFF2-40B4-BE49-F238E27FC236}">
                <a16:creationId xmlns:a16="http://schemas.microsoft.com/office/drawing/2014/main" id="{A5AB1832-80B4-E70F-F7DB-15AD08F3A00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A57163D-B83E-3656-CDCC-DF5C2D62D6E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GB"/>
              <a:t>Click to edit Master text styles</a:t>
            </a:r>
          </a:p>
        </p:txBody>
      </p:sp>
      <p:sp>
        <p:nvSpPr>
          <p:cNvPr id="6" name="Content Placeholder 5">
            <a:extLst>
              <a:ext uri="{FF2B5EF4-FFF2-40B4-BE49-F238E27FC236}">
                <a16:creationId xmlns:a16="http://schemas.microsoft.com/office/drawing/2014/main" id="{84E4DA47-EA32-69C4-4B5B-3CA1154F3FD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700EE44-CEAD-62C7-E6C7-6626A6CC7508}"/>
              </a:ext>
            </a:extLst>
          </p:cNvPr>
          <p:cNvSpPr txBox="1">
            <a:spLocks noGrp="1"/>
          </p:cNvSpPr>
          <p:nvPr>
            <p:ph type="dt" sz="half" idx="7"/>
          </p:nvPr>
        </p:nvSpPr>
        <p:spPr/>
        <p:txBody>
          <a:bodyPr/>
          <a:lstStyle>
            <a:lvl1pPr>
              <a:defRPr/>
            </a:lvl1pPr>
          </a:lstStyle>
          <a:p>
            <a:pPr lvl="0"/>
            <a:fld id="{1414EAAD-1499-49DE-8BCD-E9EF70556C7D}" type="datetime1">
              <a:rPr lang="en-GB"/>
              <a:pPr lvl="0"/>
              <a:t>14/03/2026</a:t>
            </a:fld>
            <a:endParaRPr lang="en-GB"/>
          </a:p>
        </p:txBody>
      </p:sp>
      <p:sp>
        <p:nvSpPr>
          <p:cNvPr id="8" name="Footer Placeholder 7">
            <a:extLst>
              <a:ext uri="{FF2B5EF4-FFF2-40B4-BE49-F238E27FC236}">
                <a16:creationId xmlns:a16="http://schemas.microsoft.com/office/drawing/2014/main" id="{1E054879-6FE1-3994-C800-F8CCC5D217EF}"/>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243233FA-9553-B4B0-5C86-9ADE08B149AF}"/>
              </a:ext>
            </a:extLst>
          </p:cNvPr>
          <p:cNvSpPr txBox="1">
            <a:spLocks noGrp="1"/>
          </p:cNvSpPr>
          <p:nvPr>
            <p:ph type="sldNum" sz="quarter" idx="8"/>
          </p:nvPr>
        </p:nvSpPr>
        <p:spPr/>
        <p:txBody>
          <a:bodyPr/>
          <a:lstStyle>
            <a:lvl1pPr>
              <a:defRPr/>
            </a:lvl1pPr>
          </a:lstStyle>
          <a:p>
            <a:pPr lvl="0"/>
            <a:fld id="{97823471-A7E9-44E7-A008-B7BB8973E1B9}" type="slidenum">
              <a:t>‹#›</a:t>
            </a:fld>
            <a:endParaRPr lang="en-GB"/>
          </a:p>
        </p:txBody>
      </p:sp>
    </p:spTree>
    <p:extLst>
      <p:ext uri="{BB962C8B-B14F-4D97-AF65-F5344CB8AC3E}">
        <p14:creationId xmlns:p14="http://schemas.microsoft.com/office/powerpoint/2010/main" val="220080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C7899-A1C8-819B-73DA-902A1141365F}"/>
              </a:ext>
            </a:extLst>
          </p:cNvPr>
          <p:cNvSpPr txBox="1">
            <a:spLocks noGrp="1"/>
          </p:cNvSpPr>
          <p:nvPr>
            <p:ph type="title"/>
          </p:nvPr>
        </p:nvSpPr>
        <p:spPr/>
        <p:txBody>
          <a:bodyPr/>
          <a:lstStyle>
            <a:lvl1pPr>
              <a:defRPr/>
            </a:lvl1pPr>
          </a:lstStyle>
          <a:p>
            <a:pPr lvl="0"/>
            <a:r>
              <a:rPr lang="en-GB"/>
              <a:t>Click to edit Master title style</a:t>
            </a:r>
          </a:p>
        </p:txBody>
      </p:sp>
      <p:sp>
        <p:nvSpPr>
          <p:cNvPr id="3" name="Date Placeholder 2">
            <a:extLst>
              <a:ext uri="{FF2B5EF4-FFF2-40B4-BE49-F238E27FC236}">
                <a16:creationId xmlns:a16="http://schemas.microsoft.com/office/drawing/2014/main" id="{402DD300-B843-5F15-F440-14452B6F27B6}"/>
              </a:ext>
            </a:extLst>
          </p:cNvPr>
          <p:cNvSpPr txBox="1">
            <a:spLocks noGrp="1"/>
          </p:cNvSpPr>
          <p:nvPr>
            <p:ph type="dt" sz="half" idx="7"/>
          </p:nvPr>
        </p:nvSpPr>
        <p:spPr/>
        <p:txBody>
          <a:bodyPr/>
          <a:lstStyle>
            <a:lvl1pPr>
              <a:defRPr/>
            </a:lvl1pPr>
          </a:lstStyle>
          <a:p>
            <a:pPr lvl="0"/>
            <a:fld id="{F6193223-00D9-488A-815C-A84A926296C8}" type="datetime1">
              <a:rPr lang="en-GB"/>
              <a:pPr lvl="0"/>
              <a:t>14/03/2026</a:t>
            </a:fld>
            <a:endParaRPr lang="en-GB"/>
          </a:p>
        </p:txBody>
      </p:sp>
      <p:sp>
        <p:nvSpPr>
          <p:cNvPr id="4" name="Footer Placeholder 3">
            <a:extLst>
              <a:ext uri="{FF2B5EF4-FFF2-40B4-BE49-F238E27FC236}">
                <a16:creationId xmlns:a16="http://schemas.microsoft.com/office/drawing/2014/main" id="{A93F2278-F648-EA35-A31C-D4EB12158916}"/>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DF1BD058-D567-4CBE-1F38-D362187B8C58}"/>
              </a:ext>
            </a:extLst>
          </p:cNvPr>
          <p:cNvSpPr txBox="1">
            <a:spLocks noGrp="1"/>
          </p:cNvSpPr>
          <p:nvPr>
            <p:ph type="sldNum" sz="quarter" idx="8"/>
          </p:nvPr>
        </p:nvSpPr>
        <p:spPr/>
        <p:txBody>
          <a:bodyPr/>
          <a:lstStyle>
            <a:lvl1pPr>
              <a:defRPr/>
            </a:lvl1pPr>
          </a:lstStyle>
          <a:p>
            <a:pPr lvl="0"/>
            <a:fld id="{EAD5FC40-D8F9-43B5-AD21-67E6C4F69F0A}" type="slidenum">
              <a:t>‹#›</a:t>
            </a:fld>
            <a:endParaRPr lang="en-GB"/>
          </a:p>
        </p:txBody>
      </p:sp>
    </p:spTree>
    <p:extLst>
      <p:ext uri="{BB962C8B-B14F-4D97-AF65-F5344CB8AC3E}">
        <p14:creationId xmlns:p14="http://schemas.microsoft.com/office/powerpoint/2010/main" val="2711082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A05CB3-3492-9D32-4328-B56397574207}"/>
              </a:ext>
            </a:extLst>
          </p:cNvPr>
          <p:cNvSpPr txBox="1">
            <a:spLocks noGrp="1"/>
          </p:cNvSpPr>
          <p:nvPr>
            <p:ph type="dt" sz="half" idx="7"/>
          </p:nvPr>
        </p:nvSpPr>
        <p:spPr/>
        <p:txBody>
          <a:bodyPr/>
          <a:lstStyle>
            <a:lvl1pPr>
              <a:defRPr/>
            </a:lvl1pPr>
          </a:lstStyle>
          <a:p>
            <a:pPr lvl="0"/>
            <a:fld id="{3EAF6F8A-6DE1-4A0D-A6AA-797D8AE9C0C6}" type="datetime1">
              <a:rPr lang="en-GB"/>
              <a:pPr lvl="0"/>
              <a:t>14/03/2026</a:t>
            </a:fld>
            <a:endParaRPr lang="en-GB"/>
          </a:p>
        </p:txBody>
      </p:sp>
      <p:sp>
        <p:nvSpPr>
          <p:cNvPr id="3" name="Footer Placeholder 2">
            <a:extLst>
              <a:ext uri="{FF2B5EF4-FFF2-40B4-BE49-F238E27FC236}">
                <a16:creationId xmlns:a16="http://schemas.microsoft.com/office/drawing/2014/main" id="{56BD3420-3BBD-80B9-EEA6-28A87D8D04D7}"/>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58D21821-8DAF-6253-2B2D-F99F87627786}"/>
              </a:ext>
            </a:extLst>
          </p:cNvPr>
          <p:cNvSpPr txBox="1">
            <a:spLocks noGrp="1"/>
          </p:cNvSpPr>
          <p:nvPr>
            <p:ph type="sldNum" sz="quarter" idx="8"/>
          </p:nvPr>
        </p:nvSpPr>
        <p:spPr/>
        <p:txBody>
          <a:bodyPr/>
          <a:lstStyle>
            <a:lvl1pPr>
              <a:defRPr/>
            </a:lvl1pPr>
          </a:lstStyle>
          <a:p>
            <a:pPr lvl="0"/>
            <a:fld id="{3761DE11-CC43-4F48-9063-06802AAFED6B}" type="slidenum">
              <a:t>‹#›</a:t>
            </a:fld>
            <a:endParaRPr lang="en-GB"/>
          </a:p>
        </p:txBody>
      </p:sp>
    </p:spTree>
    <p:extLst>
      <p:ext uri="{BB962C8B-B14F-4D97-AF65-F5344CB8AC3E}">
        <p14:creationId xmlns:p14="http://schemas.microsoft.com/office/powerpoint/2010/main" val="318880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E9ACD-234B-F769-8903-DA3D76247FE0}"/>
              </a:ext>
            </a:extLst>
          </p:cNvPr>
          <p:cNvSpPr txBox="1">
            <a:spLocks noGrp="1"/>
          </p:cNvSpPr>
          <p:nvPr>
            <p:ph type="title"/>
          </p:nvPr>
        </p:nvSpPr>
        <p:spPr>
          <a:xfrm>
            <a:off x="839784" y="457200"/>
            <a:ext cx="3932240" cy="1600200"/>
          </a:xfrm>
        </p:spPr>
        <p:txBody>
          <a:bodyPr anchor="b"/>
          <a:lstStyle>
            <a:lvl1pPr>
              <a:defRPr sz="3200"/>
            </a:lvl1pPr>
          </a:lstStyle>
          <a:p>
            <a:pPr lvl="0"/>
            <a:r>
              <a:rPr lang="en-GB"/>
              <a:t>Click to edit Master title style</a:t>
            </a:r>
          </a:p>
        </p:txBody>
      </p:sp>
      <p:sp>
        <p:nvSpPr>
          <p:cNvPr id="3" name="Content Placeholder 2">
            <a:extLst>
              <a:ext uri="{FF2B5EF4-FFF2-40B4-BE49-F238E27FC236}">
                <a16:creationId xmlns:a16="http://schemas.microsoft.com/office/drawing/2014/main" id="{07D306D4-56D5-AE03-BF7E-76A95B31731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E93FF5E-2C03-A4E9-7110-8950ACBE113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2AD0944E-4D31-3F66-8286-28B1A1400F77}"/>
              </a:ext>
            </a:extLst>
          </p:cNvPr>
          <p:cNvSpPr txBox="1">
            <a:spLocks noGrp="1"/>
          </p:cNvSpPr>
          <p:nvPr>
            <p:ph type="dt" sz="half" idx="7"/>
          </p:nvPr>
        </p:nvSpPr>
        <p:spPr/>
        <p:txBody>
          <a:bodyPr/>
          <a:lstStyle>
            <a:lvl1pPr>
              <a:defRPr/>
            </a:lvl1pPr>
          </a:lstStyle>
          <a:p>
            <a:pPr lvl="0"/>
            <a:fld id="{D8E1E8E3-733D-4C66-B729-33E874763F83}" type="datetime1">
              <a:rPr lang="en-GB"/>
              <a:pPr lvl="0"/>
              <a:t>14/03/2026</a:t>
            </a:fld>
            <a:endParaRPr lang="en-GB"/>
          </a:p>
        </p:txBody>
      </p:sp>
      <p:sp>
        <p:nvSpPr>
          <p:cNvPr id="6" name="Footer Placeholder 5">
            <a:extLst>
              <a:ext uri="{FF2B5EF4-FFF2-40B4-BE49-F238E27FC236}">
                <a16:creationId xmlns:a16="http://schemas.microsoft.com/office/drawing/2014/main" id="{7D47D3DF-DB9F-2539-11F1-1B29549C5400}"/>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FCAC016F-466F-9370-6BEF-BE3E1F8B7BC0}"/>
              </a:ext>
            </a:extLst>
          </p:cNvPr>
          <p:cNvSpPr txBox="1">
            <a:spLocks noGrp="1"/>
          </p:cNvSpPr>
          <p:nvPr>
            <p:ph type="sldNum" sz="quarter" idx="8"/>
          </p:nvPr>
        </p:nvSpPr>
        <p:spPr/>
        <p:txBody>
          <a:bodyPr/>
          <a:lstStyle>
            <a:lvl1pPr>
              <a:defRPr/>
            </a:lvl1pPr>
          </a:lstStyle>
          <a:p>
            <a:pPr lvl="0"/>
            <a:fld id="{A8DECA89-62F4-4A5F-B332-4675B9324254}" type="slidenum">
              <a:t>‹#›</a:t>
            </a:fld>
            <a:endParaRPr lang="en-GB"/>
          </a:p>
        </p:txBody>
      </p:sp>
    </p:spTree>
    <p:extLst>
      <p:ext uri="{BB962C8B-B14F-4D97-AF65-F5344CB8AC3E}">
        <p14:creationId xmlns:p14="http://schemas.microsoft.com/office/powerpoint/2010/main" val="3479811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43BB3-9817-3409-791D-17DCBCF2739A}"/>
              </a:ext>
            </a:extLst>
          </p:cNvPr>
          <p:cNvSpPr txBox="1">
            <a:spLocks noGrp="1"/>
          </p:cNvSpPr>
          <p:nvPr>
            <p:ph type="title"/>
          </p:nvPr>
        </p:nvSpPr>
        <p:spPr>
          <a:xfrm>
            <a:off x="839784" y="457200"/>
            <a:ext cx="3932240" cy="1600200"/>
          </a:xfrm>
        </p:spPr>
        <p:txBody>
          <a:bodyPr anchor="b"/>
          <a:lstStyle>
            <a:lvl1pPr>
              <a:defRPr sz="3200"/>
            </a:lvl1pPr>
          </a:lstStyle>
          <a:p>
            <a:pPr lvl="0"/>
            <a:r>
              <a:rPr lang="en-GB"/>
              <a:t>Click to edit Master title style</a:t>
            </a:r>
          </a:p>
        </p:txBody>
      </p:sp>
      <p:sp>
        <p:nvSpPr>
          <p:cNvPr id="3" name="Picture Placeholder 2">
            <a:extLst>
              <a:ext uri="{FF2B5EF4-FFF2-40B4-BE49-F238E27FC236}">
                <a16:creationId xmlns:a16="http://schemas.microsoft.com/office/drawing/2014/main" id="{0134BAF6-D980-DBE4-CFCC-20384D37261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n-GB"/>
          </a:p>
        </p:txBody>
      </p:sp>
      <p:sp>
        <p:nvSpPr>
          <p:cNvPr id="4" name="Text Placeholder 3">
            <a:extLst>
              <a:ext uri="{FF2B5EF4-FFF2-40B4-BE49-F238E27FC236}">
                <a16:creationId xmlns:a16="http://schemas.microsoft.com/office/drawing/2014/main" id="{A33BBD73-CA8C-6B88-0F26-9A3A1D6E669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F13C2A30-FCE0-D02D-DE06-3953D8F522FF}"/>
              </a:ext>
            </a:extLst>
          </p:cNvPr>
          <p:cNvSpPr txBox="1">
            <a:spLocks noGrp="1"/>
          </p:cNvSpPr>
          <p:nvPr>
            <p:ph type="dt" sz="half" idx="7"/>
          </p:nvPr>
        </p:nvSpPr>
        <p:spPr/>
        <p:txBody>
          <a:bodyPr/>
          <a:lstStyle>
            <a:lvl1pPr>
              <a:defRPr/>
            </a:lvl1pPr>
          </a:lstStyle>
          <a:p>
            <a:pPr lvl="0"/>
            <a:fld id="{3280E653-5D5A-4B59-8ACA-D3F474350FBD}" type="datetime1">
              <a:rPr lang="en-GB"/>
              <a:pPr lvl="0"/>
              <a:t>14/03/2026</a:t>
            </a:fld>
            <a:endParaRPr lang="en-GB"/>
          </a:p>
        </p:txBody>
      </p:sp>
      <p:sp>
        <p:nvSpPr>
          <p:cNvPr id="6" name="Footer Placeholder 5">
            <a:extLst>
              <a:ext uri="{FF2B5EF4-FFF2-40B4-BE49-F238E27FC236}">
                <a16:creationId xmlns:a16="http://schemas.microsoft.com/office/drawing/2014/main" id="{799923F7-7AC9-C37A-4919-EADCC81E7363}"/>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46C39362-2F63-D86A-F029-C4304F82D1BC}"/>
              </a:ext>
            </a:extLst>
          </p:cNvPr>
          <p:cNvSpPr txBox="1">
            <a:spLocks noGrp="1"/>
          </p:cNvSpPr>
          <p:nvPr>
            <p:ph type="sldNum" sz="quarter" idx="8"/>
          </p:nvPr>
        </p:nvSpPr>
        <p:spPr/>
        <p:txBody>
          <a:bodyPr/>
          <a:lstStyle>
            <a:lvl1pPr>
              <a:defRPr/>
            </a:lvl1pPr>
          </a:lstStyle>
          <a:p>
            <a:pPr lvl="0"/>
            <a:fld id="{5F6EC6FA-7C24-4117-A59E-A02E31CEEC1C}" type="slidenum">
              <a:t>‹#›</a:t>
            </a:fld>
            <a:endParaRPr lang="en-GB"/>
          </a:p>
        </p:txBody>
      </p:sp>
    </p:spTree>
    <p:extLst>
      <p:ext uri="{BB962C8B-B14F-4D97-AF65-F5344CB8AC3E}">
        <p14:creationId xmlns:p14="http://schemas.microsoft.com/office/powerpoint/2010/main" val="704528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502D0-8952-5499-ECED-A25484436A99}"/>
              </a:ext>
            </a:extLst>
          </p:cNvPr>
          <p:cNvSpPr txBox="1">
            <a:spLocks noGrp="1"/>
          </p:cNvSpPr>
          <p:nvPr>
            <p:ph type="title"/>
          </p:nvPr>
        </p:nvSpPr>
        <p:spPr/>
        <p:txBody>
          <a:bodyPr/>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49B3507E-9FD5-80C9-1A50-F2BEBAC2268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0731460-892A-39FD-EF2C-5E4280290DE8}"/>
              </a:ext>
            </a:extLst>
          </p:cNvPr>
          <p:cNvSpPr txBox="1">
            <a:spLocks noGrp="1"/>
          </p:cNvSpPr>
          <p:nvPr>
            <p:ph type="dt" sz="half" idx="7"/>
          </p:nvPr>
        </p:nvSpPr>
        <p:spPr/>
        <p:txBody>
          <a:bodyPr/>
          <a:lstStyle>
            <a:lvl1pPr>
              <a:defRPr/>
            </a:lvl1pPr>
          </a:lstStyle>
          <a:p>
            <a:pPr lvl="0"/>
            <a:fld id="{2A6E527B-B9D2-4B28-98DD-4E5A10C04AF5}" type="datetime1">
              <a:rPr lang="en-GB"/>
              <a:pPr lvl="0"/>
              <a:t>14/03/2026</a:t>
            </a:fld>
            <a:endParaRPr lang="en-GB"/>
          </a:p>
        </p:txBody>
      </p:sp>
      <p:sp>
        <p:nvSpPr>
          <p:cNvPr id="5" name="Footer Placeholder 4">
            <a:extLst>
              <a:ext uri="{FF2B5EF4-FFF2-40B4-BE49-F238E27FC236}">
                <a16:creationId xmlns:a16="http://schemas.microsoft.com/office/drawing/2014/main" id="{2E39DC80-0D28-D770-00BD-1247F2BD7AC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B1D9CDB-B4D0-56A7-E3D5-1872428FB5BA}"/>
              </a:ext>
            </a:extLst>
          </p:cNvPr>
          <p:cNvSpPr txBox="1">
            <a:spLocks noGrp="1"/>
          </p:cNvSpPr>
          <p:nvPr>
            <p:ph type="sldNum" sz="quarter" idx="8"/>
          </p:nvPr>
        </p:nvSpPr>
        <p:spPr/>
        <p:txBody>
          <a:bodyPr/>
          <a:lstStyle>
            <a:lvl1pPr>
              <a:defRPr/>
            </a:lvl1pPr>
          </a:lstStyle>
          <a:p>
            <a:pPr lvl="0"/>
            <a:fld id="{05126066-9917-4EA5-AB71-92B0E3EF87BB}" type="slidenum">
              <a:t>‹#›</a:t>
            </a:fld>
            <a:endParaRPr lang="en-GB"/>
          </a:p>
        </p:txBody>
      </p:sp>
    </p:spTree>
    <p:extLst>
      <p:ext uri="{BB962C8B-B14F-4D97-AF65-F5344CB8AC3E}">
        <p14:creationId xmlns:p14="http://schemas.microsoft.com/office/powerpoint/2010/main" val="1287140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EEDF5A-E5CD-71B5-0748-9794B4DD1CCC}"/>
              </a:ext>
            </a:extLst>
          </p:cNvPr>
          <p:cNvSpPr txBox="1">
            <a:spLocks noGrp="1"/>
          </p:cNvSpPr>
          <p:nvPr>
            <p:ph type="title" orient="vert"/>
          </p:nvPr>
        </p:nvSpPr>
        <p:spPr>
          <a:xfrm>
            <a:off x="8724903" y="365129"/>
            <a:ext cx="2628899" cy="5811834"/>
          </a:xfrm>
        </p:spPr>
        <p:txBody>
          <a:bodyPr vert="eaVert"/>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89C503C9-1DB4-1FE3-5D63-9480B375057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F59D420-9454-27CA-602E-0B31C50C960E}"/>
              </a:ext>
            </a:extLst>
          </p:cNvPr>
          <p:cNvSpPr txBox="1">
            <a:spLocks noGrp="1"/>
          </p:cNvSpPr>
          <p:nvPr>
            <p:ph type="dt" sz="half" idx="7"/>
          </p:nvPr>
        </p:nvSpPr>
        <p:spPr/>
        <p:txBody>
          <a:bodyPr/>
          <a:lstStyle>
            <a:lvl1pPr>
              <a:defRPr/>
            </a:lvl1pPr>
          </a:lstStyle>
          <a:p>
            <a:pPr lvl="0"/>
            <a:fld id="{007B6255-BE0E-4F48-9F5F-DF93C788252C}" type="datetime1">
              <a:rPr lang="en-GB"/>
              <a:pPr lvl="0"/>
              <a:t>14/03/2026</a:t>
            </a:fld>
            <a:endParaRPr lang="en-GB"/>
          </a:p>
        </p:txBody>
      </p:sp>
      <p:sp>
        <p:nvSpPr>
          <p:cNvPr id="5" name="Footer Placeholder 4">
            <a:extLst>
              <a:ext uri="{FF2B5EF4-FFF2-40B4-BE49-F238E27FC236}">
                <a16:creationId xmlns:a16="http://schemas.microsoft.com/office/drawing/2014/main" id="{DA50BCEB-F695-7BE3-A3FD-B0671CA7C86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AADE3CC9-E124-5949-07A6-AEEAF7DCFC6D}"/>
              </a:ext>
            </a:extLst>
          </p:cNvPr>
          <p:cNvSpPr txBox="1">
            <a:spLocks noGrp="1"/>
          </p:cNvSpPr>
          <p:nvPr>
            <p:ph type="sldNum" sz="quarter" idx="8"/>
          </p:nvPr>
        </p:nvSpPr>
        <p:spPr/>
        <p:txBody>
          <a:bodyPr/>
          <a:lstStyle>
            <a:lvl1pPr>
              <a:defRPr/>
            </a:lvl1pPr>
          </a:lstStyle>
          <a:p>
            <a:pPr lvl="0"/>
            <a:fld id="{82E8C98B-386E-479F-955C-C8175F377F33}" type="slidenum">
              <a:t>‹#›</a:t>
            </a:fld>
            <a:endParaRPr lang="en-GB"/>
          </a:p>
        </p:txBody>
      </p:sp>
    </p:spTree>
    <p:extLst>
      <p:ext uri="{BB962C8B-B14F-4D97-AF65-F5344CB8AC3E}">
        <p14:creationId xmlns:p14="http://schemas.microsoft.com/office/powerpoint/2010/main" val="44536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2118B5-FEF5-D496-034A-C38C2785F4A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GB"/>
              <a:t>Click to edit Master title style</a:t>
            </a:r>
          </a:p>
        </p:txBody>
      </p:sp>
      <p:sp>
        <p:nvSpPr>
          <p:cNvPr id="3" name="Text Placeholder 2">
            <a:extLst>
              <a:ext uri="{FF2B5EF4-FFF2-40B4-BE49-F238E27FC236}">
                <a16:creationId xmlns:a16="http://schemas.microsoft.com/office/drawing/2014/main" id="{4BA108A0-A101-3B34-1C56-67D3F975E0A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629C954-2C05-2579-C479-E954AFD175A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7D4D2528-5CCE-41FD-8BC2-AB50A1FEDB97}" type="datetime1">
              <a:rPr lang="en-GB"/>
              <a:pPr lvl="0"/>
              <a:t>14/03/2026</a:t>
            </a:fld>
            <a:endParaRPr lang="en-GB"/>
          </a:p>
        </p:txBody>
      </p:sp>
      <p:sp>
        <p:nvSpPr>
          <p:cNvPr id="5" name="Footer Placeholder 4">
            <a:extLst>
              <a:ext uri="{FF2B5EF4-FFF2-40B4-BE49-F238E27FC236}">
                <a16:creationId xmlns:a16="http://schemas.microsoft.com/office/drawing/2014/main" id="{BDD0AD34-FD33-0B2E-D074-C06B9C253AF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endParaRPr lang="en-GB"/>
          </a:p>
        </p:txBody>
      </p:sp>
      <p:sp>
        <p:nvSpPr>
          <p:cNvPr id="6" name="Slide Number Placeholder 5">
            <a:extLst>
              <a:ext uri="{FF2B5EF4-FFF2-40B4-BE49-F238E27FC236}">
                <a16:creationId xmlns:a16="http://schemas.microsoft.com/office/drawing/2014/main" id="{7AE78C2C-84DF-EA4E-E854-DDBF237B981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C000E093-9677-4CA2-BA6E-C74B4B5EBF35}"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GB" sz="4400" b="0" i="0" u="none" strike="noStrike" kern="1200" cap="none" spc="0" baseline="0">
          <a:solidFill>
            <a:srgbClr val="000000"/>
          </a:solidFill>
          <a:uFillTx/>
          <a:latin typeface="Aptos Display"/>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GB" sz="2800" b="0" i="0" u="none" strike="noStrike" kern="1200" cap="none" spc="0" baseline="0">
          <a:solidFill>
            <a:srgbClr val="000000"/>
          </a:solidFill>
          <a:uFillTx/>
          <a:latin typeface="Aptos"/>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GB" sz="2400" b="0" i="0" u="none" strike="noStrike" kern="1200" cap="none" spc="0" baseline="0">
          <a:solidFill>
            <a:srgbClr val="000000"/>
          </a:solidFill>
          <a:uFillTx/>
          <a:latin typeface="Aptos"/>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GB" sz="2000" b="0" i="0" u="none" strike="noStrike" kern="1200" cap="none" spc="0" baseline="0">
          <a:solidFill>
            <a:srgbClr val="000000"/>
          </a:solidFill>
          <a:uFillTx/>
          <a:latin typeface="Aptos"/>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GB" sz="1800" b="0" i="0" u="none" strike="noStrike" kern="1200" cap="none" spc="0" baseline="0">
          <a:solidFill>
            <a:srgbClr val="000000"/>
          </a:solidFill>
          <a:uFillTx/>
          <a:latin typeface="Aptos"/>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GB" sz="1800" b="0" i="0" u="none" strike="noStrike" kern="1200" cap="none" spc="0" baseline="0">
          <a:solidFill>
            <a:srgbClr val="000000"/>
          </a:solidFill>
          <a:uFillTx/>
          <a:latin typeface="Apto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6EFFC55-E8B8-BE96-54C6-9C69FA2E113D}"/>
              </a:ext>
            </a:extLst>
          </p:cNvPr>
          <p:cNvPicPr>
            <a:picLocks noChangeAspect="1"/>
          </p:cNvPicPr>
          <p:nvPr/>
        </p:nvPicPr>
        <p:blipFill>
          <a:blip r:embed="rId2"/>
          <a:stretch>
            <a:fillRect/>
          </a:stretch>
        </p:blipFill>
        <p:spPr>
          <a:xfrm>
            <a:off x="176982" y="324465"/>
            <a:ext cx="6538453" cy="3805083"/>
          </a:xfrm>
          <a:prstGeom prst="rect">
            <a:avLst/>
          </a:prstGeom>
          <a:noFill/>
          <a:ln cap="flat">
            <a:noFill/>
          </a:ln>
        </p:spPr>
      </p:pic>
      <p:sp>
        <p:nvSpPr>
          <p:cNvPr id="3" name="Title 1">
            <a:extLst>
              <a:ext uri="{FF2B5EF4-FFF2-40B4-BE49-F238E27FC236}">
                <a16:creationId xmlns:a16="http://schemas.microsoft.com/office/drawing/2014/main" id="{0CED3182-36E2-5850-426A-AA86C3D595D1}"/>
              </a:ext>
            </a:extLst>
          </p:cNvPr>
          <p:cNvSpPr txBox="1">
            <a:spLocks noGrp="1"/>
          </p:cNvSpPr>
          <p:nvPr>
            <p:ph type="ctrTitle"/>
          </p:nvPr>
        </p:nvSpPr>
        <p:spPr>
          <a:xfrm>
            <a:off x="4050892" y="4880225"/>
            <a:ext cx="7629835" cy="955493"/>
          </a:xfrm>
        </p:spPr>
        <p:txBody>
          <a:bodyPr/>
          <a:lstStyle/>
          <a:p>
            <a:pPr lvl="0"/>
            <a:r>
              <a:rPr lang="en-GB" sz="4000">
                <a:solidFill>
                  <a:srgbClr val="46B1E1"/>
                </a:solidFill>
                <a:latin typeface="Times New Roman" pitchFamily="18"/>
                <a:cs typeface="Times New Roman" pitchFamily="18"/>
              </a:rPr>
              <a:t>Vygotsky’s Sociocultural Theory </a:t>
            </a:r>
          </a:p>
        </p:txBody>
      </p:sp>
      <p:sp>
        <p:nvSpPr>
          <p:cNvPr id="4" name="Subtitle 2">
            <a:extLst>
              <a:ext uri="{FF2B5EF4-FFF2-40B4-BE49-F238E27FC236}">
                <a16:creationId xmlns:a16="http://schemas.microsoft.com/office/drawing/2014/main" id="{1C490D40-A98B-6C41-124F-14FCBD5AAF65}"/>
              </a:ext>
            </a:extLst>
          </p:cNvPr>
          <p:cNvSpPr txBox="1">
            <a:spLocks noGrp="1"/>
          </p:cNvSpPr>
          <p:nvPr>
            <p:ph type="subTitle" idx="1"/>
          </p:nvPr>
        </p:nvSpPr>
        <p:spPr>
          <a:xfrm>
            <a:off x="6990743" y="855402"/>
            <a:ext cx="4410745" cy="3274146"/>
          </a:xfrm>
        </p:spPr>
        <p:txBody>
          <a:bodyPr anchorCtr="0"/>
          <a:lstStyle/>
          <a:p>
            <a:pPr lvl="0" algn="just">
              <a:spcBef>
                <a:spcPts val="0"/>
              </a:spcBef>
              <a:spcAft>
                <a:spcPts val="800"/>
              </a:spcAft>
            </a:pPr>
            <a:r>
              <a:rPr lang="en-GB" sz="2000" b="1">
                <a:latin typeface="Times New Roman" pitchFamily="18"/>
                <a:cs typeface="Times New Roman" pitchFamily="18"/>
              </a:rPr>
              <a:t>Name: Liliam Lopes Cardoso</a:t>
            </a:r>
          </a:p>
          <a:p>
            <a:pPr lvl="0" algn="just">
              <a:spcBef>
                <a:spcPts val="0"/>
              </a:spcBef>
              <a:spcAft>
                <a:spcPts val="800"/>
              </a:spcAft>
            </a:pPr>
            <a:r>
              <a:rPr lang="en-GB" sz="2000" b="1">
                <a:latin typeface="Times New Roman" pitchFamily="18"/>
                <a:cs typeface="Times New Roman" pitchFamily="18"/>
              </a:rPr>
              <a:t>Student ID: 2436087</a:t>
            </a:r>
          </a:p>
          <a:p>
            <a:pPr lvl="0" algn="just">
              <a:spcBef>
                <a:spcPts val="0"/>
              </a:spcBef>
              <a:spcAft>
                <a:spcPts val="800"/>
              </a:spcAft>
            </a:pPr>
            <a:r>
              <a:rPr lang="en-GB" sz="2000" b="1">
                <a:latin typeface="Times New Roman" pitchFamily="18"/>
                <a:cs typeface="Times New Roman" pitchFamily="18"/>
              </a:rPr>
              <a:t>Module Code: LCHS4010-LOND</a:t>
            </a:r>
          </a:p>
          <a:p>
            <a:pPr lvl="0" algn="l">
              <a:spcBef>
                <a:spcPts val="0"/>
              </a:spcBef>
              <a:spcAft>
                <a:spcPts val="800"/>
              </a:spcAft>
            </a:pPr>
            <a:r>
              <a:rPr lang="en-GB" sz="2000" b="1">
                <a:latin typeface="Times New Roman" pitchFamily="18"/>
                <a:cs typeface="Times New Roman" pitchFamily="18"/>
              </a:rPr>
              <a:t>Module: Psychology in health and Social Care</a:t>
            </a:r>
          </a:p>
          <a:p>
            <a:pPr lvl="0" algn="l">
              <a:spcBef>
                <a:spcPts val="0"/>
              </a:spcBef>
              <a:spcAft>
                <a:spcPts val="800"/>
              </a:spcAft>
            </a:pPr>
            <a:r>
              <a:rPr lang="en-GB" sz="2000" b="1">
                <a:latin typeface="Times New Roman" pitchFamily="18"/>
                <a:cs typeface="Times New Roman" pitchFamily="18"/>
              </a:rPr>
              <a:t>Lecturer: Lou Wells</a:t>
            </a:r>
          </a:p>
          <a:p>
            <a:pPr lvl="0" algn="l">
              <a:spcBef>
                <a:spcPts val="0"/>
              </a:spcBef>
              <a:spcAft>
                <a:spcPts val="800"/>
              </a:spcAft>
            </a:pPr>
            <a:r>
              <a:rPr lang="en-GB" sz="2000" b="1" kern="0">
                <a:latin typeface="Times New Roman" pitchFamily="18"/>
                <a:cs typeface="Times New Roman" pitchFamily="18"/>
              </a:rPr>
              <a:t>Assignment 1</a:t>
            </a:r>
          </a:p>
          <a:p>
            <a:pPr lvl="0" algn="l">
              <a:spcBef>
                <a:spcPts val="0"/>
              </a:spcBef>
              <a:spcAft>
                <a:spcPts val="800"/>
              </a:spcAft>
            </a:pPr>
            <a:r>
              <a:rPr lang="en-GB" sz="2000" b="1" kern="0">
                <a:latin typeface="Times New Roman" pitchFamily="18"/>
                <a:cs typeface="Times New Roman" pitchFamily="18"/>
              </a:rPr>
              <a:t>Declaration: AI was not used.</a:t>
            </a:r>
            <a:endParaRPr lang="en-GB" sz="2000" b="1">
              <a:latin typeface="Times New Roman" pitchFamily="18"/>
              <a:cs typeface="Times New Roman" pitchFamily="18"/>
            </a:endParaRPr>
          </a:p>
          <a:p>
            <a:pPr lvl="0">
              <a:lnSpc>
                <a:spcPct val="80000"/>
              </a:lnSpc>
            </a:pP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B8A5-E39C-8519-D53B-5263CE9B147E}"/>
              </a:ext>
            </a:extLst>
          </p:cNvPr>
          <p:cNvSpPr txBox="1">
            <a:spLocks noGrp="1"/>
          </p:cNvSpPr>
          <p:nvPr>
            <p:ph type="title"/>
          </p:nvPr>
        </p:nvSpPr>
        <p:spPr>
          <a:xfrm>
            <a:off x="838203" y="176982"/>
            <a:ext cx="9623319" cy="1005775"/>
          </a:xfrm>
        </p:spPr>
        <p:txBody>
          <a:bodyPr anchorCtr="1">
            <a:noAutofit/>
          </a:bodyPr>
          <a:lstStyle/>
          <a:p>
            <a:pPr lvl="0" algn="ctr"/>
            <a:r>
              <a:rPr lang="en-GB" sz="3600">
                <a:solidFill>
                  <a:srgbClr val="46B1E1"/>
                </a:solidFill>
                <a:latin typeface="Times New Roman" pitchFamily="18"/>
                <a:cs typeface="Times New Roman" pitchFamily="18"/>
              </a:rPr>
              <a:t>Vygotsky’s Sociocultural Theory</a:t>
            </a:r>
          </a:p>
        </p:txBody>
      </p:sp>
      <p:sp>
        <p:nvSpPr>
          <p:cNvPr id="3" name="Content Placeholder 2">
            <a:extLst>
              <a:ext uri="{FF2B5EF4-FFF2-40B4-BE49-F238E27FC236}">
                <a16:creationId xmlns:a16="http://schemas.microsoft.com/office/drawing/2014/main" id="{891100F1-1160-3B98-E300-278AE83F28B0}"/>
              </a:ext>
            </a:extLst>
          </p:cNvPr>
          <p:cNvSpPr txBox="1">
            <a:spLocks noGrp="1"/>
          </p:cNvSpPr>
          <p:nvPr>
            <p:ph idx="1"/>
          </p:nvPr>
        </p:nvSpPr>
        <p:spPr>
          <a:xfrm>
            <a:off x="218660" y="1868128"/>
            <a:ext cx="6029736" cy="3588773"/>
          </a:xfrm>
        </p:spPr>
        <p:txBody>
          <a:bodyPr/>
          <a:lstStyle/>
          <a:p>
            <a:pPr lvl="0" algn="just">
              <a:lnSpc>
                <a:spcPct val="80000"/>
              </a:lnSpc>
            </a:pPr>
            <a:r>
              <a:rPr lang="en-GB" sz="2000" b="1">
                <a:latin typeface="Times New Roman" pitchFamily="18"/>
                <a:cs typeface="Times New Roman" pitchFamily="18"/>
              </a:rPr>
              <a:t>Lev Semyonovich Vygotsky (1896-1934) </a:t>
            </a:r>
          </a:p>
          <a:p>
            <a:pPr lvl="0" algn="just">
              <a:lnSpc>
                <a:spcPct val="80000"/>
              </a:lnSpc>
            </a:pPr>
            <a:r>
              <a:rPr lang="en-GB" sz="2000" b="1">
                <a:latin typeface="Times New Roman" pitchFamily="18"/>
                <a:cs typeface="Times New Roman" pitchFamily="18"/>
              </a:rPr>
              <a:t>Vygotsky’s sociocultural theory emphasizes the fundamental role of social interaction and cultural context in cognitive development.</a:t>
            </a:r>
          </a:p>
          <a:p>
            <a:pPr lvl="0" algn="just">
              <a:lnSpc>
                <a:spcPct val="80000"/>
              </a:lnSpc>
            </a:pPr>
            <a:r>
              <a:rPr lang="en-GB" sz="2000" b="1">
                <a:latin typeface="Times New Roman" pitchFamily="18"/>
                <a:cs typeface="Times New Roman" pitchFamily="18"/>
              </a:rPr>
              <a:t>According to Vygotsky (1978), learning is intrinsically a social process, significantly influenced others. </a:t>
            </a:r>
          </a:p>
          <a:p>
            <a:pPr lvl="0" algn="just">
              <a:lnSpc>
                <a:spcPct val="80000"/>
              </a:lnSpc>
            </a:pPr>
            <a:r>
              <a:rPr lang="en-GB" sz="2000" b="1">
                <a:latin typeface="Times New Roman" pitchFamily="18"/>
                <a:cs typeface="Times New Roman" pitchFamily="18"/>
              </a:rPr>
              <a:t>Vygotsky tell us that cognitive development can not be understood without considering the cultural tools and symbols, especially language, that individuals use in their social environments.</a:t>
            </a:r>
          </a:p>
        </p:txBody>
      </p:sp>
      <p:sp>
        <p:nvSpPr>
          <p:cNvPr id="4" name="AutoShape 2" descr="Lev Vygotsky and his contribution to Psychology">
            <a:extLst>
              <a:ext uri="{FF2B5EF4-FFF2-40B4-BE49-F238E27FC236}">
                <a16:creationId xmlns:a16="http://schemas.microsoft.com/office/drawing/2014/main" id="{FE7694F3-7DFF-B5BD-C588-35B9145C609E}"/>
              </a:ext>
            </a:extLst>
          </p:cNvPr>
          <p:cNvSpPr/>
          <p:nvPr/>
        </p:nvSpPr>
        <p:spPr>
          <a:xfrm>
            <a:off x="6221897" y="3634410"/>
            <a:ext cx="304796" cy="304796"/>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AutoShape 4" descr="Lev Vygotsky and his contribution to Psychology">
            <a:extLst>
              <a:ext uri="{FF2B5EF4-FFF2-40B4-BE49-F238E27FC236}">
                <a16:creationId xmlns:a16="http://schemas.microsoft.com/office/drawing/2014/main" id="{52C6D548-A8AF-936A-AC0E-A4503001ABB0}"/>
              </a:ext>
            </a:extLst>
          </p:cNvPr>
          <p:cNvSpPr/>
          <p:nvPr/>
        </p:nvSpPr>
        <p:spPr>
          <a:xfrm>
            <a:off x="5943600" y="3276596"/>
            <a:ext cx="304796" cy="304796"/>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pic>
        <p:nvPicPr>
          <p:cNvPr id="6" name="Picture 5">
            <a:extLst>
              <a:ext uri="{FF2B5EF4-FFF2-40B4-BE49-F238E27FC236}">
                <a16:creationId xmlns:a16="http://schemas.microsoft.com/office/drawing/2014/main" id="{7714C1AD-A885-6F7D-6426-E3066B2C50F8}"/>
              </a:ext>
            </a:extLst>
          </p:cNvPr>
          <p:cNvPicPr>
            <a:picLocks noChangeAspect="1"/>
          </p:cNvPicPr>
          <p:nvPr/>
        </p:nvPicPr>
        <p:blipFill>
          <a:blip r:embed="rId2"/>
          <a:stretch>
            <a:fillRect/>
          </a:stretch>
        </p:blipFill>
        <p:spPr>
          <a:xfrm>
            <a:off x="6526694" y="1700976"/>
            <a:ext cx="4898385" cy="366742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AFFC9-3A68-2B63-BAA1-0947F0FCF20D}"/>
              </a:ext>
            </a:extLst>
          </p:cNvPr>
          <p:cNvSpPr txBox="1">
            <a:spLocks noGrp="1"/>
          </p:cNvSpPr>
          <p:nvPr>
            <p:ph type="title"/>
          </p:nvPr>
        </p:nvSpPr>
        <p:spPr>
          <a:xfrm>
            <a:off x="838203" y="365129"/>
            <a:ext cx="10515600" cy="1011609"/>
          </a:xfrm>
        </p:spPr>
        <p:txBody>
          <a:bodyPr anchorCtr="1"/>
          <a:lstStyle/>
          <a:p>
            <a:pPr lvl="0" algn="ctr"/>
            <a:r>
              <a:rPr lang="en-GB" sz="3600">
                <a:solidFill>
                  <a:srgbClr val="46B1E1"/>
                </a:solidFill>
                <a:latin typeface="Times New Roman" pitchFamily="18"/>
                <a:cs typeface="Times New Roman" pitchFamily="18"/>
              </a:rPr>
              <a:t>Zone of Proximal Development (ZPD)</a:t>
            </a:r>
          </a:p>
        </p:txBody>
      </p:sp>
      <p:sp>
        <p:nvSpPr>
          <p:cNvPr id="3" name="Content Placeholder 2">
            <a:extLst>
              <a:ext uri="{FF2B5EF4-FFF2-40B4-BE49-F238E27FC236}">
                <a16:creationId xmlns:a16="http://schemas.microsoft.com/office/drawing/2014/main" id="{4EACE2C8-5016-E0B9-FB59-EFD19D905DD5}"/>
              </a:ext>
            </a:extLst>
          </p:cNvPr>
          <p:cNvSpPr txBox="1">
            <a:spLocks noGrp="1"/>
          </p:cNvSpPr>
          <p:nvPr>
            <p:ph idx="1"/>
          </p:nvPr>
        </p:nvSpPr>
        <p:spPr>
          <a:xfrm>
            <a:off x="6417926" y="1962366"/>
            <a:ext cx="4719264" cy="3400745"/>
          </a:xfrm>
        </p:spPr>
        <p:txBody>
          <a:bodyPr/>
          <a:lstStyle/>
          <a:p>
            <a:pPr lvl="0" algn="just"/>
            <a:r>
              <a:rPr lang="en-GB" sz="2000">
                <a:latin typeface="Times New Roman" pitchFamily="18"/>
                <a:cs typeface="Times New Roman" pitchFamily="18"/>
              </a:rPr>
              <a:t>The  Zone of Proximal Development (ZPD), refers to the range of tasks that a child can perform with guidance and assistance from others, butt which they are not yet able to perform independently. </a:t>
            </a:r>
            <a:br>
              <a:rPr lang="en-GB" sz="2000">
                <a:latin typeface="Times New Roman" pitchFamily="18"/>
                <a:cs typeface="Times New Roman" pitchFamily="18"/>
              </a:rPr>
            </a:br>
            <a:r>
              <a:rPr lang="en-GB" sz="2000">
                <a:latin typeface="Times New Roman" pitchFamily="18"/>
                <a:cs typeface="Times New Roman" pitchFamily="18"/>
              </a:rPr>
              <a:t>“ The Zone of Proximal Development defines those functions that Have not yet  matured but are in the process of maturation”.   </a:t>
            </a:r>
            <a:br>
              <a:rPr lang="en-GB" sz="2000">
                <a:latin typeface="Times New Roman" pitchFamily="18"/>
                <a:cs typeface="Times New Roman" pitchFamily="18"/>
              </a:rPr>
            </a:br>
            <a:r>
              <a:rPr lang="en-GB" sz="2000">
                <a:latin typeface="Times New Roman" pitchFamily="18"/>
                <a:cs typeface="Times New Roman" pitchFamily="18"/>
              </a:rPr>
              <a:t>                                               </a:t>
            </a:r>
            <a:br>
              <a:rPr lang="en-GB" sz="2000">
                <a:latin typeface="Times New Roman" pitchFamily="18"/>
                <a:cs typeface="Times New Roman" pitchFamily="18"/>
              </a:rPr>
            </a:br>
            <a:r>
              <a:rPr lang="en-GB" sz="2000">
                <a:latin typeface="Times New Roman" pitchFamily="18"/>
                <a:cs typeface="Times New Roman" pitchFamily="18"/>
              </a:rPr>
              <a:t>(Vygotsky,1978)</a:t>
            </a:r>
          </a:p>
        </p:txBody>
      </p:sp>
      <p:pic>
        <p:nvPicPr>
          <p:cNvPr id="4" name="Picture 3">
            <a:extLst>
              <a:ext uri="{FF2B5EF4-FFF2-40B4-BE49-F238E27FC236}">
                <a16:creationId xmlns:a16="http://schemas.microsoft.com/office/drawing/2014/main" id="{9613AD56-3B95-C042-8231-2436AA7BCAB8}"/>
              </a:ext>
            </a:extLst>
          </p:cNvPr>
          <p:cNvPicPr>
            <a:picLocks noChangeAspect="1"/>
          </p:cNvPicPr>
          <p:nvPr/>
        </p:nvPicPr>
        <p:blipFill>
          <a:blip r:embed="rId2"/>
          <a:stretch>
            <a:fillRect/>
          </a:stretch>
        </p:blipFill>
        <p:spPr>
          <a:xfrm>
            <a:off x="698647" y="1818522"/>
            <a:ext cx="5397355" cy="3842537"/>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2218E-240A-B32A-20C5-4798885B91D0}"/>
              </a:ext>
            </a:extLst>
          </p:cNvPr>
          <p:cNvSpPr txBox="1">
            <a:spLocks noGrp="1"/>
          </p:cNvSpPr>
          <p:nvPr>
            <p:ph type="title"/>
          </p:nvPr>
        </p:nvSpPr>
        <p:spPr>
          <a:xfrm>
            <a:off x="1111041" y="255638"/>
            <a:ext cx="10242761" cy="943898"/>
          </a:xfrm>
        </p:spPr>
        <p:txBody>
          <a:bodyPr anchorCtr="1"/>
          <a:lstStyle/>
          <a:p>
            <a:pPr lvl="0" algn="ctr"/>
            <a:r>
              <a:rPr lang="en-GB" sz="4000">
                <a:solidFill>
                  <a:srgbClr val="46B1E1"/>
                </a:solidFill>
                <a:latin typeface="Times New Roman" pitchFamily="18"/>
                <a:cs typeface="Times New Roman" pitchFamily="18"/>
              </a:rPr>
              <a:t>Key Points of Vygotsky’s Theory</a:t>
            </a:r>
          </a:p>
        </p:txBody>
      </p:sp>
      <p:sp>
        <p:nvSpPr>
          <p:cNvPr id="3" name="Content Placeholder 2">
            <a:extLst>
              <a:ext uri="{FF2B5EF4-FFF2-40B4-BE49-F238E27FC236}">
                <a16:creationId xmlns:a16="http://schemas.microsoft.com/office/drawing/2014/main" id="{4CC604D4-EB01-A402-3E79-D4F9E383C971}"/>
              </a:ext>
            </a:extLst>
          </p:cNvPr>
          <p:cNvSpPr txBox="1">
            <a:spLocks noGrp="1"/>
          </p:cNvSpPr>
          <p:nvPr>
            <p:ph idx="1"/>
          </p:nvPr>
        </p:nvSpPr>
        <p:spPr>
          <a:xfrm>
            <a:off x="5496229" y="1877958"/>
            <a:ext cx="5857573" cy="4168877"/>
          </a:xfrm>
        </p:spPr>
        <p:txBody>
          <a:bodyPr/>
          <a:lstStyle/>
          <a:p>
            <a:pPr lvl="0" algn="just">
              <a:lnSpc>
                <a:spcPct val="80000"/>
              </a:lnSpc>
            </a:pPr>
            <a:r>
              <a:rPr lang="en-GB" sz="2000" b="1">
                <a:latin typeface="Times New Roman" pitchFamily="18"/>
                <a:cs typeface="Times New Roman" pitchFamily="18"/>
              </a:rPr>
              <a:t>Mediated learning: Vygotsky emphasized learning, where the mediator plays a crucial role in the role in the learner’s cognitive development</a:t>
            </a:r>
            <a:r>
              <a:rPr lang="en-GB" sz="2000">
                <a:latin typeface="Times New Roman" pitchFamily="18"/>
                <a:cs typeface="Times New Roman" pitchFamily="18"/>
              </a:rPr>
              <a:t>.</a:t>
            </a:r>
          </a:p>
          <a:p>
            <a:pPr lvl="0" algn="just">
              <a:lnSpc>
                <a:spcPct val="80000"/>
              </a:lnSpc>
            </a:pPr>
            <a:r>
              <a:rPr lang="en-GB" sz="2000" b="1">
                <a:latin typeface="Times New Roman" pitchFamily="18"/>
                <a:cs typeface="Times New Roman" pitchFamily="18"/>
              </a:rPr>
              <a:t>Social interaction and language: Language is central to Vygotsky’s Theory, serving as the primary tool for intellectual adaptation. He distinguishes between internal speech and external speech</a:t>
            </a:r>
            <a:r>
              <a:rPr lang="en-GB" sz="2000">
                <a:latin typeface="Times New Roman" pitchFamily="18"/>
                <a:cs typeface="Times New Roman" pitchFamily="18"/>
              </a:rPr>
              <a:t>.</a:t>
            </a:r>
          </a:p>
          <a:p>
            <a:pPr lvl="0" algn="just">
              <a:lnSpc>
                <a:spcPct val="80000"/>
              </a:lnSpc>
            </a:pPr>
            <a:r>
              <a:rPr lang="en-GB" sz="2000" b="1">
                <a:latin typeface="Times New Roman" pitchFamily="18"/>
                <a:cs typeface="Times New Roman" pitchFamily="18"/>
              </a:rPr>
              <a:t>Play and Development: Vygotsky stated that play is essential for cognitive, social, and emotional growth in the various stages of childhood. Through play, children experience new tasks, learn to follow rules, and develop problem-solving skills.  (Marco Ladesma A., 2014)</a:t>
            </a:r>
          </a:p>
          <a:p>
            <a:pPr lvl="0" algn="just">
              <a:lnSpc>
                <a:spcPct val="80000"/>
              </a:lnSpc>
            </a:pPr>
            <a:endParaRPr lang="en-GB">
              <a:latin typeface="Times New Roman" pitchFamily="18"/>
              <a:cs typeface="Times New Roman" pitchFamily="18"/>
            </a:endParaRPr>
          </a:p>
        </p:txBody>
      </p:sp>
      <p:pic>
        <p:nvPicPr>
          <p:cNvPr id="4" name="Picture 3">
            <a:extLst>
              <a:ext uri="{FF2B5EF4-FFF2-40B4-BE49-F238E27FC236}">
                <a16:creationId xmlns:a16="http://schemas.microsoft.com/office/drawing/2014/main" id="{25BD3279-F1BD-7B1C-7CD6-8DC3815CCEE8}"/>
              </a:ext>
            </a:extLst>
          </p:cNvPr>
          <p:cNvPicPr>
            <a:picLocks noChangeAspect="1"/>
          </p:cNvPicPr>
          <p:nvPr/>
        </p:nvPicPr>
        <p:blipFill>
          <a:blip r:embed="rId3"/>
          <a:stretch>
            <a:fillRect/>
          </a:stretch>
        </p:blipFill>
        <p:spPr>
          <a:xfrm>
            <a:off x="250015" y="1789471"/>
            <a:ext cx="4907703" cy="416887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7CE36-F19F-6B14-53F0-A89168EE93F6}"/>
              </a:ext>
            </a:extLst>
          </p:cNvPr>
          <p:cNvSpPr txBox="1">
            <a:spLocks noGrp="1"/>
          </p:cNvSpPr>
          <p:nvPr>
            <p:ph type="title"/>
          </p:nvPr>
        </p:nvSpPr>
        <p:spPr>
          <a:xfrm>
            <a:off x="838203" y="365129"/>
            <a:ext cx="10515600" cy="991721"/>
          </a:xfrm>
        </p:spPr>
        <p:txBody>
          <a:bodyPr anchorCtr="1"/>
          <a:lstStyle/>
          <a:p>
            <a:pPr lvl="0" algn="ctr"/>
            <a:r>
              <a:rPr lang="en-GB" sz="3600">
                <a:solidFill>
                  <a:srgbClr val="46B1E1"/>
                </a:solidFill>
                <a:latin typeface="Times New Roman" pitchFamily="18"/>
                <a:cs typeface="Times New Roman" pitchFamily="18"/>
              </a:rPr>
              <a:t>Strengths of Vygotsky’s Sociocultural Theory</a:t>
            </a:r>
          </a:p>
        </p:txBody>
      </p:sp>
      <p:sp>
        <p:nvSpPr>
          <p:cNvPr id="3" name="Content Placeholder 2">
            <a:extLst>
              <a:ext uri="{FF2B5EF4-FFF2-40B4-BE49-F238E27FC236}">
                <a16:creationId xmlns:a16="http://schemas.microsoft.com/office/drawing/2014/main" id="{16274A4E-1DC7-4686-F911-E917FB783A7A}"/>
              </a:ext>
            </a:extLst>
          </p:cNvPr>
          <p:cNvSpPr txBox="1">
            <a:spLocks noGrp="1"/>
          </p:cNvSpPr>
          <p:nvPr>
            <p:ph idx="1"/>
          </p:nvPr>
        </p:nvSpPr>
        <p:spPr>
          <a:xfrm>
            <a:off x="6833420" y="1356850"/>
            <a:ext cx="5004620" cy="5311082"/>
          </a:xfrm>
        </p:spPr>
        <p:txBody>
          <a:bodyPr/>
          <a:lstStyle/>
          <a:p>
            <a:pPr lvl="0" algn="just"/>
            <a:r>
              <a:rPr lang="en-GB" sz="2000" b="1">
                <a:latin typeface="Times New Roman" pitchFamily="18"/>
                <a:cs typeface="Times New Roman" pitchFamily="18"/>
              </a:rPr>
              <a:t>The centrality of social interactions- Vygotsky demonstrates that cognitive development does not occur in isolation but is shaped by social relationships and the cultural environment.</a:t>
            </a:r>
          </a:p>
          <a:p>
            <a:pPr lvl="0" algn="just"/>
            <a:r>
              <a:rPr lang="en-GB" sz="2000" b="1">
                <a:latin typeface="Times New Roman" pitchFamily="18"/>
                <a:cs typeface="Times New Roman" pitchFamily="18"/>
              </a:rPr>
              <a:t>The importance of language as a psychological tool, organizer of thought, and structure of internal consciousness.</a:t>
            </a:r>
          </a:p>
          <a:p>
            <a:pPr lvl="0" algn="just"/>
            <a:r>
              <a:rPr lang="en-GB" sz="2000" b="1">
                <a:latin typeface="Times New Roman" pitchFamily="18"/>
                <a:cs typeface="Times New Roman" pitchFamily="18"/>
              </a:rPr>
              <a:t>The concept of the Zone of Proximal Development (ZPD)- Is one of the most influential contributions of educational psychology.</a:t>
            </a:r>
          </a:p>
          <a:p>
            <a:pPr lvl="0" algn="just"/>
            <a:r>
              <a:rPr lang="en-GB" sz="2000" b="1">
                <a:latin typeface="Times New Roman" pitchFamily="18"/>
                <a:cs typeface="Times New Roman" pitchFamily="18"/>
              </a:rPr>
              <a:t>Valuing the cultural context- Broadening the understanding of human development beyond biological factors.</a:t>
            </a:r>
          </a:p>
          <a:p>
            <a:pPr marL="0" lvl="0" indent="0" algn="just">
              <a:buNone/>
            </a:pPr>
            <a:r>
              <a:rPr lang="en-GB" sz="2000" b="1">
                <a:latin typeface="Times New Roman" pitchFamily="18"/>
                <a:cs typeface="Times New Roman" pitchFamily="18"/>
              </a:rPr>
              <a:t>   (Wertsch, L. S., 1987)</a:t>
            </a:r>
          </a:p>
          <a:p>
            <a:pPr lvl="0" algn="just"/>
            <a:endParaRPr lang="en-GB" sz="2000" b="1">
              <a:latin typeface="Times New Roman" pitchFamily="18"/>
              <a:cs typeface="Times New Roman" pitchFamily="18"/>
            </a:endParaRPr>
          </a:p>
          <a:p>
            <a:pPr lvl="0" algn="just"/>
            <a:endParaRPr lang="en-GB" sz="2000" b="1">
              <a:latin typeface="Times New Roman" pitchFamily="18"/>
              <a:cs typeface="Times New Roman" pitchFamily="18"/>
            </a:endParaRPr>
          </a:p>
          <a:p>
            <a:pPr lvl="0" algn="just"/>
            <a:endParaRPr lang="en-GB" sz="2000">
              <a:latin typeface="Times New Roman" pitchFamily="18"/>
              <a:cs typeface="Times New Roman" pitchFamily="18"/>
            </a:endParaRPr>
          </a:p>
        </p:txBody>
      </p:sp>
      <p:pic>
        <p:nvPicPr>
          <p:cNvPr id="4" name="Picture 5">
            <a:extLst>
              <a:ext uri="{FF2B5EF4-FFF2-40B4-BE49-F238E27FC236}">
                <a16:creationId xmlns:a16="http://schemas.microsoft.com/office/drawing/2014/main" id="{C8B74F58-A5E1-2007-A4C2-32EEC66BB036}"/>
              </a:ext>
            </a:extLst>
          </p:cNvPr>
          <p:cNvPicPr>
            <a:picLocks noChangeAspect="1"/>
          </p:cNvPicPr>
          <p:nvPr/>
        </p:nvPicPr>
        <p:blipFill>
          <a:blip r:embed="rId3"/>
          <a:stretch>
            <a:fillRect/>
          </a:stretch>
        </p:blipFill>
        <p:spPr>
          <a:xfrm>
            <a:off x="1319214" y="1356850"/>
            <a:ext cx="5327394" cy="475343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6F37C-302D-F3EC-29D8-7F3158FEF795}"/>
              </a:ext>
            </a:extLst>
          </p:cNvPr>
          <p:cNvSpPr txBox="1">
            <a:spLocks noGrp="1"/>
          </p:cNvSpPr>
          <p:nvPr>
            <p:ph type="title"/>
          </p:nvPr>
        </p:nvSpPr>
        <p:spPr>
          <a:xfrm>
            <a:off x="838203" y="0"/>
            <a:ext cx="10515600" cy="1278194"/>
          </a:xfrm>
        </p:spPr>
        <p:txBody>
          <a:bodyPr anchorCtr="1"/>
          <a:lstStyle/>
          <a:p>
            <a:pPr lvl="0" algn="ctr"/>
            <a:r>
              <a:rPr lang="en-GB" sz="3600">
                <a:solidFill>
                  <a:srgbClr val="4E95D9"/>
                </a:solidFill>
                <a:latin typeface="Times New Roman" pitchFamily="18"/>
                <a:cs typeface="Times New Roman" pitchFamily="18"/>
              </a:rPr>
              <a:t>Weaknesses of Vygotsky’s Social Theory</a:t>
            </a:r>
          </a:p>
        </p:txBody>
      </p:sp>
      <p:sp>
        <p:nvSpPr>
          <p:cNvPr id="3" name="Content Placeholder 2">
            <a:extLst>
              <a:ext uri="{FF2B5EF4-FFF2-40B4-BE49-F238E27FC236}">
                <a16:creationId xmlns:a16="http://schemas.microsoft.com/office/drawing/2014/main" id="{3FF413F5-496C-2D96-DF19-819702D843FF}"/>
              </a:ext>
            </a:extLst>
          </p:cNvPr>
          <p:cNvSpPr txBox="1">
            <a:spLocks noGrp="1"/>
          </p:cNvSpPr>
          <p:nvPr>
            <p:ph idx="1"/>
          </p:nvPr>
        </p:nvSpPr>
        <p:spPr>
          <a:xfrm>
            <a:off x="5899352" y="1478520"/>
            <a:ext cx="5653552" cy="4439393"/>
          </a:xfrm>
        </p:spPr>
        <p:txBody>
          <a:bodyPr/>
          <a:lstStyle/>
          <a:p>
            <a:pPr lvl="0" algn="just">
              <a:lnSpc>
                <a:spcPct val="70000"/>
              </a:lnSpc>
            </a:pPr>
            <a:r>
              <a:rPr lang="en-GB" sz="2000" b="1">
                <a:latin typeface="Times New Roman" pitchFamily="18"/>
                <a:cs typeface="Times New Roman" pitchFamily="18"/>
              </a:rPr>
              <a:t>Less attention to biological aspects- although it recognizes the biological basis of development, it does not value them and does not explore neurobiological mechanisms.</a:t>
            </a:r>
          </a:p>
          <a:p>
            <a:pPr lvl="0" algn="just">
              <a:lnSpc>
                <a:spcPct val="70000"/>
              </a:lnSpc>
            </a:pPr>
            <a:r>
              <a:rPr lang="en-GB" sz="2000" b="1">
                <a:latin typeface="Times New Roman" pitchFamily="18"/>
                <a:cs typeface="Times New Roman" pitchFamily="18"/>
              </a:rPr>
              <a:t>Dependence on an experienced mediator- the theory presupposes the presence of a competent mediator (adult, teacher, more experienced peer).</a:t>
            </a:r>
          </a:p>
          <a:p>
            <a:pPr lvl="0" algn="just">
              <a:lnSpc>
                <a:spcPct val="70000"/>
              </a:lnSpc>
            </a:pPr>
            <a:r>
              <a:rPr lang="en-GB" sz="2000" b="1">
                <a:latin typeface="Times New Roman" pitchFamily="18"/>
                <a:cs typeface="Times New Roman" pitchFamily="18"/>
              </a:rPr>
              <a:t>Less detailed information about development stages- this can hinder longitudinal comparisons and the prediction of development milestone.</a:t>
            </a:r>
          </a:p>
          <a:p>
            <a:pPr lvl="0" algn="just">
              <a:lnSpc>
                <a:spcPct val="70000"/>
              </a:lnSpc>
            </a:pPr>
            <a:r>
              <a:rPr lang="en-GB" sz="2000" b="1">
                <a:latin typeface="Times New Roman" pitchFamily="18"/>
                <a:cs typeface="Times New Roman" pitchFamily="18"/>
              </a:rPr>
              <a:t>Cultural generalization- although it values culture, the theory was based on specific sociocultural contexts of early 20</a:t>
            </a:r>
            <a:r>
              <a:rPr lang="en-GB" sz="2000" b="1" baseline="30000">
                <a:latin typeface="Times New Roman" pitchFamily="18"/>
                <a:cs typeface="Times New Roman" pitchFamily="18"/>
              </a:rPr>
              <a:t>th</a:t>
            </a:r>
            <a:r>
              <a:rPr lang="en-GB" sz="2000" b="1">
                <a:latin typeface="Times New Roman" pitchFamily="18"/>
                <a:cs typeface="Times New Roman" pitchFamily="18"/>
              </a:rPr>
              <a:t>-century Soviet Russia.</a:t>
            </a:r>
          </a:p>
          <a:p>
            <a:pPr marL="0" lvl="0" indent="0" algn="just">
              <a:lnSpc>
                <a:spcPct val="70000"/>
              </a:lnSpc>
              <a:buNone/>
            </a:pPr>
            <a:r>
              <a:rPr lang="en-GB" sz="2000" b="1">
                <a:latin typeface="Times New Roman" pitchFamily="18"/>
                <a:cs typeface="Times New Roman" pitchFamily="18"/>
              </a:rPr>
              <a:t>    (Wertsch, L. S., 1987)</a:t>
            </a:r>
          </a:p>
          <a:p>
            <a:pPr lvl="0" algn="just">
              <a:lnSpc>
                <a:spcPct val="70000"/>
              </a:lnSpc>
            </a:pPr>
            <a:endParaRPr lang="en-GB" sz="2000" b="1">
              <a:latin typeface="Times New Roman" pitchFamily="18"/>
              <a:cs typeface="Times New Roman" pitchFamily="18"/>
            </a:endParaRPr>
          </a:p>
          <a:p>
            <a:pPr lvl="0" algn="just">
              <a:lnSpc>
                <a:spcPct val="70000"/>
              </a:lnSpc>
            </a:pPr>
            <a:endParaRPr lang="en-GB" sz="2000" b="1">
              <a:latin typeface="Times New Roman" pitchFamily="18"/>
              <a:cs typeface="Times New Roman" pitchFamily="18"/>
            </a:endParaRPr>
          </a:p>
        </p:txBody>
      </p:sp>
      <p:pic>
        <p:nvPicPr>
          <p:cNvPr id="4" name="Picture 3">
            <a:extLst>
              <a:ext uri="{FF2B5EF4-FFF2-40B4-BE49-F238E27FC236}">
                <a16:creationId xmlns:a16="http://schemas.microsoft.com/office/drawing/2014/main" id="{9DCCCD1C-31B8-45DC-6FA3-F9D3921FA5FA}"/>
              </a:ext>
            </a:extLst>
          </p:cNvPr>
          <p:cNvPicPr>
            <a:picLocks noChangeAspect="1"/>
          </p:cNvPicPr>
          <p:nvPr/>
        </p:nvPicPr>
        <p:blipFill>
          <a:blip r:embed="rId2"/>
          <a:stretch>
            <a:fillRect/>
          </a:stretch>
        </p:blipFill>
        <p:spPr>
          <a:xfrm>
            <a:off x="838203" y="1478520"/>
            <a:ext cx="4766181" cy="436183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2">
    <p:bg>
      <p:bgPr>
        <a:solidFill>
          <a:srgbClr val="FFFFFF"/>
        </a:solidFill>
        <a:effectLst/>
      </p:bgPr>
    </p:bg>
    <p:spTree>
      <p:nvGrpSpPr>
        <p:cNvPr id="1" name=""/>
        <p:cNvGrpSpPr/>
        <p:nvPr/>
      </p:nvGrpSpPr>
      <p:grpSpPr>
        <a:xfrm>
          <a:off x="0" y="0"/>
          <a:ext cx="0" cy="0"/>
          <a:chOff x="0" y="0"/>
          <a:chExt cx="0" cy="0"/>
        </a:xfrm>
      </p:grpSpPr>
      <p:sp>
        <p:nvSpPr>
          <p:cNvPr id="2" name="Rectangle 1030">
            <a:extLst>
              <a:ext uri="{FF2B5EF4-FFF2-40B4-BE49-F238E27FC236}">
                <a16:creationId xmlns:a16="http://schemas.microsoft.com/office/drawing/2014/main" id="{BEB1CB2B-7D43-9A93-79EB-B6C1302585AD}"/>
              </a:ext>
              <a:ext uri="{C183D7F6-B498-43B3-948B-1728B52AA6E4}">
                <adec:decorative xmlns:adec="http://schemas.microsoft.com/office/drawing/2017/decorative" val="1"/>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Title 1">
            <a:extLst>
              <a:ext uri="{FF2B5EF4-FFF2-40B4-BE49-F238E27FC236}">
                <a16:creationId xmlns:a16="http://schemas.microsoft.com/office/drawing/2014/main" id="{0371945C-DF96-0D81-1C08-7462219DA1A6}"/>
              </a:ext>
            </a:extLst>
          </p:cNvPr>
          <p:cNvSpPr txBox="1">
            <a:spLocks noGrp="1"/>
          </p:cNvSpPr>
          <p:nvPr>
            <p:ph type="title"/>
          </p:nvPr>
        </p:nvSpPr>
        <p:spPr>
          <a:xfrm>
            <a:off x="836676" y="0"/>
            <a:ext cx="7146346" cy="1036079"/>
          </a:xfrm>
        </p:spPr>
        <p:txBody>
          <a:bodyPr anchorCtr="1"/>
          <a:lstStyle/>
          <a:p>
            <a:pPr lvl="0" algn="ctr"/>
            <a:r>
              <a:rPr lang="en-GB" sz="4000">
                <a:solidFill>
                  <a:srgbClr val="46B1E1"/>
                </a:solidFill>
                <a:latin typeface="Times New Roman" pitchFamily="18"/>
                <a:cs typeface="Times New Roman" pitchFamily="18"/>
              </a:rPr>
              <a:t>Introduction:</a:t>
            </a:r>
          </a:p>
        </p:txBody>
      </p:sp>
      <p:sp>
        <p:nvSpPr>
          <p:cNvPr id="4" name="Content Placeholder 2">
            <a:extLst>
              <a:ext uri="{FF2B5EF4-FFF2-40B4-BE49-F238E27FC236}">
                <a16:creationId xmlns:a16="http://schemas.microsoft.com/office/drawing/2014/main" id="{2992D90C-8B90-BF02-9C3C-00725530A403}"/>
              </a:ext>
            </a:extLst>
          </p:cNvPr>
          <p:cNvSpPr txBox="1">
            <a:spLocks noGrp="1"/>
          </p:cNvSpPr>
          <p:nvPr>
            <p:ph idx="1"/>
          </p:nvPr>
        </p:nvSpPr>
        <p:spPr>
          <a:xfrm>
            <a:off x="836676" y="1425677"/>
            <a:ext cx="6016404" cy="4640826"/>
          </a:xfrm>
        </p:spPr>
        <p:txBody>
          <a:bodyPr/>
          <a:lstStyle/>
          <a:p>
            <a:pPr lvl="0" algn="just">
              <a:spcBef>
                <a:spcPts val="2500"/>
              </a:spcBef>
            </a:pPr>
            <a:r>
              <a:rPr lang="en-GB" sz="2000" b="1">
                <a:latin typeface="Times New Roman" pitchFamily="18"/>
                <a:cs typeface="Times New Roman" pitchFamily="18"/>
              </a:rPr>
              <a:t>Jenny is 16-year-old girl. Jenny has been taking care of her sick mother, who has mobility problems, since her father passed away. Jenny does all the housework and is also responsible for the administrative side, because her mother also has mental health problems. </a:t>
            </a:r>
          </a:p>
          <a:p>
            <a:pPr lvl="0" algn="just">
              <a:spcBef>
                <a:spcPts val="2500"/>
              </a:spcBef>
            </a:pPr>
            <a:r>
              <a:rPr lang="en-GB" sz="2000" b="1">
                <a:latin typeface="Times New Roman" pitchFamily="18"/>
                <a:cs typeface="Times New Roman" pitchFamily="18"/>
              </a:rPr>
              <a:t> Based on Vygotsky’s theory, it will be shown how this lifestyle could impact Jenny’s life development over 5 years.</a:t>
            </a:r>
          </a:p>
          <a:p>
            <a:pPr marL="0" lvl="1" indent="0" algn="just">
              <a:buNone/>
            </a:pPr>
            <a:r>
              <a:rPr lang="en-GB" sz="2000">
                <a:latin typeface="Times New Roman" pitchFamily="18"/>
                <a:cs typeface="Times New Roman" pitchFamily="18"/>
              </a:rPr>
              <a:t>​</a:t>
            </a:r>
          </a:p>
          <a:p>
            <a:pPr lvl="0" algn="just">
              <a:spcBef>
                <a:spcPts val="2500"/>
              </a:spcBef>
            </a:pPr>
            <a:r>
              <a:rPr lang="en-GB" sz="2000" b="1">
                <a:latin typeface="Times New Roman" pitchFamily="18"/>
                <a:cs typeface="Times New Roman" pitchFamily="18"/>
              </a:rPr>
              <a:t> A good support plan for Jenny will also be shown, considering her well-being and needs, according to Vygotsky’s Theory.</a:t>
            </a:r>
          </a:p>
        </p:txBody>
      </p:sp>
      <p:pic>
        <p:nvPicPr>
          <p:cNvPr id="5" name="Picture 2" descr="Foto de Young teenage girl washing dishes at home. Helping out with ...">
            <a:extLst>
              <a:ext uri="{FF2B5EF4-FFF2-40B4-BE49-F238E27FC236}">
                <a16:creationId xmlns:a16="http://schemas.microsoft.com/office/drawing/2014/main" id="{52CC5638-47E3-E367-8E43-F95943D84F1D}"/>
              </a:ext>
            </a:extLst>
          </p:cNvPr>
          <p:cNvPicPr>
            <a:picLocks noChangeAspect="1"/>
          </p:cNvPicPr>
          <p:nvPr/>
        </p:nvPicPr>
        <p:blipFill>
          <a:blip r:embed="rId2"/>
          <a:srcRect l="21697" r="36807"/>
          <a:stretch>
            <a:fillRect/>
          </a:stretch>
        </p:blipFill>
        <p:spPr>
          <a:xfrm>
            <a:off x="7197214" y="1425677"/>
            <a:ext cx="4483513" cy="445401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10381-0865-32D5-6C55-8339EA4188CC}"/>
              </a:ext>
            </a:extLst>
          </p:cNvPr>
          <p:cNvSpPr txBox="1">
            <a:spLocks noGrp="1"/>
          </p:cNvSpPr>
          <p:nvPr>
            <p:ph type="title"/>
          </p:nvPr>
        </p:nvSpPr>
        <p:spPr>
          <a:xfrm>
            <a:off x="838203" y="530946"/>
            <a:ext cx="10515600" cy="1111041"/>
          </a:xfrm>
        </p:spPr>
        <p:txBody>
          <a:bodyPr anchorCtr="1">
            <a:noAutofit/>
          </a:bodyPr>
          <a:lstStyle/>
          <a:p>
            <a:pPr lvl="0" algn="ctr"/>
            <a:r>
              <a:rPr lang="en-GB" sz="2800">
                <a:solidFill>
                  <a:srgbClr val="46B1E1"/>
                </a:solidFill>
                <a:latin typeface="Times New Roman" pitchFamily="18"/>
                <a:cs typeface="Times New Roman" pitchFamily="18"/>
              </a:rPr>
              <a:t>Cognitive Development Impacts on Jenny Through the Lens of Vygotsky’s Theory</a:t>
            </a:r>
            <a:br>
              <a:rPr lang="en-GB" sz="2800">
                <a:solidFill>
                  <a:srgbClr val="46B1E1"/>
                </a:solidFill>
                <a:latin typeface="Times New Roman" pitchFamily="18"/>
                <a:cs typeface="Times New Roman" pitchFamily="18"/>
              </a:rPr>
            </a:br>
            <a:endParaRPr lang="en-GB" sz="2800">
              <a:solidFill>
                <a:srgbClr val="46B1E1"/>
              </a:solidFill>
            </a:endParaRPr>
          </a:p>
        </p:txBody>
      </p:sp>
      <p:sp>
        <p:nvSpPr>
          <p:cNvPr id="3" name="Content Placeholder 2">
            <a:extLst>
              <a:ext uri="{FF2B5EF4-FFF2-40B4-BE49-F238E27FC236}">
                <a16:creationId xmlns:a16="http://schemas.microsoft.com/office/drawing/2014/main" id="{4CB9AA94-5466-D2E5-283F-8B6298982B88}"/>
              </a:ext>
            </a:extLst>
          </p:cNvPr>
          <p:cNvSpPr txBox="1">
            <a:spLocks noGrp="1"/>
          </p:cNvSpPr>
          <p:nvPr>
            <p:ph idx="1"/>
          </p:nvPr>
        </p:nvSpPr>
        <p:spPr>
          <a:xfrm>
            <a:off x="943898" y="1986113"/>
            <a:ext cx="4916125" cy="3986061"/>
          </a:xfrm>
        </p:spPr>
        <p:txBody>
          <a:bodyPr/>
          <a:lstStyle/>
          <a:p>
            <a:pPr lvl="0" algn="just"/>
            <a:r>
              <a:rPr lang="en-GB" sz="2000" b="1">
                <a:latin typeface="Times New Roman" pitchFamily="18"/>
                <a:cs typeface="Times New Roman" pitchFamily="18"/>
              </a:rPr>
              <a:t>Adolescence is a critical period for the development of executive functions, hypothetical-deductive thinking, and psychosocial identity. (Wood, D., Bruner, J. S. &amp; Ross, G., 1976)</a:t>
            </a:r>
          </a:p>
          <a:p>
            <a:pPr lvl="0" algn="just"/>
            <a:r>
              <a:rPr lang="en-GB" sz="2000" b="1">
                <a:latin typeface="Times New Roman" pitchFamily="18"/>
                <a:cs typeface="Times New Roman" pitchFamily="18"/>
              </a:rPr>
              <a:t>Jenny lives in a context of premature adultification, assuming responsibilities typical of an adult.</a:t>
            </a:r>
          </a:p>
          <a:p>
            <a:pPr lvl="0" algn="just"/>
            <a:r>
              <a:rPr lang="en-GB" sz="2000" b="1">
                <a:latin typeface="Times New Roman" pitchFamily="18"/>
                <a:cs typeface="Times New Roman" pitchFamily="18"/>
              </a:rPr>
              <a:t>The absence of a support network and the overload of tasks limit Jenny’s access to rich educational interactions, restricting her Zone of Proximal Development (ZPD).</a:t>
            </a:r>
          </a:p>
        </p:txBody>
      </p:sp>
      <p:pic>
        <p:nvPicPr>
          <p:cNvPr id="4" name="Picture 2" descr="Meninas Adolescentes Na Maneira à Escola Que Olha à Câmera, Fim Acima ...">
            <a:extLst>
              <a:ext uri="{FF2B5EF4-FFF2-40B4-BE49-F238E27FC236}">
                <a16:creationId xmlns:a16="http://schemas.microsoft.com/office/drawing/2014/main" id="{AE829400-5716-47AB-D15E-C6AB9CE9D850}"/>
              </a:ext>
            </a:extLst>
          </p:cNvPr>
          <p:cNvPicPr>
            <a:picLocks noChangeAspect="1"/>
          </p:cNvPicPr>
          <p:nvPr/>
        </p:nvPicPr>
        <p:blipFill>
          <a:blip r:embed="rId2"/>
          <a:srcRect/>
          <a:stretch>
            <a:fillRect/>
          </a:stretch>
        </p:blipFill>
        <p:spPr>
          <a:xfrm>
            <a:off x="6096003" y="1986113"/>
            <a:ext cx="5604385" cy="398606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9108F-63C2-2478-2A21-1BC915AA90DD}"/>
              </a:ext>
            </a:extLst>
          </p:cNvPr>
          <p:cNvSpPr txBox="1">
            <a:spLocks noGrp="1"/>
          </p:cNvSpPr>
          <p:nvPr>
            <p:ph type="title"/>
          </p:nvPr>
        </p:nvSpPr>
        <p:spPr>
          <a:xfrm>
            <a:off x="1474835" y="365129"/>
            <a:ext cx="9878967" cy="1325559"/>
          </a:xfrm>
        </p:spPr>
        <p:txBody>
          <a:bodyPr anchorCtr="1"/>
          <a:lstStyle/>
          <a:p>
            <a:pPr lvl="0" algn="ctr"/>
            <a:r>
              <a:rPr lang="en-GB" sz="3600">
                <a:solidFill>
                  <a:srgbClr val="46B1E1"/>
                </a:solidFill>
                <a:latin typeface="Times New Roman" pitchFamily="18"/>
                <a:cs typeface="Times New Roman" pitchFamily="18"/>
              </a:rPr>
              <a:t>Expected Cognitive impacts </a:t>
            </a:r>
          </a:p>
        </p:txBody>
      </p:sp>
      <p:sp>
        <p:nvSpPr>
          <p:cNvPr id="3" name="Content Placeholder 2">
            <a:extLst>
              <a:ext uri="{FF2B5EF4-FFF2-40B4-BE49-F238E27FC236}">
                <a16:creationId xmlns:a16="http://schemas.microsoft.com/office/drawing/2014/main" id="{98665835-163A-7A27-DC7C-EA1D37F7A1E9}"/>
              </a:ext>
            </a:extLst>
          </p:cNvPr>
          <p:cNvSpPr txBox="1">
            <a:spLocks noGrp="1"/>
          </p:cNvSpPr>
          <p:nvPr>
            <p:ph idx="1"/>
          </p:nvPr>
        </p:nvSpPr>
        <p:spPr>
          <a:xfrm>
            <a:off x="838203" y="1825627"/>
            <a:ext cx="5729749" cy="4526014"/>
          </a:xfrm>
        </p:spPr>
        <p:txBody>
          <a:bodyPr/>
          <a:lstStyle/>
          <a:p>
            <a:pPr lvl="0" algn="just">
              <a:lnSpc>
                <a:spcPct val="70000"/>
              </a:lnSpc>
            </a:pPr>
            <a:r>
              <a:rPr lang="en-GB" sz="1800" b="1">
                <a:latin typeface="Times New Roman" pitchFamily="18"/>
                <a:cs typeface="Times New Roman" pitchFamily="18"/>
              </a:rPr>
              <a:t>Accelerated development of executive functions: leading to an early strengthening of executive skills such as planning and organization, task execution, problem-solving, and decision-making under pressure.</a:t>
            </a:r>
          </a:p>
          <a:p>
            <a:pPr lvl="0" algn="just">
              <a:lnSpc>
                <a:spcPct val="70000"/>
              </a:lnSpc>
            </a:pPr>
            <a:r>
              <a:rPr lang="en-GB" sz="1800" b="1">
                <a:latin typeface="Times New Roman" pitchFamily="18"/>
                <a:cs typeface="Times New Roman" pitchFamily="18"/>
              </a:rPr>
              <a:t>ZPD restrictions due to the absence of social mediation: limiting areas that require specialized guidance- abstract thinking, academic skills, vocational exploration.</a:t>
            </a:r>
          </a:p>
          <a:p>
            <a:pPr lvl="0" algn="just">
              <a:lnSpc>
                <a:spcPct val="70000"/>
              </a:lnSpc>
            </a:pPr>
            <a:r>
              <a:rPr lang="en-GB" sz="1800" b="1">
                <a:latin typeface="Times New Roman" pitchFamily="18"/>
                <a:cs typeface="Times New Roman" pitchFamily="18"/>
              </a:rPr>
              <a:t>Cognitive overload and impact on self-regulation: the accumulation of responsibilities generate chronic stress; it interferes with the capacity for emotional and cognitive self-regulation.</a:t>
            </a:r>
          </a:p>
          <a:p>
            <a:pPr lvl="0" algn="just">
              <a:lnSpc>
                <a:spcPct val="70000"/>
              </a:lnSpc>
            </a:pPr>
            <a:r>
              <a:rPr lang="en-GB" sz="1800" b="1">
                <a:latin typeface="Times New Roman" pitchFamily="18"/>
                <a:cs typeface="Times New Roman" pitchFamily="18"/>
              </a:rPr>
              <a:t>Uneven development: development will be asymmetrical, with areas of high maturity coexisting with significant gaps. For examples: accelerated autonomy and responsibility; decreased social participation and collaboration.</a:t>
            </a:r>
          </a:p>
          <a:p>
            <a:pPr marL="0" lvl="0" indent="0" algn="just">
              <a:lnSpc>
                <a:spcPct val="70000"/>
              </a:lnSpc>
              <a:buNone/>
            </a:pPr>
            <a:r>
              <a:rPr lang="en-GB" sz="1800" b="1">
                <a:latin typeface="Times New Roman" pitchFamily="18"/>
                <a:cs typeface="Times New Roman" pitchFamily="18"/>
              </a:rPr>
              <a:t>    (Wood, D., Bruner, J.S. &amp; Ross, G., 1976)</a:t>
            </a:r>
          </a:p>
          <a:p>
            <a:pPr lvl="0">
              <a:lnSpc>
                <a:spcPct val="70000"/>
              </a:lnSpc>
            </a:pPr>
            <a:endParaRPr lang="en-GB"/>
          </a:p>
        </p:txBody>
      </p:sp>
      <p:pic>
        <p:nvPicPr>
          <p:cNvPr id="4" name="Picture 5">
            <a:extLst>
              <a:ext uri="{FF2B5EF4-FFF2-40B4-BE49-F238E27FC236}">
                <a16:creationId xmlns:a16="http://schemas.microsoft.com/office/drawing/2014/main" id="{50E80AE0-9928-73C9-3BD5-AA2178DBADB9}"/>
              </a:ext>
            </a:extLst>
          </p:cNvPr>
          <p:cNvPicPr>
            <a:picLocks noChangeAspect="1"/>
          </p:cNvPicPr>
          <p:nvPr/>
        </p:nvPicPr>
        <p:blipFill>
          <a:blip r:embed="rId3"/>
          <a:stretch>
            <a:fillRect/>
          </a:stretch>
        </p:blipFill>
        <p:spPr>
          <a:xfrm>
            <a:off x="6833420" y="1825627"/>
            <a:ext cx="4984952" cy="445311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22569-E94D-B246-8AAC-F87537760F86}"/>
              </a:ext>
            </a:extLst>
          </p:cNvPr>
          <p:cNvSpPr txBox="1">
            <a:spLocks noGrp="1"/>
          </p:cNvSpPr>
          <p:nvPr>
            <p:ph type="title"/>
          </p:nvPr>
        </p:nvSpPr>
        <p:spPr>
          <a:xfrm>
            <a:off x="963558" y="365129"/>
            <a:ext cx="9517623" cy="1001551"/>
          </a:xfrm>
        </p:spPr>
        <p:txBody>
          <a:bodyPr anchorCtr="1"/>
          <a:lstStyle/>
          <a:p>
            <a:pPr lvl="0" algn="ctr"/>
            <a:r>
              <a:rPr lang="en-GB" sz="3200">
                <a:solidFill>
                  <a:srgbClr val="46B1E1"/>
                </a:solidFill>
                <a:latin typeface="Times New Roman" pitchFamily="18"/>
                <a:cs typeface="Times New Roman" pitchFamily="18"/>
              </a:rPr>
              <a:t>Biological and environmental influences on psychological development</a:t>
            </a:r>
          </a:p>
        </p:txBody>
      </p:sp>
      <p:sp>
        <p:nvSpPr>
          <p:cNvPr id="3" name="Content Placeholder 2">
            <a:extLst>
              <a:ext uri="{FF2B5EF4-FFF2-40B4-BE49-F238E27FC236}">
                <a16:creationId xmlns:a16="http://schemas.microsoft.com/office/drawing/2014/main" id="{864E23E7-0A7E-B8CA-AFA6-7B9AA9188E4F}"/>
              </a:ext>
            </a:extLst>
          </p:cNvPr>
          <p:cNvSpPr txBox="1">
            <a:spLocks noGrp="1"/>
          </p:cNvSpPr>
          <p:nvPr>
            <p:ph idx="1"/>
          </p:nvPr>
        </p:nvSpPr>
        <p:spPr>
          <a:xfrm>
            <a:off x="5938680" y="1986113"/>
            <a:ext cx="5415122" cy="4316361"/>
          </a:xfrm>
        </p:spPr>
        <p:txBody>
          <a:bodyPr>
            <a:noAutofit/>
          </a:bodyPr>
          <a:lstStyle/>
          <a:p>
            <a:pPr lvl="0" algn="just"/>
            <a:r>
              <a:rPr lang="en-GB" sz="1800" b="1">
                <a:latin typeface="Times New Roman" pitchFamily="18"/>
                <a:cs typeface="Times New Roman" pitchFamily="18"/>
              </a:rPr>
              <a:t>Biological factors: the prefrontal cortex is still incompletely mature, making functions such as attention, working memory, and emotional regulation more vulnerable</a:t>
            </a:r>
            <a:r>
              <a:rPr lang="en-GB" sz="1800"/>
              <a:t>.</a:t>
            </a:r>
          </a:p>
          <a:p>
            <a:pPr lvl="0" algn="just"/>
            <a:r>
              <a:rPr lang="en-GB" sz="1800" b="1">
                <a:latin typeface="Times New Roman" pitchFamily="18"/>
                <a:cs typeface="Times New Roman" pitchFamily="18"/>
              </a:rPr>
              <a:t>Environment factors: In Jenny’s case, includes an overload of responsibilities, social isolation, and lack of adequate mediation.</a:t>
            </a:r>
          </a:p>
          <a:p>
            <a:pPr lvl="0" algn="just"/>
            <a:r>
              <a:rPr lang="en-GB" sz="1800" b="1">
                <a:latin typeface="Times New Roman" pitchFamily="18"/>
                <a:cs typeface="Times New Roman" pitchFamily="18"/>
              </a:rPr>
              <a:t>Although biology establishes possibilities. It is the impoverished environment lacking support, shared language, and social “scaffolding” that most compromises the internalization of cultural tools and, consequently, cognitive development. (Vygotsky, 1978, 1987; Wood, Bruner &amp; Ross, 1976).</a:t>
            </a:r>
          </a:p>
        </p:txBody>
      </p:sp>
      <p:pic>
        <p:nvPicPr>
          <p:cNvPr id="4" name="Picture 3">
            <a:extLst>
              <a:ext uri="{FF2B5EF4-FFF2-40B4-BE49-F238E27FC236}">
                <a16:creationId xmlns:a16="http://schemas.microsoft.com/office/drawing/2014/main" id="{76C4AED9-1DC5-322A-B74F-06D22B68EDE5}"/>
              </a:ext>
            </a:extLst>
          </p:cNvPr>
          <p:cNvPicPr>
            <a:picLocks noChangeAspect="1"/>
          </p:cNvPicPr>
          <p:nvPr/>
        </p:nvPicPr>
        <p:blipFill>
          <a:blip r:embed="rId2"/>
          <a:stretch>
            <a:fillRect/>
          </a:stretch>
        </p:blipFill>
        <p:spPr>
          <a:xfrm>
            <a:off x="619432" y="1986113"/>
            <a:ext cx="5043949" cy="431636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8EAA0-727D-2C25-6FF9-39FC429E0442}"/>
              </a:ext>
            </a:extLst>
          </p:cNvPr>
          <p:cNvSpPr txBox="1">
            <a:spLocks noGrp="1"/>
          </p:cNvSpPr>
          <p:nvPr>
            <p:ph type="title"/>
          </p:nvPr>
        </p:nvSpPr>
        <p:spPr>
          <a:xfrm>
            <a:off x="838203" y="365129"/>
            <a:ext cx="9731474" cy="972062"/>
          </a:xfrm>
        </p:spPr>
        <p:txBody>
          <a:bodyPr anchorCtr="1"/>
          <a:lstStyle/>
          <a:p>
            <a:pPr lvl="0" algn="ctr"/>
            <a:r>
              <a:rPr lang="en-GB" sz="3600">
                <a:solidFill>
                  <a:srgbClr val="46B1E1"/>
                </a:solidFill>
                <a:latin typeface="Times New Roman" pitchFamily="18"/>
                <a:cs typeface="Times New Roman" pitchFamily="18"/>
              </a:rPr>
              <a:t>Strategies and interventions to help Jenny</a:t>
            </a:r>
          </a:p>
        </p:txBody>
      </p:sp>
      <p:sp>
        <p:nvSpPr>
          <p:cNvPr id="3" name="Content Placeholder 2">
            <a:extLst>
              <a:ext uri="{FF2B5EF4-FFF2-40B4-BE49-F238E27FC236}">
                <a16:creationId xmlns:a16="http://schemas.microsoft.com/office/drawing/2014/main" id="{95EE7EE0-4571-83D4-FB98-5D36E3E7F0D1}"/>
              </a:ext>
            </a:extLst>
          </p:cNvPr>
          <p:cNvSpPr txBox="1">
            <a:spLocks noGrp="1"/>
          </p:cNvSpPr>
          <p:nvPr>
            <p:ph idx="1"/>
          </p:nvPr>
        </p:nvSpPr>
        <p:spPr>
          <a:xfrm>
            <a:off x="5899361" y="1563331"/>
            <a:ext cx="5063608" cy="5122605"/>
          </a:xfrm>
        </p:spPr>
        <p:txBody>
          <a:bodyPr/>
          <a:lstStyle/>
          <a:p>
            <a:pPr lvl="0" algn="just">
              <a:lnSpc>
                <a:spcPct val="80000"/>
              </a:lnSpc>
            </a:pPr>
            <a:r>
              <a:rPr lang="en-GB" sz="1900" b="1">
                <a:latin typeface="Times New Roman" pitchFamily="18"/>
                <a:cs typeface="Times New Roman" pitchFamily="18"/>
              </a:rPr>
              <a:t>The intervention, grounded in Vygotsky’s sociocultural theory, emphasizes that the development  depends on mediation, social interaction, and support situated within her Zone Proximal Development (ZPD).</a:t>
            </a:r>
          </a:p>
          <a:p>
            <a:pPr lvl="0" algn="just">
              <a:lnSpc>
                <a:spcPct val="80000"/>
              </a:lnSpc>
            </a:pPr>
            <a:r>
              <a:rPr lang="en-GB" sz="1900" b="1">
                <a:latin typeface="Times New Roman" pitchFamily="18"/>
                <a:cs typeface="Times New Roman" pitchFamily="18"/>
              </a:rPr>
              <a:t>Redistribution of responsibilities through the school, social services, and community network.</a:t>
            </a:r>
          </a:p>
          <a:p>
            <a:pPr lvl="0" algn="just">
              <a:lnSpc>
                <a:spcPct val="80000"/>
              </a:lnSpc>
            </a:pPr>
            <a:r>
              <a:rPr lang="en-GB" sz="1900" b="1">
                <a:latin typeface="Times New Roman" pitchFamily="18"/>
                <a:cs typeface="Times New Roman" pitchFamily="18"/>
              </a:rPr>
              <a:t>Develop self-regulation, communication, and organizational skills by cultural tools.</a:t>
            </a:r>
          </a:p>
          <a:p>
            <a:pPr lvl="0" algn="just">
              <a:lnSpc>
                <a:spcPct val="80000"/>
              </a:lnSpc>
            </a:pPr>
            <a:r>
              <a:rPr lang="en-GB" sz="1900" b="1">
                <a:latin typeface="Times New Roman" pitchFamily="18"/>
                <a:cs typeface="Times New Roman" pitchFamily="18"/>
              </a:rPr>
              <a:t>To guarantee psychological support and opportunities for interaction with people of the same age group.</a:t>
            </a:r>
          </a:p>
          <a:p>
            <a:pPr lvl="0" algn="just">
              <a:lnSpc>
                <a:spcPct val="80000"/>
              </a:lnSpc>
            </a:pPr>
            <a:r>
              <a:rPr lang="en-GB" sz="1900" b="1">
                <a:latin typeface="Times New Roman" pitchFamily="18"/>
                <a:cs typeface="Times New Roman" pitchFamily="18"/>
              </a:rPr>
              <a:t>To protect the girl’s well-being, promoting her holistic development and transforming care into a shared and socially sustainable process. (Vygotsky, 1978, 1987; Wood, Bruner &amp; Ross, 1976).</a:t>
            </a:r>
          </a:p>
          <a:p>
            <a:pPr lvl="0" algn="just">
              <a:lnSpc>
                <a:spcPct val="80000"/>
              </a:lnSpc>
            </a:pPr>
            <a:endParaRPr lang="en-GB" sz="1900" b="1">
              <a:latin typeface="Times New Roman" pitchFamily="18"/>
              <a:cs typeface="Times New Roman" pitchFamily="18"/>
            </a:endParaRPr>
          </a:p>
          <a:p>
            <a:pPr lvl="0" algn="just">
              <a:lnSpc>
                <a:spcPct val="80000"/>
              </a:lnSpc>
            </a:pPr>
            <a:endParaRPr lang="en-GB" sz="1900" b="1">
              <a:latin typeface="Times New Roman" pitchFamily="18"/>
              <a:cs typeface="Times New Roman" pitchFamily="18"/>
            </a:endParaRPr>
          </a:p>
        </p:txBody>
      </p:sp>
      <p:pic>
        <p:nvPicPr>
          <p:cNvPr id="4" name="Picture 3">
            <a:extLst>
              <a:ext uri="{FF2B5EF4-FFF2-40B4-BE49-F238E27FC236}">
                <a16:creationId xmlns:a16="http://schemas.microsoft.com/office/drawing/2014/main" id="{48DDA25B-ADFE-0A20-1FB0-22A8792CC4B2}"/>
              </a:ext>
            </a:extLst>
          </p:cNvPr>
          <p:cNvPicPr>
            <a:picLocks noChangeAspect="1"/>
          </p:cNvPicPr>
          <p:nvPr/>
        </p:nvPicPr>
        <p:blipFill>
          <a:blip r:embed="rId2"/>
          <a:stretch>
            <a:fillRect/>
          </a:stretch>
        </p:blipFill>
        <p:spPr>
          <a:xfrm>
            <a:off x="403122" y="1671486"/>
            <a:ext cx="5230761" cy="452452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C2D8B-2FC7-BA39-4466-8D41736BD560}"/>
              </a:ext>
            </a:extLst>
          </p:cNvPr>
          <p:cNvSpPr txBox="1">
            <a:spLocks noGrp="1"/>
          </p:cNvSpPr>
          <p:nvPr>
            <p:ph type="title"/>
          </p:nvPr>
        </p:nvSpPr>
        <p:spPr>
          <a:xfrm>
            <a:off x="2418734" y="365129"/>
            <a:ext cx="5624053" cy="991721"/>
          </a:xfrm>
        </p:spPr>
        <p:txBody>
          <a:bodyPr anchorCtr="1"/>
          <a:lstStyle/>
          <a:p>
            <a:pPr lvl="0" algn="ctr"/>
            <a:r>
              <a:rPr lang="en-GB" sz="4000">
                <a:solidFill>
                  <a:srgbClr val="46B1E1"/>
                </a:solidFill>
                <a:latin typeface="Times New Roman" pitchFamily="18"/>
                <a:cs typeface="Times New Roman" pitchFamily="18"/>
              </a:rPr>
              <a:t>Conclusion</a:t>
            </a:r>
          </a:p>
        </p:txBody>
      </p:sp>
      <p:sp>
        <p:nvSpPr>
          <p:cNvPr id="3" name="Content Placeholder 2">
            <a:extLst>
              <a:ext uri="{FF2B5EF4-FFF2-40B4-BE49-F238E27FC236}">
                <a16:creationId xmlns:a16="http://schemas.microsoft.com/office/drawing/2014/main" id="{18858156-3D13-DA81-318A-EE2E8906E590}"/>
              </a:ext>
            </a:extLst>
          </p:cNvPr>
          <p:cNvSpPr txBox="1">
            <a:spLocks noGrp="1"/>
          </p:cNvSpPr>
          <p:nvPr>
            <p:ph idx="1"/>
          </p:nvPr>
        </p:nvSpPr>
        <p:spPr>
          <a:xfrm>
            <a:off x="6194328" y="1779641"/>
            <a:ext cx="5624053" cy="4506858"/>
          </a:xfrm>
        </p:spPr>
        <p:txBody>
          <a:bodyPr/>
          <a:lstStyle/>
          <a:p>
            <a:pPr lvl="0" algn="just"/>
            <a:r>
              <a:rPr lang="en-GB" sz="1800" b="1">
                <a:latin typeface="Times New Roman" pitchFamily="18"/>
                <a:cs typeface="Times New Roman" pitchFamily="18"/>
              </a:rPr>
              <a:t>According to Vygotsky’s sociocultural perspective, the cognitive development of this 16-year-old adolescent results from the interaction between biological factors- incomplete maturation, and environmental factors, which in this case includes an overload of responsibilities, social isolation, and a lack of adequate mediation.</a:t>
            </a:r>
          </a:p>
          <a:p>
            <a:pPr lvl="0" algn="just"/>
            <a:r>
              <a:rPr lang="en-GB" sz="1800" b="1">
                <a:latin typeface="Times New Roman" pitchFamily="18"/>
                <a:cs typeface="Times New Roman" pitchFamily="18"/>
              </a:rPr>
              <a:t>The intervention in Jenny’s case, inspired by Vygotsky’s Sociocultural Theory, seeks to reduce the adolescent’s burden by creating external support networks, involving the school, social services, community network, and psychological support .</a:t>
            </a:r>
          </a:p>
          <a:p>
            <a:pPr lvl="0" algn="just"/>
            <a:r>
              <a:rPr lang="en-GB" sz="1800" b="1">
                <a:latin typeface="Times New Roman" pitchFamily="18"/>
                <a:cs typeface="Times New Roman" pitchFamily="18"/>
              </a:rPr>
              <a:t>An approach always aimed at protecting the girl’s well-being, promoting her comprehensive cognitive development.</a:t>
            </a:r>
          </a:p>
          <a:p>
            <a:pPr lvl="0" algn="just"/>
            <a:endParaRPr lang="en-GB" sz="1800" b="1">
              <a:latin typeface="Times New Roman" pitchFamily="18"/>
              <a:cs typeface="Times New Roman" pitchFamily="18"/>
            </a:endParaRPr>
          </a:p>
        </p:txBody>
      </p:sp>
      <p:pic>
        <p:nvPicPr>
          <p:cNvPr id="4" name="Picture 3">
            <a:extLst>
              <a:ext uri="{FF2B5EF4-FFF2-40B4-BE49-F238E27FC236}">
                <a16:creationId xmlns:a16="http://schemas.microsoft.com/office/drawing/2014/main" id="{38CABC10-400E-57D0-D60C-D0B36A95E0E4}"/>
              </a:ext>
            </a:extLst>
          </p:cNvPr>
          <p:cNvPicPr>
            <a:picLocks noChangeAspect="1"/>
          </p:cNvPicPr>
          <p:nvPr/>
        </p:nvPicPr>
        <p:blipFill>
          <a:blip r:embed="rId2"/>
          <a:stretch>
            <a:fillRect/>
          </a:stretch>
        </p:blipFill>
        <p:spPr>
          <a:xfrm>
            <a:off x="629262" y="1779641"/>
            <a:ext cx="5368414" cy="471322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3FAA2-9D78-37B9-CA69-EC00651F361C}"/>
              </a:ext>
            </a:extLst>
          </p:cNvPr>
          <p:cNvSpPr txBox="1">
            <a:spLocks noGrp="1"/>
          </p:cNvSpPr>
          <p:nvPr>
            <p:ph type="title"/>
          </p:nvPr>
        </p:nvSpPr>
        <p:spPr>
          <a:xfrm>
            <a:off x="838203" y="181901"/>
            <a:ext cx="5405283" cy="860322"/>
          </a:xfrm>
        </p:spPr>
        <p:txBody>
          <a:bodyPr anchorCtr="1"/>
          <a:lstStyle/>
          <a:p>
            <a:pPr lvl="0" algn="ctr"/>
            <a:r>
              <a:rPr lang="en-GB" sz="3600">
                <a:solidFill>
                  <a:srgbClr val="46B1E1"/>
                </a:solidFill>
                <a:latin typeface="Times New Roman" pitchFamily="18"/>
                <a:cs typeface="Times New Roman" pitchFamily="18"/>
              </a:rPr>
              <a:t>Bibliographic References</a:t>
            </a:r>
          </a:p>
        </p:txBody>
      </p:sp>
      <p:sp>
        <p:nvSpPr>
          <p:cNvPr id="3" name="Content Placeholder 2">
            <a:extLst>
              <a:ext uri="{FF2B5EF4-FFF2-40B4-BE49-F238E27FC236}">
                <a16:creationId xmlns:a16="http://schemas.microsoft.com/office/drawing/2014/main" id="{88EBEEA3-3FB4-204A-43CF-F6F9D9672E68}"/>
              </a:ext>
            </a:extLst>
          </p:cNvPr>
          <p:cNvSpPr txBox="1">
            <a:spLocks noGrp="1"/>
          </p:cNvSpPr>
          <p:nvPr>
            <p:ph idx="1"/>
          </p:nvPr>
        </p:nvSpPr>
        <p:spPr>
          <a:xfrm>
            <a:off x="838203" y="1288023"/>
            <a:ext cx="5719910" cy="5388074"/>
          </a:xfrm>
        </p:spPr>
        <p:txBody>
          <a:bodyPr/>
          <a:lstStyle/>
          <a:p>
            <a:pPr lvl="0" algn="just"/>
            <a:r>
              <a:rPr lang="en-GB" sz="2000">
                <a:latin typeface="Times New Roman" pitchFamily="18"/>
                <a:cs typeface="Times New Roman" pitchFamily="18"/>
              </a:rPr>
              <a:t>Bruner, J. (1983) Child’s talk: Learning to use language. New York: Norton.</a:t>
            </a:r>
          </a:p>
          <a:p>
            <a:pPr lvl="0" algn="just"/>
            <a:r>
              <a:rPr lang="en-GB" sz="2000">
                <a:latin typeface="Times New Roman" pitchFamily="18"/>
                <a:cs typeface="Times New Roman" pitchFamily="18"/>
              </a:rPr>
              <a:t>Cole, M. (1996) Cultural psychology: An once and future discipline. Cambridge, MA: Harvard University Press.</a:t>
            </a:r>
          </a:p>
          <a:p>
            <a:pPr lvl="0" algn="just"/>
            <a:r>
              <a:rPr lang="en-GB" sz="2000">
                <a:latin typeface="Times New Roman" pitchFamily="18"/>
                <a:cs typeface="Times New Roman" pitchFamily="18"/>
              </a:rPr>
              <a:t>Daniels, H. (2001). Vygotsky and Pedagogy. Routledge.</a:t>
            </a:r>
          </a:p>
          <a:p>
            <a:pPr lvl="0" algn="just"/>
            <a:r>
              <a:rPr lang="en-GB" sz="2000">
                <a:latin typeface="Times New Roman" pitchFamily="18"/>
                <a:cs typeface="Times New Roman" pitchFamily="18"/>
              </a:rPr>
              <a:t>Vygotsky, L. S. (1978) Mind in Society. Harvard University Press.</a:t>
            </a:r>
          </a:p>
          <a:p>
            <a:pPr lvl="0" algn="just"/>
            <a:r>
              <a:rPr lang="en-GB" sz="2000">
                <a:latin typeface="Times New Roman" pitchFamily="18"/>
                <a:cs typeface="Times New Roman" pitchFamily="18"/>
              </a:rPr>
              <a:t>Vygotsky, L. S. (1987) The Collected Works of L.S. Vygotsky: Volume 1. Plenum Press.</a:t>
            </a:r>
          </a:p>
          <a:p>
            <a:pPr lvl="0" algn="just"/>
            <a:r>
              <a:rPr lang="en-GB" sz="2000">
                <a:latin typeface="Times New Roman" pitchFamily="18"/>
                <a:cs typeface="Times New Roman" pitchFamily="18"/>
              </a:rPr>
              <a:t>Wertsch, J. V. (1985). Vygotsky and the Social Formation of Mind. Havard University Press.</a:t>
            </a:r>
          </a:p>
          <a:p>
            <a:pPr lvl="0" algn="just"/>
            <a:r>
              <a:rPr lang="en-GB" sz="2000">
                <a:latin typeface="Times New Roman" pitchFamily="18"/>
                <a:cs typeface="Times New Roman" pitchFamily="18"/>
              </a:rPr>
              <a:t>Wood, D., Bruner, J.S. and Ross, G. (1976) ‘The role of tutoring in problem solving’, Journal of Child Psychology and Psychiatry, 17, pp. 89-100.</a:t>
            </a:r>
          </a:p>
          <a:p>
            <a:pPr lvl="0" algn="just"/>
            <a:endParaRPr lang="en-GB" sz="2000">
              <a:latin typeface="Times New Roman" pitchFamily="18"/>
              <a:cs typeface="Times New Roman" pitchFamily="18"/>
            </a:endParaRPr>
          </a:p>
          <a:p>
            <a:pPr lvl="0" algn="just"/>
            <a:endParaRPr lang="en-GB" sz="2000">
              <a:latin typeface="Times New Roman" pitchFamily="18"/>
              <a:cs typeface="Times New Roman" pitchFamily="18"/>
            </a:endParaRPr>
          </a:p>
          <a:p>
            <a:pPr lvl="0" algn="just"/>
            <a:endParaRPr lang="en-GB" sz="2000">
              <a:latin typeface="Times New Roman" pitchFamily="18"/>
              <a:cs typeface="Times New Roman" pitchFamily="18"/>
            </a:endParaRPr>
          </a:p>
        </p:txBody>
      </p:sp>
      <p:pic>
        <p:nvPicPr>
          <p:cNvPr id="4" name="Picture 3">
            <a:extLst>
              <a:ext uri="{FF2B5EF4-FFF2-40B4-BE49-F238E27FC236}">
                <a16:creationId xmlns:a16="http://schemas.microsoft.com/office/drawing/2014/main" id="{4E75F9BF-A136-AE6A-7ECA-577ACEC8DA44}"/>
              </a:ext>
            </a:extLst>
          </p:cNvPr>
          <p:cNvPicPr>
            <a:picLocks noChangeAspect="1"/>
          </p:cNvPicPr>
          <p:nvPr/>
        </p:nvPicPr>
        <p:blipFill>
          <a:blip r:embed="rId2"/>
          <a:stretch>
            <a:fillRect/>
          </a:stretch>
        </p:blipFill>
        <p:spPr>
          <a:xfrm>
            <a:off x="6889949" y="1376519"/>
            <a:ext cx="5046409" cy="5142274"/>
          </a:xfrm>
          <a:prstGeom prst="rect">
            <a:avLst/>
          </a:prstGeom>
          <a:noFill/>
          <a:ln cap="flat">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1832</TotalTime>
  <Words>1304</Words>
  <Application>Microsoft Office PowerPoint</Application>
  <PresentationFormat>Widescreen</PresentationFormat>
  <Paragraphs>73</Paragraphs>
  <Slides>13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Times New Roman</vt:lpstr>
      <vt:lpstr>Office Theme</vt:lpstr>
      <vt:lpstr>Vygotsky’s Sociocultural Theory </vt:lpstr>
      <vt:lpstr>Vygotsky’s Sociocultural Theory</vt:lpstr>
      <vt:lpstr>Zone of Proximal Development (ZPD)</vt:lpstr>
      <vt:lpstr>Key Points of Vygotsky’s Theory</vt:lpstr>
      <vt:lpstr>Strengths of Vygotsky’s Sociocultural Theory</vt:lpstr>
      <vt:lpstr>Weaknesses of Vygotsky’s Social Theory</vt:lpstr>
      <vt:lpstr>Introduction:</vt:lpstr>
      <vt:lpstr>Cognitive Development Impacts on Jenny Through the Lens of Vygotsky’s Theory </vt:lpstr>
      <vt:lpstr>Expected Cognitive impacts </vt:lpstr>
      <vt:lpstr>Biological and environmental influences on psychological development</vt:lpstr>
      <vt:lpstr>Strategies and interventions to help Jenny</vt:lpstr>
      <vt:lpstr>Conclusion</vt:lpstr>
      <vt:lpstr>Bibliographic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liliam cardoso</dc:creator>
  <cp:lastModifiedBy>liliam cardoso</cp:lastModifiedBy>
  <cp:revision>81</cp:revision>
  <dcterms:created xsi:type="dcterms:W3CDTF">2026-02-20T15:48:10Z</dcterms:created>
  <dcterms:modified xsi:type="dcterms:W3CDTF">2026-03-14T09:25:56Z</dcterms:modified>
</cp:coreProperties>
</file>