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2" r:id="rId3"/>
    <p:sldId id="257" r:id="rId4"/>
    <p:sldId id="258" r:id="rId5"/>
    <p:sldId id="259" r:id="rId6"/>
    <p:sldId id="260" r:id="rId7"/>
    <p:sldId id="261" r:id="rId8"/>
    <p:sldId id="262" r:id="rId9"/>
    <p:sldId id="273" r:id="rId10"/>
    <p:sldId id="264" r:id="rId11"/>
    <p:sldId id="265" r:id="rId12"/>
    <p:sldId id="274" r:id="rId13"/>
    <p:sldId id="263" r:id="rId14"/>
    <p:sldId id="266" r:id="rId15"/>
    <p:sldId id="292" r:id="rId16"/>
    <p:sldId id="291" r:id="rId17"/>
    <p:sldId id="277" r:id="rId18"/>
    <p:sldId id="278" r:id="rId19"/>
    <p:sldId id="276" r:id="rId20"/>
    <p:sldId id="279" r:id="rId21"/>
    <p:sldId id="267" r:id="rId22"/>
    <p:sldId id="281" r:id="rId23"/>
    <p:sldId id="280" r:id="rId24"/>
    <p:sldId id="268" r:id="rId25"/>
    <p:sldId id="283" r:id="rId26"/>
    <p:sldId id="284" r:id="rId27"/>
    <p:sldId id="285" r:id="rId28"/>
    <p:sldId id="286" r:id="rId29"/>
    <p:sldId id="287" r:id="rId30"/>
    <p:sldId id="270" r:id="rId31"/>
    <p:sldId id="290" r:id="rId32"/>
    <p:sldId id="288" r:id="rId33"/>
    <p:sldId id="289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ABFCF23-3B69-468F-B69F-88F6DE6A72F2}" styleName="Medium Style 1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142"/>
    <p:restoredTop sz="94658"/>
  </p:normalViewPr>
  <p:slideViewPr>
    <p:cSldViewPr snapToGrid="0" snapToObjects="1">
      <p:cViewPr varScale="1">
        <p:scale>
          <a:sx n="120" d="100"/>
          <a:sy n="120" d="100"/>
        </p:scale>
        <p:origin x="3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elenaa-s\Library\Containers\com.microsoft.Excel\Data\Library\Application%20Support\Microsoft\Module%206%20Data%20(version%201).xlsb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elenaa-s\Library\Containers\com.microsoft.Excel\Data\Library\Application%20Support\Microsoft\Module%206%20Data%20(version%201).xlsb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file:////Users\elenaa-s\Library\Containers\com.microsoft.Excel\Data\Library\Application%20Support\Microsoft\Module%206%20Data%20(version%201).xlsb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400" b="1"/>
              <a:t>Immediate post-training</a:t>
            </a:r>
            <a:r>
              <a:rPr lang="en-US" sz="1400" b="1" baseline="0"/>
              <a:t> test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AT"/>
        </a:p>
      </c:txPr>
    </c:title>
    <c:autoTitleDeleted val="0"/>
    <c:plotArea>
      <c:layout>
        <c:manualLayout>
          <c:layoutTarget val="inner"/>
          <c:xMode val="edge"/>
          <c:yMode val="edge"/>
          <c:x val="0.28906583619523141"/>
          <c:y val="0.26591469721758881"/>
          <c:w val="0.64596821564352513"/>
          <c:h val="0.68046693058395324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Sheet1!$B$18</c:f>
              <c:strCache>
                <c:ptCount val="1"/>
                <c:pt idx="0">
                  <c:v>Immediate Post-test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Sheet1!$A$19:$A$28</c:f>
              <c:strCache>
                <c:ptCount val="10"/>
                <c:pt idx="0">
                  <c:v>Participant 1 NM</c:v>
                </c:pt>
                <c:pt idx="1">
                  <c:v>Participant 2 M</c:v>
                </c:pt>
                <c:pt idx="2">
                  <c:v>Participant 3 NM</c:v>
                </c:pt>
                <c:pt idx="3">
                  <c:v>Participant 4 NM</c:v>
                </c:pt>
                <c:pt idx="4">
                  <c:v>Participant 5 M</c:v>
                </c:pt>
                <c:pt idx="5">
                  <c:v>Participant 6 M</c:v>
                </c:pt>
                <c:pt idx="6">
                  <c:v>Participant 7 NM</c:v>
                </c:pt>
                <c:pt idx="7">
                  <c:v>Participant 8 NM</c:v>
                </c:pt>
                <c:pt idx="8">
                  <c:v>Participant 9 M</c:v>
                </c:pt>
                <c:pt idx="9">
                  <c:v>Participant 10 M</c:v>
                </c:pt>
              </c:strCache>
            </c:strRef>
          </c:cat>
          <c:val>
            <c:numRef>
              <c:f>Sheet1!$B$19:$B$28</c:f>
              <c:numCache>
                <c:formatCode>General</c:formatCode>
                <c:ptCount val="10"/>
                <c:pt idx="0">
                  <c:v>12</c:v>
                </c:pt>
                <c:pt idx="1">
                  <c:v>10</c:v>
                </c:pt>
                <c:pt idx="2">
                  <c:v>28</c:v>
                </c:pt>
                <c:pt idx="3">
                  <c:v>11</c:v>
                </c:pt>
                <c:pt idx="4">
                  <c:v>36</c:v>
                </c:pt>
                <c:pt idx="5">
                  <c:v>22</c:v>
                </c:pt>
                <c:pt idx="6">
                  <c:v>17</c:v>
                </c:pt>
                <c:pt idx="7">
                  <c:v>10</c:v>
                </c:pt>
                <c:pt idx="8">
                  <c:v>7</c:v>
                </c:pt>
                <c:pt idx="9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46F-0F4F-9739-AE3E0B32DA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1071796080"/>
        <c:axId val="826805680"/>
      </c:barChart>
      <c:catAx>
        <c:axId val="1071796080"/>
        <c:scaling>
          <c:orientation val="maxMin"/>
        </c:scaling>
        <c:delete val="0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200" b="1"/>
                  <a:t>Participant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2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A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T"/>
          </a:p>
        </c:txPr>
        <c:crossAx val="826805680"/>
        <c:crosses val="autoZero"/>
        <c:auto val="1"/>
        <c:lblAlgn val="ctr"/>
        <c:lblOffset val="100"/>
        <c:noMultiLvlLbl val="0"/>
      </c:catAx>
      <c:valAx>
        <c:axId val="826805680"/>
        <c:scaling>
          <c:orientation val="minMax"/>
          <c:max val="36"/>
          <c:min val="0"/>
        </c:scaling>
        <c:delete val="0"/>
        <c:axPos val="t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T"/>
          </a:p>
        </c:txPr>
        <c:crossAx val="1071796080"/>
        <c:crosses val="autoZero"/>
        <c:crossBetween val="between"/>
        <c:majorUnit val="4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AT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800" b="1"/>
              <a:t>Immediate post-training test</a:t>
            </a:r>
            <a:r>
              <a:rPr lang="en-GB" sz="1800" b="1" baseline="0"/>
              <a:t>: sung vs spoken</a:t>
            </a:r>
            <a:endParaRPr lang="en-GB" sz="1800" b="1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Sheet1!$F$18</c:f>
              <c:strCache>
                <c:ptCount val="1"/>
                <c:pt idx="0">
                  <c:v>sung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Sheet1!$A$19:$A$28</c:f>
              <c:strCache>
                <c:ptCount val="10"/>
                <c:pt idx="0">
                  <c:v>Participant 1 NM</c:v>
                </c:pt>
                <c:pt idx="1">
                  <c:v>Participant 2 M</c:v>
                </c:pt>
                <c:pt idx="2">
                  <c:v>Participant 3 NM</c:v>
                </c:pt>
                <c:pt idx="3">
                  <c:v>Participant 4 NM</c:v>
                </c:pt>
                <c:pt idx="4">
                  <c:v>Participant 5 M</c:v>
                </c:pt>
                <c:pt idx="5">
                  <c:v>Participant 6 M</c:v>
                </c:pt>
                <c:pt idx="6">
                  <c:v>Participant 7 NM</c:v>
                </c:pt>
                <c:pt idx="7">
                  <c:v>Participant 8 NM</c:v>
                </c:pt>
                <c:pt idx="8">
                  <c:v>Participant 9 M</c:v>
                </c:pt>
                <c:pt idx="9">
                  <c:v>Participant 10 M</c:v>
                </c:pt>
              </c:strCache>
            </c:strRef>
          </c:cat>
          <c:val>
            <c:numRef>
              <c:f>Sheet1!$F$19:$F$28</c:f>
              <c:numCache>
                <c:formatCode>General</c:formatCode>
                <c:ptCount val="10"/>
                <c:pt idx="0">
                  <c:v>6</c:v>
                </c:pt>
                <c:pt idx="1">
                  <c:v>10</c:v>
                </c:pt>
                <c:pt idx="2">
                  <c:v>14</c:v>
                </c:pt>
                <c:pt idx="3">
                  <c:v>4</c:v>
                </c:pt>
                <c:pt idx="4">
                  <c:v>18</c:v>
                </c:pt>
                <c:pt idx="5">
                  <c:v>13</c:v>
                </c:pt>
                <c:pt idx="6">
                  <c:v>9</c:v>
                </c:pt>
                <c:pt idx="7">
                  <c:v>5</c:v>
                </c:pt>
                <c:pt idx="8">
                  <c:v>6</c:v>
                </c:pt>
                <c:pt idx="9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10C-1743-91F3-BA35C6231108}"/>
            </c:ext>
          </c:extLst>
        </c:ser>
        <c:ser>
          <c:idx val="1"/>
          <c:order val="1"/>
          <c:tx>
            <c:strRef>
              <c:f>Sheet1!$G$18</c:f>
              <c:strCache>
                <c:ptCount val="1"/>
                <c:pt idx="0">
                  <c:v>spoken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Sheet1!$A$19:$A$28</c:f>
              <c:strCache>
                <c:ptCount val="10"/>
                <c:pt idx="0">
                  <c:v>Participant 1 NM</c:v>
                </c:pt>
                <c:pt idx="1">
                  <c:v>Participant 2 M</c:v>
                </c:pt>
                <c:pt idx="2">
                  <c:v>Participant 3 NM</c:v>
                </c:pt>
                <c:pt idx="3">
                  <c:v>Participant 4 NM</c:v>
                </c:pt>
                <c:pt idx="4">
                  <c:v>Participant 5 M</c:v>
                </c:pt>
                <c:pt idx="5">
                  <c:v>Participant 6 M</c:v>
                </c:pt>
                <c:pt idx="6">
                  <c:v>Participant 7 NM</c:v>
                </c:pt>
                <c:pt idx="7">
                  <c:v>Participant 8 NM</c:v>
                </c:pt>
                <c:pt idx="8">
                  <c:v>Participant 9 M</c:v>
                </c:pt>
                <c:pt idx="9">
                  <c:v>Participant 10 M</c:v>
                </c:pt>
              </c:strCache>
            </c:strRef>
          </c:cat>
          <c:val>
            <c:numRef>
              <c:f>Sheet1!$G$19:$G$28</c:f>
              <c:numCache>
                <c:formatCode>General</c:formatCode>
                <c:ptCount val="10"/>
                <c:pt idx="0">
                  <c:v>6</c:v>
                </c:pt>
                <c:pt idx="1">
                  <c:v>0</c:v>
                </c:pt>
                <c:pt idx="2">
                  <c:v>14</c:v>
                </c:pt>
                <c:pt idx="3">
                  <c:v>7</c:v>
                </c:pt>
                <c:pt idx="4">
                  <c:v>18</c:v>
                </c:pt>
                <c:pt idx="5">
                  <c:v>9</c:v>
                </c:pt>
                <c:pt idx="6">
                  <c:v>8</c:v>
                </c:pt>
                <c:pt idx="7">
                  <c:v>5</c:v>
                </c:pt>
                <c:pt idx="8">
                  <c:v>1</c:v>
                </c:pt>
                <c:pt idx="9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10C-1743-91F3-BA35C623110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951698016"/>
        <c:axId val="951700368"/>
      </c:barChart>
      <c:catAx>
        <c:axId val="951698016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4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400" b="1"/>
                  <a:t>Participant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4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A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T"/>
          </a:p>
        </c:txPr>
        <c:crossAx val="951700368"/>
        <c:crosses val="autoZero"/>
        <c:auto val="1"/>
        <c:lblAlgn val="ctr"/>
        <c:lblOffset val="100"/>
        <c:noMultiLvlLbl val="0"/>
      </c:catAx>
      <c:valAx>
        <c:axId val="951700368"/>
        <c:scaling>
          <c:orientation val="minMax"/>
          <c:max val="18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4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400" b="1"/>
                  <a:t>Post-test</a:t>
                </a:r>
                <a:r>
                  <a:rPr lang="en-GB" sz="1400" b="1" baseline="0"/>
                  <a:t> score</a:t>
                </a:r>
                <a:endParaRPr lang="en-GB" sz="1400" b="1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4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5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T"/>
          </a:p>
        </c:txPr>
        <c:crossAx val="9516980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2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AT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AT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b="1"/>
              <a:t>Immediate and Delayed test scores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AT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Sheet1!$B$34</c:f>
              <c:strCache>
                <c:ptCount val="1"/>
                <c:pt idx="0">
                  <c:v>Immediate Post-test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Sheet1!$A$35:$A$44</c:f>
              <c:strCache>
                <c:ptCount val="10"/>
                <c:pt idx="0">
                  <c:v>Participant 1</c:v>
                </c:pt>
                <c:pt idx="1">
                  <c:v>Participant 2</c:v>
                </c:pt>
                <c:pt idx="2">
                  <c:v>Participant 3</c:v>
                </c:pt>
                <c:pt idx="3">
                  <c:v>Participant 4</c:v>
                </c:pt>
                <c:pt idx="4">
                  <c:v>Participant 5</c:v>
                </c:pt>
                <c:pt idx="5">
                  <c:v>Participant 6</c:v>
                </c:pt>
                <c:pt idx="6">
                  <c:v>Participant 7</c:v>
                </c:pt>
                <c:pt idx="7">
                  <c:v>Participant 8</c:v>
                </c:pt>
                <c:pt idx="8">
                  <c:v>Participant 9</c:v>
                </c:pt>
                <c:pt idx="9">
                  <c:v>Participant 10</c:v>
                </c:pt>
              </c:strCache>
            </c:strRef>
          </c:cat>
          <c:val>
            <c:numRef>
              <c:f>Sheet1!$B$35:$B$44</c:f>
              <c:numCache>
                <c:formatCode>General</c:formatCode>
                <c:ptCount val="10"/>
                <c:pt idx="0">
                  <c:v>12</c:v>
                </c:pt>
                <c:pt idx="1">
                  <c:v>10</c:v>
                </c:pt>
                <c:pt idx="2">
                  <c:v>28</c:v>
                </c:pt>
                <c:pt idx="3">
                  <c:v>11</c:v>
                </c:pt>
                <c:pt idx="4">
                  <c:v>36</c:v>
                </c:pt>
                <c:pt idx="5">
                  <c:v>22</c:v>
                </c:pt>
                <c:pt idx="6">
                  <c:v>17</c:v>
                </c:pt>
                <c:pt idx="7">
                  <c:v>10</c:v>
                </c:pt>
                <c:pt idx="8">
                  <c:v>7</c:v>
                </c:pt>
                <c:pt idx="9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C5B-AF41-AE9C-56D1A2D18899}"/>
            </c:ext>
          </c:extLst>
        </c:ser>
        <c:ser>
          <c:idx val="1"/>
          <c:order val="1"/>
          <c:tx>
            <c:strRef>
              <c:f>Sheet1!$C$34</c:f>
              <c:strCache>
                <c:ptCount val="1"/>
                <c:pt idx="0">
                  <c:v>Delayed test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Sheet1!$A$35:$A$44</c:f>
              <c:strCache>
                <c:ptCount val="10"/>
                <c:pt idx="0">
                  <c:v>Participant 1</c:v>
                </c:pt>
                <c:pt idx="1">
                  <c:v>Participant 2</c:v>
                </c:pt>
                <c:pt idx="2">
                  <c:v>Participant 3</c:v>
                </c:pt>
                <c:pt idx="3">
                  <c:v>Participant 4</c:v>
                </c:pt>
                <c:pt idx="4">
                  <c:v>Participant 5</c:v>
                </c:pt>
                <c:pt idx="5">
                  <c:v>Participant 6</c:v>
                </c:pt>
                <c:pt idx="6">
                  <c:v>Participant 7</c:v>
                </c:pt>
                <c:pt idx="7">
                  <c:v>Participant 8</c:v>
                </c:pt>
                <c:pt idx="8">
                  <c:v>Participant 9</c:v>
                </c:pt>
                <c:pt idx="9">
                  <c:v>Participant 10</c:v>
                </c:pt>
              </c:strCache>
            </c:strRef>
          </c:cat>
          <c:val>
            <c:numRef>
              <c:f>Sheet1!$C$35:$C$44</c:f>
              <c:numCache>
                <c:formatCode>General</c:formatCode>
                <c:ptCount val="10"/>
                <c:pt idx="0">
                  <c:v>15</c:v>
                </c:pt>
                <c:pt idx="1">
                  <c:v>3</c:v>
                </c:pt>
                <c:pt idx="2">
                  <c:v>35</c:v>
                </c:pt>
                <c:pt idx="3">
                  <c:v>13</c:v>
                </c:pt>
                <c:pt idx="4">
                  <c:v>25</c:v>
                </c:pt>
                <c:pt idx="5">
                  <c:v>6</c:v>
                </c:pt>
                <c:pt idx="6">
                  <c:v>22</c:v>
                </c:pt>
                <c:pt idx="7">
                  <c:v>9</c:v>
                </c:pt>
                <c:pt idx="8">
                  <c:v>8</c:v>
                </c:pt>
                <c:pt idx="9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8C5B-AF41-AE9C-56D1A2D188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99506384"/>
        <c:axId val="399385504"/>
      </c:barChart>
      <c:catAx>
        <c:axId val="39950638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2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200" b="1"/>
                  <a:t>Participant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2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A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T"/>
          </a:p>
        </c:txPr>
        <c:crossAx val="399385504"/>
        <c:crosses val="autoZero"/>
        <c:auto val="1"/>
        <c:lblAlgn val="ctr"/>
        <c:lblOffset val="100"/>
        <c:noMultiLvlLbl val="0"/>
      </c:catAx>
      <c:valAx>
        <c:axId val="399385504"/>
        <c:scaling>
          <c:orientation val="minMax"/>
          <c:max val="36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00" b="1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sz="1100" b="1"/>
                  <a:t>Test score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00" b="1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AT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AT"/>
          </a:p>
        </c:txPr>
        <c:crossAx val="399506384"/>
        <c:crosses val="autoZero"/>
        <c:crossBetween val="between"/>
        <c:majorUnit val="4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AT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AT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D971B8-2FA4-4757-9E6C-5C6B8AD15754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9055894-9E3A-40D3-8C77-36BC4BCAE57A}">
      <dgm:prSet/>
      <dgm:spPr/>
      <dgm:t>
        <a:bodyPr/>
        <a:lstStyle/>
        <a:p>
          <a:r>
            <a:rPr lang="en-GB" dirty="0"/>
            <a:t>Language and music teacher</a:t>
          </a:r>
          <a:endParaRPr lang="en-US" dirty="0"/>
        </a:p>
      </dgm:t>
    </dgm:pt>
    <dgm:pt modelId="{8212FCBC-CC4A-42DF-8468-DE731689A81F}" type="parTrans" cxnId="{987C3077-4B47-4920-B322-C271A13ABA21}">
      <dgm:prSet/>
      <dgm:spPr/>
      <dgm:t>
        <a:bodyPr/>
        <a:lstStyle/>
        <a:p>
          <a:endParaRPr lang="en-US"/>
        </a:p>
      </dgm:t>
    </dgm:pt>
    <dgm:pt modelId="{4478D975-C01B-46C8-AD20-B35C34C4B0BD}" type="sibTrans" cxnId="{987C3077-4B47-4920-B322-C271A13ABA21}">
      <dgm:prSet/>
      <dgm:spPr/>
      <dgm:t>
        <a:bodyPr/>
        <a:lstStyle/>
        <a:p>
          <a:endParaRPr lang="en-US"/>
        </a:p>
      </dgm:t>
    </dgm:pt>
    <dgm:pt modelId="{98C4F1B2-2A89-436B-8BA5-E8387E3B7926}">
      <dgm:prSet/>
      <dgm:spPr/>
      <dgm:t>
        <a:bodyPr/>
        <a:lstStyle/>
        <a:p>
          <a:r>
            <a:rPr lang="en-GB" dirty="0"/>
            <a:t>Based in Vienna, Austria</a:t>
          </a:r>
          <a:endParaRPr lang="en-US" dirty="0"/>
        </a:p>
      </dgm:t>
    </dgm:pt>
    <dgm:pt modelId="{45896FBD-8306-4E33-80BB-9AEB73BDD44A}" type="parTrans" cxnId="{EA4E5600-D4E9-480E-A939-3CC80AF4293A}">
      <dgm:prSet/>
      <dgm:spPr/>
      <dgm:t>
        <a:bodyPr/>
        <a:lstStyle/>
        <a:p>
          <a:endParaRPr lang="en-US"/>
        </a:p>
      </dgm:t>
    </dgm:pt>
    <dgm:pt modelId="{3412617C-508D-47B0-A3DF-B2DB13977A5B}" type="sibTrans" cxnId="{EA4E5600-D4E9-480E-A939-3CC80AF4293A}">
      <dgm:prSet/>
      <dgm:spPr/>
      <dgm:t>
        <a:bodyPr/>
        <a:lstStyle/>
        <a:p>
          <a:endParaRPr lang="en-US"/>
        </a:p>
      </dgm:t>
    </dgm:pt>
    <dgm:pt modelId="{AAA42192-247D-4A78-8829-6162CCE6AC76}">
      <dgm:prSet/>
      <dgm:spPr/>
      <dgm:t>
        <a:bodyPr/>
        <a:lstStyle/>
        <a:p>
          <a:r>
            <a:rPr lang="en-GB" dirty="0"/>
            <a:t>Reflection-on-practice (</a:t>
          </a:r>
          <a:r>
            <a:rPr lang="en-GB" dirty="0" err="1"/>
            <a:t>Ghaye</a:t>
          </a:r>
          <a:r>
            <a:rPr lang="en-GB" dirty="0"/>
            <a:t>, 2010)</a:t>
          </a:r>
          <a:endParaRPr lang="en-US" dirty="0"/>
        </a:p>
      </dgm:t>
    </dgm:pt>
    <dgm:pt modelId="{D04B069D-C3A8-4386-B8D9-CC11A6EDB125}" type="parTrans" cxnId="{3F4BA75A-CD6C-4C45-8D7A-13CB4B39936E}">
      <dgm:prSet/>
      <dgm:spPr/>
      <dgm:t>
        <a:bodyPr/>
        <a:lstStyle/>
        <a:p>
          <a:endParaRPr lang="en-US"/>
        </a:p>
      </dgm:t>
    </dgm:pt>
    <dgm:pt modelId="{D725597F-F7C7-4ACB-BA6A-66CBF6B86AE8}" type="sibTrans" cxnId="{3F4BA75A-CD6C-4C45-8D7A-13CB4B39936E}">
      <dgm:prSet/>
      <dgm:spPr/>
      <dgm:t>
        <a:bodyPr/>
        <a:lstStyle/>
        <a:p>
          <a:endParaRPr lang="en-US"/>
        </a:p>
      </dgm:t>
    </dgm:pt>
    <dgm:pt modelId="{9B468602-3EDF-D04F-A276-C18F95501CF3}" type="pres">
      <dgm:prSet presAssocID="{EBD971B8-2FA4-4757-9E6C-5C6B8AD15754}" presName="vert0" presStyleCnt="0">
        <dgm:presLayoutVars>
          <dgm:dir/>
          <dgm:animOne val="branch"/>
          <dgm:animLvl val="lvl"/>
        </dgm:presLayoutVars>
      </dgm:prSet>
      <dgm:spPr/>
    </dgm:pt>
    <dgm:pt modelId="{38C1C87E-36A1-8A48-87E0-23197BA4A0C8}" type="pres">
      <dgm:prSet presAssocID="{09055894-9E3A-40D3-8C77-36BC4BCAE57A}" presName="thickLine" presStyleLbl="alignNode1" presStyleIdx="0" presStyleCnt="3"/>
      <dgm:spPr/>
    </dgm:pt>
    <dgm:pt modelId="{66183419-70FE-0046-9C18-B00A78354349}" type="pres">
      <dgm:prSet presAssocID="{09055894-9E3A-40D3-8C77-36BC4BCAE57A}" presName="horz1" presStyleCnt="0"/>
      <dgm:spPr/>
    </dgm:pt>
    <dgm:pt modelId="{8F871897-FC49-8542-A304-629A087BDD1F}" type="pres">
      <dgm:prSet presAssocID="{09055894-9E3A-40D3-8C77-36BC4BCAE57A}" presName="tx1" presStyleLbl="revTx" presStyleIdx="0" presStyleCnt="3"/>
      <dgm:spPr/>
    </dgm:pt>
    <dgm:pt modelId="{7A6D8AE0-0DA7-BC48-8C99-C371345B1619}" type="pres">
      <dgm:prSet presAssocID="{09055894-9E3A-40D3-8C77-36BC4BCAE57A}" presName="vert1" presStyleCnt="0"/>
      <dgm:spPr/>
    </dgm:pt>
    <dgm:pt modelId="{C88C2F68-F2E6-0745-B16F-BDB040BDF659}" type="pres">
      <dgm:prSet presAssocID="{98C4F1B2-2A89-436B-8BA5-E8387E3B7926}" presName="thickLine" presStyleLbl="alignNode1" presStyleIdx="1" presStyleCnt="3"/>
      <dgm:spPr/>
    </dgm:pt>
    <dgm:pt modelId="{6BF237A9-FC50-F94C-B103-518DBE0FBBC4}" type="pres">
      <dgm:prSet presAssocID="{98C4F1B2-2A89-436B-8BA5-E8387E3B7926}" presName="horz1" presStyleCnt="0"/>
      <dgm:spPr/>
    </dgm:pt>
    <dgm:pt modelId="{613F28DB-6E9C-464D-A0DA-442617C9C0D4}" type="pres">
      <dgm:prSet presAssocID="{98C4F1B2-2A89-436B-8BA5-E8387E3B7926}" presName="tx1" presStyleLbl="revTx" presStyleIdx="1" presStyleCnt="3"/>
      <dgm:spPr/>
    </dgm:pt>
    <dgm:pt modelId="{E5223B9D-DDB8-7947-91FE-B7D763B782F7}" type="pres">
      <dgm:prSet presAssocID="{98C4F1B2-2A89-436B-8BA5-E8387E3B7926}" presName="vert1" presStyleCnt="0"/>
      <dgm:spPr/>
    </dgm:pt>
    <dgm:pt modelId="{F330334D-92DD-7A41-9DF4-00E42A777873}" type="pres">
      <dgm:prSet presAssocID="{AAA42192-247D-4A78-8829-6162CCE6AC76}" presName="thickLine" presStyleLbl="alignNode1" presStyleIdx="2" presStyleCnt="3"/>
      <dgm:spPr/>
    </dgm:pt>
    <dgm:pt modelId="{42E4D5B3-65CD-D142-846B-15AEA80A7A8F}" type="pres">
      <dgm:prSet presAssocID="{AAA42192-247D-4A78-8829-6162CCE6AC76}" presName="horz1" presStyleCnt="0"/>
      <dgm:spPr/>
    </dgm:pt>
    <dgm:pt modelId="{48A06F57-A189-B54C-B58B-C0278525B46E}" type="pres">
      <dgm:prSet presAssocID="{AAA42192-247D-4A78-8829-6162CCE6AC76}" presName="tx1" presStyleLbl="revTx" presStyleIdx="2" presStyleCnt="3"/>
      <dgm:spPr/>
    </dgm:pt>
    <dgm:pt modelId="{93E74FD8-E043-484D-B0E9-1A20E0F1D946}" type="pres">
      <dgm:prSet presAssocID="{AAA42192-247D-4A78-8829-6162CCE6AC76}" presName="vert1" presStyleCnt="0"/>
      <dgm:spPr/>
    </dgm:pt>
  </dgm:ptLst>
  <dgm:cxnLst>
    <dgm:cxn modelId="{EA4E5600-D4E9-480E-A939-3CC80AF4293A}" srcId="{EBD971B8-2FA4-4757-9E6C-5C6B8AD15754}" destId="{98C4F1B2-2A89-436B-8BA5-E8387E3B7926}" srcOrd="1" destOrd="0" parTransId="{45896FBD-8306-4E33-80BB-9AEB73BDD44A}" sibTransId="{3412617C-508D-47B0-A3DF-B2DB13977A5B}"/>
    <dgm:cxn modelId="{88F7F307-FCAD-5048-AA95-1654729060A7}" type="presOf" srcId="{09055894-9E3A-40D3-8C77-36BC4BCAE57A}" destId="{8F871897-FC49-8542-A304-629A087BDD1F}" srcOrd="0" destOrd="0" presId="urn:microsoft.com/office/officeart/2008/layout/LinedList"/>
    <dgm:cxn modelId="{3F4BA75A-CD6C-4C45-8D7A-13CB4B39936E}" srcId="{EBD971B8-2FA4-4757-9E6C-5C6B8AD15754}" destId="{AAA42192-247D-4A78-8829-6162CCE6AC76}" srcOrd="2" destOrd="0" parTransId="{D04B069D-C3A8-4386-B8D9-CC11A6EDB125}" sibTransId="{D725597F-F7C7-4ACB-BA6A-66CBF6B86AE8}"/>
    <dgm:cxn modelId="{987C3077-4B47-4920-B322-C271A13ABA21}" srcId="{EBD971B8-2FA4-4757-9E6C-5C6B8AD15754}" destId="{09055894-9E3A-40D3-8C77-36BC4BCAE57A}" srcOrd="0" destOrd="0" parTransId="{8212FCBC-CC4A-42DF-8468-DE731689A81F}" sibTransId="{4478D975-C01B-46C8-AD20-B35C34C4B0BD}"/>
    <dgm:cxn modelId="{C156AB94-C626-354A-85A0-BC4207B17E20}" type="presOf" srcId="{EBD971B8-2FA4-4757-9E6C-5C6B8AD15754}" destId="{9B468602-3EDF-D04F-A276-C18F95501CF3}" srcOrd="0" destOrd="0" presId="urn:microsoft.com/office/officeart/2008/layout/LinedList"/>
    <dgm:cxn modelId="{CA88E0A3-DD89-EE4B-ABA1-7FB8C3A5B356}" type="presOf" srcId="{AAA42192-247D-4A78-8829-6162CCE6AC76}" destId="{48A06F57-A189-B54C-B58B-C0278525B46E}" srcOrd="0" destOrd="0" presId="urn:microsoft.com/office/officeart/2008/layout/LinedList"/>
    <dgm:cxn modelId="{933771E7-9F99-DB46-B92C-D8DC1EC2484D}" type="presOf" srcId="{98C4F1B2-2A89-436B-8BA5-E8387E3B7926}" destId="{613F28DB-6E9C-464D-A0DA-442617C9C0D4}" srcOrd="0" destOrd="0" presId="urn:microsoft.com/office/officeart/2008/layout/LinedList"/>
    <dgm:cxn modelId="{BB8F0CF5-C146-2246-BEAE-9669672B512E}" type="presParOf" srcId="{9B468602-3EDF-D04F-A276-C18F95501CF3}" destId="{38C1C87E-36A1-8A48-87E0-23197BA4A0C8}" srcOrd="0" destOrd="0" presId="urn:microsoft.com/office/officeart/2008/layout/LinedList"/>
    <dgm:cxn modelId="{CA4C26EC-3FCE-504D-A38D-F299A19500A3}" type="presParOf" srcId="{9B468602-3EDF-D04F-A276-C18F95501CF3}" destId="{66183419-70FE-0046-9C18-B00A78354349}" srcOrd="1" destOrd="0" presId="urn:microsoft.com/office/officeart/2008/layout/LinedList"/>
    <dgm:cxn modelId="{5419A598-2DD3-4E40-8100-3B0D44408B8B}" type="presParOf" srcId="{66183419-70FE-0046-9C18-B00A78354349}" destId="{8F871897-FC49-8542-A304-629A087BDD1F}" srcOrd="0" destOrd="0" presId="urn:microsoft.com/office/officeart/2008/layout/LinedList"/>
    <dgm:cxn modelId="{5B9EE392-027F-AF4C-9010-32870FAD609C}" type="presParOf" srcId="{66183419-70FE-0046-9C18-B00A78354349}" destId="{7A6D8AE0-0DA7-BC48-8C99-C371345B1619}" srcOrd="1" destOrd="0" presId="urn:microsoft.com/office/officeart/2008/layout/LinedList"/>
    <dgm:cxn modelId="{434D0024-75B9-CC47-BF27-80DB5BE31E70}" type="presParOf" srcId="{9B468602-3EDF-D04F-A276-C18F95501CF3}" destId="{C88C2F68-F2E6-0745-B16F-BDB040BDF659}" srcOrd="2" destOrd="0" presId="urn:microsoft.com/office/officeart/2008/layout/LinedList"/>
    <dgm:cxn modelId="{9FC48767-FC13-904C-9D21-F756144C0402}" type="presParOf" srcId="{9B468602-3EDF-D04F-A276-C18F95501CF3}" destId="{6BF237A9-FC50-F94C-B103-518DBE0FBBC4}" srcOrd="3" destOrd="0" presId="urn:microsoft.com/office/officeart/2008/layout/LinedList"/>
    <dgm:cxn modelId="{1D810E3C-70C7-C945-9FD8-05058691AFC1}" type="presParOf" srcId="{6BF237A9-FC50-F94C-B103-518DBE0FBBC4}" destId="{613F28DB-6E9C-464D-A0DA-442617C9C0D4}" srcOrd="0" destOrd="0" presId="urn:microsoft.com/office/officeart/2008/layout/LinedList"/>
    <dgm:cxn modelId="{66FF53E2-68C4-9740-94E8-BAB7CC235031}" type="presParOf" srcId="{6BF237A9-FC50-F94C-B103-518DBE0FBBC4}" destId="{E5223B9D-DDB8-7947-91FE-B7D763B782F7}" srcOrd="1" destOrd="0" presId="urn:microsoft.com/office/officeart/2008/layout/LinedList"/>
    <dgm:cxn modelId="{9F38F2A8-0A9B-C74C-ABE3-B8146BCA3BAC}" type="presParOf" srcId="{9B468602-3EDF-D04F-A276-C18F95501CF3}" destId="{F330334D-92DD-7A41-9DF4-00E42A777873}" srcOrd="4" destOrd="0" presId="urn:microsoft.com/office/officeart/2008/layout/LinedList"/>
    <dgm:cxn modelId="{679A37AE-B5C0-B241-84D1-C21F5E0E5690}" type="presParOf" srcId="{9B468602-3EDF-D04F-A276-C18F95501CF3}" destId="{42E4D5B3-65CD-D142-846B-15AEA80A7A8F}" srcOrd="5" destOrd="0" presId="urn:microsoft.com/office/officeart/2008/layout/LinedList"/>
    <dgm:cxn modelId="{E7A16ACA-A5E8-F644-BC49-7ED0BF2481D6}" type="presParOf" srcId="{42E4D5B3-65CD-D142-846B-15AEA80A7A8F}" destId="{48A06F57-A189-B54C-B58B-C0278525B46E}" srcOrd="0" destOrd="0" presId="urn:microsoft.com/office/officeart/2008/layout/LinedList"/>
    <dgm:cxn modelId="{182E084B-0593-3E45-AB56-D2D04145738B}" type="presParOf" srcId="{42E4D5B3-65CD-D142-846B-15AEA80A7A8F}" destId="{93E74FD8-E043-484D-B0E9-1A20E0F1D9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D971B8-2FA4-4757-9E6C-5C6B8AD15754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09055894-9E3A-40D3-8C77-36BC4BCAE57A}">
      <dgm:prSet/>
      <dgm:spPr/>
      <dgm:t>
        <a:bodyPr/>
        <a:lstStyle/>
        <a:p>
          <a:r>
            <a:rPr lang="en-US" dirty="0"/>
            <a:t>Bridging a gap in research</a:t>
          </a:r>
        </a:p>
      </dgm:t>
    </dgm:pt>
    <dgm:pt modelId="{8212FCBC-CC4A-42DF-8468-DE731689A81F}" type="parTrans" cxnId="{987C3077-4B47-4920-B322-C271A13ABA21}">
      <dgm:prSet/>
      <dgm:spPr/>
      <dgm:t>
        <a:bodyPr/>
        <a:lstStyle/>
        <a:p>
          <a:endParaRPr lang="en-US"/>
        </a:p>
      </dgm:t>
    </dgm:pt>
    <dgm:pt modelId="{4478D975-C01B-46C8-AD20-B35C34C4B0BD}" type="sibTrans" cxnId="{987C3077-4B47-4920-B322-C271A13ABA21}">
      <dgm:prSet/>
      <dgm:spPr/>
      <dgm:t>
        <a:bodyPr/>
        <a:lstStyle/>
        <a:p>
          <a:endParaRPr lang="en-US"/>
        </a:p>
      </dgm:t>
    </dgm:pt>
    <dgm:pt modelId="{98C4F1B2-2A89-436B-8BA5-E8387E3B7926}">
      <dgm:prSet/>
      <dgm:spPr/>
      <dgm:t>
        <a:bodyPr/>
        <a:lstStyle/>
        <a:p>
          <a:r>
            <a:rPr lang="en-US" dirty="0"/>
            <a:t>Addressing a real-world problem</a:t>
          </a:r>
        </a:p>
      </dgm:t>
    </dgm:pt>
    <dgm:pt modelId="{45896FBD-8306-4E33-80BB-9AEB73BDD44A}" type="parTrans" cxnId="{EA4E5600-D4E9-480E-A939-3CC80AF4293A}">
      <dgm:prSet/>
      <dgm:spPr/>
      <dgm:t>
        <a:bodyPr/>
        <a:lstStyle/>
        <a:p>
          <a:endParaRPr lang="en-US"/>
        </a:p>
      </dgm:t>
    </dgm:pt>
    <dgm:pt modelId="{3412617C-508D-47B0-A3DF-B2DB13977A5B}" type="sibTrans" cxnId="{EA4E5600-D4E9-480E-A939-3CC80AF4293A}">
      <dgm:prSet/>
      <dgm:spPr/>
      <dgm:t>
        <a:bodyPr/>
        <a:lstStyle/>
        <a:p>
          <a:endParaRPr lang="en-US"/>
        </a:p>
      </dgm:t>
    </dgm:pt>
    <dgm:pt modelId="{706CEDA8-5864-4362-A5FB-28320EB2BC4D}">
      <dgm:prSet custT="1"/>
      <dgm:spPr/>
      <dgm:t>
        <a:bodyPr/>
        <a:lstStyle/>
        <a:p>
          <a:r>
            <a:rPr lang="en-US" sz="2400" dirty="0"/>
            <a:t>Theoretical significance</a:t>
          </a:r>
        </a:p>
        <a:p>
          <a:r>
            <a:rPr lang="en-GB" sz="1600" dirty="0"/>
            <a:t>Patel’s OPERA Hypothesis (2011) </a:t>
          </a:r>
        </a:p>
        <a:p>
          <a:r>
            <a:rPr lang="en-GB" sz="1600" dirty="0"/>
            <a:t>Working Memory Theory (Baddeley, 2000)</a:t>
          </a:r>
        </a:p>
      </dgm:t>
    </dgm:pt>
    <dgm:pt modelId="{7F939667-0835-4897-908D-9BF8435CCDF0}" type="parTrans" cxnId="{D5687A27-A15B-4538-A660-F36B8A788609}">
      <dgm:prSet/>
      <dgm:spPr/>
      <dgm:t>
        <a:bodyPr/>
        <a:lstStyle/>
        <a:p>
          <a:endParaRPr lang="en-US"/>
        </a:p>
      </dgm:t>
    </dgm:pt>
    <dgm:pt modelId="{CDFFDB3C-8DE3-4626-80BA-89C6E6AF2107}" type="sibTrans" cxnId="{D5687A27-A15B-4538-A660-F36B8A788609}">
      <dgm:prSet/>
      <dgm:spPr/>
      <dgm:t>
        <a:bodyPr/>
        <a:lstStyle/>
        <a:p>
          <a:endParaRPr lang="en-US"/>
        </a:p>
      </dgm:t>
    </dgm:pt>
    <dgm:pt modelId="{E5332621-52C4-7946-9FFB-4EC9D7285A52}">
      <dgm:prSet/>
      <dgm:spPr/>
      <dgm:t>
        <a:bodyPr/>
        <a:lstStyle/>
        <a:p>
          <a:r>
            <a:rPr lang="en-GB" dirty="0"/>
            <a:t>Practical implications</a:t>
          </a:r>
        </a:p>
      </dgm:t>
    </dgm:pt>
    <dgm:pt modelId="{58FBB9AB-BFF9-CA4E-BC69-B9FDDE322106}" type="parTrans" cxnId="{EECBD775-7B17-3343-875D-11D0509700AB}">
      <dgm:prSet/>
      <dgm:spPr/>
      <dgm:t>
        <a:bodyPr/>
        <a:lstStyle/>
        <a:p>
          <a:endParaRPr lang="en-GB"/>
        </a:p>
      </dgm:t>
    </dgm:pt>
    <dgm:pt modelId="{399192A2-3EAC-3C40-AAF2-0DB5AB88663E}" type="sibTrans" cxnId="{EECBD775-7B17-3343-875D-11D0509700AB}">
      <dgm:prSet/>
      <dgm:spPr/>
      <dgm:t>
        <a:bodyPr/>
        <a:lstStyle/>
        <a:p>
          <a:endParaRPr lang="en-GB"/>
        </a:p>
      </dgm:t>
    </dgm:pt>
    <dgm:pt modelId="{0D70427E-B30D-264E-8F73-71CA1374982A}">
      <dgm:prSet custT="1"/>
      <dgm:spPr/>
      <dgm:t>
        <a:bodyPr/>
        <a:lstStyle/>
        <a:p>
          <a:r>
            <a:rPr lang="en-GB" sz="2400" dirty="0"/>
            <a:t>Build on similar studies</a:t>
          </a:r>
        </a:p>
        <a:p>
          <a:r>
            <a:rPr lang="en-US" sz="1600" dirty="0"/>
            <a:t>Pronunciation &amp; melody (</a:t>
          </a:r>
          <a:r>
            <a:rPr lang="en-US" sz="1600" dirty="0" err="1"/>
            <a:t>Baills</a:t>
          </a:r>
          <a:r>
            <a:rPr lang="en-US" sz="1600" dirty="0"/>
            <a:t> et al., 2021)</a:t>
          </a:r>
        </a:p>
        <a:p>
          <a:r>
            <a:rPr lang="en-US" sz="1600" dirty="0"/>
            <a:t>Singing &amp; recall benefits (</a:t>
          </a:r>
          <a:r>
            <a:rPr lang="en-US" sz="1600" dirty="0" err="1"/>
            <a:t>Ludke</a:t>
          </a:r>
          <a:r>
            <a:rPr lang="en-US" sz="1600" dirty="0"/>
            <a:t> et al., 2014) </a:t>
          </a:r>
          <a:endParaRPr lang="en-GB" sz="1100" dirty="0"/>
        </a:p>
      </dgm:t>
    </dgm:pt>
    <dgm:pt modelId="{C2D09D6D-DB5A-FA4C-A796-FEBD1E5FA41A}" type="parTrans" cxnId="{97DF5434-9AF0-0B4E-88C7-1966C1E9E1AF}">
      <dgm:prSet/>
      <dgm:spPr/>
      <dgm:t>
        <a:bodyPr/>
        <a:lstStyle/>
        <a:p>
          <a:endParaRPr lang="en-GB"/>
        </a:p>
      </dgm:t>
    </dgm:pt>
    <dgm:pt modelId="{54BCBEB0-1876-BB45-854E-D54EFE8A7DBE}" type="sibTrans" cxnId="{97DF5434-9AF0-0B4E-88C7-1966C1E9E1AF}">
      <dgm:prSet/>
      <dgm:spPr/>
      <dgm:t>
        <a:bodyPr/>
        <a:lstStyle/>
        <a:p>
          <a:endParaRPr lang="en-GB"/>
        </a:p>
      </dgm:t>
    </dgm:pt>
    <dgm:pt modelId="{BB1B8B53-B32A-4D4B-83AC-116EC49A6074}" type="pres">
      <dgm:prSet presAssocID="{EBD971B8-2FA4-4757-9E6C-5C6B8AD15754}" presName="vert0" presStyleCnt="0">
        <dgm:presLayoutVars>
          <dgm:dir/>
          <dgm:animOne val="branch"/>
          <dgm:animLvl val="lvl"/>
        </dgm:presLayoutVars>
      </dgm:prSet>
      <dgm:spPr/>
    </dgm:pt>
    <dgm:pt modelId="{80A5CF8C-BB2A-7048-83B6-DCB5F33129F7}" type="pres">
      <dgm:prSet presAssocID="{98C4F1B2-2A89-436B-8BA5-E8387E3B7926}" presName="thickLine" presStyleLbl="alignNode1" presStyleIdx="0" presStyleCnt="5"/>
      <dgm:spPr/>
    </dgm:pt>
    <dgm:pt modelId="{149EA08B-9E32-E841-B356-E672E44A2DCD}" type="pres">
      <dgm:prSet presAssocID="{98C4F1B2-2A89-436B-8BA5-E8387E3B7926}" presName="horz1" presStyleCnt="0"/>
      <dgm:spPr/>
    </dgm:pt>
    <dgm:pt modelId="{EFCAC71E-6633-A743-A88D-FBA305C9D598}" type="pres">
      <dgm:prSet presAssocID="{98C4F1B2-2A89-436B-8BA5-E8387E3B7926}" presName="tx1" presStyleLbl="revTx" presStyleIdx="0" presStyleCnt="5"/>
      <dgm:spPr/>
    </dgm:pt>
    <dgm:pt modelId="{63C33A6F-1650-1943-AFFA-CA2EC2B13F0D}" type="pres">
      <dgm:prSet presAssocID="{98C4F1B2-2A89-436B-8BA5-E8387E3B7926}" presName="vert1" presStyleCnt="0"/>
      <dgm:spPr/>
    </dgm:pt>
    <dgm:pt modelId="{22C134D9-25C6-144F-8BBB-201DBC618BAB}" type="pres">
      <dgm:prSet presAssocID="{09055894-9E3A-40D3-8C77-36BC4BCAE57A}" presName="thickLine" presStyleLbl="alignNode1" presStyleIdx="1" presStyleCnt="5"/>
      <dgm:spPr/>
    </dgm:pt>
    <dgm:pt modelId="{E97BBCE9-1417-D447-8B8D-D5A07507813A}" type="pres">
      <dgm:prSet presAssocID="{09055894-9E3A-40D3-8C77-36BC4BCAE57A}" presName="horz1" presStyleCnt="0"/>
      <dgm:spPr/>
    </dgm:pt>
    <dgm:pt modelId="{D32B75F4-145F-644F-9CF9-719F9A7CEC4B}" type="pres">
      <dgm:prSet presAssocID="{09055894-9E3A-40D3-8C77-36BC4BCAE57A}" presName="tx1" presStyleLbl="revTx" presStyleIdx="1" presStyleCnt="5"/>
      <dgm:spPr/>
    </dgm:pt>
    <dgm:pt modelId="{6BE2D317-9784-6847-9ECA-38A1CCAE7A38}" type="pres">
      <dgm:prSet presAssocID="{09055894-9E3A-40D3-8C77-36BC4BCAE57A}" presName="vert1" presStyleCnt="0"/>
      <dgm:spPr/>
    </dgm:pt>
    <dgm:pt modelId="{C2F8A489-6CD9-1749-ABB6-8FE7D5DF9A87}" type="pres">
      <dgm:prSet presAssocID="{706CEDA8-5864-4362-A5FB-28320EB2BC4D}" presName="thickLine" presStyleLbl="alignNode1" presStyleIdx="2" presStyleCnt="5"/>
      <dgm:spPr/>
    </dgm:pt>
    <dgm:pt modelId="{F988FDB6-2E97-9243-BF16-408FB8153675}" type="pres">
      <dgm:prSet presAssocID="{706CEDA8-5864-4362-A5FB-28320EB2BC4D}" presName="horz1" presStyleCnt="0"/>
      <dgm:spPr/>
    </dgm:pt>
    <dgm:pt modelId="{C09B473A-5D35-F245-B262-DC69C4692A48}" type="pres">
      <dgm:prSet presAssocID="{706CEDA8-5864-4362-A5FB-28320EB2BC4D}" presName="tx1" presStyleLbl="revTx" presStyleIdx="2" presStyleCnt="5"/>
      <dgm:spPr/>
    </dgm:pt>
    <dgm:pt modelId="{457E231D-999E-F34B-AD86-A550959ED6EE}" type="pres">
      <dgm:prSet presAssocID="{706CEDA8-5864-4362-A5FB-28320EB2BC4D}" presName="vert1" presStyleCnt="0"/>
      <dgm:spPr/>
    </dgm:pt>
    <dgm:pt modelId="{AA4A3C64-6381-454F-9AA9-F7F990B5E56A}" type="pres">
      <dgm:prSet presAssocID="{0D70427E-B30D-264E-8F73-71CA1374982A}" presName="thickLine" presStyleLbl="alignNode1" presStyleIdx="3" presStyleCnt="5"/>
      <dgm:spPr/>
    </dgm:pt>
    <dgm:pt modelId="{866D1742-595D-1C41-8688-864CB88E616F}" type="pres">
      <dgm:prSet presAssocID="{0D70427E-B30D-264E-8F73-71CA1374982A}" presName="horz1" presStyleCnt="0"/>
      <dgm:spPr/>
    </dgm:pt>
    <dgm:pt modelId="{70100CA5-1695-564E-BA98-9EE9E7A563F7}" type="pres">
      <dgm:prSet presAssocID="{0D70427E-B30D-264E-8F73-71CA1374982A}" presName="tx1" presStyleLbl="revTx" presStyleIdx="3" presStyleCnt="5"/>
      <dgm:spPr/>
    </dgm:pt>
    <dgm:pt modelId="{6603FB12-9C9C-A24A-9FDC-0A4647FDB50C}" type="pres">
      <dgm:prSet presAssocID="{0D70427E-B30D-264E-8F73-71CA1374982A}" presName="vert1" presStyleCnt="0"/>
      <dgm:spPr/>
    </dgm:pt>
    <dgm:pt modelId="{0BD6F35E-0604-3C41-85F9-59C010A6E31D}" type="pres">
      <dgm:prSet presAssocID="{E5332621-52C4-7946-9FFB-4EC9D7285A52}" presName="thickLine" presStyleLbl="alignNode1" presStyleIdx="4" presStyleCnt="5"/>
      <dgm:spPr/>
    </dgm:pt>
    <dgm:pt modelId="{469F6483-E430-0742-AE13-C32A62761BA6}" type="pres">
      <dgm:prSet presAssocID="{E5332621-52C4-7946-9FFB-4EC9D7285A52}" presName="horz1" presStyleCnt="0"/>
      <dgm:spPr/>
    </dgm:pt>
    <dgm:pt modelId="{E2441B72-B6C9-0C4C-A4EA-1750FF4FAC47}" type="pres">
      <dgm:prSet presAssocID="{E5332621-52C4-7946-9FFB-4EC9D7285A52}" presName="tx1" presStyleLbl="revTx" presStyleIdx="4" presStyleCnt="5"/>
      <dgm:spPr/>
    </dgm:pt>
    <dgm:pt modelId="{631F4CD2-45CE-AC4D-B2F3-A637F7C4972B}" type="pres">
      <dgm:prSet presAssocID="{E5332621-52C4-7946-9FFB-4EC9D7285A52}" presName="vert1" presStyleCnt="0"/>
      <dgm:spPr/>
    </dgm:pt>
  </dgm:ptLst>
  <dgm:cxnLst>
    <dgm:cxn modelId="{EA4E5600-D4E9-480E-A939-3CC80AF4293A}" srcId="{EBD971B8-2FA4-4757-9E6C-5C6B8AD15754}" destId="{98C4F1B2-2A89-436B-8BA5-E8387E3B7926}" srcOrd="0" destOrd="0" parTransId="{45896FBD-8306-4E33-80BB-9AEB73BDD44A}" sibTransId="{3412617C-508D-47B0-A3DF-B2DB13977A5B}"/>
    <dgm:cxn modelId="{82433B0F-02D9-7C46-8256-810649304E2A}" type="presOf" srcId="{E5332621-52C4-7946-9FFB-4EC9D7285A52}" destId="{E2441B72-B6C9-0C4C-A4EA-1750FF4FAC47}" srcOrd="0" destOrd="0" presId="urn:microsoft.com/office/officeart/2008/layout/LinedList"/>
    <dgm:cxn modelId="{31B04115-54A4-8345-9941-4A60DF6A2085}" type="presOf" srcId="{98C4F1B2-2A89-436B-8BA5-E8387E3B7926}" destId="{EFCAC71E-6633-A743-A88D-FBA305C9D598}" srcOrd="0" destOrd="0" presId="urn:microsoft.com/office/officeart/2008/layout/LinedList"/>
    <dgm:cxn modelId="{D5687A27-A15B-4538-A660-F36B8A788609}" srcId="{EBD971B8-2FA4-4757-9E6C-5C6B8AD15754}" destId="{706CEDA8-5864-4362-A5FB-28320EB2BC4D}" srcOrd="2" destOrd="0" parTransId="{7F939667-0835-4897-908D-9BF8435CCDF0}" sibTransId="{CDFFDB3C-8DE3-4626-80BA-89C6E6AF2107}"/>
    <dgm:cxn modelId="{0A5CCA27-C3A3-3749-B473-0A8D2F353176}" type="presOf" srcId="{706CEDA8-5864-4362-A5FB-28320EB2BC4D}" destId="{C09B473A-5D35-F245-B262-DC69C4692A48}" srcOrd="0" destOrd="0" presId="urn:microsoft.com/office/officeart/2008/layout/LinedList"/>
    <dgm:cxn modelId="{97DF5434-9AF0-0B4E-88C7-1966C1E9E1AF}" srcId="{EBD971B8-2FA4-4757-9E6C-5C6B8AD15754}" destId="{0D70427E-B30D-264E-8F73-71CA1374982A}" srcOrd="3" destOrd="0" parTransId="{C2D09D6D-DB5A-FA4C-A796-FEBD1E5FA41A}" sibTransId="{54BCBEB0-1876-BB45-854E-D54EFE8A7DBE}"/>
    <dgm:cxn modelId="{EECBD775-7B17-3343-875D-11D0509700AB}" srcId="{EBD971B8-2FA4-4757-9E6C-5C6B8AD15754}" destId="{E5332621-52C4-7946-9FFB-4EC9D7285A52}" srcOrd="4" destOrd="0" parTransId="{58FBB9AB-BFF9-CA4E-BC69-B9FDDE322106}" sibTransId="{399192A2-3EAC-3C40-AAF2-0DB5AB88663E}"/>
    <dgm:cxn modelId="{987C3077-4B47-4920-B322-C271A13ABA21}" srcId="{EBD971B8-2FA4-4757-9E6C-5C6B8AD15754}" destId="{09055894-9E3A-40D3-8C77-36BC4BCAE57A}" srcOrd="1" destOrd="0" parTransId="{8212FCBC-CC4A-42DF-8468-DE731689A81F}" sibTransId="{4478D975-C01B-46C8-AD20-B35C34C4B0BD}"/>
    <dgm:cxn modelId="{6EF236B7-F800-A54A-A07C-B7588581D42A}" type="presOf" srcId="{0D70427E-B30D-264E-8F73-71CA1374982A}" destId="{70100CA5-1695-564E-BA98-9EE9E7A563F7}" srcOrd="0" destOrd="0" presId="urn:microsoft.com/office/officeart/2008/layout/LinedList"/>
    <dgm:cxn modelId="{555EE0CE-20FB-CD43-A80B-495E9F5595F2}" type="presOf" srcId="{EBD971B8-2FA4-4757-9E6C-5C6B8AD15754}" destId="{BB1B8B53-B32A-4D4B-83AC-116EC49A6074}" srcOrd="0" destOrd="0" presId="urn:microsoft.com/office/officeart/2008/layout/LinedList"/>
    <dgm:cxn modelId="{8D18F1FB-2DBF-CB4E-8E80-37B33CCE4CDF}" type="presOf" srcId="{09055894-9E3A-40D3-8C77-36BC4BCAE57A}" destId="{D32B75F4-145F-644F-9CF9-719F9A7CEC4B}" srcOrd="0" destOrd="0" presId="urn:microsoft.com/office/officeart/2008/layout/LinedList"/>
    <dgm:cxn modelId="{BD987EAC-72EB-AD48-A7D4-178A89B1043D}" type="presParOf" srcId="{BB1B8B53-B32A-4D4B-83AC-116EC49A6074}" destId="{80A5CF8C-BB2A-7048-83B6-DCB5F33129F7}" srcOrd="0" destOrd="0" presId="urn:microsoft.com/office/officeart/2008/layout/LinedList"/>
    <dgm:cxn modelId="{E26F8243-18E4-2841-8A7F-8903E266ABD9}" type="presParOf" srcId="{BB1B8B53-B32A-4D4B-83AC-116EC49A6074}" destId="{149EA08B-9E32-E841-B356-E672E44A2DCD}" srcOrd="1" destOrd="0" presId="urn:microsoft.com/office/officeart/2008/layout/LinedList"/>
    <dgm:cxn modelId="{BED75C16-113A-5B45-A972-D5E2486BBCCD}" type="presParOf" srcId="{149EA08B-9E32-E841-B356-E672E44A2DCD}" destId="{EFCAC71E-6633-A743-A88D-FBA305C9D598}" srcOrd="0" destOrd="0" presId="urn:microsoft.com/office/officeart/2008/layout/LinedList"/>
    <dgm:cxn modelId="{A79D4576-544C-0948-8E5E-5EC9E5A308F6}" type="presParOf" srcId="{149EA08B-9E32-E841-B356-E672E44A2DCD}" destId="{63C33A6F-1650-1943-AFFA-CA2EC2B13F0D}" srcOrd="1" destOrd="0" presId="urn:microsoft.com/office/officeart/2008/layout/LinedList"/>
    <dgm:cxn modelId="{996DD613-0243-D548-B6FF-F829B8952D17}" type="presParOf" srcId="{BB1B8B53-B32A-4D4B-83AC-116EC49A6074}" destId="{22C134D9-25C6-144F-8BBB-201DBC618BAB}" srcOrd="2" destOrd="0" presId="urn:microsoft.com/office/officeart/2008/layout/LinedList"/>
    <dgm:cxn modelId="{EEB9B152-8080-8347-AB06-11B6842B9DBE}" type="presParOf" srcId="{BB1B8B53-B32A-4D4B-83AC-116EC49A6074}" destId="{E97BBCE9-1417-D447-8B8D-D5A07507813A}" srcOrd="3" destOrd="0" presId="urn:microsoft.com/office/officeart/2008/layout/LinedList"/>
    <dgm:cxn modelId="{D5D23D4E-58CD-AD4B-B340-54FFCCF02580}" type="presParOf" srcId="{E97BBCE9-1417-D447-8B8D-D5A07507813A}" destId="{D32B75F4-145F-644F-9CF9-719F9A7CEC4B}" srcOrd="0" destOrd="0" presId="urn:microsoft.com/office/officeart/2008/layout/LinedList"/>
    <dgm:cxn modelId="{41BD9DE6-2627-414C-995E-D91B82513383}" type="presParOf" srcId="{E97BBCE9-1417-D447-8B8D-D5A07507813A}" destId="{6BE2D317-9784-6847-9ECA-38A1CCAE7A38}" srcOrd="1" destOrd="0" presId="urn:microsoft.com/office/officeart/2008/layout/LinedList"/>
    <dgm:cxn modelId="{FCD91F05-8E4A-E245-BCC4-3EF5AADE5B38}" type="presParOf" srcId="{BB1B8B53-B32A-4D4B-83AC-116EC49A6074}" destId="{C2F8A489-6CD9-1749-ABB6-8FE7D5DF9A87}" srcOrd="4" destOrd="0" presId="urn:microsoft.com/office/officeart/2008/layout/LinedList"/>
    <dgm:cxn modelId="{979239DB-DFA6-DA42-A22F-F1A15B9FF1E3}" type="presParOf" srcId="{BB1B8B53-B32A-4D4B-83AC-116EC49A6074}" destId="{F988FDB6-2E97-9243-BF16-408FB8153675}" srcOrd="5" destOrd="0" presId="urn:microsoft.com/office/officeart/2008/layout/LinedList"/>
    <dgm:cxn modelId="{55A97F52-6D5A-0946-8003-CE11F86AF3AB}" type="presParOf" srcId="{F988FDB6-2E97-9243-BF16-408FB8153675}" destId="{C09B473A-5D35-F245-B262-DC69C4692A48}" srcOrd="0" destOrd="0" presId="urn:microsoft.com/office/officeart/2008/layout/LinedList"/>
    <dgm:cxn modelId="{8E09A90D-5B0F-1845-9841-A2A6B2A56C1D}" type="presParOf" srcId="{F988FDB6-2E97-9243-BF16-408FB8153675}" destId="{457E231D-999E-F34B-AD86-A550959ED6EE}" srcOrd="1" destOrd="0" presId="urn:microsoft.com/office/officeart/2008/layout/LinedList"/>
    <dgm:cxn modelId="{A6415612-9C79-F643-9FC2-819AC6941E48}" type="presParOf" srcId="{BB1B8B53-B32A-4D4B-83AC-116EC49A6074}" destId="{AA4A3C64-6381-454F-9AA9-F7F990B5E56A}" srcOrd="6" destOrd="0" presId="urn:microsoft.com/office/officeart/2008/layout/LinedList"/>
    <dgm:cxn modelId="{FD1A1AC8-2A91-964C-B136-ACE0A1FE592A}" type="presParOf" srcId="{BB1B8B53-B32A-4D4B-83AC-116EC49A6074}" destId="{866D1742-595D-1C41-8688-864CB88E616F}" srcOrd="7" destOrd="0" presId="urn:microsoft.com/office/officeart/2008/layout/LinedList"/>
    <dgm:cxn modelId="{27A29943-8299-144B-9451-FEEF77B1C0F5}" type="presParOf" srcId="{866D1742-595D-1C41-8688-864CB88E616F}" destId="{70100CA5-1695-564E-BA98-9EE9E7A563F7}" srcOrd="0" destOrd="0" presId="urn:microsoft.com/office/officeart/2008/layout/LinedList"/>
    <dgm:cxn modelId="{6C2328C4-F47C-594F-B85F-DBD6B9FAC829}" type="presParOf" srcId="{866D1742-595D-1C41-8688-864CB88E616F}" destId="{6603FB12-9C9C-A24A-9FDC-0A4647FDB50C}" srcOrd="1" destOrd="0" presId="urn:microsoft.com/office/officeart/2008/layout/LinedList"/>
    <dgm:cxn modelId="{2A3BE82A-CCE4-1F44-BFAE-3D1D68D2209F}" type="presParOf" srcId="{BB1B8B53-B32A-4D4B-83AC-116EC49A6074}" destId="{0BD6F35E-0604-3C41-85F9-59C010A6E31D}" srcOrd="8" destOrd="0" presId="urn:microsoft.com/office/officeart/2008/layout/LinedList"/>
    <dgm:cxn modelId="{AA5B9A10-52E9-404C-BA5E-2CAAEDD4EE13}" type="presParOf" srcId="{BB1B8B53-B32A-4D4B-83AC-116EC49A6074}" destId="{469F6483-E430-0742-AE13-C32A62761BA6}" srcOrd="9" destOrd="0" presId="urn:microsoft.com/office/officeart/2008/layout/LinedList"/>
    <dgm:cxn modelId="{E0A9E79F-CF40-6547-AE9A-F49A2D7F6E72}" type="presParOf" srcId="{469F6483-E430-0742-AE13-C32A62761BA6}" destId="{E2441B72-B6C9-0C4C-A4EA-1750FF4FAC47}" srcOrd="0" destOrd="0" presId="urn:microsoft.com/office/officeart/2008/layout/LinedList"/>
    <dgm:cxn modelId="{CC836A87-BFDD-1248-9AC9-51B2CA4428E9}" type="presParOf" srcId="{469F6483-E430-0742-AE13-C32A62761BA6}" destId="{631F4CD2-45CE-AC4D-B2F3-A637F7C497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BF2BA1-A011-4230-86AF-F9DDFF0BD44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4EFAAF8-FCB8-41AF-B400-3092D95054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Assess effectiveness of melody-based instruction compared to other methods</a:t>
          </a:r>
        </a:p>
      </dgm:t>
    </dgm:pt>
    <dgm:pt modelId="{9903EB4A-4E7B-4B7A-86E5-513E93279847}" type="parTrans" cxnId="{B77F1E1F-06FE-4E9F-ADD7-A7557CEF5CDE}">
      <dgm:prSet/>
      <dgm:spPr/>
      <dgm:t>
        <a:bodyPr/>
        <a:lstStyle/>
        <a:p>
          <a:endParaRPr lang="en-US"/>
        </a:p>
      </dgm:t>
    </dgm:pt>
    <dgm:pt modelId="{394074A5-8E31-4A3D-8C12-34583F908A52}" type="sibTrans" cxnId="{B77F1E1F-06FE-4E9F-ADD7-A7557CEF5CDE}">
      <dgm:prSet/>
      <dgm:spPr/>
      <dgm:t>
        <a:bodyPr/>
        <a:lstStyle/>
        <a:p>
          <a:endParaRPr lang="en-US"/>
        </a:p>
      </dgm:t>
    </dgm:pt>
    <dgm:pt modelId="{7E500A6F-2D38-4E16-811F-204CB9ECED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Investigate learner motivation</a:t>
          </a:r>
        </a:p>
      </dgm:t>
    </dgm:pt>
    <dgm:pt modelId="{72312C71-CB15-4DC3-8078-8BF81CC138F4}" type="parTrans" cxnId="{77EC20F1-DB18-4E4A-8164-176D60D23389}">
      <dgm:prSet/>
      <dgm:spPr/>
      <dgm:t>
        <a:bodyPr/>
        <a:lstStyle/>
        <a:p>
          <a:endParaRPr lang="en-US"/>
        </a:p>
      </dgm:t>
    </dgm:pt>
    <dgm:pt modelId="{A0287E05-83EB-4058-A95E-E3B466523129}" type="sibTrans" cxnId="{77EC20F1-DB18-4E4A-8164-176D60D23389}">
      <dgm:prSet/>
      <dgm:spPr/>
      <dgm:t>
        <a:bodyPr/>
        <a:lstStyle/>
        <a:p>
          <a:endParaRPr lang="en-US"/>
        </a:p>
      </dgm:t>
    </dgm:pt>
    <dgm:pt modelId="{A4C350AC-D643-4EE7-AEB3-FAF2B9D147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Examine cognitive mechanisms</a:t>
          </a:r>
        </a:p>
      </dgm:t>
    </dgm:pt>
    <dgm:pt modelId="{75D554E5-67FA-465A-8D22-31206FE8B6BD}" type="parTrans" cxnId="{0EC6425F-9128-4D17-8743-B9A1E8E73233}">
      <dgm:prSet/>
      <dgm:spPr/>
      <dgm:t>
        <a:bodyPr/>
        <a:lstStyle/>
        <a:p>
          <a:endParaRPr lang="en-US"/>
        </a:p>
      </dgm:t>
    </dgm:pt>
    <dgm:pt modelId="{BA850BA7-A347-4EE8-8845-4DB9E0D00ADC}" type="sibTrans" cxnId="{0EC6425F-9128-4D17-8743-B9A1E8E73233}">
      <dgm:prSet/>
      <dgm:spPr/>
      <dgm:t>
        <a:bodyPr/>
        <a:lstStyle/>
        <a:p>
          <a:endParaRPr lang="en-US"/>
        </a:p>
      </dgm:t>
    </dgm:pt>
    <dgm:pt modelId="{429687C7-0F34-41C1-B212-5B89D7330B32}" type="pres">
      <dgm:prSet presAssocID="{B0BF2BA1-A011-4230-86AF-F9DDFF0BD442}" presName="root" presStyleCnt="0">
        <dgm:presLayoutVars>
          <dgm:dir/>
          <dgm:resizeHandles val="exact"/>
        </dgm:presLayoutVars>
      </dgm:prSet>
      <dgm:spPr/>
    </dgm:pt>
    <dgm:pt modelId="{83C6A38A-336F-4D1F-9B88-E281F4041194}" type="pres">
      <dgm:prSet presAssocID="{54EFAAF8-FCB8-41AF-B400-3092D95054E2}" presName="compNode" presStyleCnt="0"/>
      <dgm:spPr/>
    </dgm:pt>
    <dgm:pt modelId="{241A2819-9200-4583-970C-46B1AE7363CF}" type="pres">
      <dgm:prSet presAssocID="{54EFAAF8-FCB8-41AF-B400-3092D95054E2}" presName="bgRect" presStyleLbl="bgShp" presStyleIdx="0" presStyleCnt="3"/>
      <dgm:spPr/>
    </dgm:pt>
    <dgm:pt modelId="{8AC937CC-28D8-4980-A282-3171861A8593}" type="pres">
      <dgm:prSet presAssocID="{54EFAAF8-FCB8-41AF-B400-3092D95054E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s"/>
        </a:ext>
      </dgm:extLst>
    </dgm:pt>
    <dgm:pt modelId="{383D0BA9-13F1-41D7-8BA9-3E1448A85D2E}" type="pres">
      <dgm:prSet presAssocID="{54EFAAF8-FCB8-41AF-B400-3092D95054E2}" presName="spaceRect" presStyleCnt="0"/>
      <dgm:spPr/>
    </dgm:pt>
    <dgm:pt modelId="{12CA27D2-D28D-4138-82B1-BB20FFF89E83}" type="pres">
      <dgm:prSet presAssocID="{54EFAAF8-FCB8-41AF-B400-3092D95054E2}" presName="parTx" presStyleLbl="revTx" presStyleIdx="0" presStyleCnt="3">
        <dgm:presLayoutVars>
          <dgm:chMax val="0"/>
          <dgm:chPref val="0"/>
        </dgm:presLayoutVars>
      </dgm:prSet>
      <dgm:spPr/>
    </dgm:pt>
    <dgm:pt modelId="{5CA2E032-787F-450A-8A50-CFC9504DDF24}" type="pres">
      <dgm:prSet presAssocID="{394074A5-8E31-4A3D-8C12-34583F908A52}" presName="sibTrans" presStyleCnt="0"/>
      <dgm:spPr/>
    </dgm:pt>
    <dgm:pt modelId="{1DC34A02-30FB-44E6-BEC1-A2EACDB91E09}" type="pres">
      <dgm:prSet presAssocID="{7E500A6F-2D38-4E16-811F-204CB9ECED8B}" presName="compNode" presStyleCnt="0"/>
      <dgm:spPr/>
    </dgm:pt>
    <dgm:pt modelId="{D16F7B0E-0B2A-4EF1-9CA1-C7AD464F706B}" type="pres">
      <dgm:prSet presAssocID="{7E500A6F-2D38-4E16-811F-204CB9ECED8B}" presName="bgRect" presStyleLbl="bgShp" presStyleIdx="1" presStyleCnt="3"/>
      <dgm:spPr/>
    </dgm:pt>
    <dgm:pt modelId="{4D1825F0-02CB-4EF2-92BD-FAEF026DFEB1}" type="pres">
      <dgm:prSet presAssocID="{7E500A6F-2D38-4E16-811F-204CB9ECED8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4848EBF-C52B-4F9A-BC86-0F7D6F17FAC0}" type="pres">
      <dgm:prSet presAssocID="{7E500A6F-2D38-4E16-811F-204CB9ECED8B}" presName="spaceRect" presStyleCnt="0"/>
      <dgm:spPr/>
    </dgm:pt>
    <dgm:pt modelId="{3003D123-27BA-48BD-9D22-C5F283CA69E4}" type="pres">
      <dgm:prSet presAssocID="{7E500A6F-2D38-4E16-811F-204CB9ECED8B}" presName="parTx" presStyleLbl="revTx" presStyleIdx="1" presStyleCnt="3">
        <dgm:presLayoutVars>
          <dgm:chMax val="0"/>
          <dgm:chPref val="0"/>
        </dgm:presLayoutVars>
      </dgm:prSet>
      <dgm:spPr/>
    </dgm:pt>
    <dgm:pt modelId="{384C98C4-B8E9-49CE-B282-DA610C528B59}" type="pres">
      <dgm:prSet presAssocID="{A0287E05-83EB-4058-A95E-E3B466523129}" presName="sibTrans" presStyleCnt="0"/>
      <dgm:spPr/>
    </dgm:pt>
    <dgm:pt modelId="{1A9F57CF-9FC0-4657-B90B-BE1043DF51AA}" type="pres">
      <dgm:prSet presAssocID="{A4C350AC-D643-4EE7-AEB3-FAF2B9D147BD}" presName="compNode" presStyleCnt="0"/>
      <dgm:spPr/>
    </dgm:pt>
    <dgm:pt modelId="{CD6E0BBC-8596-42B0-8395-B40C5DEF2A19}" type="pres">
      <dgm:prSet presAssocID="{A4C350AC-D643-4EE7-AEB3-FAF2B9D147BD}" presName="bgRect" presStyleLbl="bgShp" presStyleIdx="2" presStyleCnt="3"/>
      <dgm:spPr/>
    </dgm:pt>
    <dgm:pt modelId="{B3F43F69-AA97-441F-B7A8-C67E8A081758}" type="pres">
      <dgm:prSet presAssocID="{A4C350AC-D643-4EE7-AEB3-FAF2B9D147B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F650140-52B1-4B61-9ECA-3CE033B70CCF}" type="pres">
      <dgm:prSet presAssocID="{A4C350AC-D643-4EE7-AEB3-FAF2B9D147BD}" presName="spaceRect" presStyleCnt="0"/>
      <dgm:spPr/>
    </dgm:pt>
    <dgm:pt modelId="{7EAC89E6-6785-4F94-A7B8-C6EF51040438}" type="pres">
      <dgm:prSet presAssocID="{A4C350AC-D643-4EE7-AEB3-FAF2B9D147B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DF45D0C-2242-47E9-B0A2-C29AC929FF52}" type="presOf" srcId="{B0BF2BA1-A011-4230-86AF-F9DDFF0BD442}" destId="{429687C7-0F34-41C1-B212-5B89D7330B32}" srcOrd="0" destOrd="0" presId="urn:microsoft.com/office/officeart/2018/2/layout/IconVerticalSolidList"/>
    <dgm:cxn modelId="{B77F1E1F-06FE-4E9F-ADD7-A7557CEF5CDE}" srcId="{B0BF2BA1-A011-4230-86AF-F9DDFF0BD442}" destId="{54EFAAF8-FCB8-41AF-B400-3092D95054E2}" srcOrd="0" destOrd="0" parTransId="{9903EB4A-4E7B-4B7A-86E5-513E93279847}" sibTransId="{394074A5-8E31-4A3D-8C12-34583F908A52}"/>
    <dgm:cxn modelId="{0EC6425F-9128-4D17-8743-B9A1E8E73233}" srcId="{B0BF2BA1-A011-4230-86AF-F9DDFF0BD442}" destId="{A4C350AC-D643-4EE7-AEB3-FAF2B9D147BD}" srcOrd="2" destOrd="0" parTransId="{75D554E5-67FA-465A-8D22-31206FE8B6BD}" sibTransId="{BA850BA7-A347-4EE8-8845-4DB9E0D00ADC}"/>
    <dgm:cxn modelId="{EBE2AF8D-BB3F-42C5-B7DB-8330A9CB4A64}" type="presOf" srcId="{54EFAAF8-FCB8-41AF-B400-3092D95054E2}" destId="{12CA27D2-D28D-4138-82B1-BB20FFF89E83}" srcOrd="0" destOrd="0" presId="urn:microsoft.com/office/officeart/2018/2/layout/IconVerticalSolidList"/>
    <dgm:cxn modelId="{721E6DA0-DE50-4BF5-A3D4-EA6428D0E8A3}" type="presOf" srcId="{A4C350AC-D643-4EE7-AEB3-FAF2B9D147BD}" destId="{7EAC89E6-6785-4F94-A7B8-C6EF51040438}" srcOrd="0" destOrd="0" presId="urn:microsoft.com/office/officeart/2018/2/layout/IconVerticalSolidList"/>
    <dgm:cxn modelId="{E7F035A5-BAD5-40F6-9E5D-5201F430D55F}" type="presOf" srcId="{7E500A6F-2D38-4E16-811F-204CB9ECED8B}" destId="{3003D123-27BA-48BD-9D22-C5F283CA69E4}" srcOrd="0" destOrd="0" presId="urn:microsoft.com/office/officeart/2018/2/layout/IconVerticalSolidList"/>
    <dgm:cxn modelId="{77EC20F1-DB18-4E4A-8164-176D60D23389}" srcId="{B0BF2BA1-A011-4230-86AF-F9DDFF0BD442}" destId="{7E500A6F-2D38-4E16-811F-204CB9ECED8B}" srcOrd="1" destOrd="0" parTransId="{72312C71-CB15-4DC3-8078-8BF81CC138F4}" sibTransId="{A0287E05-83EB-4058-A95E-E3B466523129}"/>
    <dgm:cxn modelId="{40D68D72-560C-476C-BBEF-95A763BB3F7A}" type="presParOf" srcId="{429687C7-0F34-41C1-B212-5B89D7330B32}" destId="{83C6A38A-336F-4D1F-9B88-E281F4041194}" srcOrd="0" destOrd="0" presId="urn:microsoft.com/office/officeart/2018/2/layout/IconVerticalSolidList"/>
    <dgm:cxn modelId="{294EF003-3B0F-4D20-89A9-93222D4232E9}" type="presParOf" srcId="{83C6A38A-336F-4D1F-9B88-E281F4041194}" destId="{241A2819-9200-4583-970C-46B1AE7363CF}" srcOrd="0" destOrd="0" presId="urn:microsoft.com/office/officeart/2018/2/layout/IconVerticalSolidList"/>
    <dgm:cxn modelId="{506604CB-2D1F-48D0-9E15-8F602303AAD1}" type="presParOf" srcId="{83C6A38A-336F-4D1F-9B88-E281F4041194}" destId="{8AC937CC-28D8-4980-A282-3171861A8593}" srcOrd="1" destOrd="0" presId="urn:microsoft.com/office/officeart/2018/2/layout/IconVerticalSolidList"/>
    <dgm:cxn modelId="{1DA0027F-9502-490F-8706-89F0930C3C1A}" type="presParOf" srcId="{83C6A38A-336F-4D1F-9B88-E281F4041194}" destId="{383D0BA9-13F1-41D7-8BA9-3E1448A85D2E}" srcOrd="2" destOrd="0" presId="urn:microsoft.com/office/officeart/2018/2/layout/IconVerticalSolidList"/>
    <dgm:cxn modelId="{8355D5B3-667D-43C3-8814-E53AC79FB642}" type="presParOf" srcId="{83C6A38A-336F-4D1F-9B88-E281F4041194}" destId="{12CA27D2-D28D-4138-82B1-BB20FFF89E83}" srcOrd="3" destOrd="0" presId="urn:microsoft.com/office/officeart/2018/2/layout/IconVerticalSolidList"/>
    <dgm:cxn modelId="{25FCC1C8-3D9C-4B6A-B007-978E4FE320D5}" type="presParOf" srcId="{429687C7-0F34-41C1-B212-5B89D7330B32}" destId="{5CA2E032-787F-450A-8A50-CFC9504DDF24}" srcOrd="1" destOrd="0" presId="urn:microsoft.com/office/officeart/2018/2/layout/IconVerticalSolidList"/>
    <dgm:cxn modelId="{05528D5B-1645-4EFE-919C-2930CE83BD3D}" type="presParOf" srcId="{429687C7-0F34-41C1-B212-5B89D7330B32}" destId="{1DC34A02-30FB-44E6-BEC1-A2EACDB91E09}" srcOrd="2" destOrd="0" presId="urn:microsoft.com/office/officeart/2018/2/layout/IconVerticalSolidList"/>
    <dgm:cxn modelId="{E7CF9AAE-ABED-42CF-B859-474A7C7C9847}" type="presParOf" srcId="{1DC34A02-30FB-44E6-BEC1-A2EACDB91E09}" destId="{D16F7B0E-0B2A-4EF1-9CA1-C7AD464F706B}" srcOrd="0" destOrd="0" presId="urn:microsoft.com/office/officeart/2018/2/layout/IconVerticalSolidList"/>
    <dgm:cxn modelId="{31CE7C88-3302-4192-ADCA-0649E7FAD8C1}" type="presParOf" srcId="{1DC34A02-30FB-44E6-BEC1-A2EACDB91E09}" destId="{4D1825F0-02CB-4EF2-92BD-FAEF026DFEB1}" srcOrd="1" destOrd="0" presId="urn:microsoft.com/office/officeart/2018/2/layout/IconVerticalSolidList"/>
    <dgm:cxn modelId="{84D528B4-2580-4A32-9276-1133E32FE582}" type="presParOf" srcId="{1DC34A02-30FB-44E6-BEC1-A2EACDB91E09}" destId="{44848EBF-C52B-4F9A-BC86-0F7D6F17FAC0}" srcOrd="2" destOrd="0" presId="urn:microsoft.com/office/officeart/2018/2/layout/IconVerticalSolidList"/>
    <dgm:cxn modelId="{E1F65034-5200-439B-A207-A09D85BBF94A}" type="presParOf" srcId="{1DC34A02-30FB-44E6-BEC1-A2EACDB91E09}" destId="{3003D123-27BA-48BD-9D22-C5F283CA69E4}" srcOrd="3" destOrd="0" presId="urn:microsoft.com/office/officeart/2018/2/layout/IconVerticalSolidList"/>
    <dgm:cxn modelId="{745CC9A3-BCB3-425E-87B8-B6C7D6BC9802}" type="presParOf" srcId="{429687C7-0F34-41C1-B212-5B89D7330B32}" destId="{384C98C4-B8E9-49CE-B282-DA610C528B59}" srcOrd="3" destOrd="0" presId="urn:microsoft.com/office/officeart/2018/2/layout/IconVerticalSolidList"/>
    <dgm:cxn modelId="{92D13397-861E-4CEF-A73F-F26BF17DEDA5}" type="presParOf" srcId="{429687C7-0F34-41C1-B212-5B89D7330B32}" destId="{1A9F57CF-9FC0-4657-B90B-BE1043DF51AA}" srcOrd="4" destOrd="0" presId="urn:microsoft.com/office/officeart/2018/2/layout/IconVerticalSolidList"/>
    <dgm:cxn modelId="{7FE4F88B-3B88-47BE-8E7B-B2FD38C959D9}" type="presParOf" srcId="{1A9F57CF-9FC0-4657-B90B-BE1043DF51AA}" destId="{CD6E0BBC-8596-42B0-8395-B40C5DEF2A19}" srcOrd="0" destOrd="0" presId="urn:microsoft.com/office/officeart/2018/2/layout/IconVerticalSolidList"/>
    <dgm:cxn modelId="{0BC72FA2-6A19-4B0A-AD94-B1214AD37A3C}" type="presParOf" srcId="{1A9F57CF-9FC0-4657-B90B-BE1043DF51AA}" destId="{B3F43F69-AA97-441F-B7A8-C67E8A081758}" srcOrd="1" destOrd="0" presId="urn:microsoft.com/office/officeart/2018/2/layout/IconVerticalSolidList"/>
    <dgm:cxn modelId="{59B9DD0B-8F84-46F5-BA6F-B591708ECBAB}" type="presParOf" srcId="{1A9F57CF-9FC0-4657-B90B-BE1043DF51AA}" destId="{BF650140-52B1-4B61-9ECA-3CE033B70CCF}" srcOrd="2" destOrd="0" presId="urn:microsoft.com/office/officeart/2018/2/layout/IconVerticalSolidList"/>
    <dgm:cxn modelId="{893D579E-C31B-484B-8B8B-4AAA01B9DB13}" type="presParOf" srcId="{1A9F57CF-9FC0-4657-B90B-BE1043DF51AA}" destId="{7EAC89E6-6785-4F94-A7B8-C6EF5104043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2920AD-822E-4260-BBD9-21DB82BD553A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232D92D-F4C5-41B2-9672-4B6BC706CAFE}">
      <dgm:prSet/>
      <dgm:spPr/>
      <dgm:t>
        <a:bodyPr/>
        <a:lstStyle/>
        <a:p>
          <a:r>
            <a:rPr lang="en-US" dirty="0"/>
            <a:t>OPERA Hypothesis (Patel, 2011)</a:t>
          </a:r>
        </a:p>
      </dgm:t>
    </dgm:pt>
    <dgm:pt modelId="{2F913D4A-8C57-4A50-8FAB-79CBCCAD150A}" type="parTrans" cxnId="{76C98048-1FD9-469E-AA64-F08FFCE55587}">
      <dgm:prSet/>
      <dgm:spPr/>
      <dgm:t>
        <a:bodyPr/>
        <a:lstStyle/>
        <a:p>
          <a:endParaRPr lang="en-US"/>
        </a:p>
      </dgm:t>
    </dgm:pt>
    <dgm:pt modelId="{30366A34-6330-4F07-9507-E81A05755243}" type="sibTrans" cxnId="{76C98048-1FD9-469E-AA64-F08FFCE55587}">
      <dgm:prSet/>
      <dgm:spPr/>
      <dgm:t>
        <a:bodyPr/>
        <a:lstStyle/>
        <a:p>
          <a:endParaRPr lang="en-US"/>
        </a:p>
      </dgm:t>
    </dgm:pt>
    <dgm:pt modelId="{60CAA191-A127-46DB-B3F0-CABA54E47097}">
      <dgm:prSet/>
      <dgm:spPr/>
      <dgm:t>
        <a:bodyPr/>
        <a:lstStyle/>
        <a:p>
          <a:r>
            <a:rPr lang="en-US" dirty="0"/>
            <a:t>Baddeley’s Working Memory Model (2000)</a:t>
          </a:r>
        </a:p>
      </dgm:t>
    </dgm:pt>
    <dgm:pt modelId="{5B378AD8-4AD5-4AA4-8BAD-01FE448C051B}" type="parTrans" cxnId="{4F5E07B7-D1FA-4238-A20B-7D724CDA53FF}">
      <dgm:prSet/>
      <dgm:spPr/>
      <dgm:t>
        <a:bodyPr/>
        <a:lstStyle/>
        <a:p>
          <a:endParaRPr lang="en-US"/>
        </a:p>
      </dgm:t>
    </dgm:pt>
    <dgm:pt modelId="{07036273-406F-4BF7-B632-07AB0F0631D5}" type="sibTrans" cxnId="{4F5E07B7-D1FA-4238-A20B-7D724CDA53FF}">
      <dgm:prSet/>
      <dgm:spPr/>
      <dgm:t>
        <a:bodyPr/>
        <a:lstStyle/>
        <a:p>
          <a:endParaRPr lang="en-US"/>
        </a:p>
      </dgm:t>
    </dgm:pt>
    <dgm:pt modelId="{0ECFAD11-99C3-4844-B572-E8D1258FEECA}">
      <dgm:prSet/>
      <dgm:spPr/>
      <dgm:t>
        <a:bodyPr/>
        <a:lstStyle/>
        <a:p>
          <a:r>
            <a:rPr lang="en-US" dirty="0"/>
            <a:t>Phonological Memory &amp; Vocabulary Learning</a:t>
          </a:r>
          <a:br>
            <a:rPr lang="en-US" dirty="0"/>
          </a:br>
          <a:r>
            <a:rPr lang="en-US" dirty="0"/>
            <a:t>Gathercole et al. (2001) </a:t>
          </a:r>
        </a:p>
      </dgm:t>
    </dgm:pt>
    <dgm:pt modelId="{1DF006E4-8901-42EF-A2C3-7BBA4E50CA1F}" type="parTrans" cxnId="{C9222B94-7953-4F88-BCE4-1A764BC70F1A}">
      <dgm:prSet/>
      <dgm:spPr/>
      <dgm:t>
        <a:bodyPr/>
        <a:lstStyle/>
        <a:p>
          <a:endParaRPr lang="en-US"/>
        </a:p>
      </dgm:t>
    </dgm:pt>
    <dgm:pt modelId="{F3DF5CC5-F570-4BB8-AD0F-CAC3ED7908B4}" type="sibTrans" cxnId="{C9222B94-7953-4F88-BCE4-1A764BC70F1A}">
      <dgm:prSet/>
      <dgm:spPr/>
      <dgm:t>
        <a:bodyPr/>
        <a:lstStyle/>
        <a:p>
          <a:endParaRPr lang="en-US"/>
        </a:p>
      </dgm:t>
    </dgm:pt>
    <dgm:pt modelId="{8F2E6290-0897-4EB4-B275-65ADDF28015F}">
      <dgm:prSet/>
      <dgm:spPr/>
      <dgm:t>
        <a:bodyPr/>
        <a:lstStyle/>
        <a:p>
          <a:r>
            <a:rPr lang="en-AT" dirty="0"/>
            <a:t>Sweller’s Cognitive Load Theory (1988)</a:t>
          </a:r>
          <a:endParaRPr lang="en-US" dirty="0"/>
        </a:p>
      </dgm:t>
    </dgm:pt>
    <dgm:pt modelId="{E14F6BF9-C448-463D-A8E4-607766B5CD02}" type="parTrans" cxnId="{22BC0467-EA82-4533-89B1-D4EC4977947E}">
      <dgm:prSet/>
      <dgm:spPr/>
      <dgm:t>
        <a:bodyPr/>
        <a:lstStyle/>
        <a:p>
          <a:endParaRPr lang="en-US"/>
        </a:p>
      </dgm:t>
    </dgm:pt>
    <dgm:pt modelId="{8D8DF9E1-494A-4F8C-B972-8FE03FDBA995}" type="sibTrans" cxnId="{22BC0467-EA82-4533-89B1-D4EC4977947E}">
      <dgm:prSet/>
      <dgm:spPr/>
      <dgm:t>
        <a:bodyPr/>
        <a:lstStyle/>
        <a:p>
          <a:endParaRPr lang="en-US"/>
        </a:p>
      </dgm:t>
    </dgm:pt>
    <dgm:pt modelId="{DCBE6F42-BE60-284D-9507-2757D56F6872}">
      <dgm:prSet/>
      <dgm:spPr/>
      <dgm:t>
        <a:bodyPr/>
        <a:lstStyle/>
        <a:p>
          <a:r>
            <a:rPr lang="en-GB" dirty="0"/>
            <a:t>Music as a mnemonic aid (Wallace, 1994)</a:t>
          </a:r>
        </a:p>
      </dgm:t>
    </dgm:pt>
    <dgm:pt modelId="{664C1DC6-C497-0B4C-9F46-AA62279FA5CA}" type="parTrans" cxnId="{AB554E89-C94C-EA42-924E-FDCEBF560A04}">
      <dgm:prSet/>
      <dgm:spPr/>
      <dgm:t>
        <a:bodyPr/>
        <a:lstStyle/>
        <a:p>
          <a:endParaRPr lang="en-GB"/>
        </a:p>
      </dgm:t>
    </dgm:pt>
    <dgm:pt modelId="{AB81D102-0027-1F47-B37D-ADC064B92617}" type="sibTrans" cxnId="{AB554E89-C94C-EA42-924E-FDCEBF560A04}">
      <dgm:prSet/>
      <dgm:spPr/>
      <dgm:t>
        <a:bodyPr/>
        <a:lstStyle/>
        <a:p>
          <a:endParaRPr lang="en-GB"/>
        </a:p>
      </dgm:t>
    </dgm:pt>
    <dgm:pt modelId="{59680DB2-CD20-3641-8A78-1002B7A418F6}">
      <dgm:prSet/>
      <dgm:spPr/>
      <dgm:t>
        <a:bodyPr/>
        <a:lstStyle/>
        <a:p>
          <a:r>
            <a:rPr lang="en-GB" dirty="0"/>
            <a:t>Dual Coding and Multimodal Input </a:t>
          </a:r>
          <a:r>
            <a:rPr lang="de-DE" dirty="0"/>
            <a:t>(Li et., 2022) </a:t>
          </a:r>
          <a:endParaRPr lang="en-GB" dirty="0"/>
        </a:p>
      </dgm:t>
    </dgm:pt>
    <dgm:pt modelId="{275FDC37-1FD1-344F-AEE5-682F763E9DA1}" type="parTrans" cxnId="{571845C3-89A6-034E-9841-F6D5DFF587B9}">
      <dgm:prSet/>
      <dgm:spPr/>
      <dgm:t>
        <a:bodyPr/>
        <a:lstStyle/>
        <a:p>
          <a:endParaRPr lang="en-GB"/>
        </a:p>
      </dgm:t>
    </dgm:pt>
    <dgm:pt modelId="{3C5CC702-3F67-0D4F-AA70-8A17BFBAFAF8}" type="sibTrans" cxnId="{571845C3-89A6-034E-9841-F6D5DFF587B9}">
      <dgm:prSet/>
      <dgm:spPr/>
      <dgm:t>
        <a:bodyPr/>
        <a:lstStyle/>
        <a:p>
          <a:endParaRPr lang="en-GB"/>
        </a:p>
      </dgm:t>
    </dgm:pt>
    <dgm:pt modelId="{193BC970-7D9B-3040-93DE-E8014F16D8C0}">
      <dgm:prSet/>
      <dgm:spPr/>
      <dgm:t>
        <a:bodyPr/>
        <a:lstStyle/>
        <a:p>
          <a:r>
            <a:rPr lang="en-US" dirty="0"/>
            <a:t>Biased Competition Framework </a:t>
          </a:r>
          <a:r>
            <a:rPr lang="en-AT" dirty="0"/>
            <a:t>(Scalf et al., 2013)</a:t>
          </a:r>
          <a:endParaRPr lang="en-GB" dirty="0"/>
        </a:p>
      </dgm:t>
    </dgm:pt>
    <dgm:pt modelId="{A1BCD669-6877-FC4C-B243-9A7043F9B012}" type="sibTrans" cxnId="{36282821-25C0-2C46-A37C-71022A864484}">
      <dgm:prSet/>
      <dgm:spPr/>
      <dgm:t>
        <a:bodyPr/>
        <a:lstStyle/>
        <a:p>
          <a:endParaRPr lang="en-GB"/>
        </a:p>
      </dgm:t>
    </dgm:pt>
    <dgm:pt modelId="{2C6EA7CA-8393-714D-8871-E78DE63844BA}" type="parTrans" cxnId="{36282821-25C0-2C46-A37C-71022A864484}">
      <dgm:prSet/>
      <dgm:spPr/>
      <dgm:t>
        <a:bodyPr/>
        <a:lstStyle/>
        <a:p>
          <a:endParaRPr lang="en-GB"/>
        </a:p>
      </dgm:t>
    </dgm:pt>
    <dgm:pt modelId="{41A57B86-5AEF-CF48-B56D-3D845B1728F0}">
      <dgm:prSet/>
      <dgm:spPr/>
      <dgm:t>
        <a:bodyPr/>
        <a:lstStyle/>
        <a:p>
          <a:r>
            <a:rPr lang="en-US" dirty="0"/>
            <a:t>Neural Overlaps in Phonological and Tonal Processing (Schulze &amp; Koelsch, 2012)</a:t>
          </a:r>
          <a:endParaRPr lang="en-GB" dirty="0"/>
        </a:p>
      </dgm:t>
    </dgm:pt>
    <dgm:pt modelId="{7C926D7C-317B-C545-8705-5791831D7D67}" type="parTrans" cxnId="{A4E74139-A5C2-0A45-AC0A-3D545474AF55}">
      <dgm:prSet/>
      <dgm:spPr/>
      <dgm:t>
        <a:bodyPr/>
        <a:lstStyle/>
        <a:p>
          <a:endParaRPr lang="en-GB"/>
        </a:p>
      </dgm:t>
    </dgm:pt>
    <dgm:pt modelId="{CCE85388-3054-CB4B-AD07-35D932FA121C}" type="sibTrans" cxnId="{A4E74139-A5C2-0A45-AC0A-3D545474AF55}">
      <dgm:prSet/>
      <dgm:spPr/>
      <dgm:t>
        <a:bodyPr/>
        <a:lstStyle/>
        <a:p>
          <a:endParaRPr lang="en-GB"/>
        </a:p>
      </dgm:t>
    </dgm:pt>
    <dgm:pt modelId="{19131A16-078B-6647-BCE3-60CD0E52F25D}" type="pres">
      <dgm:prSet presAssocID="{7F2920AD-822E-4260-BBD9-21DB82BD553A}" presName="vert0" presStyleCnt="0">
        <dgm:presLayoutVars>
          <dgm:dir/>
          <dgm:animOne val="branch"/>
          <dgm:animLvl val="lvl"/>
        </dgm:presLayoutVars>
      </dgm:prSet>
      <dgm:spPr/>
    </dgm:pt>
    <dgm:pt modelId="{21FC692C-2845-7048-9A48-B5E2142D8EDA}" type="pres">
      <dgm:prSet presAssocID="{3232D92D-F4C5-41B2-9672-4B6BC706CAFE}" presName="thickLine" presStyleLbl="alignNode1" presStyleIdx="0" presStyleCnt="8"/>
      <dgm:spPr/>
    </dgm:pt>
    <dgm:pt modelId="{DF5AD340-DE42-A949-8F44-75F9D70C918C}" type="pres">
      <dgm:prSet presAssocID="{3232D92D-F4C5-41B2-9672-4B6BC706CAFE}" presName="horz1" presStyleCnt="0"/>
      <dgm:spPr/>
    </dgm:pt>
    <dgm:pt modelId="{C2E13704-4C29-5244-9A64-656CF30A87AF}" type="pres">
      <dgm:prSet presAssocID="{3232D92D-F4C5-41B2-9672-4B6BC706CAFE}" presName="tx1" presStyleLbl="revTx" presStyleIdx="0" presStyleCnt="8" custScaleY="17796"/>
      <dgm:spPr/>
    </dgm:pt>
    <dgm:pt modelId="{F2AC73C2-538E-0B4D-A384-6B6C2645B596}" type="pres">
      <dgm:prSet presAssocID="{3232D92D-F4C5-41B2-9672-4B6BC706CAFE}" presName="vert1" presStyleCnt="0"/>
      <dgm:spPr/>
    </dgm:pt>
    <dgm:pt modelId="{C3FEDBB1-B417-154B-9418-72FCD2D183A6}" type="pres">
      <dgm:prSet presAssocID="{DCBE6F42-BE60-284D-9507-2757D56F6872}" presName="thickLine" presStyleLbl="alignNode1" presStyleIdx="1" presStyleCnt="8"/>
      <dgm:spPr/>
    </dgm:pt>
    <dgm:pt modelId="{3809A5F6-2DD2-8346-8CD0-2FA34894FE04}" type="pres">
      <dgm:prSet presAssocID="{DCBE6F42-BE60-284D-9507-2757D56F6872}" presName="horz1" presStyleCnt="0"/>
      <dgm:spPr/>
    </dgm:pt>
    <dgm:pt modelId="{3FD283FF-AD96-1749-A60A-0E97BDFCED56}" type="pres">
      <dgm:prSet presAssocID="{DCBE6F42-BE60-284D-9507-2757D56F6872}" presName="tx1" presStyleLbl="revTx" presStyleIdx="1" presStyleCnt="8" custScaleY="19104"/>
      <dgm:spPr/>
    </dgm:pt>
    <dgm:pt modelId="{EBC39277-D40A-C545-98FE-AFF13493F9A4}" type="pres">
      <dgm:prSet presAssocID="{DCBE6F42-BE60-284D-9507-2757D56F6872}" presName="vert1" presStyleCnt="0"/>
      <dgm:spPr/>
    </dgm:pt>
    <dgm:pt modelId="{91BA11B3-0BCD-344C-9F6D-A7BC10C88FE5}" type="pres">
      <dgm:prSet presAssocID="{8F2E6290-0897-4EB4-B275-65ADDF28015F}" presName="thickLine" presStyleLbl="alignNode1" presStyleIdx="2" presStyleCnt="8"/>
      <dgm:spPr/>
    </dgm:pt>
    <dgm:pt modelId="{317350E1-93A2-7344-AB9C-5542E3D65FFC}" type="pres">
      <dgm:prSet presAssocID="{8F2E6290-0897-4EB4-B275-65ADDF28015F}" presName="horz1" presStyleCnt="0"/>
      <dgm:spPr/>
    </dgm:pt>
    <dgm:pt modelId="{D33764D7-2A00-6348-A7DC-7582C0C5A191}" type="pres">
      <dgm:prSet presAssocID="{8F2E6290-0897-4EB4-B275-65ADDF28015F}" presName="tx1" presStyleLbl="revTx" presStyleIdx="2" presStyleCnt="8" custScaleY="22668"/>
      <dgm:spPr/>
    </dgm:pt>
    <dgm:pt modelId="{267238D0-5010-D643-98AA-27B2C59A85AE}" type="pres">
      <dgm:prSet presAssocID="{8F2E6290-0897-4EB4-B275-65ADDF28015F}" presName="vert1" presStyleCnt="0"/>
      <dgm:spPr/>
    </dgm:pt>
    <dgm:pt modelId="{8C054876-AE66-7E49-B59C-B30964DE0F6B}" type="pres">
      <dgm:prSet presAssocID="{59680DB2-CD20-3641-8A78-1002B7A418F6}" presName="thickLine" presStyleLbl="alignNode1" presStyleIdx="3" presStyleCnt="8"/>
      <dgm:spPr/>
    </dgm:pt>
    <dgm:pt modelId="{904D3650-0036-754E-B137-BD1545842606}" type="pres">
      <dgm:prSet presAssocID="{59680DB2-CD20-3641-8A78-1002B7A418F6}" presName="horz1" presStyleCnt="0"/>
      <dgm:spPr/>
    </dgm:pt>
    <dgm:pt modelId="{FCC1F89A-B7F2-ED45-8CC1-9F3B9D292A81}" type="pres">
      <dgm:prSet presAssocID="{59680DB2-CD20-3641-8A78-1002B7A418F6}" presName="tx1" presStyleLbl="revTx" presStyleIdx="3" presStyleCnt="8" custScaleY="29549"/>
      <dgm:spPr/>
    </dgm:pt>
    <dgm:pt modelId="{9ECF56BA-694C-0840-85E6-6151063B92A8}" type="pres">
      <dgm:prSet presAssocID="{59680DB2-CD20-3641-8A78-1002B7A418F6}" presName="vert1" presStyleCnt="0"/>
      <dgm:spPr/>
    </dgm:pt>
    <dgm:pt modelId="{147A9050-4CF5-4642-8F8A-8708E069BA55}" type="pres">
      <dgm:prSet presAssocID="{60CAA191-A127-46DB-B3F0-CABA54E47097}" presName="thickLine" presStyleLbl="alignNode1" presStyleIdx="4" presStyleCnt="8"/>
      <dgm:spPr/>
    </dgm:pt>
    <dgm:pt modelId="{B145C8E5-2E42-2F4D-BB2D-ADEDB7452D11}" type="pres">
      <dgm:prSet presAssocID="{60CAA191-A127-46DB-B3F0-CABA54E47097}" presName="horz1" presStyleCnt="0"/>
      <dgm:spPr/>
    </dgm:pt>
    <dgm:pt modelId="{62DD85C7-E146-9842-9AB9-49BDEDC9963C}" type="pres">
      <dgm:prSet presAssocID="{60CAA191-A127-46DB-B3F0-CABA54E47097}" presName="tx1" presStyleLbl="revTx" presStyleIdx="4" presStyleCnt="8" custScaleY="27125"/>
      <dgm:spPr/>
    </dgm:pt>
    <dgm:pt modelId="{41692713-0A11-094C-9F65-F51CA7BBC1BD}" type="pres">
      <dgm:prSet presAssocID="{60CAA191-A127-46DB-B3F0-CABA54E47097}" presName="vert1" presStyleCnt="0"/>
      <dgm:spPr/>
    </dgm:pt>
    <dgm:pt modelId="{50C675A0-3DFC-BE4C-9402-A5627AB5DF72}" type="pres">
      <dgm:prSet presAssocID="{41A57B86-5AEF-CF48-B56D-3D845B1728F0}" presName="thickLine" presStyleLbl="alignNode1" presStyleIdx="5" presStyleCnt="8"/>
      <dgm:spPr/>
    </dgm:pt>
    <dgm:pt modelId="{C89B4922-CD36-7E4D-A7EC-22405025F689}" type="pres">
      <dgm:prSet presAssocID="{41A57B86-5AEF-CF48-B56D-3D845B1728F0}" presName="horz1" presStyleCnt="0"/>
      <dgm:spPr/>
    </dgm:pt>
    <dgm:pt modelId="{5F1D0584-4795-7D43-A21C-F6CFAC40F27F}" type="pres">
      <dgm:prSet presAssocID="{41A57B86-5AEF-CF48-B56D-3D845B1728F0}" presName="tx1" presStyleLbl="revTx" presStyleIdx="5" presStyleCnt="8" custScaleY="31165"/>
      <dgm:spPr/>
    </dgm:pt>
    <dgm:pt modelId="{78B8C9F6-FE29-5045-962D-EBB7A29B03E1}" type="pres">
      <dgm:prSet presAssocID="{41A57B86-5AEF-CF48-B56D-3D845B1728F0}" presName="vert1" presStyleCnt="0"/>
      <dgm:spPr/>
    </dgm:pt>
    <dgm:pt modelId="{85AFF047-7996-AC42-951B-499A8077CD04}" type="pres">
      <dgm:prSet presAssocID="{193BC970-7D9B-3040-93DE-E8014F16D8C0}" presName="thickLine" presStyleLbl="alignNode1" presStyleIdx="6" presStyleCnt="8"/>
      <dgm:spPr/>
    </dgm:pt>
    <dgm:pt modelId="{A3B55784-FD22-E041-A30D-D0CE0D3F1C13}" type="pres">
      <dgm:prSet presAssocID="{193BC970-7D9B-3040-93DE-E8014F16D8C0}" presName="horz1" presStyleCnt="0"/>
      <dgm:spPr/>
    </dgm:pt>
    <dgm:pt modelId="{7DEC8293-8C2F-3242-ACD7-CB486C09E3EC}" type="pres">
      <dgm:prSet presAssocID="{193BC970-7D9B-3040-93DE-E8014F16D8C0}" presName="tx1" presStyleLbl="revTx" presStyleIdx="6" presStyleCnt="8" custScaleY="29952"/>
      <dgm:spPr/>
    </dgm:pt>
    <dgm:pt modelId="{434BCC8F-9C34-F141-B8A0-A84B9242F80A}" type="pres">
      <dgm:prSet presAssocID="{193BC970-7D9B-3040-93DE-E8014F16D8C0}" presName="vert1" presStyleCnt="0"/>
      <dgm:spPr/>
    </dgm:pt>
    <dgm:pt modelId="{7430C95D-AD44-A141-B01E-B77B3FC92D0A}" type="pres">
      <dgm:prSet presAssocID="{0ECFAD11-99C3-4844-B572-E8D1258FEECA}" presName="thickLine" presStyleLbl="alignNode1" presStyleIdx="7" presStyleCnt="8"/>
      <dgm:spPr/>
    </dgm:pt>
    <dgm:pt modelId="{C231EE9A-7A4F-0A4F-8192-F84C2713EFC4}" type="pres">
      <dgm:prSet presAssocID="{0ECFAD11-99C3-4844-B572-E8D1258FEECA}" presName="horz1" presStyleCnt="0"/>
      <dgm:spPr/>
    </dgm:pt>
    <dgm:pt modelId="{630616E9-BE33-A249-B5D0-43FAC7FEEF5B}" type="pres">
      <dgm:prSet presAssocID="{0ECFAD11-99C3-4844-B572-E8D1258FEECA}" presName="tx1" presStyleLbl="revTx" presStyleIdx="7" presStyleCnt="8" custScaleY="31822"/>
      <dgm:spPr/>
    </dgm:pt>
    <dgm:pt modelId="{B0EDF12F-9C23-4E49-B5DF-1819FBD4B63E}" type="pres">
      <dgm:prSet presAssocID="{0ECFAD11-99C3-4844-B572-E8D1258FEECA}" presName="vert1" presStyleCnt="0"/>
      <dgm:spPr/>
    </dgm:pt>
  </dgm:ptLst>
  <dgm:cxnLst>
    <dgm:cxn modelId="{CC8DAA1E-0D7E-DB4D-BCC8-AC3A331651F1}" type="presOf" srcId="{193BC970-7D9B-3040-93DE-E8014F16D8C0}" destId="{7DEC8293-8C2F-3242-ACD7-CB486C09E3EC}" srcOrd="0" destOrd="0" presId="urn:microsoft.com/office/officeart/2008/layout/LinedList"/>
    <dgm:cxn modelId="{36282821-25C0-2C46-A37C-71022A864484}" srcId="{7F2920AD-822E-4260-BBD9-21DB82BD553A}" destId="{193BC970-7D9B-3040-93DE-E8014F16D8C0}" srcOrd="6" destOrd="0" parTransId="{2C6EA7CA-8393-714D-8871-E78DE63844BA}" sibTransId="{A1BCD669-6877-FC4C-B243-9A7043F9B012}"/>
    <dgm:cxn modelId="{A4E74139-A5C2-0A45-AC0A-3D545474AF55}" srcId="{7F2920AD-822E-4260-BBD9-21DB82BD553A}" destId="{41A57B86-5AEF-CF48-B56D-3D845B1728F0}" srcOrd="5" destOrd="0" parTransId="{7C926D7C-317B-C545-8705-5791831D7D67}" sibTransId="{CCE85388-3054-CB4B-AD07-35D932FA121C}"/>
    <dgm:cxn modelId="{ACBF6039-087D-1744-80E1-167FBFF0A408}" type="presOf" srcId="{41A57B86-5AEF-CF48-B56D-3D845B1728F0}" destId="{5F1D0584-4795-7D43-A21C-F6CFAC40F27F}" srcOrd="0" destOrd="0" presId="urn:microsoft.com/office/officeart/2008/layout/LinedList"/>
    <dgm:cxn modelId="{76C98048-1FD9-469E-AA64-F08FFCE55587}" srcId="{7F2920AD-822E-4260-BBD9-21DB82BD553A}" destId="{3232D92D-F4C5-41B2-9672-4B6BC706CAFE}" srcOrd="0" destOrd="0" parTransId="{2F913D4A-8C57-4A50-8FAB-79CBCCAD150A}" sibTransId="{30366A34-6330-4F07-9507-E81A05755243}"/>
    <dgm:cxn modelId="{14094949-8FAF-C74C-8DE3-95146D49AD40}" type="presOf" srcId="{60CAA191-A127-46DB-B3F0-CABA54E47097}" destId="{62DD85C7-E146-9842-9AB9-49BDEDC9963C}" srcOrd="0" destOrd="0" presId="urn:microsoft.com/office/officeart/2008/layout/LinedList"/>
    <dgm:cxn modelId="{22BC0467-EA82-4533-89B1-D4EC4977947E}" srcId="{7F2920AD-822E-4260-BBD9-21DB82BD553A}" destId="{8F2E6290-0897-4EB4-B275-65ADDF28015F}" srcOrd="2" destOrd="0" parTransId="{E14F6BF9-C448-463D-A8E4-607766B5CD02}" sibTransId="{8D8DF9E1-494A-4F8C-B972-8FE03FDBA995}"/>
    <dgm:cxn modelId="{CB7FE272-3705-8C44-838E-70A6B7A0FFA2}" type="presOf" srcId="{3232D92D-F4C5-41B2-9672-4B6BC706CAFE}" destId="{C2E13704-4C29-5244-9A64-656CF30A87AF}" srcOrd="0" destOrd="0" presId="urn:microsoft.com/office/officeart/2008/layout/LinedList"/>
    <dgm:cxn modelId="{3B8D0A79-40AF-9C42-AA84-4C97A19E8A1B}" type="presOf" srcId="{0ECFAD11-99C3-4844-B572-E8D1258FEECA}" destId="{630616E9-BE33-A249-B5D0-43FAC7FEEF5B}" srcOrd="0" destOrd="0" presId="urn:microsoft.com/office/officeart/2008/layout/LinedList"/>
    <dgm:cxn modelId="{AB554E89-C94C-EA42-924E-FDCEBF560A04}" srcId="{7F2920AD-822E-4260-BBD9-21DB82BD553A}" destId="{DCBE6F42-BE60-284D-9507-2757D56F6872}" srcOrd="1" destOrd="0" parTransId="{664C1DC6-C497-0B4C-9F46-AA62279FA5CA}" sibTransId="{AB81D102-0027-1F47-B37D-ADC064B92617}"/>
    <dgm:cxn modelId="{6023F893-76B7-2C4B-A749-0C19357FE8DC}" type="presOf" srcId="{59680DB2-CD20-3641-8A78-1002B7A418F6}" destId="{FCC1F89A-B7F2-ED45-8CC1-9F3B9D292A81}" srcOrd="0" destOrd="0" presId="urn:microsoft.com/office/officeart/2008/layout/LinedList"/>
    <dgm:cxn modelId="{C9222B94-7953-4F88-BCE4-1A764BC70F1A}" srcId="{7F2920AD-822E-4260-BBD9-21DB82BD553A}" destId="{0ECFAD11-99C3-4844-B572-E8D1258FEECA}" srcOrd="7" destOrd="0" parTransId="{1DF006E4-8901-42EF-A2C3-7BBA4E50CA1F}" sibTransId="{F3DF5CC5-F570-4BB8-AD0F-CAC3ED7908B4}"/>
    <dgm:cxn modelId="{DE506BA0-44AF-404D-A496-0E771E8E2CA4}" type="presOf" srcId="{7F2920AD-822E-4260-BBD9-21DB82BD553A}" destId="{19131A16-078B-6647-BCE3-60CD0E52F25D}" srcOrd="0" destOrd="0" presId="urn:microsoft.com/office/officeart/2008/layout/LinedList"/>
    <dgm:cxn modelId="{4DD3E4B4-D637-7749-8A7E-5A01EBBCC392}" type="presOf" srcId="{8F2E6290-0897-4EB4-B275-65ADDF28015F}" destId="{D33764D7-2A00-6348-A7DC-7582C0C5A191}" srcOrd="0" destOrd="0" presId="urn:microsoft.com/office/officeart/2008/layout/LinedList"/>
    <dgm:cxn modelId="{4F5E07B7-D1FA-4238-A20B-7D724CDA53FF}" srcId="{7F2920AD-822E-4260-BBD9-21DB82BD553A}" destId="{60CAA191-A127-46DB-B3F0-CABA54E47097}" srcOrd="4" destOrd="0" parTransId="{5B378AD8-4AD5-4AA4-8BAD-01FE448C051B}" sibTransId="{07036273-406F-4BF7-B632-07AB0F0631D5}"/>
    <dgm:cxn modelId="{571845C3-89A6-034E-9841-F6D5DFF587B9}" srcId="{7F2920AD-822E-4260-BBD9-21DB82BD553A}" destId="{59680DB2-CD20-3641-8A78-1002B7A418F6}" srcOrd="3" destOrd="0" parTransId="{275FDC37-1FD1-344F-AEE5-682F763E9DA1}" sibTransId="{3C5CC702-3F67-0D4F-AA70-8A17BFBAFAF8}"/>
    <dgm:cxn modelId="{1BE015E1-2163-DF4F-BFA5-7AB4C6A73EAA}" type="presOf" srcId="{DCBE6F42-BE60-284D-9507-2757D56F6872}" destId="{3FD283FF-AD96-1749-A60A-0E97BDFCED56}" srcOrd="0" destOrd="0" presId="urn:microsoft.com/office/officeart/2008/layout/LinedList"/>
    <dgm:cxn modelId="{9602C641-4868-4144-93CA-E4A808A78534}" type="presParOf" srcId="{19131A16-078B-6647-BCE3-60CD0E52F25D}" destId="{21FC692C-2845-7048-9A48-B5E2142D8EDA}" srcOrd="0" destOrd="0" presId="urn:microsoft.com/office/officeart/2008/layout/LinedList"/>
    <dgm:cxn modelId="{CD839913-D7EB-6249-B4AD-C6176233A29C}" type="presParOf" srcId="{19131A16-078B-6647-BCE3-60CD0E52F25D}" destId="{DF5AD340-DE42-A949-8F44-75F9D70C918C}" srcOrd="1" destOrd="0" presId="urn:microsoft.com/office/officeart/2008/layout/LinedList"/>
    <dgm:cxn modelId="{ECF2E4B2-8B4F-5C46-A579-9A07DB55BB29}" type="presParOf" srcId="{DF5AD340-DE42-A949-8F44-75F9D70C918C}" destId="{C2E13704-4C29-5244-9A64-656CF30A87AF}" srcOrd="0" destOrd="0" presId="urn:microsoft.com/office/officeart/2008/layout/LinedList"/>
    <dgm:cxn modelId="{157F2AC4-FA2A-4A46-880D-E21F47CB5A7D}" type="presParOf" srcId="{DF5AD340-DE42-A949-8F44-75F9D70C918C}" destId="{F2AC73C2-538E-0B4D-A384-6B6C2645B596}" srcOrd="1" destOrd="0" presId="urn:microsoft.com/office/officeart/2008/layout/LinedList"/>
    <dgm:cxn modelId="{2B9C5494-09A5-474E-BD4B-5941455A9B51}" type="presParOf" srcId="{19131A16-078B-6647-BCE3-60CD0E52F25D}" destId="{C3FEDBB1-B417-154B-9418-72FCD2D183A6}" srcOrd="2" destOrd="0" presId="urn:microsoft.com/office/officeart/2008/layout/LinedList"/>
    <dgm:cxn modelId="{F01DED95-6C3B-B84A-911F-FC21CD18C219}" type="presParOf" srcId="{19131A16-078B-6647-BCE3-60CD0E52F25D}" destId="{3809A5F6-2DD2-8346-8CD0-2FA34894FE04}" srcOrd="3" destOrd="0" presId="urn:microsoft.com/office/officeart/2008/layout/LinedList"/>
    <dgm:cxn modelId="{A2840E19-1737-2A4D-8BA9-446A9E4D0930}" type="presParOf" srcId="{3809A5F6-2DD2-8346-8CD0-2FA34894FE04}" destId="{3FD283FF-AD96-1749-A60A-0E97BDFCED56}" srcOrd="0" destOrd="0" presId="urn:microsoft.com/office/officeart/2008/layout/LinedList"/>
    <dgm:cxn modelId="{384CB251-51CB-DD4E-845D-AEC549D99692}" type="presParOf" srcId="{3809A5F6-2DD2-8346-8CD0-2FA34894FE04}" destId="{EBC39277-D40A-C545-98FE-AFF13493F9A4}" srcOrd="1" destOrd="0" presId="urn:microsoft.com/office/officeart/2008/layout/LinedList"/>
    <dgm:cxn modelId="{DE6E0497-2221-C741-8F7A-A5642F423385}" type="presParOf" srcId="{19131A16-078B-6647-BCE3-60CD0E52F25D}" destId="{91BA11B3-0BCD-344C-9F6D-A7BC10C88FE5}" srcOrd="4" destOrd="0" presId="urn:microsoft.com/office/officeart/2008/layout/LinedList"/>
    <dgm:cxn modelId="{79B76807-1F2E-2B49-B309-3BC35EADA46D}" type="presParOf" srcId="{19131A16-078B-6647-BCE3-60CD0E52F25D}" destId="{317350E1-93A2-7344-AB9C-5542E3D65FFC}" srcOrd="5" destOrd="0" presId="urn:microsoft.com/office/officeart/2008/layout/LinedList"/>
    <dgm:cxn modelId="{9126B2AB-45A5-1941-847C-0561BB6E9A2F}" type="presParOf" srcId="{317350E1-93A2-7344-AB9C-5542E3D65FFC}" destId="{D33764D7-2A00-6348-A7DC-7582C0C5A191}" srcOrd="0" destOrd="0" presId="urn:microsoft.com/office/officeart/2008/layout/LinedList"/>
    <dgm:cxn modelId="{99F20FB3-FD99-D94D-9393-2547B48569A9}" type="presParOf" srcId="{317350E1-93A2-7344-AB9C-5542E3D65FFC}" destId="{267238D0-5010-D643-98AA-27B2C59A85AE}" srcOrd="1" destOrd="0" presId="urn:microsoft.com/office/officeart/2008/layout/LinedList"/>
    <dgm:cxn modelId="{553D95DF-6704-914A-B3CF-CF53AAC1AD6B}" type="presParOf" srcId="{19131A16-078B-6647-BCE3-60CD0E52F25D}" destId="{8C054876-AE66-7E49-B59C-B30964DE0F6B}" srcOrd="6" destOrd="0" presId="urn:microsoft.com/office/officeart/2008/layout/LinedList"/>
    <dgm:cxn modelId="{2A539D65-B0AA-FD4C-ACC0-04FE0B6E872E}" type="presParOf" srcId="{19131A16-078B-6647-BCE3-60CD0E52F25D}" destId="{904D3650-0036-754E-B137-BD1545842606}" srcOrd="7" destOrd="0" presId="urn:microsoft.com/office/officeart/2008/layout/LinedList"/>
    <dgm:cxn modelId="{510CF5AC-87A8-0043-AC63-91F1CDE5A2D9}" type="presParOf" srcId="{904D3650-0036-754E-B137-BD1545842606}" destId="{FCC1F89A-B7F2-ED45-8CC1-9F3B9D292A81}" srcOrd="0" destOrd="0" presId="urn:microsoft.com/office/officeart/2008/layout/LinedList"/>
    <dgm:cxn modelId="{D81CA55D-08D0-5F4F-8E2D-672A1175D5BD}" type="presParOf" srcId="{904D3650-0036-754E-B137-BD1545842606}" destId="{9ECF56BA-694C-0840-85E6-6151063B92A8}" srcOrd="1" destOrd="0" presId="urn:microsoft.com/office/officeart/2008/layout/LinedList"/>
    <dgm:cxn modelId="{666A84A0-E955-874C-B11A-B290F4DD066A}" type="presParOf" srcId="{19131A16-078B-6647-BCE3-60CD0E52F25D}" destId="{147A9050-4CF5-4642-8F8A-8708E069BA55}" srcOrd="8" destOrd="0" presId="urn:microsoft.com/office/officeart/2008/layout/LinedList"/>
    <dgm:cxn modelId="{7FDDE3D7-A061-4247-8B1F-C28B1D880D5E}" type="presParOf" srcId="{19131A16-078B-6647-BCE3-60CD0E52F25D}" destId="{B145C8E5-2E42-2F4D-BB2D-ADEDB7452D11}" srcOrd="9" destOrd="0" presId="urn:microsoft.com/office/officeart/2008/layout/LinedList"/>
    <dgm:cxn modelId="{384F713A-1931-5C4D-B5BF-9C39332D9785}" type="presParOf" srcId="{B145C8E5-2E42-2F4D-BB2D-ADEDB7452D11}" destId="{62DD85C7-E146-9842-9AB9-49BDEDC9963C}" srcOrd="0" destOrd="0" presId="urn:microsoft.com/office/officeart/2008/layout/LinedList"/>
    <dgm:cxn modelId="{E5CAD134-3667-3040-9D41-A02ED89D9796}" type="presParOf" srcId="{B145C8E5-2E42-2F4D-BB2D-ADEDB7452D11}" destId="{41692713-0A11-094C-9F65-F51CA7BBC1BD}" srcOrd="1" destOrd="0" presId="urn:microsoft.com/office/officeart/2008/layout/LinedList"/>
    <dgm:cxn modelId="{1299273C-F163-9845-AFA6-1CFF819EEAFF}" type="presParOf" srcId="{19131A16-078B-6647-BCE3-60CD0E52F25D}" destId="{50C675A0-3DFC-BE4C-9402-A5627AB5DF72}" srcOrd="10" destOrd="0" presId="urn:microsoft.com/office/officeart/2008/layout/LinedList"/>
    <dgm:cxn modelId="{30B80E15-C29B-7B46-A793-B72134C0FC23}" type="presParOf" srcId="{19131A16-078B-6647-BCE3-60CD0E52F25D}" destId="{C89B4922-CD36-7E4D-A7EC-22405025F689}" srcOrd="11" destOrd="0" presId="urn:microsoft.com/office/officeart/2008/layout/LinedList"/>
    <dgm:cxn modelId="{0256D9BF-EEBF-8145-86DA-7E8ABBFF118B}" type="presParOf" srcId="{C89B4922-CD36-7E4D-A7EC-22405025F689}" destId="{5F1D0584-4795-7D43-A21C-F6CFAC40F27F}" srcOrd="0" destOrd="0" presId="urn:microsoft.com/office/officeart/2008/layout/LinedList"/>
    <dgm:cxn modelId="{8F9EFE86-69D7-184B-AF2D-D1222088D1E2}" type="presParOf" srcId="{C89B4922-CD36-7E4D-A7EC-22405025F689}" destId="{78B8C9F6-FE29-5045-962D-EBB7A29B03E1}" srcOrd="1" destOrd="0" presId="urn:microsoft.com/office/officeart/2008/layout/LinedList"/>
    <dgm:cxn modelId="{C1FDB130-B409-7040-A200-D2842E4405C2}" type="presParOf" srcId="{19131A16-078B-6647-BCE3-60CD0E52F25D}" destId="{85AFF047-7996-AC42-951B-499A8077CD04}" srcOrd="12" destOrd="0" presId="urn:microsoft.com/office/officeart/2008/layout/LinedList"/>
    <dgm:cxn modelId="{E93D2E14-9A40-6947-8F06-4EFAF2149816}" type="presParOf" srcId="{19131A16-078B-6647-BCE3-60CD0E52F25D}" destId="{A3B55784-FD22-E041-A30D-D0CE0D3F1C13}" srcOrd="13" destOrd="0" presId="urn:microsoft.com/office/officeart/2008/layout/LinedList"/>
    <dgm:cxn modelId="{F768D282-B742-5042-B7FC-120B599604E6}" type="presParOf" srcId="{A3B55784-FD22-E041-A30D-D0CE0D3F1C13}" destId="{7DEC8293-8C2F-3242-ACD7-CB486C09E3EC}" srcOrd="0" destOrd="0" presId="urn:microsoft.com/office/officeart/2008/layout/LinedList"/>
    <dgm:cxn modelId="{9E209A66-9E3B-F945-BDAB-7634307DAB33}" type="presParOf" srcId="{A3B55784-FD22-E041-A30D-D0CE0D3F1C13}" destId="{434BCC8F-9C34-F141-B8A0-A84B9242F80A}" srcOrd="1" destOrd="0" presId="urn:microsoft.com/office/officeart/2008/layout/LinedList"/>
    <dgm:cxn modelId="{F040FEAC-C7D3-2F41-8752-3BCE5F52FDFE}" type="presParOf" srcId="{19131A16-078B-6647-BCE3-60CD0E52F25D}" destId="{7430C95D-AD44-A141-B01E-B77B3FC92D0A}" srcOrd="14" destOrd="0" presId="urn:microsoft.com/office/officeart/2008/layout/LinedList"/>
    <dgm:cxn modelId="{4BF7CB92-2982-624B-8424-2EF294A06901}" type="presParOf" srcId="{19131A16-078B-6647-BCE3-60CD0E52F25D}" destId="{C231EE9A-7A4F-0A4F-8192-F84C2713EFC4}" srcOrd="15" destOrd="0" presId="urn:microsoft.com/office/officeart/2008/layout/LinedList"/>
    <dgm:cxn modelId="{F273EC52-2508-5E47-B76E-FA663A07E91F}" type="presParOf" srcId="{C231EE9A-7A4F-0A4F-8192-F84C2713EFC4}" destId="{630616E9-BE33-A249-B5D0-43FAC7FEEF5B}" srcOrd="0" destOrd="0" presId="urn:microsoft.com/office/officeart/2008/layout/LinedList"/>
    <dgm:cxn modelId="{9A76142F-DD5E-734B-87AC-0F88867F9452}" type="presParOf" srcId="{C231EE9A-7A4F-0A4F-8192-F84C2713EFC4}" destId="{B0EDF12F-9C23-4E49-B5DF-1819FBD4B63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920D99B-5B38-4F50-BF1D-7A17302C5EE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276D318-31A1-479E-B2D0-122618D5379A}">
      <dgm:prSet/>
      <dgm:spPr/>
      <dgm:t>
        <a:bodyPr/>
        <a:lstStyle/>
        <a:p>
          <a:r>
            <a:rPr lang="en-US" dirty="0"/>
            <a:t>• </a:t>
          </a:r>
          <a:r>
            <a:rPr lang="en-US" dirty="0" err="1"/>
            <a:t>Ludke</a:t>
          </a:r>
          <a:r>
            <a:rPr lang="en-US" dirty="0"/>
            <a:t> et al. (2014): Singing &amp; recall benefits</a:t>
          </a:r>
        </a:p>
      </dgm:t>
    </dgm:pt>
    <dgm:pt modelId="{FBE48FA6-FB8B-4933-A65F-A5778FDA6AEF}" type="parTrans" cxnId="{10225BD6-3791-40B9-8F36-B79833305802}">
      <dgm:prSet/>
      <dgm:spPr/>
      <dgm:t>
        <a:bodyPr/>
        <a:lstStyle/>
        <a:p>
          <a:endParaRPr lang="en-US"/>
        </a:p>
      </dgm:t>
    </dgm:pt>
    <dgm:pt modelId="{71806A5E-F92E-4837-8CE8-EC793413EF2C}" type="sibTrans" cxnId="{10225BD6-3791-40B9-8F36-B79833305802}">
      <dgm:prSet/>
      <dgm:spPr/>
      <dgm:t>
        <a:bodyPr/>
        <a:lstStyle/>
        <a:p>
          <a:endParaRPr lang="en-US"/>
        </a:p>
      </dgm:t>
    </dgm:pt>
    <dgm:pt modelId="{7AE2732E-BCBF-46BF-96E8-87BAE581C3FF}">
      <dgm:prSet/>
      <dgm:spPr/>
      <dgm:t>
        <a:bodyPr/>
        <a:lstStyle/>
        <a:p>
          <a:r>
            <a:rPr lang="en-US" dirty="0"/>
            <a:t>• Legg (2009): Melody &amp; retention</a:t>
          </a:r>
        </a:p>
      </dgm:t>
    </dgm:pt>
    <dgm:pt modelId="{64665C79-3C70-4EA7-A61B-8D59E22ACF6E}" type="parTrans" cxnId="{B4D607A2-799C-4204-A91A-E1C87CF31A71}">
      <dgm:prSet/>
      <dgm:spPr/>
      <dgm:t>
        <a:bodyPr/>
        <a:lstStyle/>
        <a:p>
          <a:endParaRPr lang="en-US"/>
        </a:p>
      </dgm:t>
    </dgm:pt>
    <dgm:pt modelId="{ECF0553C-D92A-4EFF-8963-170F28D3272D}" type="sibTrans" cxnId="{B4D607A2-799C-4204-A91A-E1C87CF31A71}">
      <dgm:prSet/>
      <dgm:spPr/>
      <dgm:t>
        <a:bodyPr/>
        <a:lstStyle/>
        <a:p>
          <a:endParaRPr lang="en-US"/>
        </a:p>
      </dgm:t>
    </dgm:pt>
    <dgm:pt modelId="{D6A64919-E2B1-4D50-9457-D35FF4665F00}">
      <dgm:prSet/>
      <dgm:spPr/>
      <dgm:t>
        <a:bodyPr/>
        <a:lstStyle/>
        <a:p>
          <a:r>
            <a:rPr lang="en-US" dirty="0"/>
            <a:t>• </a:t>
          </a:r>
          <a:r>
            <a:rPr lang="en-US" dirty="0" err="1"/>
            <a:t>Baills</a:t>
          </a:r>
          <a:r>
            <a:rPr lang="en-US" dirty="0"/>
            <a:t> et al. (2021): Melody &amp; </a:t>
          </a:r>
          <a:r>
            <a:rPr lang="en-US" dirty="0" err="1"/>
            <a:t>accentedness</a:t>
          </a:r>
          <a:endParaRPr lang="en-US" dirty="0"/>
        </a:p>
      </dgm:t>
    </dgm:pt>
    <dgm:pt modelId="{3997A889-4091-4DBF-BBF1-00D1DAF954F0}" type="parTrans" cxnId="{BE56962D-AB2C-4129-9B76-7412AD28371A}">
      <dgm:prSet/>
      <dgm:spPr/>
      <dgm:t>
        <a:bodyPr/>
        <a:lstStyle/>
        <a:p>
          <a:endParaRPr lang="en-US"/>
        </a:p>
      </dgm:t>
    </dgm:pt>
    <dgm:pt modelId="{97C64453-B328-4BDC-90CB-4F51EAC2D473}" type="sibTrans" cxnId="{BE56962D-AB2C-4129-9B76-7412AD28371A}">
      <dgm:prSet/>
      <dgm:spPr/>
      <dgm:t>
        <a:bodyPr/>
        <a:lstStyle/>
        <a:p>
          <a:endParaRPr lang="en-US"/>
        </a:p>
      </dgm:t>
    </dgm:pt>
    <dgm:pt modelId="{E2690E36-44AD-EB47-A52B-A2E6163FCE2C}" type="pres">
      <dgm:prSet presAssocID="{F920D99B-5B38-4F50-BF1D-7A17302C5EE1}" presName="linear" presStyleCnt="0">
        <dgm:presLayoutVars>
          <dgm:animLvl val="lvl"/>
          <dgm:resizeHandles val="exact"/>
        </dgm:presLayoutVars>
      </dgm:prSet>
      <dgm:spPr/>
    </dgm:pt>
    <dgm:pt modelId="{64A075F5-28BF-1946-8A07-C154D9014BBD}" type="pres">
      <dgm:prSet presAssocID="{E276D318-31A1-479E-B2D0-122618D537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05C434A-3FCC-5B4E-B196-4AAC805C4323}" type="pres">
      <dgm:prSet presAssocID="{71806A5E-F92E-4837-8CE8-EC793413EF2C}" presName="spacer" presStyleCnt="0"/>
      <dgm:spPr/>
    </dgm:pt>
    <dgm:pt modelId="{FDEA910B-1BCD-9149-8D66-DC038DEBB8F0}" type="pres">
      <dgm:prSet presAssocID="{7AE2732E-BCBF-46BF-96E8-87BAE581C3F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BAB6299-9AB7-5D42-A0B4-0895D0AF2CCD}" type="pres">
      <dgm:prSet presAssocID="{ECF0553C-D92A-4EFF-8963-170F28D3272D}" presName="spacer" presStyleCnt="0"/>
      <dgm:spPr/>
    </dgm:pt>
    <dgm:pt modelId="{8525BD5D-BAEA-5E48-B550-70403AA2BBB7}" type="pres">
      <dgm:prSet presAssocID="{D6A64919-E2B1-4D50-9457-D35FF4665F0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E56962D-AB2C-4129-9B76-7412AD28371A}" srcId="{F920D99B-5B38-4F50-BF1D-7A17302C5EE1}" destId="{D6A64919-E2B1-4D50-9457-D35FF4665F00}" srcOrd="2" destOrd="0" parTransId="{3997A889-4091-4DBF-BBF1-00D1DAF954F0}" sibTransId="{97C64453-B328-4BDC-90CB-4F51EAC2D473}"/>
    <dgm:cxn modelId="{B460435D-A26F-2343-8793-72BC55D13F33}" type="presOf" srcId="{7AE2732E-BCBF-46BF-96E8-87BAE581C3FF}" destId="{FDEA910B-1BCD-9149-8D66-DC038DEBB8F0}" srcOrd="0" destOrd="0" presId="urn:microsoft.com/office/officeart/2005/8/layout/vList2"/>
    <dgm:cxn modelId="{67584674-90D1-C843-92E2-E77BB2A48F7F}" type="presOf" srcId="{F920D99B-5B38-4F50-BF1D-7A17302C5EE1}" destId="{E2690E36-44AD-EB47-A52B-A2E6163FCE2C}" srcOrd="0" destOrd="0" presId="urn:microsoft.com/office/officeart/2005/8/layout/vList2"/>
    <dgm:cxn modelId="{68305880-909A-E344-BF48-971A2A3F9563}" type="presOf" srcId="{D6A64919-E2B1-4D50-9457-D35FF4665F00}" destId="{8525BD5D-BAEA-5E48-B550-70403AA2BBB7}" srcOrd="0" destOrd="0" presId="urn:microsoft.com/office/officeart/2005/8/layout/vList2"/>
    <dgm:cxn modelId="{B4D607A2-799C-4204-A91A-E1C87CF31A71}" srcId="{F920D99B-5B38-4F50-BF1D-7A17302C5EE1}" destId="{7AE2732E-BCBF-46BF-96E8-87BAE581C3FF}" srcOrd="1" destOrd="0" parTransId="{64665C79-3C70-4EA7-A61B-8D59E22ACF6E}" sibTransId="{ECF0553C-D92A-4EFF-8963-170F28D3272D}"/>
    <dgm:cxn modelId="{10225BD6-3791-40B9-8F36-B79833305802}" srcId="{F920D99B-5B38-4F50-BF1D-7A17302C5EE1}" destId="{E276D318-31A1-479E-B2D0-122618D5379A}" srcOrd="0" destOrd="0" parTransId="{FBE48FA6-FB8B-4933-A65F-A5778FDA6AEF}" sibTransId="{71806A5E-F92E-4837-8CE8-EC793413EF2C}"/>
    <dgm:cxn modelId="{236557F9-EC5B-8148-BA84-32E8E54C3052}" type="presOf" srcId="{E276D318-31A1-479E-B2D0-122618D5379A}" destId="{64A075F5-28BF-1946-8A07-C154D9014BBD}" srcOrd="0" destOrd="0" presId="urn:microsoft.com/office/officeart/2005/8/layout/vList2"/>
    <dgm:cxn modelId="{6E707E62-E575-5140-AC24-07C0F8D8ABB2}" type="presParOf" srcId="{E2690E36-44AD-EB47-A52B-A2E6163FCE2C}" destId="{64A075F5-28BF-1946-8A07-C154D9014BBD}" srcOrd="0" destOrd="0" presId="urn:microsoft.com/office/officeart/2005/8/layout/vList2"/>
    <dgm:cxn modelId="{74AC465A-A1D0-CD42-BA48-675F3E51E8D0}" type="presParOf" srcId="{E2690E36-44AD-EB47-A52B-A2E6163FCE2C}" destId="{705C434A-3FCC-5B4E-B196-4AAC805C4323}" srcOrd="1" destOrd="0" presId="urn:microsoft.com/office/officeart/2005/8/layout/vList2"/>
    <dgm:cxn modelId="{95BD4397-C704-D047-903D-E5634CC7C80C}" type="presParOf" srcId="{E2690E36-44AD-EB47-A52B-A2E6163FCE2C}" destId="{FDEA910B-1BCD-9149-8D66-DC038DEBB8F0}" srcOrd="2" destOrd="0" presId="urn:microsoft.com/office/officeart/2005/8/layout/vList2"/>
    <dgm:cxn modelId="{1D5A365C-8E8C-E84D-9A55-38A130799E9D}" type="presParOf" srcId="{E2690E36-44AD-EB47-A52B-A2E6163FCE2C}" destId="{BBAB6299-9AB7-5D42-A0B4-0895D0AF2CCD}" srcOrd="3" destOrd="0" presId="urn:microsoft.com/office/officeart/2005/8/layout/vList2"/>
    <dgm:cxn modelId="{44F23EB1-1A07-7F43-ACEB-422728FC7DF3}" type="presParOf" srcId="{E2690E36-44AD-EB47-A52B-A2E6163FCE2C}" destId="{8525BD5D-BAEA-5E48-B550-70403AA2BBB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35A253C-7803-46ED-8060-D6E4A2F43A4F}" type="doc">
      <dgm:prSet loTypeId="urn:microsoft.com/office/officeart/2005/8/layout/defaul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4985DBCB-2392-4D9A-A3D6-04BD8AC4E210}">
      <dgm:prSet/>
      <dgm:spPr/>
      <dgm:t>
        <a:bodyPr/>
        <a:lstStyle/>
        <a:p>
          <a:r>
            <a:rPr lang="en-US" dirty="0"/>
            <a:t>Focus often on children, not adults</a:t>
          </a:r>
        </a:p>
      </dgm:t>
    </dgm:pt>
    <dgm:pt modelId="{5FAEAFB0-9899-4701-8297-88E0026E9124}" type="parTrans" cxnId="{1F5C6201-DA52-40FB-9E1C-BDA29A76F3E6}">
      <dgm:prSet/>
      <dgm:spPr/>
      <dgm:t>
        <a:bodyPr/>
        <a:lstStyle/>
        <a:p>
          <a:endParaRPr lang="en-US"/>
        </a:p>
      </dgm:t>
    </dgm:pt>
    <dgm:pt modelId="{54B5E8C1-0D33-4BD7-BC77-23FABC7A77EC}" type="sibTrans" cxnId="{1F5C6201-DA52-40FB-9E1C-BDA29A76F3E6}">
      <dgm:prSet/>
      <dgm:spPr/>
      <dgm:t>
        <a:bodyPr/>
        <a:lstStyle/>
        <a:p>
          <a:endParaRPr lang="en-US"/>
        </a:p>
      </dgm:t>
    </dgm:pt>
    <dgm:pt modelId="{45A96F9A-CEE4-4946-9734-D0B264A28B41}">
      <dgm:prSet/>
      <dgm:spPr/>
      <dgm:t>
        <a:bodyPr/>
        <a:lstStyle/>
        <a:p>
          <a:r>
            <a:rPr lang="en-US" dirty="0"/>
            <a:t>Short-term vs. long-term retention</a:t>
          </a:r>
        </a:p>
      </dgm:t>
    </dgm:pt>
    <dgm:pt modelId="{49A5046D-24F6-43DA-965C-43E93735BF74}" type="parTrans" cxnId="{7C29B600-2817-47B2-9EAF-B6C939EB31FA}">
      <dgm:prSet/>
      <dgm:spPr/>
      <dgm:t>
        <a:bodyPr/>
        <a:lstStyle/>
        <a:p>
          <a:endParaRPr lang="en-US"/>
        </a:p>
      </dgm:t>
    </dgm:pt>
    <dgm:pt modelId="{0F627316-802F-4EE3-ADE7-0438684B75D4}" type="sibTrans" cxnId="{7C29B600-2817-47B2-9EAF-B6C939EB31FA}">
      <dgm:prSet/>
      <dgm:spPr/>
      <dgm:t>
        <a:bodyPr/>
        <a:lstStyle/>
        <a:p>
          <a:endParaRPr lang="en-US"/>
        </a:p>
      </dgm:t>
    </dgm:pt>
    <dgm:pt modelId="{421A3C7A-F25D-FF46-AFDF-6BA154B20DB0}">
      <dgm:prSet/>
      <dgm:spPr/>
      <dgm:t>
        <a:bodyPr/>
        <a:lstStyle/>
        <a:p>
          <a:r>
            <a:rPr lang="en-GB" dirty="0"/>
            <a:t>Focus often on pronunciation</a:t>
          </a:r>
        </a:p>
      </dgm:t>
    </dgm:pt>
    <dgm:pt modelId="{8FE0998C-99B9-AA4F-B123-B6490AF70895}" type="parTrans" cxnId="{D7B77C06-F169-F749-B1A2-1108856E6A31}">
      <dgm:prSet/>
      <dgm:spPr/>
      <dgm:t>
        <a:bodyPr/>
        <a:lstStyle/>
        <a:p>
          <a:endParaRPr lang="en-GB"/>
        </a:p>
      </dgm:t>
    </dgm:pt>
    <dgm:pt modelId="{E53E2D5F-CA5C-B441-83FC-5018E97CF183}" type="sibTrans" cxnId="{D7B77C06-F169-F749-B1A2-1108856E6A31}">
      <dgm:prSet/>
      <dgm:spPr/>
      <dgm:t>
        <a:bodyPr/>
        <a:lstStyle/>
        <a:p>
          <a:endParaRPr lang="en-GB"/>
        </a:p>
      </dgm:t>
    </dgm:pt>
    <dgm:pt modelId="{FBBB7BD0-A630-E943-981A-10D4B6B3B1EA}" type="pres">
      <dgm:prSet presAssocID="{835A253C-7803-46ED-8060-D6E4A2F43A4F}" presName="diagram" presStyleCnt="0">
        <dgm:presLayoutVars>
          <dgm:dir/>
          <dgm:resizeHandles val="exact"/>
        </dgm:presLayoutVars>
      </dgm:prSet>
      <dgm:spPr/>
    </dgm:pt>
    <dgm:pt modelId="{223276BC-BC02-464E-8B84-C714A42BDDF2}" type="pres">
      <dgm:prSet presAssocID="{4985DBCB-2392-4D9A-A3D6-04BD8AC4E210}" presName="node" presStyleLbl="node1" presStyleIdx="0" presStyleCnt="3">
        <dgm:presLayoutVars>
          <dgm:bulletEnabled val="1"/>
        </dgm:presLayoutVars>
      </dgm:prSet>
      <dgm:spPr/>
    </dgm:pt>
    <dgm:pt modelId="{2E738A7E-0C35-EB4E-BEE3-BC3004CF27E8}" type="pres">
      <dgm:prSet presAssocID="{54B5E8C1-0D33-4BD7-BC77-23FABC7A77EC}" presName="sibTrans" presStyleCnt="0"/>
      <dgm:spPr/>
    </dgm:pt>
    <dgm:pt modelId="{569BCE3F-AA34-DF4A-A177-25DE2D14AF15}" type="pres">
      <dgm:prSet presAssocID="{45A96F9A-CEE4-4946-9734-D0B264A28B41}" presName="node" presStyleLbl="node1" presStyleIdx="1" presStyleCnt="3">
        <dgm:presLayoutVars>
          <dgm:bulletEnabled val="1"/>
        </dgm:presLayoutVars>
      </dgm:prSet>
      <dgm:spPr/>
    </dgm:pt>
    <dgm:pt modelId="{7B50F25C-5638-BC4B-A023-6321C77BE89C}" type="pres">
      <dgm:prSet presAssocID="{0F627316-802F-4EE3-ADE7-0438684B75D4}" presName="sibTrans" presStyleCnt="0"/>
      <dgm:spPr/>
    </dgm:pt>
    <dgm:pt modelId="{B5A6D876-EE50-D147-B775-9DE77786C137}" type="pres">
      <dgm:prSet presAssocID="{421A3C7A-F25D-FF46-AFDF-6BA154B20DB0}" presName="node" presStyleLbl="node1" presStyleIdx="2" presStyleCnt="3">
        <dgm:presLayoutVars>
          <dgm:bulletEnabled val="1"/>
        </dgm:presLayoutVars>
      </dgm:prSet>
      <dgm:spPr/>
    </dgm:pt>
  </dgm:ptLst>
  <dgm:cxnLst>
    <dgm:cxn modelId="{7C29B600-2817-47B2-9EAF-B6C939EB31FA}" srcId="{835A253C-7803-46ED-8060-D6E4A2F43A4F}" destId="{45A96F9A-CEE4-4946-9734-D0B264A28B41}" srcOrd="1" destOrd="0" parTransId="{49A5046D-24F6-43DA-965C-43E93735BF74}" sibTransId="{0F627316-802F-4EE3-ADE7-0438684B75D4}"/>
    <dgm:cxn modelId="{1F5C6201-DA52-40FB-9E1C-BDA29A76F3E6}" srcId="{835A253C-7803-46ED-8060-D6E4A2F43A4F}" destId="{4985DBCB-2392-4D9A-A3D6-04BD8AC4E210}" srcOrd="0" destOrd="0" parTransId="{5FAEAFB0-9899-4701-8297-88E0026E9124}" sibTransId="{54B5E8C1-0D33-4BD7-BC77-23FABC7A77EC}"/>
    <dgm:cxn modelId="{1AE19A02-D92A-C141-B644-6BDF39259BC1}" type="presOf" srcId="{45A96F9A-CEE4-4946-9734-D0B264A28B41}" destId="{569BCE3F-AA34-DF4A-A177-25DE2D14AF15}" srcOrd="0" destOrd="0" presId="urn:microsoft.com/office/officeart/2005/8/layout/default"/>
    <dgm:cxn modelId="{D7B77C06-F169-F749-B1A2-1108856E6A31}" srcId="{835A253C-7803-46ED-8060-D6E4A2F43A4F}" destId="{421A3C7A-F25D-FF46-AFDF-6BA154B20DB0}" srcOrd="2" destOrd="0" parTransId="{8FE0998C-99B9-AA4F-B123-B6490AF70895}" sibTransId="{E53E2D5F-CA5C-B441-83FC-5018E97CF183}"/>
    <dgm:cxn modelId="{F69B2E0D-B1CF-9445-BB1F-86858F5F8704}" type="presOf" srcId="{421A3C7A-F25D-FF46-AFDF-6BA154B20DB0}" destId="{B5A6D876-EE50-D147-B775-9DE77786C137}" srcOrd="0" destOrd="0" presId="urn:microsoft.com/office/officeart/2005/8/layout/default"/>
    <dgm:cxn modelId="{812C0AC9-8112-254E-B80F-64CBE61D1C80}" type="presOf" srcId="{835A253C-7803-46ED-8060-D6E4A2F43A4F}" destId="{FBBB7BD0-A630-E943-981A-10D4B6B3B1EA}" srcOrd="0" destOrd="0" presId="urn:microsoft.com/office/officeart/2005/8/layout/default"/>
    <dgm:cxn modelId="{64410EF7-3C05-6843-B73E-26DE7596048F}" type="presOf" srcId="{4985DBCB-2392-4D9A-A3D6-04BD8AC4E210}" destId="{223276BC-BC02-464E-8B84-C714A42BDDF2}" srcOrd="0" destOrd="0" presId="urn:microsoft.com/office/officeart/2005/8/layout/default"/>
    <dgm:cxn modelId="{108CA684-DEA3-674A-A54D-7C0BCA88E4FB}" type="presParOf" srcId="{FBBB7BD0-A630-E943-981A-10D4B6B3B1EA}" destId="{223276BC-BC02-464E-8B84-C714A42BDDF2}" srcOrd="0" destOrd="0" presId="urn:microsoft.com/office/officeart/2005/8/layout/default"/>
    <dgm:cxn modelId="{B5B776FD-FE67-0344-A861-F8A4D3302972}" type="presParOf" srcId="{FBBB7BD0-A630-E943-981A-10D4B6B3B1EA}" destId="{2E738A7E-0C35-EB4E-BEE3-BC3004CF27E8}" srcOrd="1" destOrd="0" presId="urn:microsoft.com/office/officeart/2005/8/layout/default"/>
    <dgm:cxn modelId="{1930B4D2-E903-7E4A-ACAA-40A79C98C6E5}" type="presParOf" srcId="{FBBB7BD0-A630-E943-981A-10D4B6B3B1EA}" destId="{569BCE3F-AA34-DF4A-A177-25DE2D14AF15}" srcOrd="2" destOrd="0" presId="urn:microsoft.com/office/officeart/2005/8/layout/default"/>
    <dgm:cxn modelId="{801B94DB-1482-3148-B45D-84C0F111BF6A}" type="presParOf" srcId="{FBBB7BD0-A630-E943-981A-10D4B6B3B1EA}" destId="{7B50F25C-5638-BC4B-A023-6321C77BE89C}" srcOrd="3" destOrd="0" presId="urn:microsoft.com/office/officeart/2005/8/layout/default"/>
    <dgm:cxn modelId="{F823A52D-540E-F34D-BE68-C24960DCDACE}" type="presParOf" srcId="{FBBB7BD0-A630-E943-981A-10D4B6B3B1EA}" destId="{B5A6D876-EE50-D147-B775-9DE77786C13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BDF0D5E-FD79-43C9-AC88-2973F4236B7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2F2700B-4998-48A7-92D1-FBD40A4FFA16}">
      <dgm:prSet/>
      <dgm:spPr/>
      <dgm:t>
        <a:bodyPr/>
        <a:lstStyle/>
        <a:p>
          <a:r>
            <a:rPr lang="en-GB"/>
            <a:t>Pragmatic paradigm</a:t>
          </a:r>
          <a:endParaRPr lang="en-US"/>
        </a:p>
      </dgm:t>
    </dgm:pt>
    <dgm:pt modelId="{BEF5FCE2-4D8A-4467-ABD6-3B08D851501E}" type="parTrans" cxnId="{010EDF73-B7AD-431C-9F62-381ED6EA2353}">
      <dgm:prSet/>
      <dgm:spPr/>
      <dgm:t>
        <a:bodyPr/>
        <a:lstStyle/>
        <a:p>
          <a:endParaRPr lang="en-US"/>
        </a:p>
      </dgm:t>
    </dgm:pt>
    <dgm:pt modelId="{D9A5A287-7CA7-4737-B102-86272608688E}" type="sibTrans" cxnId="{010EDF73-B7AD-431C-9F62-381ED6EA2353}">
      <dgm:prSet/>
      <dgm:spPr/>
      <dgm:t>
        <a:bodyPr/>
        <a:lstStyle/>
        <a:p>
          <a:endParaRPr lang="en-US"/>
        </a:p>
      </dgm:t>
    </dgm:pt>
    <dgm:pt modelId="{23F59416-513A-42DA-8DBF-FAD3B7ADCAD7}">
      <dgm:prSet/>
      <dgm:spPr/>
      <dgm:t>
        <a:bodyPr/>
        <a:lstStyle/>
        <a:p>
          <a:r>
            <a:rPr lang="en-GB"/>
            <a:t>research question at the centre</a:t>
          </a:r>
          <a:endParaRPr lang="en-US"/>
        </a:p>
      </dgm:t>
    </dgm:pt>
    <dgm:pt modelId="{4C98BE56-120B-47AC-B6D3-85B29901C185}" type="parTrans" cxnId="{93BBE10C-5367-425D-8709-6BD02B3D216E}">
      <dgm:prSet/>
      <dgm:spPr/>
      <dgm:t>
        <a:bodyPr/>
        <a:lstStyle/>
        <a:p>
          <a:endParaRPr lang="en-US"/>
        </a:p>
      </dgm:t>
    </dgm:pt>
    <dgm:pt modelId="{092CD631-2FF1-42A5-A427-8D2D2D496A97}" type="sibTrans" cxnId="{93BBE10C-5367-425D-8709-6BD02B3D216E}">
      <dgm:prSet/>
      <dgm:spPr/>
      <dgm:t>
        <a:bodyPr/>
        <a:lstStyle/>
        <a:p>
          <a:endParaRPr lang="en-US"/>
        </a:p>
      </dgm:t>
    </dgm:pt>
    <dgm:pt modelId="{3924704E-E6B3-467F-B021-5943BA427BC9}">
      <dgm:prSet/>
      <dgm:spPr/>
      <dgm:t>
        <a:bodyPr/>
        <a:lstStyle/>
        <a:p>
          <a:r>
            <a:rPr lang="en-US"/>
            <a:t>Mixed-methods approach</a:t>
          </a:r>
        </a:p>
      </dgm:t>
    </dgm:pt>
    <dgm:pt modelId="{E478CA9B-560D-4FB1-84AB-F2C2BA78C688}" type="parTrans" cxnId="{6A46E629-E38C-44D7-A8BC-33DA32368E7F}">
      <dgm:prSet/>
      <dgm:spPr/>
      <dgm:t>
        <a:bodyPr/>
        <a:lstStyle/>
        <a:p>
          <a:endParaRPr lang="en-US"/>
        </a:p>
      </dgm:t>
    </dgm:pt>
    <dgm:pt modelId="{A65AB269-55BA-45F3-B98B-EA5FD9E26A69}" type="sibTrans" cxnId="{6A46E629-E38C-44D7-A8BC-33DA32368E7F}">
      <dgm:prSet/>
      <dgm:spPr/>
      <dgm:t>
        <a:bodyPr/>
        <a:lstStyle/>
        <a:p>
          <a:endParaRPr lang="en-US"/>
        </a:p>
      </dgm:t>
    </dgm:pt>
    <dgm:pt modelId="{30D4A3F5-A34C-41F2-90AE-32E6C2E365BC}">
      <dgm:prSet/>
      <dgm:spPr/>
      <dgm:t>
        <a:bodyPr/>
        <a:lstStyle/>
        <a:p>
          <a:r>
            <a:rPr lang="en-GB"/>
            <a:t>quantitative and qualitative</a:t>
          </a:r>
          <a:endParaRPr lang="en-US"/>
        </a:p>
      </dgm:t>
    </dgm:pt>
    <dgm:pt modelId="{AFE4D22F-8218-4EA7-BC00-1321F7DB80B2}" type="parTrans" cxnId="{B825FEE1-9EDF-4FD5-AE04-6532D8778E4E}">
      <dgm:prSet/>
      <dgm:spPr/>
      <dgm:t>
        <a:bodyPr/>
        <a:lstStyle/>
        <a:p>
          <a:endParaRPr lang="en-US"/>
        </a:p>
      </dgm:t>
    </dgm:pt>
    <dgm:pt modelId="{06BC4500-1806-491B-847E-C5B697CD3C73}" type="sibTrans" cxnId="{B825FEE1-9EDF-4FD5-AE04-6532D8778E4E}">
      <dgm:prSet/>
      <dgm:spPr/>
      <dgm:t>
        <a:bodyPr/>
        <a:lstStyle/>
        <a:p>
          <a:endParaRPr lang="en-US"/>
        </a:p>
      </dgm:t>
    </dgm:pt>
    <dgm:pt modelId="{002C48C4-2A01-435E-BB50-DF11C213C439}">
      <dgm:prSet/>
      <dgm:spPr/>
      <dgm:t>
        <a:bodyPr/>
        <a:lstStyle/>
        <a:p>
          <a:r>
            <a:rPr lang="en-GB"/>
            <a:t>Questionnaire</a:t>
          </a:r>
          <a:endParaRPr lang="en-US"/>
        </a:p>
      </dgm:t>
    </dgm:pt>
    <dgm:pt modelId="{F9196E50-B521-4F33-8471-8C8F27D355F5}" type="parTrans" cxnId="{475F4B0E-C273-4D85-8B36-7F5EBF90ED0A}">
      <dgm:prSet/>
      <dgm:spPr/>
      <dgm:t>
        <a:bodyPr/>
        <a:lstStyle/>
        <a:p>
          <a:endParaRPr lang="en-US"/>
        </a:p>
      </dgm:t>
    </dgm:pt>
    <dgm:pt modelId="{5D4BC942-10AE-4F1C-B5C4-CAD8204CF7AD}" type="sibTrans" cxnId="{475F4B0E-C273-4D85-8B36-7F5EBF90ED0A}">
      <dgm:prSet/>
      <dgm:spPr/>
      <dgm:t>
        <a:bodyPr/>
        <a:lstStyle/>
        <a:p>
          <a:endParaRPr lang="en-US"/>
        </a:p>
      </dgm:t>
    </dgm:pt>
    <dgm:pt modelId="{DE4F2A7B-0B8F-49E7-8C7A-4C5F5B2A491D}">
      <dgm:prSet/>
      <dgm:spPr/>
      <dgm:t>
        <a:bodyPr/>
        <a:lstStyle/>
        <a:p>
          <a:r>
            <a:rPr lang="en-US"/>
            <a:t>Quasi-experiment</a:t>
          </a:r>
        </a:p>
      </dgm:t>
    </dgm:pt>
    <dgm:pt modelId="{2D9491B0-CC50-41E0-92AB-3B0516DC1915}" type="parTrans" cxnId="{87753A63-2A95-4FC5-B58A-7029499011FB}">
      <dgm:prSet/>
      <dgm:spPr/>
      <dgm:t>
        <a:bodyPr/>
        <a:lstStyle/>
        <a:p>
          <a:endParaRPr lang="en-US"/>
        </a:p>
      </dgm:t>
    </dgm:pt>
    <dgm:pt modelId="{4922414A-77CF-4000-BD79-2316C18DB5A3}" type="sibTrans" cxnId="{87753A63-2A95-4FC5-B58A-7029499011FB}">
      <dgm:prSet/>
      <dgm:spPr/>
      <dgm:t>
        <a:bodyPr/>
        <a:lstStyle/>
        <a:p>
          <a:endParaRPr lang="en-US"/>
        </a:p>
      </dgm:t>
    </dgm:pt>
    <dgm:pt modelId="{5AA09638-8EC3-4BD7-842D-7D0B636C32E2}">
      <dgm:prSet/>
      <dgm:spPr/>
      <dgm:t>
        <a:bodyPr/>
        <a:lstStyle/>
        <a:p>
          <a:r>
            <a:rPr lang="en-US"/>
            <a:t>Semi-structured interviews</a:t>
          </a:r>
        </a:p>
      </dgm:t>
    </dgm:pt>
    <dgm:pt modelId="{4AB5EFFC-AE90-4526-9246-26F9EB87AE53}" type="parTrans" cxnId="{8014ADD4-86C8-4DCE-814E-DA9C32773152}">
      <dgm:prSet/>
      <dgm:spPr/>
      <dgm:t>
        <a:bodyPr/>
        <a:lstStyle/>
        <a:p>
          <a:endParaRPr lang="en-US"/>
        </a:p>
      </dgm:t>
    </dgm:pt>
    <dgm:pt modelId="{FA7DED2A-02EB-4932-B782-E8D81171F925}" type="sibTrans" cxnId="{8014ADD4-86C8-4DCE-814E-DA9C32773152}">
      <dgm:prSet/>
      <dgm:spPr/>
      <dgm:t>
        <a:bodyPr/>
        <a:lstStyle/>
        <a:p>
          <a:endParaRPr lang="en-US"/>
        </a:p>
      </dgm:t>
    </dgm:pt>
    <dgm:pt modelId="{89E69B50-7955-434C-9603-8A119191C059}">
      <dgm:prSet/>
      <dgm:spPr/>
      <dgm:t>
        <a:bodyPr/>
        <a:lstStyle/>
        <a:p>
          <a:r>
            <a:rPr lang="en-GB"/>
            <a:t>Triangulation Design (Denscombe 2014)</a:t>
          </a:r>
          <a:endParaRPr lang="en-US"/>
        </a:p>
      </dgm:t>
    </dgm:pt>
    <dgm:pt modelId="{99D8780F-A532-4C41-887B-5B7D2D676F42}" type="parTrans" cxnId="{DB4A5965-9CED-4573-86BB-2627C9A2566E}">
      <dgm:prSet/>
      <dgm:spPr/>
      <dgm:t>
        <a:bodyPr/>
        <a:lstStyle/>
        <a:p>
          <a:endParaRPr lang="en-US"/>
        </a:p>
      </dgm:t>
    </dgm:pt>
    <dgm:pt modelId="{7B2B56BF-E9C8-4F58-BA01-6A5E928E4E28}" type="sibTrans" cxnId="{DB4A5965-9CED-4573-86BB-2627C9A2566E}">
      <dgm:prSet/>
      <dgm:spPr/>
      <dgm:t>
        <a:bodyPr/>
        <a:lstStyle/>
        <a:p>
          <a:endParaRPr lang="en-US"/>
        </a:p>
      </dgm:t>
    </dgm:pt>
    <dgm:pt modelId="{F740B75A-EA84-0443-8CC5-7987E8955AF0}" type="pres">
      <dgm:prSet presAssocID="{1BDF0D5E-FD79-43C9-AC88-2973F4236B7D}" presName="diagram" presStyleCnt="0">
        <dgm:presLayoutVars>
          <dgm:dir/>
          <dgm:resizeHandles val="exact"/>
        </dgm:presLayoutVars>
      </dgm:prSet>
      <dgm:spPr/>
    </dgm:pt>
    <dgm:pt modelId="{E3D0D399-128F-B04E-B0D3-12EA4EE0BC8D}" type="pres">
      <dgm:prSet presAssocID="{42F2700B-4998-48A7-92D1-FBD40A4FFA16}" presName="node" presStyleLbl="node1" presStyleIdx="0" presStyleCnt="6">
        <dgm:presLayoutVars>
          <dgm:bulletEnabled val="1"/>
        </dgm:presLayoutVars>
      </dgm:prSet>
      <dgm:spPr/>
    </dgm:pt>
    <dgm:pt modelId="{DAB3ECAA-4B9D-474F-9FF9-DECEB78617A1}" type="pres">
      <dgm:prSet presAssocID="{D9A5A287-7CA7-4737-B102-86272608688E}" presName="sibTrans" presStyleCnt="0"/>
      <dgm:spPr/>
    </dgm:pt>
    <dgm:pt modelId="{E6283CCA-9051-B94F-B709-1084D063BBE2}" type="pres">
      <dgm:prSet presAssocID="{3924704E-E6B3-467F-B021-5943BA427BC9}" presName="node" presStyleLbl="node1" presStyleIdx="1" presStyleCnt="6">
        <dgm:presLayoutVars>
          <dgm:bulletEnabled val="1"/>
        </dgm:presLayoutVars>
      </dgm:prSet>
      <dgm:spPr/>
    </dgm:pt>
    <dgm:pt modelId="{FB0F3162-2E6B-AA4C-A540-D609A6337036}" type="pres">
      <dgm:prSet presAssocID="{A65AB269-55BA-45F3-B98B-EA5FD9E26A69}" presName="sibTrans" presStyleCnt="0"/>
      <dgm:spPr/>
    </dgm:pt>
    <dgm:pt modelId="{A5355EE7-5279-CD4B-B315-D093BF1E5DEA}" type="pres">
      <dgm:prSet presAssocID="{002C48C4-2A01-435E-BB50-DF11C213C439}" presName="node" presStyleLbl="node1" presStyleIdx="2" presStyleCnt="6">
        <dgm:presLayoutVars>
          <dgm:bulletEnabled val="1"/>
        </dgm:presLayoutVars>
      </dgm:prSet>
      <dgm:spPr/>
    </dgm:pt>
    <dgm:pt modelId="{716C7D82-8BF9-5B40-99FA-97F50AB8F505}" type="pres">
      <dgm:prSet presAssocID="{5D4BC942-10AE-4F1C-B5C4-CAD8204CF7AD}" presName="sibTrans" presStyleCnt="0"/>
      <dgm:spPr/>
    </dgm:pt>
    <dgm:pt modelId="{7461C8B4-0A58-604E-8E98-025D59D0267E}" type="pres">
      <dgm:prSet presAssocID="{DE4F2A7B-0B8F-49E7-8C7A-4C5F5B2A491D}" presName="node" presStyleLbl="node1" presStyleIdx="3" presStyleCnt="6">
        <dgm:presLayoutVars>
          <dgm:bulletEnabled val="1"/>
        </dgm:presLayoutVars>
      </dgm:prSet>
      <dgm:spPr/>
    </dgm:pt>
    <dgm:pt modelId="{356C76D2-8D50-894E-9348-A5F492187872}" type="pres">
      <dgm:prSet presAssocID="{4922414A-77CF-4000-BD79-2316C18DB5A3}" presName="sibTrans" presStyleCnt="0"/>
      <dgm:spPr/>
    </dgm:pt>
    <dgm:pt modelId="{65B3A88B-AD68-6C47-B330-4AC2D9B421D4}" type="pres">
      <dgm:prSet presAssocID="{5AA09638-8EC3-4BD7-842D-7D0B636C32E2}" presName="node" presStyleLbl="node1" presStyleIdx="4" presStyleCnt="6">
        <dgm:presLayoutVars>
          <dgm:bulletEnabled val="1"/>
        </dgm:presLayoutVars>
      </dgm:prSet>
      <dgm:spPr/>
    </dgm:pt>
    <dgm:pt modelId="{784014F9-1621-3D46-AA34-F5F7573047FD}" type="pres">
      <dgm:prSet presAssocID="{FA7DED2A-02EB-4932-B782-E8D81171F925}" presName="sibTrans" presStyleCnt="0"/>
      <dgm:spPr/>
    </dgm:pt>
    <dgm:pt modelId="{771A3FDD-9589-3849-9B7D-B58883772E8E}" type="pres">
      <dgm:prSet presAssocID="{89E69B50-7955-434C-9603-8A119191C059}" presName="node" presStyleLbl="node1" presStyleIdx="5" presStyleCnt="6">
        <dgm:presLayoutVars>
          <dgm:bulletEnabled val="1"/>
        </dgm:presLayoutVars>
      </dgm:prSet>
      <dgm:spPr/>
    </dgm:pt>
  </dgm:ptLst>
  <dgm:cxnLst>
    <dgm:cxn modelId="{FBFB230C-2E0D-9D47-B312-0353BAD05FEC}" type="presOf" srcId="{30D4A3F5-A34C-41F2-90AE-32E6C2E365BC}" destId="{E6283CCA-9051-B94F-B709-1084D063BBE2}" srcOrd="0" destOrd="1" presId="urn:microsoft.com/office/officeart/2005/8/layout/default"/>
    <dgm:cxn modelId="{93BBE10C-5367-425D-8709-6BD02B3D216E}" srcId="{42F2700B-4998-48A7-92D1-FBD40A4FFA16}" destId="{23F59416-513A-42DA-8DBF-FAD3B7ADCAD7}" srcOrd="0" destOrd="0" parTransId="{4C98BE56-120B-47AC-B6D3-85B29901C185}" sibTransId="{092CD631-2FF1-42A5-A427-8D2D2D496A97}"/>
    <dgm:cxn modelId="{475F4B0E-C273-4D85-8B36-7F5EBF90ED0A}" srcId="{1BDF0D5E-FD79-43C9-AC88-2973F4236B7D}" destId="{002C48C4-2A01-435E-BB50-DF11C213C439}" srcOrd="2" destOrd="0" parTransId="{F9196E50-B521-4F33-8471-8C8F27D355F5}" sibTransId="{5D4BC942-10AE-4F1C-B5C4-CAD8204CF7AD}"/>
    <dgm:cxn modelId="{6A46E629-E38C-44D7-A8BC-33DA32368E7F}" srcId="{1BDF0D5E-FD79-43C9-AC88-2973F4236B7D}" destId="{3924704E-E6B3-467F-B021-5943BA427BC9}" srcOrd="1" destOrd="0" parTransId="{E478CA9B-560D-4FB1-84AB-F2C2BA78C688}" sibTransId="{A65AB269-55BA-45F3-B98B-EA5FD9E26A69}"/>
    <dgm:cxn modelId="{644D9146-306D-2048-ACFD-3B6FAD510467}" type="presOf" srcId="{3924704E-E6B3-467F-B021-5943BA427BC9}" destId="{E6283CCA-9051-B94F-B709-1084D063BBE2}" srcOrd="0" destOrd="0" presId="urn:microsoft.com/office/officeart/2005/8/layout/default"/>
    <dgm:cxn modelId="{87753A63-2A95-4FC5-B58A-7029499011FB}" srcId="{1BDF0D5E-FD79-43C9-AC88-2973F4236B7D}" destId="{DE4F2A7B-0B8F-49E7-8C7A-4C5F5B2A491D}" srcOrd="3" destOrd="0" parTransId="{2D9491B0-CC50-41E0-92AB-3B0516DC1915}" sibTransId="{4922414A-77CF-4000-BD79-2316C18DB5A3}"/>
    <dgm:cxn modelId="{DB4A5965-9CED-4573-86BB-2627C9A2566E}" srcId="{1BDF0D5E-FD79-43C9-AC88-2973F4236B7D}" destId="{89E69B50-7955-434C-9603-8A119191C059}" srcOrd="5" destOrd="0" parTransId="{99D8780F-A532-4C41-887B-5B7D2D676F42}" sibTransId="{7B2B56BF-E9C8-4F58-BA01-6A5E928E4E28}"/>
    <dgm:cxn modelId="{010EDF73-B7AD-431C-9F62-381ED6EA2353}" srcId="{1BDF0D5E-FD79-43C9-AC88-2973F4236B7D}" destId="{42F2700B-4998-48A7-92D1-FBD40A4FFA16}" srcOrd="0" destOrd="0" parTransId="{BEF5FCE2-4D8A-4467-ABD6-3B08D851501E}" sibTransId="{D9A5A287-7CA7-4737-B102-86272608688E}"/>
    <dgm:cxn modelId="{41109185-23B8-4148-A8DD-569DEC026EB0}" type="presOf" srcId="{42F2700B-4998-48A7-92D1-FBD40A4FFA16}" destId="{E3D0D399-128F-B04E-B0D3-12EA4EE0BC8D}" srcOrd="0" destOrd="0" presId="urn:microsoft.com/office/officeart/2005/8/layout/default"/>
    <dgm:cxn modelId="{4B1A1098-01CF-E24D-BB14-685A19408AC7}" type="presOf" srcId="{002C48C4-2A01-435E-BB50-DF11C213C439}" destId="{A5355EE7-5279-CD4B-B315-D093BF1E5DEA}" srcOrd="0" destOrd="0" presId="urn:microsoft.com/office/officeart/2005/8/layout/default"/>
    <dgm:cxn modelId="{73D3B29E-EBBA-9648-AE67-2FDD9E2B3855}" type="presOf" srcId="{5AA09638-8EC3-4BD7-842D-7D0B636C32E2}" destId="{65B3A88B-AD68-6C47-B330-4AC2D9B421D4}" srcOrd="0" destOrd="0" presId="urn:microsoft.com/office/officeart/2005/8/layout/default"/>
    <dgm:cxn modelId="{B89123A5-E7F0-ED47-9B4F-17EA2A5605EC}" type="presOf" srcId="{23F59416-513A-42DA-8DBF-FAD3B7ADCAD7}" destId="{E3D0D399-128F-B04E-B0D3-12EA4EE0BC8D}" srcOrd="0" destOrd="1" presId="urn:microsoft.com/office/officeart/2005/8/layout/default"/>
    <dgm:cxn modelId="{1017BFB5-DC59-FB42-92C8-3EA99D979DFD}" type="presOf" srcId="{89E69B50-7955-434C-9603-8A119191C059}" destId="{771A3FDD-9589-3849-9B7D-B58883772E8E}" srcOrd="0" destOrd="0" presId="urn:microsoft.com/office/officeart/2005/8/layout/default"/>
    <dgm:cxn modelId="{8014ADD4-86C8-4DCE-814E-DA9C32773152}" srcId="{1BDF0D5E-FD79-43C9-AC88-2973F4236B7D}" destId="{5AA09638-8EC3-4BD7-842D-7D0B636C32E2}" srcOrd="4" destOrd="0" parTransId="{4AB5EFFC-AE90-4526-9246-26F9EB87AE53}" sibTransId="{FA7DED2A-02EB-4932-B782-E8D81171F925}"/>
    <dgm:cxn modelId="{191377D7-BF58-804C-BB87-94375D7A2156}" type="presOf" srcId="{DE4F2A7B-0B8F-49E7-8C7A-4C5F5B2A491D}" destId="{7461C8B4-0A58-604E-8E98-025D59D0267E}" srcOrd="0" destOrd="0" presId="urn:microsoft.com/office/officeart/2005/8/layout/default"/>
    <dgm:cxn modelId="{B825FEE1-9EDF-4FD5-AE04-6532D8778E4E}" srcId="{3924704E-E6B3-467F-B021-5943BA427BC9}" destId="{30D4A3F5-A34C-41F2-90AE-32E6C2E365BC}" srcOrd="0" destOrd="0" parTransId="{AFE4D22F-8218-4EA7-BC00-1321F7DB80B2}" sibTransId="{06BC4500-1806-491B-847E-C5B697CD3C73}"/>
    <dgm:cxn modelId="{163D64FD-E769-E64A-8878-D2601814764D}" type="presOf" srcId="{1BDF0D5E-FD79-43C9-AC88-2973F4236B7D}" destId="{F740B75A-EA84-0443-8CC5-7987E8955AF0}" srcOrd="0" destOrd="0" presId="urn:microsoft.com/office/officeart/2005/8/layout/default"/>
    <dgm:cxn modelId="{50BF5138-9F6B-FF4C-A818-CB9E20F6B044}" type="presParOf" srcId="{F740B75A-EA84-0443-8CC5-7987E8955AF0}" destId="{E3D0D399-128F-B04E-B0D3-12EA4EE0BC8D}" srcOrd="0" destOrd="0" presId="urn:microsoft.com/office/officeart/2005/8/layout/default"/>
    <dgm:cxn modelId="{0F72A061-9324-5F49-8720-79BDB1936157}" type="presParOf" srcId="{F740B75A-EA84-0443-8CC5-7987E8955AF0}" destId="{DAB3ECAA-4B9D-474F-9FF9-DECEB78617A1}" srcOrd="1" destOrd="0" presId="urn:microsoft.com/office/officeart/2005/8/layout/default"/>
    <dgm:cxn modelId="{CD17CE5D-BE57-254F-A8FB-F2BFC05F91B6}" type="presParOf" srcId="{F740B75A-EA84-0443-8CC5-7987E8955AF0}" destId="{E6283CCA-9051-B94F-B709-1084D063BBE2}" srcOrd="2" destOrd="0" presId="urn:microsoft.com/office/officeart/2005/8/layout/default"/>
    <dgm:cxn modelId="{8352D383-055F-E444-9625-6EC10EB67E84}" type="presParOf" srcId="{F740B75A-EA84-0443-8CC5-7987E8955AF0}" destId="{FB0F3162-2E6B-AA4C-A540-D609A6337036}" srcOrd="3" destOrd="0" presId="urn:microsoft.com/office/officeart/2005/8/layout/default"/>
    <dgm:cxn modelId="{BFA83074-C8F7-7D4B-A776-595777F0A833}" type="presParOf" srcId="{F740B75A-EA84-0443-8CC5-7987E8955AF0}" destId="{A5355EE7-5279-CD4B-B315-D093BF1E5DEA}" srcOrd="4" destOrd="0" presId="urn:microsoft.com/office/officeart/2005/8/layout/default"/>
    <dgm:cxn modelId="{565C364E-1399-D842-B6FD-C52A2E6AD389}" type="presParOf" srcId="{F740B75A-EA84-0443-8CC5-7987E8955AF0}" destId="{716C7D82-8BF9-5B40-99FA-97F50AB8F505}" srcOrd="5" destOrd="0" presId="urn:microsoft.com/office/officeart/2005/8/layout/default"/>
    <dgm:cxn modelId="{E20B0389-CDCA-054D-9C4B-E8EFE68E618D}" type="presParOf" srcId="{F740B75A-EA84-0443-8CC5-7987E8955AF0}" destId="{7461C8B4-0A58-604E-8E98-025D59D0267E}" srcOrd="6" destOrd="0" presId="urn:microsoft.com/office/officeart/2005/8/layout/default"/>
    <dgm:cxn modelId="{D158479E-3C9B-074F-A78B-BBBE6872489F}" type="presParOf" srcId="{F740B75A-EA84-0443-8CC5-7987E8955AF0}" destId="{356C76D2-8D50-894E-9348-A5F492187872}" srcOrd="7" destOrd="0" presId="urn:microsoft.com/office/officeart/2005/8/layout/default"/>
    <dgm:cxn modelId="{F247618F-275F-514B-95C6-E7C338764F49}" type="presParOf" srcId="{F740B75A-EA84-0443-8CC5-7987E8955AF0}" destId="{65B3A88B-AD68-6C47-B330-4AC2D9B421D4}" srcOrd="8" destOrd="0" presId="urn:microsoft.com/office/officeart/2005/8/layout/default"/>
    <dgm:cxn modelId="{19AA254F-5F75-7341-B96A-76E220DF615C}" type="presParOf" srcId="{F740B75A-EA84-0443-8CC5-7987E8955AF0}" destId="{784014F9-1621-3D46-AA34-F5F7573047FD}" srcOrd="9" destOrd="0" presId="urn:microsoft.com/office/officeart/2005/8/layout/default"/>
    <dgm:cxn modelId="{A8FA16CF-8380-8F4F-9E2A-B46B8F5B8180}" type="presParOf" srcId="{F740B75A-EA84-0443-8CC5-7987E8955AF0}" destId="{771A3FDD-9589-3849-9B7D-B58883772E8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C1C87E-36A1-8A48-87E0-23197BA4A0C8}">
      <dsp:nvSpPr>
        <dsp:cNvPr id="0" name=""/>
        <dsp:cNvSpPr/>
      </dsp:nvSpPr>
      <dsp:spPr>
        <a:xfrm>
          <a:off x="0" y="2687"/>
          <a:ext cx="46977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71897-FC49-8542-A304-629A087BDD1F}">
      <dsp:nvSpPr>
        <dsp:cNvPr id="0" name=""/>
        <dsp:cNvSpPr/>
      </dsp:nvSpPr>
      <dsp:spPr>
        <a:xfrm>
          <a:off x="0" y="2687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Language and music teacher</a:t>
          </a:r>
          <a:endParaRPr lang="en-US" sz="3800" kern="1200" dirty="0"/>
        </a:p>
      </dsp:txBody>
      <dsp:txXfrm>
        <a:off x="0" y="2687"/>
        <a:ext cx="4697730" cy="1833104"/>
      </dsp:txXfrm>
    </dsp:sp>
    <dsp:sp modelId="{C88C2F68-F2E6-0745-B16F-BDB040BDF659}">
      <dsp:nvSpPr>
        <dsp:cNvPr id="0" name=""/>
        <dsp:cNvSpPr/>
      </dsp:nvSpPr>
      <dsp:spPr>
        <a:xfrm>
          <a:off x="0" y="1835791"/>
          <a:ext cx="46977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F28DB-6E9C-464D-A0DA-442617C9C0D4}">
      <dsp:nvSpPr>
        <dsp:cNvPr id="0" name=""/>
        <dsp:cNvSpPr/>
      </dsp:nvSpPr>
      <dsp:spPr>
        <a:xfrm>
          <a:off x="0" y="1835791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Based in Vienna, Austria</a:t>
          </a:r>
          <a:endParaRPr lang="en-US" sz="3800" kern="1200" dirty="0"/>
        </a:p>
      </dsp:txBody>
      <dsp:txXfrm>
        <a:off x="0" y="1835791"/>
        <a:ext cx="4697730" cy="1833104"/>
      </dsp:txXfrm>
    </dsp:sp>
    <dsp:sp modelId="{F330334D-92DD-7A41-9DF4-00E42A777873}">
      <dsp:nvSpPr>
        <dsp:cNvPr id="0" name=""/>
        <dsp:cNvSpPr/>
      </dsp:nvSpPr>
      <dsp:spPr>
        <a:xfrm>
          <a:off x="0" y="3668896"/>
          <a:ext cx="469773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06F57-A189-B54C-B58B-C0278525B46E}">
      <dsp:nvSpPr>
        <dsp:cNvPr id="0" name=""/>
        <dsp:cNvSpPr/>
      </dsp:nvSpPr>
      <dsp:spPr>
        <a:xfrm>
          <a:off x="0" y="3668896"/>
          <a:ext cx="469773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Reflection-on-practice (</a:t>
          </a:r>
          <a:r>
            <a:rPr lang="en-GB" sz="3800" kern="1200" dirty="0" err="1"/>
            <a:t>Ghaye</a:t>
          </a:r>
          <a:r>
            <a:rPr lang="en-GB" sz="3800" kern="1200" dirty="0"/>
            <a:t>, 2010)</a:t>
          </a:r>
          <a:endParaRPr lang="en-US" sz="3800" kern="1200" dirty="0"/>
        </a:p>
      </dsp:txBody>
      <dsp:txXfrm>
        <a:off x="0" y="3668896"/>
        <a:ext cx="4697730" cy="18331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A5CF8C-BB2A-7048-83B6-DCB5F33129F7}">
      <dsp:nvSpPr>
        <dsp:cNvPr id="0" name=""/>
        <dsp:cNvSpPr/>
      </dsp:nvSpPr>
      <dsp:spPr>
        <a:xfrm>
          <a:off x="0" y="675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CAC71E-6633-A743-A88D-FBA305C9D598}">
      <dsp:nvSpPr>
        <dsp:cNvPr id="0" name=""/>
        <dsp:cNvSpPr/>
      </dsp:nvSpPr>
      <dsp:spPr>
        <a:xfrm>
          <a:off x="0" y="67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Addressing a real-world problem</a:t>
          </a:r>
        </a:p>
      </dsp:txBody>
      <dsp:txXfrm>
        <a:off x="0" y="675"/>
        <a:ext cx="4718785" cy="1105876"/>
      </dsp:txXfrm>
    </dsp:sp>
    <dsp:sp modelId="{22C134D9-25C6-144F-8BBB-201DBC618BAB}">
      <dsp:nvSpPr>
        <dsp:cNvPr id="0" name=""/>
        <dsp:cNvSpPr/>
      </dsp:nvSpPr>
      <dsp:spPr>
        <a:xfrm>
          <a:off x="0" y="1106552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B75F4-145F-644F-9CF9-719F9A7CEC4B}">
      <dsp:nvSpPr>
        <dsp:cNvPr id="0" name=""/>
        <dsp:cNvSpPr/>
      </dsp:nvSpPr>
      <dsp:spPr>
        <a:xfrm>
          <a:off x="0" y="110655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Bridging a gap in research</a:t>
          </a:r>
        </a:p>
      </dsp:txBody>
      <dsp:txXfrm>
        <a:off x="0" y="1106552"/>
        <a:ext cx="4718785" cy="1105876"/>
      </dsp:txXfrm>
    </dsp:sp>
    <dsp:sp modelId="{C2F8A489-6CD9-1749-ABB6-8FE7D5DF9A87}">
      <dsp:nvSpPr>
        <dsp:cNvPr id="0" name=""/>
        <dsp:cNvSpPr/>
      </dsp:nvSpPr>
      <dsp:spPr>
        <a:xfrm>
          <a:off x="0" y="2212429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B473A-5D35-F245-B262-DC69C4692A48}">
      <dsp:nvSpPr>
        <dsp:cNvPr id="0" name=""/>
        <dsp:cNvSpPr/>
      </dsp:nvSpPr>
      <dsp:spPr>
        <a:xfrm>
          <a:off x="0" y="2212429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Theoretical significance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Patel’s OPERA Hypothesis (2011) 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Working Memory Theory (Baddeley, 2000)</a:t>
          </a:r>
        </a:p>
      </dsp:txBody>
      <dsp:txXfrm>
        <a:off x="0" y="2212429"/>
        <a:ext cx="4718785" cy="1105876"/>
      </dsp:txXfrm>
    </dsp:sp>
    <dsp:sp modelId="{AA4A3C64-6381-454F-9AA9-F7F990B5E56A}">
      <dsp:nvSpPr>
        <dsp:cNvPr id="0" name=""/>
        <dsp:cNvSpPr/>
      </dsp:nvSpPr>
      <dsp:spPr>
        <a:xfrm>
          <a:off x="0" y="3318305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00CA5-1695-564E-BA98-9EE9E7A563F7}">
      <dsp:nvSpPr>
        <dsp:cNvPr id="0" name=""/>
        <dsp:cNvSpPr/>
      </dsp:nvSpPr>
      <dsp:spPr>
        <a:xfrm>
          <a:off x="0" y="3318305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Build on similar studies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Pronunciation &amp; melody (</a:t>
          </a:r>
          <a:r>
            <a:rPr lang="en-US" sz="1600" kern="1200" dirty="0" err="1"/>
            <a:t>Baills</a:t>
          </a:r>
          <a:r>
            <a:rPr lang="en-US" sz="1600" kern="1200" dirty="0"/>
            <a:t> et al., 2021)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Singing &amp; recall benefits (</a:t>
          </a:r>
          <a:r>
            <a:rPr lang="en-US" sz="1600" kern="1200" dirty="0" err="1"/>
            <a:t>Ludke</a:t>
          </a:r>
          <a:r>
            <a:rPr lang="en-US" sz="1600" kern="1200" dirty="0"/>
            <a:t> et al., 2014) </a:t>
          </a:r>
          <a:endParaRPr lang="en-GB" sz="1100" kern="1200" dirty="0"/>
        </a:p>
      </dsp:txBody>
      <dsp:txXfrm>
        <a:off x="0" y="3318305"/>
        <a:ext cx="4718785" cy="1105876"/>
      </dsp:txXfrm>
    </dsp:sp>
    <dsp:sp modelId="{0BD6F35E-0604-3C41-85F9-59C010A6E31D}">
      <dsp:nvSpPr>
        <dsp:cNvPr id="0" name=""/>
        <dsp:cNvSpPr/>
      </dsp:nvSpPr>
      <dsp:spPr>
        <a:xfrm>
          <a:off x="0" y="4424182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41B72-B6C9-0C4C-A4EA-1750FF4FAC47}">
      <dsp:nvSpPr>
        <dsp:cNvPr id="0" name=""/>
        <dsp:cNvSpPr/>
      </dsp:nvSpPr>
      <dsp:spPr>
        <a:xfrm>
          <a:off x="0" y="4424182"/>
          <a:ext cx="4718785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Practical implications</a:t>
          </a:r>
        </a:p>
      </dsp:txBody>
      <dsp:txXfrm>
        <a:off x="0" y="4424182"/>
        <a:ext cx="4718785" cy="11058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1A2819-9200-4583-970C-46B1AE7363CF}">
      <dsp:nvSpPr>
        <dsp:cNvPr id="0" name=""/>
        <dsp:cNvSpPr/>
      </dsp:nvSpPr>
      <dsp:spPr>
        <a:xfrm>
          <a:off x="0" y="717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C937CC-28D8-4980-A282-3171861A8593}">
      <dsp:nvSpPr>
        <dsp:cNvPr id="0" name=""/>
        <dsp:cNvSpPr/>
      </dsp:nvSpPr>
      <dsp:spPr>
        <a:xfrm>
          <a:off x="507973" y="378548"/>
          <a:ext cx="923587" cy="923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A27D2-D28D-4138-82B1-BB20FFF89E83}">
      <dsp:nvSpPr>
        <dsp:cNvPr id="0" name=""/>
        <dsp:cNvSpPr/>
      </dsp:nvSpPr>
      <dsp:spPr>
        <a:xfrm>
          <a:off x="1939533" y="717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Assess effectiveness of melody-based instruction compared to other methods</a:t>
          </a:r>
        </a:p>
      </dsp:txBody>
      <dsp:txXfrm>
        <a:off x="1939533" y="717"/>
        <a:ext cx="2786667" cy="1679249"/>
      </dsp:txXfrm>
    </dsp:sp>
    <dsp:sp modelId="{D16F7B0E-0B2A-4EF1-9CA1-C7AD464F706B}">
      <dsp:nvSpPr>
        <dsp:cNvPr id="0" name=""/>
        <dsp:cNvSpPr/>
      </dsp:nvSpPr>
      <dsp:spPr>
        <a:xfrm>
          <a:off x="0" y="2099779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825F0-02CB-4EF2-92BD-FAEF026DFEB1}">
      <dsp:nvSpPr>
        <dsp:cNvPr id="0" name=""/>
        <dsp:cNvSpPr/>
      </dsp:nvSpPr>
      <dsp:spPr>
        <a:xfrm>
          <a:off x="507973" y="2477610"/>
          <a:ext cx="923587" cy="923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03D123-27BA-48BD-9D22-C5F283CA69E4}">
      <dsp:nvSpPr>
        <dsp:cNvPr id="0" name=""/>
        <dsp:cNvSpPr/>
      </dsp:nvSpPr>
      <dsp:spPr>
        <a:xfrm>
          <a:off x="1939533" y="2099779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Investigate learner motivation</a:t>
          </a:r>
        </a:p>
      </dsp:txBody>
      <dsp:txXfrm>
        <a:off x="1939533" y="2099779"/>
        <a:ext cx="2786667" cy="1679249"/>
      </dsp:txXfrm>
    </dsp:sp>
    <dsp:sp modelId="{CD6E0BBC-8596-42B0-8395-B40C5DEF2A19}">
      <dsp:nvSpPr>
        <dsp:cNvPr id="0" name=""/>
        <dsp:cNvSpPr/>
      </dsp:nvSpPr>
      <dsp:spPr>
        <a:xfrm>
          <a:off x="0" y="4198841"/>
          <a:ext cx="4726201" cy="167924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F43F69-AA97-441F-B7A8-C67E8A081758}">
      <dsp:nvSpPr>
        <dsp:cNvPr id="0" name=""/>
        <dsp:cNvSpPr/>
      </dsp:nvSpPr>
      <dsp:spPr>
        <a:xfrm>
          <a:off x="507973" y="4576672"/>
          <a:ext cx="923587" cy="923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C89E6-6785-4F94-A7B8-C6EF51040438}">
      <dsp:nvSpPr>
        <dsp:cNvPr id="0" name=""/>
        <dsp:cNvSpPr/>
      </dsp:nvSpPr>
      <dsp:spPr>
        <a:xfrm>
          <a:off x="1939533" y="4198841"/>
          <a:ext cx="2786667" cy="16792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721" tIns="177721" rIns="177721" bIns="1777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Examine cognitive mechanisms</a:t>
          </a:r>
        </a:p>
      </dsp:txBody>
      <dsp:txXfrm>
        <a:off x="1939533" y="4198841"/>
        <a:ext cx="2786667" cy="16792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FC692C-2845-7048-9A48-B5E2142D8EDA}">
      <dsp:nvSpPr>
        <dsp:cNvPr id="0" name=""/>
        <dsp:cNvSpPr/>
      </dsp:nvSpPr>
      <dsp:spPr>
        <a:xfrm>
          <a:off x="0" y="182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13704-4C29-5244-9A64-656CF30A87AF}">
      <dsp:nvSpPr>
        <dsp:cNvPr id="0" name=""/>
        <dsp:cNvSpPr/>
      </dsp:nvSpPr>
      <dsp:spPr>
        <a:xfrm>
          <a:off x="0" y="182"/>
          <a:ext cx="4718785" cy="5396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OPERA Hypothesis (Patel, 2011)</a:t>
          </a:r>
        </a:p>
      </dsp:txBody>
      <dsp:txXfrm>
        <a:off x="0" y="182"/>
        <a:ext cx="4718785" cy="539652"/>
      </dsp:txXfrm>
    </dsp:sp>
    <dsp:sp modelId="{C3FEDBB1-B417-154B-9418-72FCD2D183A6}">
      <dsp:nvSpPr>
        <dsp:cNvPr id="0" name=""/>
        <dsp:cNvSpPr/>
      </dsp:nvSpPr>
      <dsp:spPr>
        <a:xfrm>
          <a:off x="0" y="539835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283FF-AD96-1749-A60A-0E97BDFCED56}">
      <dsp:nvSpPr>
        <dsp:cNvPr id="0" name=""/>
        <dsp:cNvSpPr/>
      </dsp:nvSpPr>
      <dsp:spPr>
        <a:xfrm>
          <a:off x="0" y="539835"/>
          <a:ext cx="4718785" cy="5793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Music as a mnemonic aid (Wallace, 1994)</a:t>
          </a:r>
        </a:p>
      </dsp:txBody>
      <dsp:txXfrm>
        <a:off x="0" y="539835"/>
        <a:ext cx="4718785" cy="579316"/>
      </dsp:txXfrm>
    </dsp:sp>
    <dsp:sp modelId="{91BA11B3-0BCD-344C-9F6D-A7BC10C88FE5}">
      <dsp:nvSpPr>
        <dsp:cNvPr id="0" name=""/>
        <dsp:cNvSpPr/>
      </dsp:nvSpPr>
      <dsp:spPr>
        <a:xfrm>
          <a:off x="0" y="1119152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3764D7-2A00-6348-A7DC-7582C0C5A191}">
      <dsp:nvSpPr>
        <dsp:cNvPr id="0" name=""/>
        <dsp:cNvSpPr/>
      </dsp:nvSpPr>
      <dsp:spPr>
        <a:xfrm>
          <a:off x="0" y="1119152"/>
          <a:ext cx="4718785" cy="6873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T" sz="1900" kern="1200" dirty="0"/>
            <a:t>Sweller’s Cognitive Load Theory (1988)</a:t>
          </a:r>
          <a:endParaRPr lang="en-US" sz="1900" kern="1200" dirty="0"/>
        </a:p>
      </dsp:txBody>
      <dsp:txXfrm>
        <a:off x="0" y="1119152"/>
        <a:ext cx="4718785" cy="687393"/>
      </dsp:txXfrm>
    </dsp:sp>
    <dsp:sp modelId="{8C054876-AE66-7E49-B59C-B30964DE0F6B}">
      <dsp:nvSpPr>
        <dsp:cNvPr id="0" name=""/>
        <dsp:cNvSpPr/>
      </dsp:nvSpPr>
      <dsp:spPr>
        <a:xfrm>
          <a:off x="0" y="1806545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C1F89A-B7F2-ED45-8CC1-9F3B9D292A81}">
      <dsp:nvSpPr>
        <dsp:cNvPr id="0" name=""/>
        <dsp:cNvSpPr/>
      </dsp:nvSpPr>
      <dsp:spPr>
        <a:xfrm>
          <a:off x="0" y="1806545"/>
          <a:ext cx="4718785" cy="896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Dual Coding and Multimodal Input </a:t>
          </a:r>
          <a:r>
            <a:rPr lang="de-DE" sz="1900" kern="1200" dirty="0"/>
            <a:t>(Li et., 2022) </a:t>
          </a:r>
          <a:endParaRPr lang="en-GB" sz="1900" kern="1200" dirty="0"/>
        </a:p>
      </dsp:txBody>
      <dsp:txXfrm>
        <a:off x="0" y="1806545"/>
        <a:ext cx="4718785" cy="896055"/>
      </dsp:txXfrm>
    </dsp:sp>
    <dsp:sp modelId="{147A9050-4CF5-4642-8F8A-8708E069BA55}">
      <dsp:nvSpPr>
        <dsp:cNvPr id="0" name=""/>
        <dsp:cNvSpPr/>
      </dsp:nvSpPr>
      <dsp:spPr>
        <a:xfrm>
          <a:off x="0" y="2702600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DD85C7-E146-9842-9AB9-49BDEDC9963C}">
      <dsp:nvSpPr>
        <dsp:cNvPr id="0" name=""/>
        <dsp:cNvSpPr/>
      </dsp:nvSpPr>
      <dsp:spPr>
        <a:xfrm>
          <a:off x="0" y="2702600"/>
          <a:ext cx="4718785" cy="8225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Baddeley’s Working Memory Model (2000)</a:t>
          </a:r>
        </a:p>
      </dsp:txBody>
      <dsp:txXfrm>
        <a:off x="0" y="2702600"/>
        <a:ext cx="4718785" cy="822548"/>
      </dsp:txXfrm>
    </dsp:sp>
    <dsp:sp modelId="{50C675A0-3DFC-BE4C-9402-A5627AB5DF72}">
      <dsp:nvSpPr>
        <dsp:cNvPr id="0" name=""/>
        <dsp:cNvSpPr/>
      </dsp:nvSpPr>
      <dsp:spPr>
        <a:xfrm>
          <a:off x="0" y="3525149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1D0584-4795-7D43-A21C-F6CFAC40F27F}">
      <dsp:nvSpPr>
        <dsp:cNvPr id="0" name=""/>
        <dsp:cNvSpPr/>
      </dsp:nvSpPr>
      <dsp:spPr>
        <a:xfrm>
          <a:off x="0" y="3525149"/>
          <a:ext cx="4718785" cy="9450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Neural Overlaps in Phonological and Tonal Processing (Schulze &amp; Koelsch, 2012)</a:t>
          </a:r>
          <a:endParaRPr lang="en-GB" sz="1900" kern="1200" dirty="0"/>
        </a:p>
      </dsp:txBody>
      <dsp:txXfrm>
        <a:off x="0" y="3525149"/>
        <a:ext cx="4718785" cy="945059"/>
      </dsp:txXfrm>
    </dsp:sp>
    <dsp:sp modelId="{85AFF047-7996-AC42-951B-499A8077CD04}">
      <dsp:nvSpPr>
        <dsp:cNvPr id="0" name=""/>
        <dsp:cNvSpPr/>
      </dsp:nvSpPr>
      <dsp:spPr>
        <a:xfrm>
          <a:off x="0" y="4470208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EC8293-8C2F-3242-ACD7-CB486C09E3EC}">
      <dsp:nvSpPr>
        <dsp:cNvPr id="0" name=""/>
        <dsp:cNvSpPr/>
      </dsp:nvSpPr>
      <dsp:spPr>
        <a:xfrm>
          <a:off x="0" y="4470208"/>
          <a:ext cx="4718785" cy="908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Biased Competition Framework </a:t>
          </a:r>
          <a:r>
            <a:rPr lang="en-AT" sz="1900" kern="1200" dirty="0"/>
            <a:t>(Scalf et al., 2013)</a:t>
          </a:r>
          <a:endParaRPr lang="en-GB" sz="1900" kern="1200" dirty="0"/>
        </a:p>
      </dsp:txBody>
      <dsp:txXfrm>
        <a:off x="0" y="4470208"/>
        <a:ext cx="4718785" cy="908275"/>
      </dsp:txXfrm>
    </dsp:sp>
    <dsp:sp modelId="{7430C95D-AD44-A141-B01E-B77B3FC92D0A}">
      <dsp:nvSpPr>
        <dsp:cNvPr id="0" name=""/>
        <dsp:cNvSpPr/>
      </dsp:nvSpPr>
      <dsp:spPr>
        <a:xfrm>
          <a:off x="0" y="5378484"/>
          <a:ext cx="471878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0616E9-BE33-A249-B5D0-43FAC7FEEF5B}">
      <dsp:nvSpPr>
        <dsp:cNvPr id="0" name=""/>
        <dsp:cNvSpPr/>
      </dsp:nvSpPr>
      <dsp:spPr>
        <a:xfrm>
          <a:off x="0" y="5378484"/>
          <a:ext cx="4718785" cy="964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Phonological Memory &amp; Vocabulary Learning</a:t>
          </a:r>
          <a:br>
            <a:rPr lang="en-US" sz="1900" kern="1200" dirty="0"/>
          </a:br>
          <a:r>
            <a:rPr lang="en-US" sz="1900" kern="1200" dirty="0"/>
            <a:t>Gathercole et al. (2001) </a:t>
          </a:r>
        </a:p>
      </dsp:txBody>
      <dsp:txXfrm>
        <a:off x="0" y="5378484"/>
        <a:ext cx="4718785" cy="9649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A075F5-28BF-1946-8A07-C154D9014BBD}">
      <dsp:nvSpPr>
        <dsp:cNvPr id="0" name=""/>
        <dsp:cNvSpPr/>
      </dsp:nvSpPr>
      <dsp:spPr>
        <a:xfrm>
          <a:off x="0" y="638667"/>
          <a:ext cx="4718785" cy="1352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• </a:t>
          </a:r>
          <a:r>
            <a:rPr lang="en-US" sz="3400" kern="1200" dirty="0" err="1"/>
            <a:t>Ludke</a:t>
          </a:r>
          <a:r>
            <a:rPr lang="en-US" sz="3400" kern="1200" dirty="0"/>
            <a:t> et al. (2014): Singing &amp; recall benefits</a:t>
          </a:r>
        </a:p>
      </dsp:txBody>
      <dsp:txXfrm>
        <a:off x="66025" y="704692"/>
        <a:ext cx="4586735" cy="1220470"/>
      </dsp:txXfrm>
    </dsp:sp>
    <dsp:sp modelId="{FDEA910B-1BCD-9149-8D66-DC038DEBB8F0}">
      <dsp:nvSpPr>
        <dsp:cNvPr id="0" name=""/>
        <dsp:cNvSpPr/>
      </dsp:nvSpPr>
      <dsp:spPr>
        <a:xfrm>
          <a:off x="0" y="2089107"/>
          <a:ext cx="4718785" cy="135252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• Legg (2009): Melody &amp; retention</a:t>
          </a:r>
        </a:p>
      </dsp:txBody>
      <dsp:txXfrm>
        <a:off x="66025" y="2155132"/>
        <a:ext cx="4586735" cy="1220470"/>
      </dsp:txXfrm>
    </dsp:sp>
    <dsp:sp modelId="{8525BD5D-BAEA-5E48-B550-70403AA2BBB7}">
      <dsp:nvSpPr>
        <dsp:cNvPr id="0" name=""/>
        <dsp:cNvSpPr/>
      </dsp:nvSpPr>
      <dsp:spPr>
        <a:xfrm>
          <a:off x="0" y="3539547"/>
          <a:ext cx="4718785" cy="13525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• </a:t>
          </a:r>
          <a:r>
            <a:rPr lang="en-US" sz="3400" kern="1200" dirty="0" err="1"/>
            <a:t>Baills</a:t>
          </a:r>
          <a:r>
            <a:rPr lang="en-US" sz="3400" kern="1200" dirty="0"/>
            <a:t> et al. (2021): Melody &amp; </a:t>
          </a:r>
          <a:r>
            <a:rPr lang="en-US" sz="3400" kern="1200" dirty="0" err="1"/>
            <a:t>accentedness</a:t>
          </a:r>
          <a:endParaRPr lang="en-US" sz="3400" kern="1200" dirty="0"/>
        </a:p>
      </dsp:txBody>
      <dsp:txXfrm>
        <a:off x="66025" y="3605572"/>
        <a:ext cx="4586735" cy="12204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276BC-BC02-464E-8B84-C714A42BDDF2}">
      <dsp:nvSpPr>
        <dsp:cNvPr id="0" name=""/>
        <dsp:cNvSpPr/>
      </dsp:nvSpPr>
      <dsp:spPr>
        <a:xfrm>
          <a:off x="258369" y="1991"/>
          <a:ext cx="2875189" cy="17251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Focus often on children, not adults</a:t>
          </a:r>
        </a:p>
      </dsp:txBody>
      <dsp:txXfrm>
        <a:off x="258369" y="1991"/>
        <a:ext cx="2875189" cy="1725113"/>
      </dsp:txXfrm>
    </dsp:sp>
    <dsp:sp modelId="{569BCE3F-AA34-DF4A-A177-25DE2D14AF15}">
      <dsp:nvSpPr>
        <dsp:cNvPr id="0" name=""/>
        <dsp:cNvSpPr/>
      </dsp:nvSpPr>
      <dsp:spPr>
        <a:xfrm>
          <a:off x="258369" y="2014624"/>
          <a:ext cx="2875189" cy="17251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Short-term vs. long-term retention</a:t>
          </a:r>
        </a:p>
      </dsp:txBody>
      <dsp:txXfrm>
        <a:off x="258369" y="2014624"/>
        <a:ext cx="2875189" cy="1725113"/>
      </dsp:txXfrm>
    </dsp:sp>
    <dsp:sp modelId="{B5A6D876-EE50-D147-B775-9DE77786C137}">
      <dsp:nvSpPr>
        <dsp:cNvPr id="0" name=""/>
        <dsp:cNvSpPr/>
      </dsp:nvSpPr>
      <dsp:spPr>
        <a:xfrm>
          <a:off x="258369" y="4027257"/>
          <a:ext cx="2875189" cy="17251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Focus often on pronunciation</a:t>
          </a:r>
        </a:p>
      </dsp:txBody>
      <dsp:txXfrm>
        <a:off x="258369" y="4027257"/>
        <a:ext cx="2875189" cy="17251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D0D399-128F-B04E-B0D3-12EA4EE0BC8D}">
      <dsp:nvSpPr>
        <dsp:cNvPr id="0" name=""/>
        <dsp:cNvSpPr/>
      </dsp:nvSpPr>
      <dsp:spPr>
        <a:xfrm>
          <a:off x="577" y="529637"/>
          <a:ext cx="2250782" cy="13504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Pragmatic paradigm</a:t>
          </a:r>
          <a:endParaRPr lang="en-US" sz="2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research question at the centre</a:t>
          </a:r>
          <a:endParaRPr lang="en-US" sz="1600" kern="1200"/>
        </a:p>
      </dsp:txBody>
      <dsp:txXfrm>
        <a:off x="577" y="529637"/>
        <a:ext cx="2250782" cy="1350469"/>
      </dsp:txXfrm>
    </dsp:sp>
    <dsp:sp modelId="{E6283CCA-9051-B94F-B709-1084D063BBE2}">
      <dsp:nvSpPr>
        <dsp:cNvPr id="0" name=""/>
        <dsp:cNvSpPr/>
      </dsp:nvSpPr>
      <dsp:spPr>
        <a:xfrm>
          <a:off x="2476437" y="529637"/>
          <a:ext cx="2250782" cy="1350469"/>
        </a:xfrm>
        <a:prstGeom prst="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Mixed-methods approach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quantitative and qualitative</a:t>
          </a:r>
          <a:endParaRPr lang="en-US" sz="1600" kern="1200"/>
        </a:p>
      </dsp:txBody>
      <dsp:txXfrm>
        <a:off x="2476437" y="529637"/>
        <a:ext cx="2250782" cy="1350469"/>
      </dsp:txXfrm>
    </dsp:sp>
    <dsp:sp modelId="{A5355EE7-5279-CD4B-B315-D093BF1E5DEA}">
      <dsp:nvSpPr>
        <dsp:cNvPr id="0" name=""/>
        <dsp:cNvSpPr/>
      </dsp:nvSpPr>
      <dsp:spPr>
        <a:xfrm>
          <a:off x="577" y="2105184"/>
          <a:ext cx="2250782" cy="1350469"/>
        </a:xfrm>
        <a:prstGeom prst="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Questionnaire</a:t>
          </a:r>
          <a:endParaRPr lang="en-US" sz="2100" kern="1200"/>
        </a:p>
      </dsp:txBody>
      <dsp:txXfrm>
        <a:off x="577" y="2105184"/>
        <a:ext cx="2250782" cy="1350469"/>
      </dsp:txXfrm>
    </dsp:sp>
    <dsp:sp modelId="{7461C8B4-0A58-604E-8E98-025D59D0267E}">
      <dsp:nvSpPr>
        <dsp:cNvPr id="0" name=""/>
        <dsp:cNvSpPr/>
      </dsp:nvSpPr>
      <dsp:spPr>
        <a:xfrm>
          <a:off x="2476437" y="2105184"/>
          <a:ext cx="2250782" cy="1350469"/>
        </a:xfrm>
        <a:prstGeom prst="rect">
          <a:avLst/>
        </a:prstGeom>
        <a:solidFill>
          <a:schemeClr val="accent2">
            <a:hueOff val="2808912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Quasi-experiment</a:t>
          </a:r>
        </a:p>
      </dsp:txBody>
      <dsp:txXfrm>
        <a:off x="2476437" y="2105184"/>
        <a:ext cx="2250782" cy="1350469"/>
      </dsp:txXfrm>
    </dsp:sp>
    <dsp:sp modelId="{65B3A88B-AD68-6C47-B330-4AC2D9B421D4}">
      <dsp:nvSpPr>
        <dsp:cNvPr id="0" name=""/>
        <dsp:cNvSpPr/>
      </dsp:nvSpPr>
      <dsp:spPr>
        <a:xfrm>
          <a:off x="577" y="3680732"/>
          <a:ext cx="2250782" cy="1350469"/>
        </a:xfrm>
        <a:prstGeom prst="rect">
          <a:avLst/>
        </a:prstGeom>
        <a:solidFill>
          <a:schemeClr val="accent2">
            <a:hueOff val="3745216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Semi-structured interviews</a:t>
          </a:r>
        </a:p>
      </dsp:txBody>
      <dsp:txXfrm>
        <a:off x="577" y="3680732"/>
        <a:ext cx="2250782" cy="1350469"/>
      </dsp:txXfrm>
    </dsp:sp>
    <dsp:sp modelId="{771A3FDD-9589-3849-9B7D-B58883772E8E}">
      <dsp:nvSpPr>
        <dsp:cNvPr id="0" name=""/>
        <dsp:cNvSpPr/>
      </dsp:nvSpPr>
      <dsp:spPr>
        <a:xfrm>
          <a:off x="2476437" y="3680732"/>
          <a:ext cx="2250782" cy="1350469"/>
        </a:xfrm>
        <a:prstGeom prst="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Triangulation Design (Denscombe 2014)</a:t>
          </a:r>
          <a:endParaRPr lang="en-US" sz="2100" kern="1200"/>
        </a:p>
      </dsp:txBody>
      <dsp:txXfrm>
        <a:off x="2476437" y="3680732"/>
        <a:ext cx="2250782" cy="13504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lang.12442" TargetMode="External"/><Relationship Id="rId2" Type="http://schemas.openxmlformats.org/officeDocument/2006/relationships/hyperlink" Target="https://doi.org/10.1016/S0021-9924(03)00019-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syg.2022.834706" TargetMode="External"/><Relationship Id="rId5" Type="http://schemas.openxmlformats.org/officeDocument/2006/relationships/hyperlink" Target="https://doi.org/10.7227/RIE.82.1" TargetMode="External"/><Relationship Id="rId4" Type="http://schemas.openxmlformats.org/officeDocument/2006/relationships/hyperlink" Target="https://doi.org/10.1080/02724980042000002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psyg.2011.00142" TargetMode="External"/><Relationship Id="rId2" Type="http://schemas.openxmlformats.org/officeDocument/2006/relationships/hyperlink" Target="https://doi.org/10.3758/s13421-013-0342-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j.1749-6632.2012.06447.x" TargetMode="External"/><Relationship Id="rId5" Type="http://schemas.openxmlformats.org/officeDocument/2006/relationships/hyperlink" Target="https://doi.org/10.3389/fpsyg.2013.00243" TargetMode="External"/><Relationship Id="rId4" Type="http://schemas.openxmlformats.org/officeDocument/2006/relationships/hyperlink" Target="https://doi.org/10.21070/picecrs.v1i1.563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7/9781009024686" TargetMode="External"/><Relationship Id="rId2" Type="http://schemas.openxmlformats.org/officeDocument/2006/relationships/hyperlink" Target="https://doi.org/10.1007/s10648-023-09817-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37/0278-7393.20.6.14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36763" y="1443848"/>
            <a:ext cx="3890295" cy="4480726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1900" b="1" dirty="0"/>
              <a:t>The Impact of Melody on Vocabulary Acquisition in Beginning Adult Foreign Language Learners: </a:t>
            </a:r>
            <a:br>
              <a:rPr lang="en-GB" sz="1900" b="1" dirty="0"/>
            </a:br>
            <a:r>
              <a:rPr lang="en-GB" sz="1900" dirty="0"/>
              <a:t>An Investigation into Effective Learning Strategies</a:t>
            </a:r>
            <a:br>
              <a:rPr lang="en-GB" sz="1900" dirty="0"/>
            </a:br>
            <a:br>
              <a:rPr lang="en-GB" sz="1900" dirty="0"/>
            </a:br>
            <a:endParaRPr lang="en-GB" sz="19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3508" y="2570944"/>
            <a:ext cx="2241174" cy="1529845"/>
          </a:xfrm>
        </p:spPr>
        <p:txBody>
          <a:bodyPr anchor="ctr">
            <a:normAutofit lnSpcReduction="10000"/>
          </a:bodyPr>
          <a:lstStyle/>
          <a:p>
            <a:pPr marL="0" indent="0" algn="r">
              <a:lnSpc>
                <a:spcPct val="150000"/>
              </a:lnSpc>
              <a:buNone/>
            </a:pPr>
            <a:r>
              <a:rPr lang="en-GB" sz="1600" dirty="0"/>
              <a:t>Elena Atkinson-Sporle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GB" sz="1600" dirty="0"/>
              <a:t>University of Wales Trinity Saint David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GB" sz="1600" dirty="0"/>
              <a:t>2029941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GB" sz="3600" dirty="0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691974-6B2A-E5CC-58A2-7303F437C5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9929976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1667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FFFF"/>
                </a:solidFill>
              </a:rPr>
              <a:t>Justification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691974-6B2A-E5CC-58A2-7303F437C5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1393896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Research Question &amp; Aims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7DD72D-4D93-6D0E-CEC2-C94793FC33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110689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Literature Review - Overview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FBCD37B8-5386-B6B0-7E3F-62092DBA73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5531362"/>
              </p:ext>
            </p:extLst>
          </p:nvPr>
        </p:nvGraphicFramePr>
        <p:xfrm>
          <a:off x="3905730" y="285750"/>
          <a:ext cx="4718785" cy="63436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Literature Review - Key Studies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330217-68D0-DAD5-F399-687DB17CD6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0891797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9192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180222" y="1348064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Literature Review - Gaps &amp; Contributions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4043AB6F-1C97-7A64-D498-5020CCC72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0662306"/>
              </p:ext>
            </p:extLst>
          </p:nvPr>
        </p:nvGraphicFramePr>
        <p:xfrm>
          <a:off x="4949952" y="460169"/>
          <a:ext cx="3391929" cy="5754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39192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180222" y="1348064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Methodology -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C81EE9-15AA-BB68-146E-0C29C9DF10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118003"/>
              </p:ext>
            </p:extLst>
          </p:nvPr>
        </p:nvGraphicFramePr>
        <p:xfrm>
          <a:off x="3927763" y="653693"/>
          <a:ext cx="4727797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Insider Research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Familiarity with the learning environment (</a:t>
            </a:r>
            <a:r>
              <a:rPr lang="en-GB" sz="2400" dirty="0" err="1"/>
              <a:t>Saidin</a:t>
            </a:r>
            <a:r>
              <a:rPr lang="en-GB" sz="2400" dirty="0"/>
              <a:t> &amp; Yaacob, 2016)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Awareness of potential bias and commitment to reflexivity (Costley et al., 2010)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Greater participant trust (Mercer, 2007)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Risk of subjective interpretation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Methodology - Questionnaire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Questionnaire</a:t>
            </a:r>
            <a:r>
              <a:rPr sz="2400" dirty="0"/>
              <a:t> distributed to </a:t>
            </a:r>
            <a:r>
              <a:rPr lang="en-GB" sz="2400" dirty="0"/>
              <a:t>14 </a:t>
            </a:r>
            <a:r>
              <a:rPr sz="2400" dirty="0"/>
              <a:t>language teachers</a:t>
            </a:r>
            <a:endParaRPr lang="en-GB" sz="2400" dirty="0"/>
          </a:p>
          <a:p>
            <a:pPr marL="0" indent="0">
              <a:buNone/>
            </a:pPr>
            <a:endParaRPr sz="2400" dirty="0"/>
          </a:p>
          <a:p>
            <a:pPr marL="0" indent="0">
              <a:buNone/>
            </a:pPr>
            <a:r>
              <a:rPr sz="2400" dirty="0"/>
              <a:t>Examined:</a:t>
            </a:r>
            <a:endParaRPr lang="en-GB" sz="2400" dirty="0"/>
          </a:p>
          <a:p>
            <a:r>
              <a:rPr sz="2400" dirty="0"/>
              <a:t>Use of music in vocabulary instruction</a:t>
            </a:r>
            <a:endParaRPr lang="en-GB" sz="2400" dirty="0"/>
          </a:p>
          <a:p>
            <a:r>
              <a:rPr sz="2400" dirty="0"/>
              <a:t>Perceived effectiveness of melody</a:t>
            </a:r>
            <a:endParaRPr lang="en-GB" sz="2400" dirty="0"/>
          </a:p>
          <a:p>
            <a:r>
              <a:rPr sz="2400" dirty="0"/>
              <a:t>Preferred pedagogical strategies</a:t>
            </a:r>
            <a:r>
              <a:rPr lang="en-GB" sz="2400" dirty="0"/>
              <a:t> (Thornbury, 2017)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Findings - Results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614" y="1396686"/>
            <a:ext cx="4152298" cy="47531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85.7% of teachers use songs in vocabulary instruction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0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stress/intonation awareness and production</a:t>
            </a:r>
          </a:p>
          <a:p>
            <a:pPr>
              <a:lnSpc>
                <a:spcPct val="90000"/>
              </a:lnSpc>
            </a:pPr>
            <a:r>
              <a:rPr lang="en-GB" sz="20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aid memorisation </a:t>
            </a:r>
          </a:p>
          <a:p>
            <a:pPr>
              <a:lnSpc>
                <a:spcPct val="90000"/>
              </a:lnSpc>
            </a:pPr>
            <a:r>
              <a:rPr lang="en-GB" sz="2000" kern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contextualise vocabulary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Perceptions of melody’s effectiveness vary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‘Contextual learning’ perceived as most effective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Repeated exposure (Nation, 2001)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E93B9D-7DBB-59CF-B159-3E49101B1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60A022B-0F03-2470-8F4F-B3B4A1E7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89251B9-E63F-7181-D848-4FDFAE37E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78EFA0-5E2A-CF59-9B09-5197E246E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Findings - Limitations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9882342B-0FE8-0EF4-4016-9886612FE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81DCD8B1-18DD-D231-FADA-EFE0C3C78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78A7E-9F95-CEE2-F7BD-A082FE885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2233820"/>
            <a:ext cx="4152298" cy="239035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Small sample size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Inconsistent reports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Lack of contextual data</a:t>
            </a:r>
          </a:p>
        </p:txBody>
      </p:sp>
    </p:spTree>
    <p:extLst>
      <p:ext uri="{BB962C8B-B14F-4D97-AF65-F5344CB8AC3E}">
        <p14:creationId xmlns:p14="http://schemas.microsoft.com/office/powerpoint/2010/main" val="2214204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FFFF"/>
                </a:solidFill>
              </a:rPr>
              <a:t>Methodology - Quasi-Experiment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Within-subjects design</a:t>
            </a:r>
          </a:p>
          <a:p>
            <a:pPr>
              <a:lnSpc>
                <a:spcPct val="90000"/>
              </a:lnSpc>
            </a:pPr>
            <a:r>
              <a:rPr sz="2600" dirty="0">
                <a:latin typeface="Calibri" panose="020F0502020204030204" pitchFamily="34" charset="0"/>
                <a:cs typeface="Calibri" panose="020F0502020204030204" pitchFamily="34" charset="0"/>
              </a:rPr>
              <a:t>Melody-based training</a:t>
            </a: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0000"/>
              </a:lnSpc>
            </a:pPr>
            <a:r>
              <a:rPr sz="2600" dirty="0">
                <a:latin typeface="Calibri" panose="020F0502020204030204" pitchFamily="34" charset="0"/>
                <a:cs typeface="Calibri" panose="020F0502020204030204" pitchFamily="34" charset="0"/>
              </a:rPr>
              <a:t>Spoken repetition</a:t>
            </a:r>
            <a:endParaRPr lang="en-AT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150000"/>
              </a:lnSpc>
              <a:buNone/>
            </a:pPr>
            <a:endParaRPr lang="en-GB" sz="13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Day 1</a:t>
            </a:r>
            <a:endParaRPr lang="en-AT" sz="2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Pre-tests: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PSTM test 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  <a:sym typeface="Wingdings" pitchFamily="2" charset="2"/>
              </a:rPr>
              <a:t>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Vocabulary assessment</a:t>
            </a:r>
            <a:endParaRPr lang="en-AT" sz="2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Training: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spoken and sung modality (13 minutes)</a:t>
            </a:r>
            <a:endParaRPr lang="en-AT" sz="2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Post-test: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immediate recall test</a:t>
            </a:r>
            <a:endParaRPr lang="en-AT" sz="2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Semi-structured interview</a:t>
            </a:r>
            <a:endParaRPr lang="en-AT" sz="2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Days 2-7</a:t>
            </a:r>
            <a:endParaRPr lang="en-AT" sz="2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Participants do not actively practise vocabulary</a:t>
            </a:r>
            <a:endParaRPr lang="en-AT" sz="2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cs typeface="Calibri" panose="020F0502020204030204" pitchFamily="34" charset="0"/>
              </a:rPr>
              <a:t>Day 8</a:t>
            </a:r>
            <a:endParaRPr lang="en-AT" sz="2100" dirty="0">
              <a:effectLst/>
              <a:latin typeface="Calibri" panose="020F0502020204030204" pitchFamily="34" charset="0"/>
              <a:ea typeface="Aptos" panose="020B0004020202020204" pitchFamily="34" charset="0"/>
              <a:cs typeface="Calibri" panose="020F0502020204030204" pitchFamily="34" charset="0"/>
            </a:endParaRPr>
          </a:p>
          <a:p>
            <a:pPr marL="742950" lvl="1" indent="-285750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GB" sz="21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Post-test:</a:t>
            </a:r>
            <a:r>
              <a:rPr lang="en-GB" sz="2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delayed recall test</a:t>
            </a:r>
            <a:endParaRPr lang="en-AT" sz="2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8C996C8-016E-80A4-BE15-602C65CD898B}"/>
              </a:ext>
            </a:extLst>
          </p:cNvPr>
          <p:cNvSpPr/>
          <p:nvPr/>
        </p:nvSpPr>
        <p:spPr>
          <a:xfrm>
            <a:off x="5329238" y="114300"/>
            <a:ext cx="3812476" cy="28289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T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C4473AA-4AA5-A423-D3F8-97BB231460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0505582"/>
              </p:ext>
            </p:extLst>
          </p:nvPr>
        </p:nvGraphicFramePr>
        <p:xfrm>
          <a:off x="1073040" y="2450267"/>
          <a:ext cx="6997920" cy="2256072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1749480">
                  <a:extLst>
                    <a:ext uri="{9D8B030D-6E8A-4147-A177-3AD203B41FA5}">
                      <a16:colId xmlns:a16="http://schemas.microsoft.com/office/drawing/2014/main" val="1568513876"/>
                    </a:ext>
                  </a:extLst>
                </a:gridCol>
                <a:gridCol w="1749480">
                  <a:extLst>
                    <a:ext uri="{9D8B030D-6E8A-4147-A177-3AD203B41FA5}">
                      <a16:colId xmlns:a16="http://schemas.microsoft.com/office/drawing/2014/main" val="1122603464"/>
                    </a:ext>
                  </a:extLst>
                </a:gridCol>
                <a:gridCol w="1749480">
                  <a:extLst>
                    <a:ext uri="{9D8B030D-6E8A-4147-A177-3AD203B41FA5}">
                      <a16:colId xmlns:a16="http://schemas.microsoft.com/office/drawing/2014/main" val="4234879888"/>
                    </a:ext>
                  </a:extLst>
                </a:gridCol>
                <a:gridCol w="1749480">
                  <a:extLst>
                    <a:ext uri="{9D8B030D-6E8A-4147-A177-3AD203B41FA5}">
                      <a16:colId xmlns:a16="http://schemas.microsoft.com/office/drawing/2014/main" val="3739016538"/>
                    </a:ext>
                  </a:extLst>
                </a:gridCol>
              </a:tblGrid>
              <a:tr h="56401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Sleep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 dirty="0">
                          <a:effectLst/>
                        </a:rPr>
                        <a:t>Animals</a:t>
                      </a:r>
                      <a:endParaRPr lang="en-AT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Love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 dirty="0">
                          <a:effectLst/>
                        </a:rPr>
                        <a:t>Places</a:t>
                      </a:r>
                      <a:endParaRPr lang="en-AT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835641472"/>
                  </a:ext>
                </a:extLst>
              </a:tr>
              <a:tr h="56401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b="0" kern="100">
                          <a:effectLst/>
                        </a:rPr>
                        <a:t>sueño</a:t>
                      </a:r>
                      <a:endParaRPr lang="en-AT" sz="1600" b="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 dirty="0" err="1">
                          <a:effectLst/>
                        </a:rPr>
                        <a:t>pájaro</a:t>
                      </a:r>
                      <a:endParaRPr lang="en-AT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novio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pueblo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14465423"/>
                  </a:ext>
                </a:extLst>
              </a:tr>
              <a:tr h="56401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b="0" kern="100" dirty="0" err="1">
                          <a:effectLst/>
                        </a:rPr>
                        <a:t>cama</a:t>
                      </a:r>
                      <a:endParaRPr lang="en-AT" sz="1600" b="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lagarto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cuidado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correos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70296972"/>
                  </a:ext>
                </a:extLst>
              </a:tr>
              <a:tr h="564018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b="0" kern="100" dirty="0" err="1">
                          <a:effectLst/>
                        </a:rPr>
                        <a:t>colchón</a:t>
                      </a:r>
                      <a:endParaRPr lang="en-AT" sz="1600" b="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caracol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>
                          <a:effectLst/>
                        </a:rPr>
                        <a:t>confianza</a:t>
                      </a:r>
                      <a:endParaRPr lang="en-AT" sz="16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GB" sz="1600" kern="100" dirty="0" err="1">
                          <a:effectLst/>
                        </a:rPr>
                        <a:t>ayuntamiento</a:t>
                      </a:r>
                      <a:endParaRPr lang="en-AT" sz="16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7625500"/>
                  </a:ext>
                </a:extLst>
              </a:tr>
            </a:tbl>
          </a:graphicData>
        </a:graphic>
      </p:graphicFrame>
      <p:sp>
        <p:nvSpPr>
          <p:cNvPr id="11" name="Title 10">
            <a:extLst>
              <a:ext uri="{FF2B5EF4-FFF2-40B4-BE49-F238E27FC236}">
                <a16:creationId xmlns:a16="http://schemas.microsoft.com/office/drawing/2014/main" id="{8A379D64-17F9-52C3-A1BA-54EEF259D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AT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B5FB644-C8A1-09E4-F205-6A91203F1ED3}"/>
              </a:ext>
            </a:extLst>
          </p:cNvPr>
          <p:cNvSpPr txBox="1"/>
          <p:nvPr/>
        </p:nvSpPr>
        <p:spPr>
          <a:xfrm>
            <a:off x="3443267" y="4706339"/>
            <a:ext cx="54590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Table 1: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The selected Spanish vocabulary to be learned during the training phase</a:t>
            </a:r>
          </a:p>
          <a:p>
            <a:pPr>
              <a:lnSpc>
                <a:spcPct val="150000"/>
              </a:lnSpc>
            </a:pPr>
            <a:endParaRPr lang="en-AT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AT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BC17A7-ED75-D749-61C3-0D06C1FBAE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0F5E6E-BA96-9AC8-58B8-B3DA7DAC3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rgbClr val="FFFFFF"/>
                </a:solidFill>
              </a:rPr>
              <a:t>Hypotheses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6D52B-90CF-8432-1167-44E7DF806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90000"/>
              </a:lnSpc>
              <a:buFont typeface="Aptos" panose="020B0004020202020204" pitchFamily="34" charset="0"/>
              <a:buChar char="-"/>
            </a:pP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H1: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Participants will recall the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sung instruction vocabulary more accurately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 both the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immediate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delayed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post-tests.</a:t>
            </a:r>
          </a:p>
          <a:p>
            <a:pPr marL="342900" lvl="0" indent="-342900">
              <a:lnSpc>
                <a:spcPct val="90000"/>
              </a:lnSpc>
              <a:buFont typeface="Aptos" panose="020B0004020202020204" pitchFamily="34" charset="0"/>
              <a:buChar char="-"/>
            </a:pPr>
            <a:endParaRPr lang="en-GB" sz="18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ptos" panose="020B0004020202020204" pitchFamily="34" charset="0"/>
              <a:buChar char="-"/>
            </a:pP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H2: Musicians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will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benefit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more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from the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sung condition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compared to non-musicians.</a:t>
            </a:r>
          </a:p>
          <a:p>
            <a:pPr marL="342900" lvl="0" indent="-342900">
              <a:lnSpc>
                <a:spcPct val="90000"/>
              </a:lnSpc>
              <a:buFont typeface="Aptos" panose="020B0004020202020204" pitchFamily="34" charset="0"/>
              <a:buChar char="-"/>
            </a:pPr>
            <a:endParaRPr lang="en-AT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buFont typeface="Aptos" panose="020B0004020202020204" pitchFamily="34" charset="0"/>
              <a:buChar char="-"/>
            </a:pP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H3: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Participants with a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higher PSTM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test score will achieve </a:t>
            </a:r>
            <a:r>
              <a:rPr lang="en-GB" sz="1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higher on the vocabulary recall tests.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2029673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3A5C5C-A087-06B0-4061-E17C19B318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A2352E-5B9F-F7E1-4757-7BAF9A3A9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CB80985-FD5F-4467-C4EB-26BC02D80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6AD131-C6AC-1BC1-0E7F-0A994E7B5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Findings - Experimental Results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3AA9FA2C-D963-D45D-F62A-94F498737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E324A28-5C82-CB06-42A3-52C1979B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C6462E1-1BE4-867D-CD5D-E7BD773627D8}"/>
              </a:ext>
            </a:extLst>
          </p:cNvPr>
          <p:cNvSpPr/>
          <p:nvPr/>
        </p:nvSpPr>
        <p:spPr>
          <a:xfrm>
            <a:off x="5329238" y="114300"/>
            <a:ext cx="3812476" cy="282892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B6BD6-1555-D67A-75D3-4D02E6EC5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7325" y="1245673"/>
            <a:ext cx="4433850" cy="43666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Spanish Vocab Pre-Test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No interference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Phonological Short-Term Memory (PSTM) Test: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Majority scored between 13–15 out of 18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Musicians (M=15.0) vs. Non-Musicians (M=14.4); difference not statistically significant (p=0.63)</a:t>
            </a:r>
          </a:p>
        </p:txBody>
      </p:sp>
    </p:spTree>
    <p:extLst>
      <p:ext uri="{BB962C8B-B14F-4D97-AF65-F5344CB8AC3E}">
        <p14:creationId xmlns:p14="http://schemas.microsoft.com/office/powerpoint/2010/main" val="18588101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1ED764-6578-9824-3819-4BDC431685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8824632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0C186B-4BF0-D35E-177D-F2DD98A18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5" y="609597"/>
            <a:ext cx="7044316" cy="13308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Findings - Experimental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6631B-8A99-0542-F10A-4919C087A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287" y="2184914"/>
            <a:ext cx="2533363" cy="3917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dirty="0"/>
              <a:t>Immediate Post-Training Test:</a:t>
            </a:r>
            <a:br>
              <a:rPr lang="en-GB" sz="2000" b="1" dirty="0"/>
            </a:b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High variability in scores (median = 11.5)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Musicians averaged 17.0 and Non-Musicians 15.6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/>
              <a:t>p=0.83; no significant difference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036218" y="6209414"/>
            <a:ext cx="5107781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222C6C16-50BF-C466-3309-B65019EF10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6099529"/>
              </p:ext>
            </p:extLst>
          </p:nvPr>
        </p:nvGraphicFramePr>
        <p:xfrm>
          <a:off x="2914650" y="2184914"/>
          <a:ext cx="6043614" cy="375591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95533C27-36CE-4CEB-81B3-737D0B242ABB}"/>
              </a:ext>
            </a:extLst>
          </p:cNvPr>
          <p:cNvSpPr txBox="1"/>
          <p:nvPr/>
        </p:nvSpPr>
        <p:spPr>
          <a:xfrm>
            <a:off x="6311502" y="2578281"/>
            <a:ext cx="11572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T" sz="1200" dirty="0"/>
              <a:t>Score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FFAACA-0F61-6E75-B62B-02AC597F9758}"/>
              </a:ext>
            </a:extLst>
          </p:cNvPr>
          <p:cNvSpPr txBox="1"/>
          <p:nvPr/>
        </p:nvSpPr>
        <p:spPr>
          <a:xfrm>
            <a:off x="4572000" y="5872531"/>
            <a:ext cx="49220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T" sz="1200" b="1" dirty="0"/>
              <a:t>Figure 1: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Immediate post-training test scores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AT" sz="1200" dirty="0"/>
          </a:p>
        </p:txBody>
      </p:sp>
    </p:spTree>
    <p:extLst>
      <p:ext uri="{BB962C8B-B14F-4D97-AF65-F5344CB8AC3E}">
        <p14:creationId xmlns:p14="http://schemas.microsoft.com/office/powerpoint/2010/main" val="260126274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7BB5CB7-1883-1D6E-795A-E21A19623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78C56C-7421-BB9C-F38C-B26A1EE24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09600"/>
            <a:ext cx="2804505" cy="13308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Findings - Experimental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5A382-E1B2-CC03-0770-F8DDE951E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774" y="2194102"/>
            <a:ext cx="2570251" cy="39085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Sung vs. Spoken Modality (Immediate):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50% performed better with sung instruction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10% with spoken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40% equally</a:t>
            </a:r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4D9AA8B9-A1C6-1A37-23A3-59B871C9C7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7203666"/>
              </p:ext>
            </p:extLst>
          </p:nvPr>
        </p:nvGraphicFramePr>
        <p:xfrm>
          <a:off x="4084092" y="661916"/>
          <a:ext cx="4616356" cy="55579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59AC1BA-3CA5-C8F8-7762-6FD2B547DC2E}"/>
              </a:ext>
            </a:extLst>
          </p:cNvPr>
          <p:cNvSpPr txBox="1"/>
          <p:nvPr/>
        </p:nvSpPr>
        <p:spPr>
          <a:xfrm>
            <a:off x="3748290" y="6084992"/>
            <a:ext cx="5829244" cy="612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Figure 2: </a:t>
            </a:r>
            <a:r>
              <a:rPr lang="en-GB" sz="12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Immediate post-training test scores comparing sung and spoken instruction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27476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0C9BEA0-9B0B-0125-B2F6-F0D5EF2C5D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24007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CE9EA-C003-FE2F-4E43-E97C9183F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09600"/>
            <a:ext cx="2804505" cy="133083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/>
              <a:t>Findings - Experimental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D5801-5C5E-3293-5295-A674E0C4C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774" y="2194102"/>
            <a:ext cx="2570251" cy="39085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Delayed Post-Test: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Overall score decline aligns with the Forgetting Curve (Ebbinghaus 1885)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70% performed better with spoken instruction in delayed recall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A19B67D6-4EBA-C01D-8EC8-A2FA7177F0F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6007420"/>
              </p:ext>
            </p:extLst>
          </p:nvPr>
        </p:nvGraphicFramePr>
        <p:xfrm>
          <a:off x="4084092" y="661916"/>
          <a:ext cx="4616356" cy="55579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C2BBFE8-41AE-93BA-D5C8-B8D3024AF84E}"/>
              </a:ext>
            </a:extLst>
          </p:cNvPr>
          <p:cNvSpPr txBox="1"/>
          <p:nvPr/>
        </p:nvSpPr>
        <p:spPr>
          <a:xfrm>
            <a:off x="3662723" y="6102688"/>
            <a:ext cx="545909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AT" sz="1200" b="1" dirty="0">
                <a:latin typeface="Calibri" panose="020F0502020204030204" pitchFamily="34" charset="0"/>
                <a:cs typeface="Calibri" panose="020F0502020204030204" pitchFamily="34" charset="0"/>
              </a:rPr>
              <a:t>Figure 3: 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Immediate post-training test scores comparing sung and spoken instruction</a:t>
            </a:r>
            <a:endParaRPr lang="en-AT" sz="1200" i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AT" sz="1200" dirty="0"/>
          </a:p>
        </p:txBody>
      </p:sp>
    </p:spTree>
    <p:extLst>
      <p:ext uri="{BB962C8B-B14F-4D97-AF65-F5344CB8AC3E}">
        <p14:creationId xmlns:p14="http://schemas.microsoft.com/office/powerpoint/2010/main" val="27456198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4F6AD79-55E7-7429-F2E2-9E6893414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1A6E0CE-A797-91D5-CC84-6BAE1AF43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D5242E-B86F-43B2-61E1-6D95FF649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8BC552-DD53-48E5-5F28-394813258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7" y="548640"/>
            <a:ext cx="7157553" cy="1188720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tx1">
                    <a:lumMod val="85000"/>
                    <a:lumOff val="15000"/>
                  </a:schemeClr>
                </a:solidFill>
              </a:rPr>
              <a:t>Findings - Experimental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79AD0-8731-BC43-1CA4-80AFC4E2F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8490" y="2431765"/>
            <a:ext cx="6207019" cy="3320031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Observational Insights:</a:t>
            </a:r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Some participants recalled the melody but not the phonemic details.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Issues with pitch range and melody replication affected performance.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Moderate correlation (r = 0.46) observed between PSTM and immediate recall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B2D1657-AC10-817F-7E82-234ECAFCD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9639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Findings – Semi-structured Interviews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400" b="1" dirty="0"/>
              <a:t>Interview Overview</a:t>
            </a:r>
            <a:endParaRPr lang="en-GB" sz="24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Coded into five categories: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Enjoyment &amp; Motivation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Melody &amp; Memory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Concentration &amp; Attention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Mnemonics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Pronunciation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0D4AFC-76C1-DB15-6EED-016CF7246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36512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29238-6376-5568-A162-7D5C6783A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059" y="586822"/>
            <a:ext cx="2670189" cy="1645920"/>
          </a:xfrm>
        </p:spPr>
        <p:txBody>
          <a:bodyPr>
            <a:normAutofit/>
          </a:bodyPr>
          <a:lstStyle/>
          <a:p>
            <a:r>
              <a:rPr lang="en-GB" sz="2800"/>
              <a:t>Findings – Semi-structured Interviews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105773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99776" y="140292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58AB4-4437-A115-42C4-76BCC101E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3373" y="586822"/>
            <a:ext cx="4501977" cy="164592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Enjoyment &amp; Motivation</a:t>
            </a:r>
            <a:endParaRPr lang="en-GB" sz="1400" dirty="0"/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Sung delivery rated as more “fun” (with higher variance, </a:t>
            </a:r>
            <a:r>
              <a:rPr lang="el-GR" sz="1400" dirty="0"/>
              <a:t>σ² = 2.4)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Spoken modality more consistent (</a:t>
            </a:r>
            <a:r>
              <a:rPr lang="el-GR" sz="1400" dirty="0"/>
              <a:t>σ² = 0.84) </a:t>
            </a:r>
            <a:r>
              <a:rPr lang="en-GB" sz="1400" dirty="0"/>
              <a:t>but rated lower overall</a:t>
            </a:r>
          </a:p>
          <a:p>
            <a:pPr marL="742950" lvl="1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400" dirty="0"/>
              <a:t>Non-musicians sometimes reported initial discomfort with singing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1F15702-F098-955D-450E-0B41C35A79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4085293"/>
              </p:ext>
            </p:extLst>
          </p:nvPr>
        </p:nvGraphicFramePr>
        <p:xfrm>
          <a:off x="418338" y="3687170"/>
          <a:ext cx="8373626" cy="1577636"/>
        </p:xfrm>
        <a:graphic>
          <a:graphicData uri="http://schemas.openxmlformats.org/drawingml/2006/table">
            <a:tbl>
              <a:tblPr firstRow="1" firstCol="1" bandRow="1"/>
              <a:tblGrid>
                <a:gridCol w="1517277">
                  <a:extLst>
                    <a:ext uri="{9D8B030D-6E8A-4147-A177-3AD203B41FA5}">
                      <a16:colId xmlns:a16="http://schemas.microsoft.com/office/drawing/2014/main" val="2280364353"/>
                    </a:ext>
                  </a:extLst>
                </a:gridCol>
                <a:gridCol w="710512">
                  <a:extLst>
                    <a:ext uri="{9D8B030D-6E8A-4147-A177-3AD203B41FA5}">
                      <a16:colId xmlns:a16="http://schemas.microsoft.com/office/drawing/2014/main" val="2791441123"/>
                    </a:ext>
                  </a:extLst>
                </a:gridCol>
                <a:gridCol w="636113">
                  <a:extLst>
                    <a:ext uri="{9D8B030D-6E8A-4147-A177-3AD203B41FA5}">
                      <a16:colId xmlns:a16="http://schemas.microsoft.com/office/drawing/2014/main" val="443226955"/>
                    </a:ext>
                  </a:extLst>
                </a:gridCol>
                <a:gridCol w="710512">
                  <a:extLst>
                    <a:ext uri="{9D8B030D-6E8A-4147-A177-3AD203B41FA5}">
                      <a16:colId xmlns:a16="http://schemas.microsoft.com/office/drawing/2014/main" val="2440881325"/>
                    </a:ext>
                  </a:extLst>
                </a:gridCol>
                <a:gridCol w="710512">
                  <a:extLst>
                    <a:ext uri="{9D8B030D-6E8A-4147-A177-3AD203B41FA5}">
                      <a16:colId xmlns:a16="http://schemas.microsoft.com/office/drawing/2014/main" val="2839552924"/>
                    </a:ext>
                  </a:extLst>
                </a:gridCol>
                <a:gridCol w="636113">
                  <a:extLst>
                    <a:ext uri="{9D8B030D-6E8A-4147-A177-3AD203B41FA5}">
                      <a16:colId xmlns:a16="http://schemas.microsoft.com/office/drawing/2014/main" val="1813479901"/>
                    </a:ext>
                  </a:extLst>
                </a:gridCol>
                <a:gridCol w="636113">
                  <a:extLst>
                    <a:ext uri="{9D8B030D-6E8A-4147-A177-3AD203B41FA5}">
                      <a16:colId xmlns:a16="http://schemas.microsoft.com/office/drawing/2014/main" val="1554890908"/>
                    </a:ext>
                  </a:extLst>
                </a:gridCol>
                <a:gridCol w="710512">
                  <a:extLst>
                    <a:ext uri="{9D8B030D-6E8A-4147-A177-3AD203B41FA5}">
                      <a16:colId xmlns:a16="http://schemas.microsoft.com/office/drawing/2014/main" val="936628815"/>
                    </a:ext>
                  </a:extLst>
                </a:gridCol>
                <a:gridCol w="710512">
                  <a:extLst>
                    <a:ext uri="{9D8B030D-6E8A-4147-A177-3AD203B41FA5}">
                      <a16:colId xmlns:a16="http://schemas.microsoft.com/office/drawing/2014/main" val="3848263116"/>
                    </a:ext>
                  </a:extLst>
                </a:gridCol>
                <a:gridCol w="636113">
                  <a:extLst>
                    <a:ext uri="{9D8B030D-6E8A-4147-A177-3AD203B41FA5}">
                      <a16:colId xmlns:a16="http://schemas.microsoft.com/office/drawing/2014/main" val="1410534330"/>
                    </a:ext>
                  </a:extLst>
                </a:gridCol>
                <a:gridCol w="759337">
                  <a:extLst>
                    <a:ext uri="{9D8B030D-6E8A-4147-A177-3AD203B41FA5}">
                      <a16:colId xmlns:a16="http://schemas.microsoft.com/office/drawing/2014/main" val="163446610"/>
                    </a:ext>
                  </a:extLst>
                </a:gridCol>
              </a:tblGrid>
              <a:tr h="39440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Participant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P1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P2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P3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P4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P7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P9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P10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58492744"/>
                  </a:ext>
                </a:extLst>
              </a:tr>
              <a:tr h="39440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M/NM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NM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NM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NM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NM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NM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3926729"/>
                  </a:ext>
                </a:extLst>
              </a:tr>
              <a:tr h="39440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Spoken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7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98547419"/>
                  </a:ext>
                </a:extLst>
              </a:tr>
              <a:tr h="394409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Sung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9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7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6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1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5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8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10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b">
                        <a:lnSpc>
                          <a:spcPct val="150000"/>
                        </a:lnSpc>
                      </a:pPr>
                      <a:r>
                        <a:rPr lang="en-GB" sz="1800" b="0" i="0" u="none" strike="noStrike" kern="1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9</a:t>
                      </a:r>
                      <a:endParaRPr lang="en-GB" sz="2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0439" marR="100439" marT="1395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615572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1578FBD-C694-FD72-1265-488DC23DD257}"/>
              </a:ext>
            </a:extLst>
          </p:cNvPr>
          <p:cNvSpPr txBox="1"/>
          <p:nvPr/>
        </p:nvSpPr>
        <p:spPr>
          <a:xfrm>
            <a:off x="2621776" y="5348741"/>
            <a:ext cx="39636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b="1" dirty="0">
                <a:latin typeface="Calibri" panose="020F0502020204030204" pitchFamily="34" charset="0"/>
                <a:cs typeface="Calibri" panose="020F0502020204030204" pitchFamily="34" charset="0"/>
              </a:rPr>
              <a:t>Table 2: </a:t>
            </a:r>
            <a:r>
              <a:rPr lang="en-GB" sz="1200" i="1" dirty="0">
                <a:latin typeface="Calibri" panose="020F0502020204030204" pitchFamily="34" charset="0"/>
                <a:cs typeface="Calibri" panose="020F0502020204030204" pitchFamily="34" charset="0"/>
              </a:rPr>
              <a:t>Participant ratings – preferred instructional modality</a:t>
            </a:r>
          </a:p>
          <a:p>
            <a:pPr>
              <a:lnSpc>
                <a:spcPct val="150000"/>
              </a:lnSpc>
            </a:pPr>
            <a:endParaRPr lang="en-AT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AT" sz="1200" dirty="0"/>
          </a:p>
        </p:txBody>
      </p:sp>
    </p:spTree>
    <p:extLst>
      <p:ext uri="{BB962C8B-B14F-4D97-AF65-F5344CB8AC3E}">
        <p14:creationId xmlns:p14="http://schemas.microsoft.com/office/powerpoint/2010/main" val="1411477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BBD559-8C3C-AF57-506C-064C6CA7C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863D7B-E30A-EE8F-9C02-45532CE05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B2D89F8-D9DD-277C-2874-05F6ABAE9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6240A-B8B9-F1F7-A3D0-F5B17BBDC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Findings – Semi-structured Interviews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ADA8F081-5B00-67D1-DA41-376C4F983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A415E-F0E2-83F8-E9F3-E5D8E3D2F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800" b="1" dirty="0"/>
              <a:t>Melody’s Impact on Recall</a:t>
            </a:r>
            <a:endParaRPr lang="en-GB" sz="2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Mixed responses</a:t>
            </a:r>
          </a:p>
          <a:p>
            <a:pPr marL="457200" lvl="1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b="1" dirty="0"/>
              <a:t>Pronunciation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r>
              <a:rPr lang="en-GB" sz="2800" b="1" dirty="0"/>
              <a:t>Cognitive Demand &amp; Mnemonic Strategies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9716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Discussion &amp; Implications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Key Findings &amp; Hypotheses Recap:</a:t>
            </a:r>
            <a:endParaRPr lang="en-GB" dirty="0"/>
          </a:p>
          <a:p>
            <a:pPr marL="342900" lvl="0" indent="-342900">
              <a:lnSpc>
                <a:spcPct val="150000"/>
              </a:lnSpc>
              <a:buFont typeface="Aptos" panose="020B0004020202020204" pitchFamily="34" charset="0"/>
              <a:buChar char="-"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H1: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Participants will recall the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sung instruction vocabulary more accurately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 both the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immediate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delayed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post-tests </a:t>
            </a:r>
          </a:p>
          <a:p>
            <a:pPr marL="342900" lvl="0" indent="-342900">
              <a:lnSpc>
                <a:spcPct val="150000"/>
              </a:lnSpc>
              <a:buFont typeface="Aptos" panose="020B0004020202020204" pitchFamily="34" charset="0"/>
              <a:buChar char="-"/>
            </a:pPr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ptos" panose="020B0004020202020204" pitchFamily="34" charset="0"/>
              <a:buChar char="-"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H2: Musicians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will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benefit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more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from the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sung condition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compared to non-musicians.</a:t>
            </a:r>
          </a:p>
          <a:p>
            <a:pPr marL="342900" lvl="0" indent="-342900">
              <a:lnSpc>
                <a:spcPct val="150000"/>
              </a:lnSpc>
              <a:buFont typeface="Aptos" panose="020B0004020202020204" pitchFamily="34" charset="0"/>
              <a:buChar char="-"/>
            </a:pPr>
            <a:endParaRPr lang="en-AT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Aptos" panose="020B0004020202020204" pitchFamily="34" charset="0"/>
              <a:buChar char="-"/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H3: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Participants with a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higher PSTM 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test score will achieve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higher on the vocabulary recall tests.</a:t>
            </a:r>
            <a:endParaRPr lang="en-GB" b="1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4A02CD-C059-868E-4293-8D25EFBE3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2FBE3ED-5535-5853-1341-1F902B51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6246968-2D18-EFA8-DD82-D38C38264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9749A-35D5-FA4A-CE40-C28AA69F2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Discussion &amp; Implications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8678B5B-13A2-F600-E809-746B0BE4F9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47CC88-F49E-E4DA-3B7F-15603EB68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1B59F0F-10C7-F7A8-7A9C-E564D9A13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AEA6DE-8885-4E13-365F-61939374A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200" b="1" dirty="0"/>
              <a:t>Study Limitations:</a:t>
            </a: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Sample Size &amp; Generalisability</a:t>
            </a:r>
          </a:p>
          <a:p>
            <a:pPr marL="457200" lvl="1" indent="0">
              <a:buNone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Insider Researcher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Scoring System &amp; Methodology:</a:t>
            </a:r>
            <a:endParaRPr lang="en-GB" sz="18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800" dirty="0"/>
              <a:t>Non-standardized scoring (Legg, 2009)</a:t>
            </a:r>
          </a:p>
          <a:p>
            <a:pPr marL="457200" lvl="1" indent="0">
              <a:buNone/>
            </a:pPr>
            <a:endParaRPr lang="en-GB" sz="1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Ecological Validity &amp; Practicality</a:t>
            </a:r>
          </a:p>
          <a:p>
            <a:pPr marL="0" indent="0">
              <a:buNone/>
            </a:pPr>
            <a:endParaRPr lang="en-GB" sz="18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800" b="1" dirty="0"/>
              <a:t>Confounding Factors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8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6D1800D-4A95-8F31-5FA1-7C7AA3EA6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222D761-5FB0-36A0-7127-F863E6721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F9BCA28-C6C4-31E6-16F1-B7216284F7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1348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F6343D-11A5-6569-E9AD-BA584B1DC5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C92003E-3876-38F0-9178-DDA80C539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2DA840F-ED0F-47FA-6E10-83751E5FB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3DE49-CF77-14BA-B9EE-7E247E806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Discussion &amp; Implications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ABDBEB-52E8-2A26-25C9-CBE761699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FE31A5-5638-DE40-8F40-225FC47D1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E956593-97AF-9CB0-CFCA-00DED30DD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F1155-34FE-A9A9-806A-74CE18E0DB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Methodological Triangulation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Questionnaires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Quasi-experiment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Interviews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0" indent="0">
              <a:buNone/>
            </a:pPr>
            <a:r>
              <a:rPr lang="en-GB" sz="2400" b="1" dirty="0"/>
              <a:t>Future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Larger samples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Outsider researchers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Standardized scoring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Multimodal designs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60D2CDD-82E2-60F2-09FD-27B98D6E6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FCC7611-12F8-E213-DCA9-129A48DC5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C6F2757-D7B8-555F-E63A-A80975B3D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5492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F6B042-C608-8916-9854-C9A6FFBB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EFD49C-ECA8-21CA-1BCB-1BBF92DA5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54EC3F0-5998-19E4-4C5D-643F10029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892733-2DC8-E162-C117-7A6AF6E0B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&amp; Future Research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9E4E5D4-3C75-15B1-3A5E-AE135C664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DD02DDB-D3CA-E507-3A5B-DE787528D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97499D5-AC0A-72AE-B256-6578ECE2E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121A1-CFD6-CB34-635A-23655743B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/>
              <a:t>Key Findings &amp; Theoretical Alignment</a:t>
            </a:r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200" b="1" dirty="0"/>
              <a:t>Mixed Results</a:t>
            </a:r>
            <a:endParaRPr lang="en-GB" sz="22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900" dirty="0"/>
              <a:t>Melody-based instruction boosted </a:t>
            </a:r>
            <a:r>
              <a:rPr lang="en-GB" sz="1900" b="1" dirty="0"/>
              <a:t>short-term recall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900" dirty="0"/>
              <a:t>Benefitted primarily </a:t>
            </a:r>
            <a:r>
              <a:rPr lang="en-GB" sz="1900" b="1" dirty="0"/>
              <a:t>musicians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900" dirty="0"/>
              <a:t>Did not enhance </a:t>
            </a:r>
            <a:r>
              <a:rPr lang="en-GB" sz="1900" b="1" dirty="0"/>
              <a:t>long-term retention</a:t>
            </a:r>
            <a:endParaRPr lang="en-GB" sz="19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r>
              <a:rPr lang="en-GB" sz="2200" b="1" dirty="0"/>
              <a:t>Theoretical Context</a:t>
            </a:r>
            <a:endParaRPr lang="en-GB" sz="22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900" dirty="0"/>
              <a:t>Patel’s OPERA hypothesis (2011)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900" dirty="0"/>
              <a:t>Cognitive Load Theory (</a:t>
            </a:r>
            <a:r>
              <a:rPr lang="en-GB" sz="1900" dirty="0" err="1"/>
              <a:t>Sweller</a:t>
            </a:r>
            <a:r>
              <a:rPr lang="en-GB" sz="1900" dirty="0"/>
              <a:t>, 1988)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900" dirty="0"/>
              <a:t>Biased Competition Framework (</a:t>
            </a:r>
            <a:r>
              <a:rPr lang="en-GB" sz="1900" dirty="0" err="1"/>
              <a:t>Scalf</a:t>
            </a:r>
            <a:r>
              <a:rPr lang="en-GB" sz="1900" dirty="0"/>
              <a:t> et al., 2013)</a:t>
            </a:r>
          </a:p>
          <a:p>
            <a:pPr marL="0" indent="0">
              <a:buNone/>
            </a:pPr>
            <a:endParaRPr lang="en-GB" sz="2400" b="1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848FF00-F212-0F6F-7B9F-B2ABD8118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CF029C4-5EBE-866A-7149-621B3E1BE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CFEEAE9-BA24-685E-06FA-6D45BC2BE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36700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3F093D-4759-0436-2D6E-88C317A128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A13DEDB-AA1F-BC2F-3744-439108DE3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16ECC14-E1B7-F589-B86B-576167A7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8F53E-84E5-723D-4375-539F06C25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&amp; Future Research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D02D70C-DCF3-37F1-6792-93433BABFB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9EFABA-1A2E-DDDE-C9DF-203BAF808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7DAABDA-B4DF-4FCE-E768-C6FA0F231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03A53D-FF4A-1074-11B2-4F4E2F9AC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79"/>
            <a:ext cx="3943349" cy="5437876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Professional Practice Implications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2600" b="1" dirty="0"/>
              <a:t>Adaptive Multimodal Instruction:</a:t>
            </a:r>
            <a:endParaRPr lang="en-GB" sz="2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Use melody as a </a:t>
            </a:r>
            <a:r>
              <a:rPr lang="en-GB" sz="2600" b="1" dirty="0"/>
              <a:t>supplementary tool</a:t>
            </a:r>
            <a:endParaRPr lang="en-GB" sz="2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Tailored Teaching Strategies:</a:t>
            </a:r>
            <a:endParaRPr lang="en-GB" sz="2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Combine melody with additional supports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0" indent="0">
              <a:buNone/>
            </a:pPr>
            <a:r>
              <a:rPr lang="en-GB" sz="2600" b="1" dirty="0"/>
              <a:t>Integrating Research Insights:</a:t>
            </a:r>
            <a:endParaRPr lang="en-GB" sz="2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Interdisciplinary approaches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600" dirty="0"/>
              <a:t>Consider future multimodal methods</a:t>
            </a:r>
            <a:endParaRPr lang="en-GB" sz="2600" b="1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690816B-D522-38F2-3F31-5B5099992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199E229-EE3B-4A84-F400-1B5294F31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75A1797-86F4-D466-74EC-4E796D416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2817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D2340F-34E6-C753-DE61-0134D47AEB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3A5B8B7-A4EE-E13A-936C-A6F801A12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6A2AFF1-3692-FB07-A631-17FDD0886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5BA90-C1D7-2F7D-C41E-1FA069D58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 &amp; Future Research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2EB1F70-C4BA-E170-842D-C67B6EA39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4553B83-6E61-B5AF-807F-6D57C6463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AE9FB2-6F01-CBA7-3C4A-79613F336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4BD2F-E130-7610-640B-0C57F2526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Impact on Personal Professional Practice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Provides evidence-based strategies to </a:t>
            </a:r>
            <a:r>
              <a:rPr lang="en-GB" sz="2000" b="1" dirty="0"/>
              <a:t>customise vocabulary instruction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Encourages reflective practice</a:t>
            </a:r>
            <a:endParaRPr lang="en-GB" sz="2000" b="1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43704E6-E17D-70AB-EC38-7ADD464317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A150AF2-D67B-D6BE-BA95-FDA0FCC7C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0F004EE-CEAC-97C5-0EF5-BB7921415A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7503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Figures and Tables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18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List of Figures</a:t>
            </a:r>
          </a:p>
          <a:p>
            <a:pPr marL="0" indent="0">
              <a:buNone/>
            </a:pPr>
            <a:endParaRPr lang="en-GB" sz="2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Figure 1. </a:t>
            </a: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Immediate post-training test scores</a:t>
            </a:r>
            <a:endParaRPr lang="en-GB" sz="16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Figure 2. </a:t>
            </a: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Immediate post-training test scores comparing sung and spoken instruction</a:t>
            </a:r>
            <a:endParaRPr lang="en-GB" sz="1600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Figure 3. </a:t>
            </a:r>
            <a:r>
              <a:rPr lang="en-GB" sz="1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Immediate post-training test scores comparing sung and spoken instruction</a:t>
            </a:r>
            <a:endParaRPr lang="en-GB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200" b="1" dirty="0"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List of Tables</a:t>
            </a:r>
          </a:p>
          <a:p>
            <a:pPr marL="0" indent="0">
              <a:buNone/>
            </a:pPr>
            <a:endParaRPr lang="en-GB" sz="22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AT" sz="1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Table 1.</a:t>
            </a:r>
            <a:r>
              <a:rPr lang="en-GB" sz="1600" i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The selected Spanish vocabulary to be learned during the training phase</a:t>
            </a:r>
            <a:endParaRPr lang="en-AT" sz="1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AT" sz="1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Table 2.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Participant ratings – preferred instructional modality</a:t>
            </a:r>
          </a:p>
          <a:p>
            <a:pPr marL="0" indent="0">
              <a:buNone/>
            </a:pPr>
            <a:endParaRPr lang="en-AT" sz="1800" dirty="0">
              <a:effectLst/>
              <a:latin typeface="+mj-lt"/>
              <a:ea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84209B-103A-83BC-370A-D1F4A4AB45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D596B-1317-FBFA-F7A2-3EB579B31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CAB5A-68B8-B724-0E31-25798BAD1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18185"/>
          </a:xfrm>
        </p:spPr>
        <p:txBody>
          <a:bodyPr>
            <a:normAutofit fontScale="55000" lnSpcReduction="20000"/>
          </a:bodyPr>
          <a:lstStyle/>
          <a:p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Baddeley, A. (2003). Working memory and language: An overview.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Communication Disorders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36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(3), 189–208. </a:t>
            </a:r>
            <a:r>
              <a:rPr lang="en-GB" sz="22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https://doi.org/10.1016/S0021-9924(03)00019-4</a:t>
            </a: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Baills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F., Zhang, Y., Cheng, Y., Bu, Y., &amp; Prieto, P. (2021). Listening to Songs and Singing Benefitted Initial Stages of Second Language Pronunciation but Not Recall of Word Meaning.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Language Learning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71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(2), 369–413. </a:t>
            </a:r>
            <a:r>
              <a:rPr lang="en-GB" sz="2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https://doi.org/10.1111/lang.12442</a:t>
            </a: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solidFill>
                <a:srgbClr val="0000FF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Costley, C., Elliott, G. C., &amp; Gibbs, P. (2010).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Doing Work Based Research: Approaches to Enquiry for Insider-Researchers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SAGE Publications.</a:t>
            </a: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solidFill>
                <a:srgbClr val="0000FF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de-DE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Ebbinghaus, H. (1885). </a:t>
            </a:r>
            <a:r>
              <a:rPr lang="de-DE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Über das Gedächtnis: Untersuchungen zur experimentellen Psychologie [On </a:t>
            </a:r>
            <a:r>
              <a:rPr lang="de-DE" sz="22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memory</a:t>
            </a:r>
            <a:r>
              <a:rPr lang="de-DE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 </a:t>
            </a:r>
            <a:r>
              <a:rPr lang="de-DE" sz="22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Investigations</a:t>
            </a:r>
            <a:r>
              <a:rPr lang="de-DE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in experimental </a:t>
            </a:r>
            <a:r>
              <a:rPr lang="de-DE" sz="22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psychology</a:t>
            </a:r>
            <a:r>
              <a:rPr lang="de-DE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].</a:t>
            </a:r>
            <a:r>
              <a:rPr lang="de-DE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Duncker &amp; </a:t>
            </a:r>
            <a:r>
              <a:rPr lang="en-GB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Humblot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solidFill>
                <a:srgbClr val="0000FF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Gathercole, S. E., Pickering, S. J., Hall, M., &amp; Peaker, S. M. (2001). Dissociable Lexical and Phonological Influences on Serial Recognition and Serial Recall.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Quarterly Journal of Experimental Psychology Section A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54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(1), 1–30. </a:t>
            </a:r>
            <a:r>
              <a:rPr lang="en-GB" sz="2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https://doi.org/10.1080/02724980042000002</a:t>
            </a: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solidFill>
                <a:srgbClr val="0000FF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T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Ghaye, T. (2010). Teaching and Learning through Reflective Practice: A Practical Guide for Positive Action (2nd ed.). London: Routledge.</a:t>
            </a: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solidFill>
                <a:srgbClr val="0000FF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Legg, R. (2009). Using Music to Accelerate Language Learning: An Experimental Study.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Research in Education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82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(1), 1–12. </a:t>
            </a:r>
            <a:r>
              <a:rPr lang="en-GB" sz="2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https://doi.org/10.7227/RIE.82.1</a:t>
            </a: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de-DE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Li, W., </a:t>
            </a:r>
            <a:r>
              <a:rPr lang="de-DE" sz="2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Yu</a:t>
            </a:r>
            <a:r>
              <a:rPr lang="de-DE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J., Zhang, Z., &amp; Liu, X. (2022).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Dual Coding or Cognitive Load? Exploring the Effect of Multimodal Input on English as a Foreign Language Learners’ Vocabulary Learning. 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Frontiers in Psychology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US" sz="2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13</a:t>
            </a: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834706. </a:t>
            </a:r>
            <a:r>
              <a:rPr lang="en-US" sz="2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https://doi.org/10.3389/fpsyg.2022.834706</a:t>
            </a:r>
            <a:endParaRPr lang="en-AT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1008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180B2-2F77-ADCE-EA3C-F9EF611381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DA2B7-4C54-B68C-B27D-19F36A9E8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C59F29-EA55-190E-A8DA-1A333A4E3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Ludke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 M., Ferreira, F., &amp; Overy, K. (2014). Singing can facilitate foreign language learning.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Memory &amp; Cognition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42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(1), 41–52.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https://doi.org/10.3758/s13421-013-0342-5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T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Mercer, Justine (2007) </a:t>
            </a:r>
            <a:r>
              <a:rPr lang="en-AT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challenges of insider research in educational institutions: wielding a double-edged sword and resolving delicate dilemmas, </a:t>
            </a:r>
            <a:r>
              <a:rPr lang="en-AT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Oxford Review of Education; February 2007, Vol. 33 Issue 1, Taylor and Francis Ltd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Nation, I. S. P. (2001).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Learning Vocabulary in Another Language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Cambridge University Press.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Patel, A. D. (2011). Why would Musical Training Benefit the Neural Encoding of Speech? The OPERA Hypothesis.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Frontiers in Psychology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https://doi.org/10.3389/fpsyg.2011.00142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Saidin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K. &amp; Yaacob, A. (2016). INSIDER RESEARCHERS: CHALLENGES &amp; OPPORTUNITIES.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Proceedings of The ICECRS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(1).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https://doi.org/10.21070/picecrs.v1i1.563</a:t>
            </a:r>
            <a:endParaRPr lang="en-AT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Scalf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P. E., </a:t>
            </a: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Torralbo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A., Tapia, E., &amp; Beck, D. M. (2013). Competition explains limited attention and perceptual resources: Implications for perceptual load and dilution theories.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Frontiers in Psychology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4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/>
              </a:rPr>
              <a:t>https://doi.org/10.3389/fpsyg.2013.00243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Schulze, K., &amp; Koelsch, S. (2012). 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Working memory for speech and music.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Annals of the New York Academy of Sciences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1252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(1), 229–236.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6"/>
              </a:rPr>
              <a:t>https://doi.org/10.1111/j.1749-6632.2012.06447.x</a:t>
            </a:r>
            <a:endParaRPr lang="en-AT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868229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664D0-3E40-D752-9DAE-64D8E6EE23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0BEB9C-5738-3A24-6DD9-E25CB417E5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D87B6-A720-44B2-76FB-3E0BF6FDBC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8100" indent="0">
              <a:lnSpc>
                <a:spcPct val="200000"/>
              </a:lnSpc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Sweller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 (2023). The Development of Cognitive Load Theory: Replication Crises and Incorporation of Other Theories Can Lead to Theory Expansion.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Educational Psychology Review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35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(4), 95.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https://doi.org/10.1007/s10648-023-09817-2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8100" indent="0">
              <a:lnSpc>
                <a:spcPct val="200000"/>
              </a:lnSpc>
              <a:buNone/>
            </a:pPr>
            <a:r>
              <a:rPr lang="en-GB" sz="12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Sweller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J. (1988). Cognitive Load during Problem Solving: Effects on Learning.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Cognitive Science, 12, p.257-285.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Thornbury, S. (2017).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Scott Thornbury’s 30 language teaching methods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(P. Kerr, Ed.). Cambridge University Press.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/>
              </a:rPr>
              <a:t>https://doi.org/10.1017/9781009024686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Wallace, W. T. (1994). Memory for music: Effect of melody on recall of text.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Journal of Experimental Psychology: Learning, Memory, and Cognition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</a:t>
            </a:r>
            <a:r>
              <a:rPr lang="en-GB" sz="12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(6), 1471–1485. </a:t>
            </a:r>
            <a:r>
              <a:rPr lang="en-GB" sz="120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/>
              </a:rPr>
              <a:t>https://doi.org/10.1037/0278-7393.20.6.1471</a:t>
            </a:r>
            <a:endParaRPr lang="en-AT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AT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9802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6141</TotalTime>
  <Words>1954</Words>
  <Application>Microsoft Macintosh PowerPoint</Application>
  <PresentationFormat>On-screen Show (4:3)</PresentationFormat>
  <Paragraphs>327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Aptos</vt:lpstr>
      <vt:lpstr>Arial</vt:lpstr>
      <vt:lpstr>Calibri</vt:lpstr>
      <vt:lpstr>Courier New</vt:lpstr>
      <vt:lpstr>Times New Roman</vt:lpstr>
      <vt:lpstr>Office Theme</vt:lpstr>
      <vt:lpstr>The Impact of Melody on Vocabulary Acquisition in Beginning Adult Foreign Language Learners:  An Investigation into Effective Learning Strategies  </vt:lpstr>
      <vt:lpstr>Introduction</vt:lpstr>
      <vt:lpstr>Justification</vt:lpstr>
      <vt:lpstr>Research Question &amp; Aims</vt:lpstr>
      <vt:lpstr>Literature Review - Overview</vt:lpstr>
      <vt:lpstr>Literature Review - Key Studies</vt:lpstr>
      <vt:lpstr>Literature Review - Gaps &amp; Contributions</vt:lpstr>
      <vt:lpstr>Methodology - Overview</vt:lpstr>
      <vt:lpstr>Insider Research</vt:lpstr>
      <vt:lpstr>Methodology - Questionnaire</vt:lpstr>
      <vt:lpstr>Findings - Results</vt:lpstr>
      <vt:lpstr>Findings - Limitations</vt:lpstr>
      <vt:lpstr>Methodology - Quasi-Experiment</vt:lpstr>
      <vt:lpstr>PowerPoint Presentation</vt:lpstr>
      <vt:lpstr>Hypotheses</vt:lpstr>
      <vt:lpstr>Findings - Experimental Results</vt:lpstr>
      <vt:lpstr>Findings - Experimental Results</vt:lpstr>
      <vt:lpstr>Findings - Experimental Results</vt:lpstr>
      <vt:lpstr>Findings - Experimental Results</vt:lpstr>
      <vt:lpstr>Findings - Experimental Results</vt:lpstr>
      <vt:lpstr>Findings – Semi-structured Interviews</vt:lpstr>
      <vt:lpstr>Findings – Semi-structured Interviews</vt:lpstr>
      <vt:lpstr>Findings – Semi-structured Interviews</vt:lpstr>
      <vt:lpstr>Discussion &amp; Implications</vt:lpstr>
      <vt:lpstr>Discussion &amp; Implications</vt:lpstr>
      <vt:lpstr>Discussion &amp; Implications</vt:lpstr>
      <vt:lpstr>Conclusion &amp; Future Research</vt:lpstr>
      <vt:lpstr>Conclusion &amp; Future Research</vt:lpstr>
      <vt:lpstr>Conclusion &amp; Future Research</vt:lpstr>
      <vt:lpstr>Figures and Tables</vt:lpstr>
      <vt:lpstr>References</vt:lpstr>
      <vt:lpstr>References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Ellie AS</cp:lastModifiedBy>
  <cp:revision>21</cp:revision>
  <dcterms:created xsi:type="dcterms:W3CDTF">2013-01-27T09:14:16Z</dcterms:created>
  <dcterms:modified xsi:type="dcterms:W3CDTF">2025-02-26T22:09:09Z</dcterms:modified>
  <cp:category/>
</cp:coreProperties>
</file>