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6" r:id="rId3"/>
    <p:sldId id="257" r:id="rId4"/>
    <p:sldId id="262" r:id="rId5"/>
    <p:sldId id="265" r:id="rId6"/>
    <p:sldId id="263" r:id="rId7"/>
    <p:sldId id="264" r:id="rId8"/>
    <p:sldId id="267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069F78C-D4DE-42EE-996F-D5568EF006ED}">
          <p14:sldIdLst>
            <p14:sldId id="256"/>
            <p14:sldId id="266"/>
            <p14:sldId id="257"/>
            <p14:sldId id="262"/>
            <p14:sldId id="265"/>
            <p14:sldId id="263"/>
            <p14:sldId id="264"/>
          </p14:sldIdLst>
        </p14:section>
        <p14:section name="Untitled Section" id="{FB3B3DEC-F62F-40F7-A522-8D71EEA3F2D9}">
          <p14:sldIdLst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26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APA.sv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50B37-D913-48B1-9EF8-C39FDF204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56" y="541258"/>
            <a:ext cx="9613861" cy="1080938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APA 7</a:t>
            </a:r>
            <a:r>
              <a:rPr lang="en-GB" sz="4000" baseline="30000" dirty="0">
                <a:solidFill>
                  <a:schemeClr val="bg1"/>
                </a:solidFill>
              </a:rPr>
              <a:t>TH</a:t>
            </a:r>
            <a:r>
              <a:rPr lang="en-GB" sz="4000" dirty="0">
                <a:solidFill>
                  <a:schemeClr val="bg1"/>
                </a:solidFill>
              </a:rPr>
              <a:t> EDITION PUBLICATION MANUAL UPDATES AND MODIFICATIONS.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4ABF47BF-03AA-4EE2-AF0B-1CB4E9D781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98754" y="1899803"/>
            <a:ext cx="7794491" cy="3598863"/>
          </a:xfrm>
        </p:spPr>
      </p:pic>
    </p:spTree>
    <p:extLst>
      <p:ext uri="{BB962C8B-B14F-4D97-AF65-F5344CB8AC3E}">
        <p14:creationId xmlns:p14="http://schemas.microsoft.com/office/powerpoint/2010/main" val="3813726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E6B0D-4C46-490D-B4FA-66E279D1D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APA PUBLICATION GUIDE 7</a:t>
            </a:r>
            <a:r>
              <a:rPr lang="en-GB" baseline="30000" dirty="0"/>
              <a:t>TH</a:t>
            </a:r>
            <a:r>
              <a:rPr lang="en-GB" dirty="0"/>
              <a:t> EDITION OF THE AMERICAN PSYCHOLOGICAL ASSOCIATION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FB6A30E-955C-47C3-BDF4-A7EB3300A4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93160" y="2715491"/>
            <a:ext cx="2793534" cy="3814617"/>
          </a:xfrm>
        </p:spPr>
      </p:pic>
    </p:spTree>
    <p:extLst>
      <p:ext uri="{BB962C8B-B14F-4D97-AF65-F5344CB8AC3E}">
        <p14:creationId xmlns:p14="http://schemas.microsoft.com/office/powerpoint/2010/main" val="3163802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ntagon 4">
            <a:extLst>
              <a:ext uri="{FF2B5EF4-FFF2-40B4-BE49-F238E27FC236}">
                <a16:creationId xmlns:a16="http://schemas.microsoft.com/office/drawing/2014/main" id="{151AD546-6841-420C-9610-80935B8C15FF}"/>
              </a:ext>
            </a:extLst>
          </p:cNvPr>
          <p:cNvSpPr/>
          <p:nvPr/>
        </p:nvSpPr>
        <p:spPr>
          <a:xfrm>
            <a:off x="203199" y="3496199"/>
            <a:ext cx="3994021" cy="3156527"/>
          </a:xfrm>
          <a:prstGeom prst="pentago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DOI INTO URL</a:t>
            </a:r>
          </a:p>
        </p:txBody>
      </p:sp>
      <p:sp>
        <p:nvSpPr>
          <p:cNvPr id="6" name="Hexagon 5">
            <a:extLst>
              <a:ext uri="{FF2B5EF4-FFF2-40B4-BE49-F238E27FC236}">
                <a16:creationId xmlns:a16="http://schemas.microsoft.com/office/drawing/2014/main" id="{4AF1B912-CBE3-4136-85C8-B82BFC44003C}"/>
              </a:ext>
            </a:extLst>
          </p:cNvPr>
          <p:cNvSpPr/>
          <p:nvPr/>
        </p:nvSpPr>
        <p:spPr>
          <a:xfrm>
            <a:off x="8126586" y="185860"/>
            <a:ext cx="3807643" cy="2789852"/>
          </a:xfrm>
          <a:prstGeom prst="hexagon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DIRECT QUOTATIONS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2C0FFF3-A0FA-4F4B-9F50-F61337619CB6}"/>
              </a:ext>
            </a:extLst>
          </p:cNvPr>
          <p:cNvSpPr/>
          <p:nvPr/>
        </p:nvSpPr>
        <p:spPr>
          <a:xfrm>
            <a:off x="4197220" y="2020077"/>
            <a:ext cx="4306078" cy="367159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INCLUSIVE LANGUAGE WITHOUT BIAS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E1F785E-565F-4306-83A9-47BF050D34E5}"/>
              </a:ext>
            </a:extLst>
          </p:cNvPr>
          <p:cNvSpPr/>
          <p:nvPr/>
        </p:nvSpPr>
        <p:spPr>
          <a:xfrm>
            <a:off x="314131" y="709127"/>
            <a:ext cx="3548742" cy="216470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PUBLISHING HOUSE LOCATION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B51044F-429F-4C1C-84A3-EE31B1AE7214}"/>
              </a:ext>
            </a:extLst>
          </p:cNvPr>
          <p:cNvSpPr/>
          <p:nvPr/>
        </p:nvSpPr>
        <p:spPr>
          <a:xfrm>
            <a:off x="10030408" y="5794310"/>
            <a:ext cx="121298" cy="37323"/>
          </a:xfrm>
          <a:custGeom>
            <a:avLst/>
            <a:gdLst>
              <a:gd name="connsiteX0" fmla="*/ 0 w 121298"/>
              <a:gd name="connsiteY0" fmla="*/ 0 h 37323"/>
              <a:gd name="connsiteX1" fmla="*/ 121298 w 121298"/>
              <a:gd name="connsiteY1" fmla="*/ 37323 h 37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1298" h="37323">
                <a:moveTo>
                  <a:pt x="0" y="0"/>
                </a:moveTo>
                <a:lnTo>
                  <a:pt x="121298" y="37323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ross 8">
            <a:extLst>
              <a:ext uri="{FF2B5EF4-FFF2-40B4-BE49-F238E27FC236}">
                <a16:creationId xmlns:a16="http://schemas.microsoft.com/office/drawing/2014/main" id="{75E9C3DF-D553-4DFB-93AE-C2FC1489A7CE}"/>
              </a:ext>
            </a:extLst>
          </p:cNvPr>
          <p:cNvSpPr/>
          <p:nvPr/>
        </p:nvSpPr>
        <p:spPr>
          <a:xfrm>
            <a:off x="8360228" y="3936765"/>
            <a:ext cx="3340360" cy="2789852"/>
          </a:xfrm>
          <a:prstGeom prst="plus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CITATIONS AND REFERENCES</a:t>
            </a:r>
          </a:p>
        </p:txBody>
      </p:sp>
    </p:spTree>
    <p:extLst>
      <p:ext uri="{BB962C8B-B14F-4D97-AF65-F5344CB8AC3E}">
        <p14:creationId xmlns:p14="http://schemas.microsoft.com/office/powerpoint/2010/main" val="243801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9297CF-1B53-4723-B186-FE154791A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DIRECT QUOTATIONS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55DCA9-0C19-4F34-A5C6-9997F694A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200" dirty="0"/>
              <a:t> </a:t>
            </a:r>
            <a:endParaRPr lang="en-GB" sz="32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</a:rPr>
              <a:t>.Forty words maximum</a:t>
            </a:r>
          </a:p>
          <a:p>
            <a:pPr marL="0" indent="0">
              <a:buNone/>
            </a:pPr>
            <a:endParaRPr lang="en-GB" sz="32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</a:rPr>
              <a:t>.Over forty </a:t>
            </a:r>
            <a:r>
              <a:rPr lang="en-GB" sz="3200" dirty="0" err="1">
                <a:solidFill>
                  <a:schemeClr val="bg1"/>
                </a:solidFill>
              </a:rPr>
              <a:t>words,then</a:t>
            </a:r>
            <a:r>
              <a:rPr lang="en-GB" sz="3200" dirty="0">
                <a:solidFill>
                  <a:schemeClr val="bg1"/>
                </a:solidFill>
              </a:rPr>
              <a:t> becomes an abstract</a:t>
            </a:r>
          </a:p>
          <a:p>
            <a:pPr marL="0" indent="0">
              <a:buNone/>
            </a:pPr>
            <a:endParaRPr lang="en-GB" sz="32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</a:rPr>
              <a:t>.Indent to right five spaces without quotation marks</a:t>
            </a:r>
          </a:p>
          <a:p>
            <a:pPr marL="0" indent="0">
              <a:buNone/>
            </a:pPr>
            <a:endParaRPr lang="en-GB" sz="32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</a:rPr>
              <a:t>.Citation in brackets at the end of abstract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</a:rPr>
              <a:t>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98943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41D2C-649F-4912-AECA-81E6249BB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REFERENCES AND CITATIONS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19C34-4DE0-4BCE-82CC-3893F6BC437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.Previously up to seven Authors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.New standard is up to twenty Authors in a single reference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41FA38-F6EF-4D67-990A-8FC5C5E62A6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bg1"/>
                </a:solidFill>
              </a:rPr>
              <a:t>. Up to six Authors in first citation listed in previous edition, et al to be used thereafter</a:t>
            </a: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bg1"/>
                </a:solidFill>
              </a:rPr>
              <a:t>.New edition if there are three or more Authors et al to be used from the outset</a:t>
            </a:r>
          </a:p>
        </p:txBody>
      </p:sp>
    </p:spTree>
    <p:extLst>
      <p:ext uri="{BB962C8B-B14F-4D97-AF65-F5344CB8AC3E}">
        <p14:creationId xmlns:p14="http://schemas.microsoft.com/office/powerpoint/2010/main" val="2384235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9CA2A-4F7B-4DA5-B44D-5B2663D93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INCLUSIVE LANGUAGE WITHOUT BIAS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FC6DC4-920D-440B-A686-BFFE072B9B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3200" u="sng" dirty="0">
                <a:solidFill>
                  <a:schemeClr val="bg1"/>
                </a:solidFill>
              </a:rPr>
              <a:t>Gender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23981F-F85D-456A-928E-3EC7A0D6B603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Use gender neutral pronouns i.e. “They” or “Their” instead of “He” or “She”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958D53-D375-46C1-B721-5C0641F11D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3200" u="sng" dirty="0">
                <a:solidFill>
                  <a:schemeClr val="bg1"/>
                </a:solidFill>
              </a:rPr>
              <a:t>Age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362EE46-8913-4202-A946-A51D4CA787E3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Exact age ranges preferred ie.55-65 instead of broad categories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6ECC048-24A4-495D-9347-E09C755F940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3200" u="sng" dirty="0">
                <a:solidFill>
                  <a:schemeClr val="bg1"/>
                </a:solidFill>
              </a:rPr>
              <a:t>Disability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206AC80-BEBC-4546-B597-15349A90C24A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7224156" y="3002676"/>
            <a:ext cx="3070025" cy="2913513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Person first language used i.e. a Person with cancer, not cancer victim</a:t>
            </a:r>
          </a:p>
        </p:txBody>
      </p:sp>
    </p:spTree>
    <p:extLst>
      <p:ext uri="{BB962C8B-B14F-4D97-AF65-F5344CB8AC3E}">
        <p14:creationId xmlns:p14="http://schemas.microsoft.com/office/powerpoint/2010/main" val="3389615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50B71-04F0-4ED0-A76A-A6262F6D6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INCUSIVE LANGUAGE WITHOUT BIAS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C63241-43D7-4B71-945B-1C5BFAE1DE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3200" u="sng" dirty="0">
                <a:solidFill>
                  <a:schemeClr val="bg1"/>
                </a:solidFill>
              </a:rPr>
              <a:t>Racial identity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82F18B-29CB-4523-92E5-7A52BF784E19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More specific Chinese American rather than Asian American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BB2884-2451-4C32-BC96-2CEC2AA30F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956024" y="2336873"/>
            <a:ext cx="3993658" cy="576262"/>
          </a:xfrm>
        </p:spPr>
        <p:txBody>
          <a:bodyPr/>
          <a:lstStyle/>
          <a:p>
            <a:r>
              <a:rPr lang="en-GB" sz="3200" u="sng" dirty="0">
                <a:solidFill>
                  <a:schemeClr val="bg1"/>
                </a:solidFill>
              </a:rPr>
              <a:t> Sexual Orientation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6659A01-DFD4-43A3-AF67-A568AF0643AF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3945469" y="3022673"/>
            <a:ext cx="3640319" cy="2913513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Specific term preferred The word Homosexuality not appropriate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0ED5870-A664-42E5-B60A-E3889B6AAC0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772242" y="2336873"/>
            <a:ext cx="4329562" cy="576262"/>
          </a:xfrm>
        </p:spPr>
        <p:txBody>
          <a:bodyPr/>
          <a:lstStyle/>
          <a:p>
            <a:r>
              <a:rPr lang="en-GB" sz="3200" u="sng" dirty="0">
                <a:solidFill>
                  <a:schemeClr val="bg1"/>
                </a:solidFill>
              </a:rPr>
              <a:t>Socioeconomic status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5DF9347-2AE7-4A53-8A26-F8E382C80817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7772241" y="3022673"/>
            <a:ext cx="4329562" cy="2913513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Descriptive phrases to be used to label people rather than nouns and adjectives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345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D50233-94E7-4C01-9BFC-8437949D159C}"/>
              </a:ext>
            </a:extLst>
          </p:cNvPr>
          <p:cNvSpPr txBox="1"/>
          <p:nvPr/>
        </p:nvSpPr>
        <p:spPr>
          <a:xfrm>
            <a:off x="1274618" y="923636"/>
            <a:ext cx="9845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</a:rPr>
              <a:t>REFERENCE LIST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70F0AD-74FE-43C8-B09E-BA948F4ED34F}"/>
              </a:ext>
            </a:extLst>
          </p:cNvPr>
          <p:cNvSpPr txBox="1"/>
          <p:nvPr/>
        </p:nvSpPr>
        <p:spPr>
          <a:xfrm>
            <a:off x="1274618" y="2456873"/>
            <a:ext cx="95688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/>
            <a:r>
              <a:rPr lang="en-GB" sz="2400" dirty="0">
                <a:solidFill>
                  <a:schemeClr val="bg1"/>
                </a:solidFill>
              </a:rPr>
              <a:t>APA Psychological Association (2020).</a:t>
            </a:r>
            <a:r>
              <a:rPr lang="en-GB" sz="2400" i="1" dirty="0">
                <a:solidFill>
                  <a:schemeClr val="bg1"/>
                </a:solidFill>
              </a:rPr>
              <a:t>The Publication Manual of the American psychological </a:t>
            </a:r>
            <a:r>
              <a:rPr lang="en-GB" sz="2400" i="1" dirty="0" err="1">
                <a:solidFill>
                  <a:schemeClr val="bg1"/>
                </a:solidFill>
              </a:rPr>
              <a:t>Association:The</a:t>
            </a:r>
            <a:r>
              <a:rPr lang="en-GB" sz="2400" i="1" dirty="0">
                <a:solidFill>
                  <a:schemeClr val="bg1"/>
                </a:solidFill>
              </a:rPr>
              <a:t> Official Guide to APA style (7</a:t>
            </a:r>
            <a:r>
              <a:rPr lang="en-GB" sz="2400" i="1" baseline="30000" dirty="0">
                <a:solidFill>
                  <a:schemeClr val="bg1"/>
                </a:solidFill>
              </a:rPr>
              <a:t>th</a:t>
            </a:r>
            <a:r>
              <a:rPr lang="en-GB" sz="2400" i="1" dirty="0">
                <a:solidFill>
                  <a:schemeClr val="bg1"/>
                </a:solidFill>
              </a:rPr>
              <a:t> ed.).</a:t>
            </a:r>
            <a:r>
              <a:rPr lang="en-GB" sz="2400" dirty="0" err="1">
                <a:solidFill>
                  <a:schemeClr val="bg1"/>
                </a:solidFill>
              </a:rPr>
              <a:t>Ameican</a:t>
            </a:r>
            <a:r>
              <a:rPr lang="en-GB" sz="2400" dirty="0">
                <a:solidFill>
                  <a:schemeClr val="bg1"/>
                </a:solidFill>
              </a:rPr>
              <a:t> Psychological </a:t>
            </a:r>
            <a:r>
              <a:rPr lang="en-GB" sz="2400" dirty="0" err="1">
                <a:solidFill>
                  <a:schemeClr val="bg1"/>
                </a:solidFill>
              </a:rPr>
              <a:t>Association.Http</a:t>
            </a:r>
            <a:r>
              <a:rPr lang="en-GB" sz="2400" dirty="0">
                <a:solidFill>
                  <a:schemeClr val="bg1"/>
                </a:solidFill>
              </a:rPr>
              <a:t>://www.amazon.com/publication-manual-American-psychological-Association/dp 1433832178</a:t>
            </a:r>
          </a:p>
        </p:txBody>
      </p:sp>
    </p:spTree>
    <p:extLst>
      <p:ext uri="{BB962C8B-B14F-4D97-AF65-F5344CB8AC3E}">
        <p14:creationId xmlns:p14="http://schemas.microsoft.com/office/powerpoint/2010/main" val="2040278911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411</TotalTime>
  <Words>268</Words>
  <Application>Microsoft Office PowerPoint</Application>
  <PresentationFormat>Widescreen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Trebuchet MS</vt:lpstr>
      <vt:lpstr>Berlin</vt:lpstr>
      <vt:lpstr>APA 7TH EDITION PUBLICATION MANUAL UPDATES AND MODIFICATIONS.</vt:lpstr>
      <vt:lpstr>APA PUBLICATION GUIDE 7TH EDITION OF THE AMERICAN PSYCHOLOGICAL ASSOCIATION</vt:lpstr>
      <vt:lpstr>PowerPoint Presentation</vt:lpstr>
      <vt:lpstr>DIRECT QUOTATIONS</vt:lpstr>
      <vt:lpstr>REFERENCES AND CITATIONS</vt:lpstr>
      <vt:lpstr>INCLUSIVE LANGUAGE WITHOUT BIAS</vt:lpstr>
      <vt:lpstr>INCUSIVE LANGUAGE WITHOUT BIAS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APA 7TH Edition Updates and Modifircations.</dc:title>
  <dc:creator>Edward Smale (1907954)</dc:creator>
  <cp:lastModifiedBy>Edward Smale (1907954)</cp:lastModifiedBy>
  <cp:revision>86</cp:revision>
  <dcterms:created xsi:type="dcterms:W3CDTF">2020-01-02T16:39:06Z</dcterms:created>
  <dcterms:modified xsi:type="dcterms:W3CDTF">2020-01-12T16:48:19Z</dcterms:modified>
</cp:coreProperties>
</file>