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0" r:id="rId9"/>
    <p:sldId id="261" r:id="rId10"/>
    <p:sldId id="266" r:id="rId11"/>
    <p:sldId id="262" r:id="rId12"/>
    <p:sldId id="267" r:id="rId13"/>
  </p:sldIdLst>
  <p:sldSz cx="12192000" cy="6858000"/>
  <p:notesSz cx="6858000" cy="1971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lyn Davies" initials="GD" lastIdx="1" clrIdx="0">
    <p:extLst>
      <p:ext uri="{19B8F6BF-5375-455C-9EA6-DF929625EA0E}">
        <p15:presenceInfo xmlns:p15="http://schemas.microsoft.com/office/powerpoint/2012/main" userId="S::144107@pembrokeshire.ac.uk::caea4569-e068-4c30-afb2-5ebedaf6c9c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4201FF-0A8D-F4D6-2F62-D4EBE52D5BE9}" v="9" dt="2019-12-12T11:17:10.342"/>
    <p1510:client id="{1CBADDE9-B76F-658E-EFC3-95486CC84281}" v="75" dt="2020-02-17T15:30:31.442"/>
    <p1510:client id="{43A22FD2-E15B-45B9-F0A9-57D1BF86B49D}" v="29" dt="2019-12-19T11:33:51.439"/>
    <p1510:client id="{200FB2B3-AC47-4179-2D21-94C395777CF6}" v="368" dt="2019-12-12T11:44:09.744"/>
    <p1510:client id="{25C89999-6D1D-F6BC-598A-74674D282BAC}" v="17" dt="2020-02-17T14:16:15.808"/>
    <p1510:client id="{2610727A-53AB-28CE-8847-F608E26C0FE6}" v="11" dt="2020-01-16T11:40:58.098"/>
    <p1510:client id="{651D358F-DC58-C352-D35E-EB60214B7C9E}" v="210" dt="2019-12-19T17:07:00.535"/>
    <p1510:client id="{4E4A443B-3B68-7813-DCA9-7096814FC68F}" v="149" dt="2020-01-16T11:44:15.033"/>
    <p1510:client id="{6FB2D6AC-E133-B1B2-93AC-009CA71AAC16}" v="20" dt="2020-02-17T11:42:43.483"/>
    <p1510:client id="{7D5A0964-6B6B-07EA-99A5-C01169E9C5C6}" v="21" dt="2019-12-12T17:46:52.819"/>
    <p1510:client id="{8D11F53A-392D-AB78-3FAD-5D4DD7864E72}" v="1300" dt="2019-12-05T17:48:37.300"/>
    <p1510:client id="{97400545-20F9-46FD-80EF-D284C7B86340}" v="1927" dt="2019-12-05T17:32:46.886"/>
    <p1510:client id="{9E4A7409-D58E-F050-B695-D5AC87A022EC}" v="10" dt="2019-12-12T17:08:09.769"/>
    <p1510:client id="{A17A0E18-33B3-4FC6-4C22-8201428C9217}" v="2556" dt="2019-12-12T18:03:25.439"/>
    <p1510:client id="{B736D164-0D9B-8621-80CC-1A799EDD1705}" v="36" dt="2019-12-19T17:41:34.311"/>
    <p1510:client id="{D58ED22F-F05A-4D56-B6F2-737A12B711D4}" v="213" dt="2019-12-12T17:04:04.735"/>
    <p1510:client id="{D8F2F849-872A-1D7F-78FD-690A056F8C39}" v="468" dt="2019-12-19T17:41:37.932"/>
    <p1510:client id="{DB79CD8F-D299-DCB5-F705-2A6D010EB2C3}" v="89" dt="2020-01-09T13:25:32.153"/>
    <p1510:client id="{E2AD076C-4E7D-8D1B-769A-4D8FB4543ACF}" v="122" dt="2019-12-19T17:52:51.391"/>
    <p1510:client id="{EAE035E4-DE0E-0053-B0CD-F7D5CB8F7787}" v="424" dt="2019-12-05T17:12:15.021"/>
    <p1510:client id="{F859519B-8244-D4E3-C230-60CB44D473B7}" v="66" dt="2019-12-05T17:47:54.5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228" autoAdjust="0"/>
  </p:normalViewPr>
  <p:slideViewPr>
    <p:cSldViewPr snapToGrid="0">
      <p:cViewPr varScale="1">
        <p:scale>
          <a:sx n="81" d="100"/>
          <a:sy n="81" d="100"/>
        </p:scale>
        <p:origin x="17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C926D4-3C21-4BAF-B59C-A3480153C1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E069BD3-A8F2-4178-B8E6-4DBCF62BD5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Competition – Apple</a:t>
          </a:r>
        </a:p>
      </dgm:t>
    </dgm:pt>
    <dgm:pt modelId="{D4F0358D-BB06-4020-9D17-C65ACB827D1B}" type="parTrans" cxnId="{5B6B909E-6623-4934-A76E-16475E2CE7F1}">
      <dgm:prSet/>
      <dgm:spPr/>
      <dgm:t>
        <a:bodyPr/>
        <a:lstStyle/>
        <a:p>
          <a:endParaRPr lang="en-US"/>
        </a:p>
      </dgm:t>
    </dgm:pt>
    <dgm:pt modelId="{E2D8D9B0-B655-4F77-B9A9-1096B1B6ABD9}" type="sibTrans" cxnId="{5B6B909E-6623-4934-A76E-16475E2CE7F1}">
      <dgm:prSet/>
      <dgm:spPr/>
      <dgm:t>
        <a:bodyPr/>
        <a:lstStyle/>
        <a:p>
          <a:endParaRPr lang="en-US"/>
        </a:p>
      </dgm:t>
    </dgm:pt>
    <dgm:pt modelId="{80613AB9-DEFC-4088-B1FA-5711EF6820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Their system is limited to apple devices only.</a:t>
          </a:r>
        </a:p>
      </dgm:t>
    </dgm:pt>
    <dgm:pt modelId="{C4B03E31-11AE-4004-9297-CC63A39DDF3E}" type="parTrans" cxnId="{B935DC38-3227-4A73-9E77-DFED9866FA4D}">
      <dgm:prSet/>
      <dgm:spPr/>
      <dgm:t>
        <a:bodyPr/>
        <a:lstStyle/>
        <a:p>
          <a:endParaRPr lang="en-US"/>
        </a:p>
      </dgm:t>
    </dgm:pt>
    <dgm:pt modelId="{D59400C3-03F0-4936-BAE6-42214330F15D}" type="sibTrans" cxnId="{B935DC38-3227-4A73-9E77-DFED9866FA4D}">
      <dgm:prSet/>
      <dgm:spPr/>
      <dgm:t>
        <a:bodyPr/>
        <a:lstStyle/>
        <a:p>
          <a:endParaRPr lang="en-US"/>
        </a:p>
      </dgm:t>
    </dgm:pt>
    <dgm:pt modelId="{8D239BF3-C0D8-4C20-9D8A-8CFD824699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is free</a:t>
          </a:r>
        </a:p>
      </dgm:t>
    </dgm:pt>
    <dgm:pt modelId="{B16E5360-EE3F-4445-AAC4-3B26D54684DB}" type="parTrans" cxnId="{55670221-CE21-4557-8B8F-F5728B8A0864}">
      <dgm:prSet/>
      <dgm:spPr/>
      <dgm:t>
        <a:bodyPr/>
        <a:lstStyle/>
        <a:p>
          <a:endParaRPr lang="en-US"/>
        </a:p>
      </dgm:t>
    </dgm:pt>
    <dgm:pt modelId="{5D59FBEE-FC36-43F7-A8F8-11CC52211A17}" type="sibTrans" cxnId="{55670221-CE21-4557-8B8F-F5728B8A0864}">
      <dgm:prSet/>
      <dgm:spPr/>
      <dgm:t>
        <a:bodyPr/>
        <a:lstStyle/>
        <a:p>
          <a:endParaRPr lang="en-US"/>
        </a:p>
      </dgm:t>
    </dgm:pt>
    <dgm:pt modelId="{17697B83-CDF6-4AE6-BD11-E6C175F0FE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Competition – </a:t>
          </a:r>
          <a:r>
            <a:rPr lang="en-US" err="1"/>
            <a:t>Yoti</a:t>
          </a:r>
        </a:p>
      </dgm:t>
    </dgm:pt>
    <dgm:pt modelId="{2426C06E-8432-4EBF-A99D-09F351E3F06C}" type="parTrans" cxnId="{903E2CA1-BB02-4630-9D5A-0E93430F256D}">
      <dgm:prSet/>
      <dgm:spPr/>
      <dgm:t>
        <a:bodyPr/>
        <a:lstStyle/>
        <a:p>
          <a:endParaRPr lang="en-US"/>
        </a:p>
      </dgm:t>
    </dgm:pt>
    <dgm:pt modelId="{EE0A9120-E306-4080-AEF1-2509CC48B7F2}" type="sibTrans" cxnId="{903E2CA1-BB02-4630-9D5A-0E93430F256D}">
      <dgm:prSet/>
      <dgm:spPr/>
      <dgm:t>
        <a:bodyPr/>
        <a:lstStyle/>
        <a:p>
          <a:endParaRPr lang="en-US"/>
        </a:p>
      </dgm:t>
    </dgm:pt>
    <dgm:pt modelId="{01D82F01-1391-4336-9DE0-0290674281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Their product is focused on creating a digital profile of you, putting your drivers' license and passwords on the account slightly different to ours.</a:t>
          </a:r>
        </a:p>
      </dgm:t>
    </dgm:pt>
    <dgm:pt modelId="{8EA6DC3F-9BC4-4C30-A410-3A2B532EA199}" type="parTrans" cxnId="{57BBB69B-E4EE-48CD-8FFD-017659AC1288}">
      <dgm:prSet/>
      <dgm:spPr/>
      <dgm:t>
        <a:bodyPr/>
        <a:lstStyle/>
        <a:p>
          <a:endParaRPr lang="en-US"/>
        </a:p>
      </dgm:t>
    </dgm:pt>
    <dgm:pt modelId="{C49C6EAE-5E6C-47E3-8609-00167177246E}" type="sibTrans" cxnId="{57BBB69B-E4EE-48CD-8FFD-017659AC1288}">
      <dgm:prSet/>
      <dgm:spPr/>
      <dgm:t>
        <a:bodyPr/>
        <a:lstStyle/>
        <a:p>
          <a:endParaRPr lang="en-US"/>
        </a:p>
      </dgm:t>
    </dgm:pt>
    <dgm:pt modelId="{42E43292-F771-40C2-8C7B-61EA57CD61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Target market – target market will be schools, colleges, universities </a:t>
          </a:r>
        </a:p>
      </dgm:t>
    </dgm:pt>
    <dgm:pt modelId="{DA10FC48-97DC-48D9-9BBF-E7D207864612}" type="parTrans" cxnId="{515C75AB-027E-4BA4-8996-D1C8D59CAD20}">
      <dgm:prSet/>
      <dgm:spPr/>
      <dgm:t>
        <a:bodyPr/>
        <a:lstStyle/>
        <a:p>
          <a:endParaRPr lang="en-US"/>
        </a:p>
      </dgm:t>
    </dgm:pt>
    <dgm:pt modelId="{69502B33-3AB0-47D3-943F-5B467ED40A19}" type="sibTrans" cxnId="{515C75AB-027E-4BA4-8996-D1C8D59CAD20}">
      <dgm:prSet/>
      <dgm:spPr/>
      <dgm:t>
        <a:bodyPr/>
        <a:lstStyle/>
        <a:p>
          <a:endParaRPr lang="en-US"/>
        </a:p>
      </dgm:t>
    </dgm:pt>
    <dgm:pt modelId="{AF580205-022B-45D5-B783-C330769D2302}" type="pres">
      <dgm:prSet presAssocID="{6AC926D4-3C21-4BAF-B59C-A3480153C12C}" presName="root" presStyleCnt="0">
        <dgm:presLayoutVars>
          <dgm:dir/>
          <dgm:resizeHandles val="exact"/>
        </dgm:presLayoutVars>
      </dgm:prSet>
      <dgm:spPr/>
    </dgm:pt>
    <dgm:pt modelId="{CF0658C3-B099-4AC0-BDE0-84AC47FDCD48}" type="pres">
      <dgm:prSet presAssocID="{0E069BD3-A8F2-4178-B8E6-4DBCF62BD5A6}" presName="compNode" presStyleCnt="0"/>
      <dgm:spPr/>
    </dgm:pt>
    <dgm:pt modelId="{C01AF692-36C7-466A-AA0C-F5115B52A465}" type="pres">
      <dgm:prSet presAssocID="{0E069BD3-A8F2-4178-B8E6-4DBCF62BD5A6}" presName="bgRect" presStyleLbl="bgShp" presStyleIdx="0" presStyleCnt="6"/>
      <dgm:spPr/>
    </dgm:pt>
    <dgm:pt modelId="{F0629DEE-5C1C-4EAD-8406-55FE84420995}" type="pres">
      <dgm:prSet presAssocID="{0E069BD3-A8F2-4178-B8E6-4DBCF62BD5A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A0D5437-A8CB-4D9A-9F66-418E51F73816}" type="pres">
      <dgm:prSet presAssocID="{0E069BD3-A8F2-4178-B8E6-4DBCF62BD5A6}" presName="spaceRect" presStyleCnt="0"/>
      <dgm:spPr/>
    </dgm:pt>
    <dgm:pt modelId="{6AED5AA2-524D-4703-9572-2189F8797E6C}" type="pres">
      <dgm:prSet presAssocID="{0E069BD3-A8F2-4178-B8E6-4DBCF62BD5A6}" presName="parTx" presStyleLbl="revTx" presStyleIdx="0" presStyleCnt="6">
        <dgm:presLayoutVars>
          <dgm:chMax val="0"/>
          <dgm:chPref val="0"/>
        </dgm:presLayoutVars>
      </dgm:prSet>
      <dgm:spPr/>
    </dgm:pt>
    <dgm:pt modelId="{6D004CFA-82ED-4807-BAD8-4AC08CD5F8B0}" type="pres">
      <dgm:prSet presAssocID="{E2D8D9B0-B655-4F77-B9A9-1096B1B6ABD9}" presName="sibTrans" presStyleCnt="0"/>
      <dgm:spPr/>
    </dgm:pt>
    <dgm:pt modelId="{A457DF73-3E71-4DC2-BA82-C47B4DE949DE}" type="pres">
      <dgm:prSet presAssocID="{80613AB9-DEFC-4088-B1FA-5711EF682083}" presName="compNode" presStyleCnt="0"/>
      <dgm:spPr/>
    </dgm:pt>
    <dgm:pt modelId="{BCBA069C-A9A3-4785-9924-40AB091CBD5D}" type="pres">
      <dgm:prSet presAssocID="{80613AB9-DEFC-4088-B1FA-5711EF682083}" presName="bgRect" presStyleLbl="bgShp" presStyleIdx="1" presStyleCnt="6"/>
      <dgm:spPr/>
    </dgm:pt>
    <dgm:pt modelId="{E4428AEE-CCF1-4300-A2D0-1D1890FDEAA1}" type="pres">
      <dgm:prSet presAssocID="{80613AB9-DEFC-4088-B1FA-5711EF68208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DE56B0F-2589-418A-A083-F8FBB760C413}" type="pres">
      <dgm:prSet presAssocID="{80613AB9-DEFC-4088-B1FA-5711EF682083}" presName="spaceRect" presStyleCnt="0"/>
      <dgm:spPr/>
    </dgm:pt>
    <dgm:pt modelId="{7D9F3693-2DA2-4FE4-90FE-156DC5448248}" type="pres">
      <dgm:prSet presAssocID="{80613AB9-DEFC-4088-B1FA-5711EF682083}" presName="parTx" presStyleLbl="revTx" presStyleIdx="1" presStyleCnt="6">
        <dgm:presLayoutVars>
          <dgm:chMax val="0"/>
          <dgm:chPref val="0"/>
        </dgm:presLayoutVars>
      </dgm:prSet>
      <dgm:spPr/>
    </dgm:pt>
    <dgm:pt modelId="{ACD9223B-E55A-49CD-BB87-983DCE3914D6}" type="pres">
      <dgm:prSet presAssocID="{D59400C3-03F0-4936-BAE6-42214330F15D}" presName="sibTrans" presStyleCnt="0"/>
      <dgm:spPr/>
    </dgm:pt>
    <dgm:pt modelId="{3CB0C281-50F4-46AD-978C-FA9F4E228A10}" type="pres">
      <dgm:prSet presAssocID="{8D239BF3-C0D8-4C20-9D8A-8CFD8246990C}" presName="compNode" presStyleCnt="0"/>
      <dgm:spPr/>
    </dgm:pt>
    <dgm:pt modelId="{A5CB8775-94E4-437A-AFB7-D850104A5A03}" type="pres">
      <dgm:prSet presAssocID="{8D239BF3-C0D8-4C20-9D8A-8CFD8246990C}" presName="bgRect" presStyleLbl="bgShp" presStyleIdx="2" presStyleCnt="6"/>
      <dgm:spPr/>
    </dgm:pt>
    <dgm:pt modelId="{3864F9DB-8DC2-4B0D-8065-CB793A69E98B}" type="pres">
      <dgm:prSet presAssocID="{8D239BF3-C0D8-4C20-9D8A-8CFD8246990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Touch"/>
        </a:ext>
      </dgm:extLst>
    </dgm:pt>
    <dgm:pt modelId="{E9394398-5655-4F7C-8F1C-E970F9C6B20E}" type="pres">
      <dgm:prSet presAssocID="{8D239BF3-C0D8-4C20-9D8A-8CFD8246990C}" presName="spaceRect" presStyleCnt="0"/>
      <dgm:spPr/>
    </dgm:pt>
    <dgm:pt modelId="{D792D010-0837-4DC9-BFF7-135F3EB82D60}" type="pres">
      <dgm:prSet presAssocID="{8D239BF3-C0D8-4C20-9D8A-8CFD8246990C}" presName="parTx" presStyleLbl="revTx" presStyleIdx="2" presStyleCnt="6">
        <dgm:presLayoutVars>
          <dgm:chMax val="0"/>
          <dgm:chPref val="0"/>
        </dgm:presLayoutVars>
      </dgm:prSet>
      <dgm:spPr/>
    </dgm:pt>
    <dgm:pt modelId="{041D6149-3C3B-4CA6-BC5B-7E91E9528572}" type="pres">
      <dgm:prSet presAssocID="{5D59FBEE-FC36-43F7-A8F8-11CC52211A17}" presName="sibTrans" presStyleCnt="0"/>
      <dgm:spPr/>
    </dgm:pt>
    <dgm:pt modelId="{102CE63F-94BA-4C9E-B1DB-2764EFE8AC22}" type="pres">
      <dgm:prSet presAssocID="{17697B83-CDF6-4AE6-BD11-E6C175F0FE2C}" presName="compNode" presStyleCnt="0"/>
      <dgm:spPr/>
    </dgm:pt>
    <dgm:pt modelId="{D9E3DB0D-FFEA-47EB-942C-AC65185FB213}" type="pres">
      <dgm:prSet presAssocID="{17697B83-CDF6-4AE6-BD11-E6C175F0FE2C}" presName="bgRect" presStyleLbl="bgShp" presStyleIdx="3" presStyleCnt="6"/>
      <dgm:spPr/>
    </dgm:pt>
    <dgm:pt modelId="{CE7F0737-2C16-41A1-ABEC-066B92B260C4}" type="pres">
      <dgm:prSet presAssocID="{17697B83-CDF6-4AE6-BD11-E6C175F0FE2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889C26F9-A690-4666-9BD6-631DBE12747C}" type="pres">
      <dgm:prSet presAssocID="{17697B83-CDF6-4AE6-BD11-E6C175F0FE2C}" presName="spaceRect" presStyleCnt="0"/>
      <dgm:spPr/>
    </dgm:pt>
    <dgm:pt modelId="{6E1FACEC-3513-4C1F-962A-16963C8648E6}" type="pres">
      <dgm:prSet presAssocID="{17697B83-CDF6-4AE6-BD11-E6C175F0FE2C}" presName="parTx" presStyleLbl="revTx" presStyleIdx="3" presStyleCnt="6">
        <dgm:presLayoutVars>
          <dgm:chMax val="0"/>
          <dgm:chPref val="0"/>
        </dgm:presLayoutVars>
      </dgm:prSet>
      <dgm:spPr/>
    </dgm:pt>
    <dgm:pt modelId="{6D9DE924-F1E9-4A27-9795-201DBBBDAA5B}" type="pres">
      <dgm:prSet presAssocID="{EE0A9120-E306-4080-AEF1-2509CC48B7F2}" presName="sibTrans" presStyleCnt="0"/>
      <dgm:spPr/>
    </dgm:pt>
    <dgm:pt modelId="{A714677C-A13B-4702-8507-23760CB0DC3A}" type="pres">
      <dgm:prSet presAssocID="{01D82F01-1391-4336-9DE0-0290674281EF}" presName="compNode" presStyleCnt="0"/>
      <dgm:spPr/>
    </dgm:pt>
    <dgm:pt modelId="{7CC109F8-BDC5-46C4-BB05-B8B3E5360DCC}" type="pres">
      <dgm:prSet presAssocID="{01D82F01-1391-4336-9DE0-0290674281EF}" presName="bgRect" presStyleLbl="bgShp" presStyleIdx="4" presStyleCnt="6"/>
      <dgm:spPr/>
    </dgm:pt>
    <dgm:pt modelId="{3717DB51-0AB7-4693-B4D6-0B0CFD958E9D}" type="pres">
      <dgm:prSet presAssocID="{01D82F01-1391-4336-9DE0-0290674281E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70104960-7C3F-4545-9C12-F3E7DA18E391}" type="pres">
      <dgm:prSet presAssocID="{01D82F01-1391-4336-9DE0-0290674281EF}" presName="spaceRect" presStyleCnt="0"/>
      <dgm:spPr/>
    </dgm:pt>
    <dgm:pt modelId="{C242D529-47F5-483F-8F07-3FE67EDFE691}" type="pres">
      <dgm:prSet presAssocID="{01D82F01-1391-4336-9DE0-0290674281EF}" presName="parTx" presStyleLbl="revTx" presStyleIdx="4" presStyleCnt="6">
        <dgm:presLayoutVars>
          <dgm:chMax val="0"/>
          <dgm:chPref val="0"/>
        </dgm:presLayoutVars>
      </dgm:prSet>
      <dgm:spPr/>
    </dgm:pt>
    <dgm:pt modelId="{8AE4CE35-4CD5-429C-A21C-48FF866D5463}" type="pres">
      <dgm:prSet presAssocID="{C49C6EAE-5E6C-47E3-8609-00167177246E}" presName="sibTrans" presStyleCnt="0"/>
      <dgm:spPr/>
    </dgm:pt>
    <dgm:pt modelId="{C18A2250-CFF8-4860-A51D-CC80D31C5418}" type="pres">
      <dgm:prSet presAssocID="{42E43292-F771-40C2-8C7B-61EA57CD61D5}" presName="compNode" presStyleCnt="0"/>
      <dgm:spPr/>
    </dgm:pt>
    <dgm:pt modelId="{DE82D830-8EA5-4650-99DC-103F44DC04B3}" type="pres">
      <dgm:prSet presAssocID="{42E43292-F771-40C2-8C7B-61EA57CD61D5}" presName="bgRect" presStyleLbl="bgShp" presStyleIdx="5" presStyleCnt="6"/>
      <dgm:spPr/>
    </dgm:pt>
    <dgm:pt modelId="{F8442BF1-A3D8-42BF-BC92-6F32A008F472}" type="pres">
      <dgm:prSet presAssocID="{42E43292-F771-40C2-8C7B-61EA57CD61D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30D421A-AD7B-4E57-88DA-5E5130712D26}" type="pres">
      <dgm:prSet presAssocID="{42E43292-F771-40C2-8C7B-61EA57CD61D5}" presName="spaceRect" presStyleCnt="0"/>
      <dgm:spPr/>
    </dgm:pt>
    <dgm:pt modelId="{8E3A7CBE-7E65-4E91-9CBE-D4523F28BF79}" type="pres">
      <dgm:prSet presAssocID="{42E43292-F771-40C2-8C7B-61EA57CD61D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5670221-CE21-4557-8B8F-F5728B8A0864}" srcId="{6AC926D4-3C21-4BAF-B59C-A3480153C12C}" destId="{8D239BF3-C0D8-4C20-9D8A-8CFD8246990C}" srcOrd="2" destOrd="0" parTransId="{B16E5360-EE3F-4445-AAC4-3B26D54684DB}" sibTransId="{5D59FBEE-FC36-43F7-A8F8-11CC52211A17}"/>
    <dgm:cxn modelId="{B935DC38-3227-4A73-9E77-DFED9866FA4D}" srcId="{6AC926D4-3C21-4BAF-B59C-A3480153C12C}" destId="{80613AB9-DEFC-4088-B1FA-5711EF682083}" srcOrd="1" destOrd="0" parTransId="{C4B03E31-11AE-4004-9297-CC63A39DDF3E}" sibTransId="{D59400C3-03F0-4936-BAE6-42214330F15D}"/>
    <dgm:cxn modelId="{AC381D47-E1FB-45B1-86FD-1D90D66B2A14}" type="presOf" srcId="{6AC926D4-3C21-4BAF-B59C-A3480153C12C}" destId="{AF580205-022B-45D5-B783-C330769D2302}" srcOrd="0" destOrd="0" presId="urn:microsoft.com/office/officeart/2018/2/layout/IconVerticalSolidList"/>
    <dgm:cxn modelId="{C0802A58-59BB-4441-A8D4-642615D9DA2D}" type="presOf" srcId="{42E43292-F771-40C2-8C7B-61EA57CD61D5}" destId="{8E3A7CBE-7E65-4E91-9CBE-D4523F28BF79}" srcOrd="0" destOrd="0" presId="urn:microsoft.com/office/officeart/2018/2/layout/IconVerticalSolidList"/>
    <dgm:cxn modelId="{B1C71693-D4DE-499D-9E4F-29A86403D796}" type="presOf" srcId="{80613AB9-DEFC-4088-B1FA-5711EF682083}" destId="{7D9F3693-2DA2-4FE4-90FE-156DC5448248}" srcOrd="0" destOrd="0" presId="urn:microsoft.com/office/officeart/2018/2/layout/IconVerticalSolidList"/>
    <dgm:cxn modelId="{57BBB69B-E4EE-48CD-8FFD-017659AC1288}" srcId="{6AC926D4-3C21-4BAF-B59C-A3480153C12C}" destId="{01D82F01-1391-4336-9DE0-0290674281EF}" srcOrd="4" destOrd="0" parTransId="{8EA6DC3F-9BC4-4C30-A410-3A2B532EA199}" sibTransId="{C49C6EAE-5E6C-47E3-8609-00167177246E}"/>
    <dgm:cxn modelId="{5B6B909E-6623-4934-A76E-16475E2CE7F1}" srcId="{6AC926D4-3C21-4BAF-B59C-A3480153C12C}" destId="{0E069BD3-A8F2-4178-B8E6-4DBCF62BD5A6}" srcOrd="0" destOrd="0" parTransId="{D4F0358D-BB06-4020-9D17-C65ACB827D1B}" sibTransId="{E2D8D9B0-B655-4F77-B9A9-1096B1B6ABD9}"/>
    <dgm:cxn modelId="{903E2CA1-BB02-4630-9D5A-0E93430F256D}" srcId="{6AC926D4-3C21-4BAF-B59C-A3480153C12C}" destId="{17697B83-CDF6-4AE6-BD11-E6C175F0FE2C}" srcOrd="3" destOrd="0" parTransId="{2426C06E-8432-4EBF-A99D-09F351E3F06C}" sibTransId="{EE0A9120-E306-4080-AEF1-2509CC48B7F2}"/>
    <dgm:cxn modelId="{827FC3A7-E147-495F-A39F-83DC96F02201}" type="presOf" srcId="{0E069BD3-A8F2-4178-B8E6-4DBCF62BD5A6}" destId="{6AED5AA2-524D-4703-9572-2189F8797E6C}" srcOrd="0" destOrd="0" presId="urn:microsoft.com/office/officeart/2018/2/layout/IconVerticalSolidList"/>
    <dgm:cxn modelId="{515C75AB-027E-4BA4-8996-D1C8D59CAD20}" srcId="{6AC926D4-3C21-4BAF-B59C-A3480153C12C}" destId="{42E43292-F771-40C2-8C7B-61EA57CD61D5}" srcOrd="5" destOrd="0" parTransId="{DA10FC48-97DC-48D9-9BBF-E7D207864612}" sibTransId="{69502B33-3AB0-47D3-943F-5B467ED40A19}"/>
    <dgm:cxn modelId="{538E3EB5-01F0-4F62-9FB3-FFA5BDD1B12C}" type="presOf" srcId="{01D82F01-1391-4336-9DE0-0290674281EF}" destId="{C242D529-47F5-483F-8F07-3FE67EDFE691}" srcOrd="0" destOrd="0" presId="urn:microsoft.com/office/officeart/2018/2/layout/IconVerticalSolidList"/>
    <dgm:cxn modelId="{5A41F1DC-9131-424D-83C1-B270C574C140}" type="presOf" srcId="{8D239BF3-C0D8-4C20-9D8A-8CFD8246990C}" destId="{D792D010-0837-4DC9-BFF7-135F3EB82D60}" srcOrd="0" destOrd="0" presId="urn:microsoft.com/office/officeart/2018/2/layout/IconVerticalSolidList"/>
    <dgm:cxn modelId="{620711F5-8691-49E5-AB1C-785BB11B2FAE}" type="presOf" srcId="{17697B83-CDF6-4AE6-BD11-E6C175F0FE2C}" destId="{6E1FACEC-3513-4C1F-962A-16963C8648E6}" srcOrd="0" destOrd="0" presId="urn:microsoft.com/office/officeart/2018/2/layout/IconVerticalSolidList"/>
    <dgm:cxn modelId="{F1D2E6E4-F229-4406-9761-506D0FA39905}" type="presParOf" srcId="{AF580205-022B-45D5-B783-C330769D2302}" destId="{CF0658C3-B099-4AC0-BDE0-84AC47FDCD48}" srcOrd="0" destOrd="0" presId="urn:microsoft.com/office/officeart/2018/2/layout/IconVerticalSolidList"/>
    <dgm:cxn modelId="{0A78CF22-D5CE-4B9A-8CDA-F4CCF0F1F3FF}" type="presParOf" srcId="{CF0658C3-B099-4AC0-BDE0-84AC47FDCD48}" destId="{C01AF692-36C7-466A-AA0C-F5115B52A465}" srcOrd="0" destOrd="0" presId="urn:microsoft.com/office/officeart/2018/2/layout/IconVerticalSolidList"/>
    <dgm:cxn modelId="{2AF872D2-8AD4-4585-9D4B-61F8B26F5F5A}" type="presParOf" srcId="{CF0658C3-B099-4AC0-BDE0-84AC47FDCD48}" destId="{F0629DEE-5C1C-4EAD-8406-55FE84420995}" srcOrd="1" destOrd="0" presId="urn:microsoft.com/office/officeart/2018/2/layout/IconVerticalSolidList"/>
    <dgm:cxn modelId="{447D3BFB-F6C3-4BF1-B452-B8DBBEEF556F}" type="presParOf" srcId="{CF0658C3-B099-4AC0-BDE0-84AC47FDCD48}" destId="{FA0D5437-A8CB-4D9A-9F66-418E51F73816}" srcOrd="2" destOrd="0" presId="urn:microsoft.com/office/officeart/2018/2/layout/IconVerticalSolidList"/>
    <dgm:cxn modelId="{BDAB88C7-2D09-480F-B450-90888B9DCEF6}" type="presParOf" srcId="{CF0658C3-B099-4AC0-BDE0-84AC47FDCD48}" destId="{6AED5AA2-524D-4703-9572-2189F8797E6C}" srcOrd="3" destOrd="0" presId="urn:microsoft.com/office/officeart/2018/2/layout/IconVerticalSolidList"/>
    <dgm:cxn modelId="{5656C427-4460-41BA-95CA-AA7A325C0BB6}" type="presParOf" srcId="{AF580205-022B-45D5-B783-C330769D2302}" destId="{6D004CFA-82ED-4807-BAD8-4AC08CD5F8B0}" srcOrd="1" destOrd="0" presId="urn:microsoft.com/office/officeart/2018/2/layout/IconVerticalSolidList"/>
    <dgm:cxn modelId="{714F63D1-D56A-4490-A6C8-D3F119339A08}" type="presParOf" srcId="{AF580205-022B-45D5-B783-C330769D2302}" destId="{A457DF73-3E71-4DC2-BA82-C47B4DE949DE}" srcOrd="2" destOrd="0" presId="urn:microsoft.com/office/officeart/2018/2/layout/IconVerticalSolidList"/>
    <dgm:cxn modelId="{350DF92A-6935-4363-8E6D-575EC2FB4111}" type="presParOf" srcId="{A457DF73-3E71-4DC2-BA82-C47B4DE949DE}" destId="{BCBA069C-A9A3-4785-9924-40AB091CBD5D}" srcOrd="0" destOrd="0" presId="urn:microsoft.com/office/officeart/2018/2/layout/IconVerticalSolidList"/>
    <dgm:cxn modelId="{1C2805F4-792C-4D36-9407-64A2A2D9B97E}" type="presParOf" srcId="{A457DF73-3E71-4DC2-BA82-C47B4DE949DE}" destId="{E4428AEE-CCF1-4300-A2D0-1D1890FDEAA1}" srcOrd="1" destOrd="0" presId="urn:microsoft.com/office/officeart/2018/2/layout/IconVerticalSolidList"/>
    <dgm:cxn modelId="{9572EBA3-5C37-40F8-AEAF-DCC391C48496}" type="presParOf" srcId="{A457DF73-3E71-4DC2-BA82-C47B4DE949DE}" destId="{8DE56B0F-2589-418A-A083-F8FBB760C413}" srcOrd="2" destOrd="0" presId="urn:microsoft.com/office/officeart/2018/2/layout/IconVerticalSolidList"/>
    <dgm:cxn modelId="{8443BD19-81F6-486D-935D-2D8A4EC6E60A}" type="presParOf" srcId="{A457DF73-3E71-4DC2-BA82-C47B4DE949DE}" destId="{7D9F3693-2DA2-4FE4-90FE-156DC5448248}" srcOrd="3" destOrd="0" presId="urn:microsoft.com/office/officeart/2018/2/layout/IconVerticalSolidList"/>
    <dgm:cxn modelId="{1DC0A79D-4D97-4EB5-978B-DF969657A22A}" type="presParOf" srcId="{AF580205-022B-45D5-B783-C330769D2302}" destId="{ACD9223B-E55A-49CD-BB87-983DCE3914D6}" srcOrd="3" destOrd="0" presId="urn:microsoft.com/office/officeart/2018/2/layout/IconVerticalSolidList"/>
    <dgm:cxn modelId="{DD753C3C-F00C-4E6C-BBB6-F5BD854D48D6}" type="presParOf" srcId="{AF580205-022B-45D5-B783-C330769D2302}" destId="{3CB0C281-50F4-46AD-978C-FA9F4E228A10}" srcOrd="4" destOrd="0" presId="urn:microsoft.com/office/officeart/2018/2/layout/IconVerticalSolidList"/>
    <dgm:cxn modelId="{3220009C-617D-44EE-A87E-0C39E44EC3C1}" type="presParOf" srcId="{3CB0C281-50F4-46AD-978C-FA9F4E228A10}" destId="{A5CB8775-94E4-437A-AFB7-D850104A5A03}" srcOrd="0" destOrd="0" presId="urn:microsoft.com/office/officeart/2018/2/layout/IconVerticalSolidList"/>
    <dgm:cxn modelId="{81CE2D66-16E8-495A-BBF3-B54245AE48EA}" type="presParOf" srcId="{3CB0C281-50F4-46AD-978C-FA9F4E228A10}" destId="{3864F9DB-8DC2-4B0D-8065-CB793A69E98B}" srcOrd="1" destOrd="0" presId="urn:microsoft.com/office/officeart/2018/2/layout/IconVerticalSolidList"/>
    <dgm:cxn modelId="{4497CD83-EC65-4749-9843-2E0178EA8B3D}" type="presParOf" srcId="{3CB0C281-50F4-46AD-978C-FA9F4E228A10}" destId="{E9394398-5655-4F7C-8F1C-E970F9C6B20E}" srcOrd="2" destOrd="0" presId="urn:microsoft.com/office/officeart/2018/2/layout/IconVerticalSolidList"/>
    <dgm:cxn modelId="{50507666-BDBA-4A0B-AD56-2CCCD356A006}" type="presParOf" srcId="{3CB0C281-50F4-46AD-978C-FA9F4E228A10}" destId="{D792D010-0837-4DC9-BFF7-135F3EB82D60}" srcOrd="3" destOrd="0" presId="urn:microsoft.com/office/officeart/2018/2/layout/IconVerticalSolidList"/>
    <dgm:cxn modelId="{BD9EC8AE-80C8-416F-B3D3-CA244B8C0E64}" type="presParOf" srcId="{AF580205-022B-45D5-B783-C330769D2302}" destId="{041D6149-3C3B-4CA6-BC5B-7E91E9528572}" srcOrd="5" destOrd="0" presId="urn:microsoft.com/office/officeart/2018/2/layout/IconVerticalSolidList"/>
    <dgm:cxn modelId="{55456BDA-77B3-462E-B06C-3BF137E0A286}" type="presParOf" srcId="{AF580205-022B-45D5-B783-C330769D2302}" destId="{102CE63F-94BA-4C9E-B1DB-2764EFE8AC22}" srcOrd="6" destOrd="0" presId="urn:microsoft.com/office/officeart/2018/2/layout/IconVerticalSolidList"/>
    <dgm:cxn modelId="{7BC51BC4-011B-4DC7-93D2-AAD3BE52449F}" type="presParOf" srcId="{102CE63F-94BA-4C9E-B1DB-2764EFE8AC22}" destId="{D9E3DB0D-FFEA-47EB-942C-AC65185FB213}" srcOrd="0" destOrd="0" presId="urn:microsoft.com/office/officeart/2018/2/layout/IconVerticalSolidList"/>
    <dgm:cxn modelId="{C73FA25D-7BA9-4405-9B3C-8CCC0264E26C}" type="presParOf" srcId="{102CE63F-94BA-4C9E-B1DB-2764EFE8AC22}" destId="{CE7F0737-2C16-41A1-ABEC-066B92B260C4}" srcOrd="1" destOrd="0" presId="urn:microsoft.com/office/officeart/2018/2/layout/IconVerticalSolidList"/>
    <dgm:cxn modelId="{6C6DA813-B081-4ADF-9F39-CADA9F41918A}" type="presParOf" srcId="{102CE63F-94BA-4C9E-B1DB-2764EFE8AC22}" destId="{889C26F9-A690-4666-9BD6-631DBE12747C}" srcOrd="2" destOrd="0" presId="urn:microsoft.com/office/officeart/2018/2/layout/IconVerticalSolidList"/>
    <dgm:cxn modelId="{E8C68C1D-80B7-4A2D-A1FB-C1F5379C46CD}" type="presParOf" srcId="{102CE63F-94BA-4C9E-B1DB-2764EFE8AC22}" destId="{6E1FACEC-3513-4C1F-962A-16963C8648E6}" srcOrd="3" destOrd="0" presId="urn:microsoft.com/office/officeart/2018/2/layout/IconVerticalSolidList"/>
    <dgm:cxn modelId="{1326BA10-88CA-4D86-A5DF-C97DB09ECE48}" type="presParOf" srcId="{AF580205-022B-45D5-B783-C330769D2302}" destId="{6D9DE924-F1E9-4A27-9795-201DBBBDAA5B}" srcOrd="7" destOrd="0" presId="urn:microsoft.com/office/officeart/2018/2/layout/IconVerticalSolidList"/>
    <dgm:cxn modelId="{992AB852-C2D3-4E9F-B521-A8A1D881C22A}" type="presParOf" srcId="{AF580205-022B-45D5-B783-C330769D2302}" destId="{A714677C-A13B-4702-8507-23760CB0DC3A}" srcOrd="8" destOrd="0" presId="urn:microsoft.com/office/officeart/2018/2/layout/IconVerticalSolidList"/>
    <dgm:cxn modelId="{C8EF699F-0308-4C28-9905-CEB3D2EEEB6D}" type="presParOf" srcId="{A714677C-A13B-4702-8507-23760CB0DC3A}" destId="{7CC109F8-BDC5-46C4-BB05-B8B3E5360DCC}" srcOrd="0" destOrd="0" presId="urn:microsoft.com/office/officeart/2018/2/layout/IconVerticalSolidList"/>
    <dgm:cxn modelId="{06009AD4-C8C3-4F6F-9201-31E0D41B78C7}" type="presParOf" srcId="{A714677C-A13B-4702-8507-23760CB0DC3A}" destId="{3717DB51-0AB7-4693-B4D6-0B0CFD958E9D}" srcOrd="1" destOrd="0" presId="urn:microsoft.com/office/officeart/2018/2/layout/IconVerticalSolidList"/>
    <dgm:cxn modelId="{8EAAFE72-5F26-42F5-AAD8-0C3A6D6090F4}" type="presParOf" srcId="{A714677C-A13B-4702-8507-23760CB0DC3A}" destId="{70104960-7C3F-4545-9C12-F3E7DA18E391}" srcOrd="2" destOrd="0" presId="urn:microsoft.com/office/officeart/2018/2/layout/IconVerticalSolidList"/>
    <dgm:cxn modelId="{5E477DCA-B838-4E03-86D2-CCBB7EFF49B9}" type="presParOf" srcId="{A714677C-A13B-4702-8507-23760CB0DC3A}" destId="{C242D529-47F5-483F-8F07-3FE67EDFE691}" srcOrd="3" destOrd="0" presId="urn:microsoft.com/office/officeart/2018/2/layout/IconVerticalSolidList"/>
    <dgm:cxn modelId="{F4DDA273-05BF-4D68-9430-362347AA35D4}" type="presParOf" srcId="{AF580205-022B-45D5-B783-C330769D2302}" destId="{8AE4CE35-4CD5-429C-A21C-48FF866D5463}" srcOrd="9" destOrd="0" presId="urn:microsoft.com/office/officeart/2018/2/layout/IconVerticalSolidList"/>
    <dgm:cxn modelId="{00DB1E44-5FE3-4AA3-83FE-F934E8F70F8E}" type="presParOf" srcId="{AF580205-022B-45D5-B783-C330769D2302}" destId="{C18A2250-CFF8-4860-A51D-CC80D31C5418}" srcOrd="10" destOrd="0" presId="urn:microsoft.com/office/officeart/2018/2/layout/IconVerticalSolidList"/>
    <dgm:cxn modelId="{9A51931D-1E49-4EA5-9AE0-B052D4BD73B0}" type="presParOf" srcId="{C18A2250-CFF8-4860-A51D-CC80D31C5418}" destId="{DE82D830-8EA5-4650-99DC-103F44DC04B3}" srcOrd="0" destOrd="0" presId="urn:microsoft.com/office/officeart/2018/2/layout/IconVerticalSolidList"/>
    <dgm:cxn modelId="{134A5815-FEBB-48C8-96D7-9DAD2F35DDFC}" type="presParOf" srcId="{C18A2250-CFF8-4860-A51D-CC80D31C5418}" destId="{F8442BF1-A3D8-42BF-BC92-6F32A008F472}" srcOrd="1" destOrd="0" presId="urn:microsoft.com/office/officeart/2018/2/layout/IconVerticalSolidList"/>
    <dgm:cxn modelId="{9A3AC4A1-6490-4822-B068-32643D4B8778}" type="presParOf" srcId="{C18A2250-CFF8-4860-A51D-CC80D31C5418}" destId="{B30D421A-AD7B-4E57-88DA-5E5130712D26}" srcOrd="2" destOrd="0" presId="urn:microsoft.com/office/officeart/2018/2/layout/IconVerticalSolidList"/>
    <dgm:cxn modelId="{92C851C8-BA5D-44CF-9026-3F6FBE5D6D6F}" type="presParOf" srcId="{C18A2250-CFF8-4860-A51D-CC80D31C5418}" destId="{8E3A7CBE-7E65-4E91-9CBE-D4523F28BF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AF692-36C7-466A-AA0C-F5115B52A465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29DEE-5C1C-4EAD-8406-55FE84420995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D5AA2-524D-4703-9572-2189F8797E6C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Competition – Apple</a:t>
          </a:r>
        </a:p>
      </dsp:txBody>
      <dsp:txXfrm>
        <a:off x="937002" y="1903"/>
        <a:ext cx="5576601" cy="811257"/>
      </dsp:txXfrm>
    </dsp:sp>
    <dsp:sp modelId="{BCBA069C-A9A3-4785-9924-40AB091CBD5D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28AEE-CCF1-4300-A2D0-1D1890FDEAA1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F3693-2DA2-4FE4-90FE-156DC5448248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Their system is limited to apple devices only.</a:t>
          </a:r>
        </a:p>
      </dsp:txBody>
      <dsp:txXfrm>
        <a:off x="937002" y="1015975"/>
        <a:ext cx="5576601" cy="811257"/>
      </dsp:txXfrm>
    </dsp:sp>
    <dsp:sp modelId="{A5CB8775-94E4-437A-AFB7-D850104A5A03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4F9DB-8DC2-4B0D-8065-CB793A69E98B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2D010-0837-4DC9-BFF7-135F3EB82D60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is free</a:t>
          </a:r>
        </a:p>
      </dsp:txBody>
      <dsp:txXfrm>
        <a:off x="937002" y="2030048"/>
        <a:ext cx="5576601" cy="811257"/>
      </dsp:txXfrm>
    </dsp:sp>
    <dsp:sp modelId="{D9E3DB0D-FFEA-47EB-942C-AC65185FB213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F0737-2C16-41A1-ABEC-066B92B260C4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FACEC-3513-4C1F-962A-16963C8648E6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Competition – </a:t>
          </a:r>
          <a:r>
            <a:rPr lang="en-US" sz="1400" kern="1200" err="1"/>
            <a:t>Yoti</a:t>
          </a:r>
        </a:p>
      </dsp:txBody>
      <dsp:txXfrm>
        <a:off x="937002" y="3044120"/>
        <a:ext cx="5576601" cy="811257"/>
      </dsp:txXfrm>
    </dsp:sp>
    <dsp:sp modelId="{7CC109F8-BDC5-46C4-BB05-B8B3E5360DCC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7DB51-0AB7-4693-B4D6-0B0CFD958E9D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2D529-47F5-483F-8F07-3FE67EDFE691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Their product is focused on creating a digital profile of you, putting your drivers' license and passwords on the account slightly different to ours.</a:t>
          </a:r>
        </a:p>
      </dsp:txBody>
      <dsp:txXfrm>
        <a:off x="937002" y="4058192"/>
        <a:ext cx="5576601" cy="811257"/>
      </dsp:txXfrm>
    </dsp:sp>
    <dsp:sp modelId="{DE82D830-8EA5-4650-99DC-103F44DC04B3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42BF1-A3D8-42BF-BC92-6F32A008F472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A7CBE-7E65-4E91-9CBE-D4523F28BF79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Target market – target market will be schools, colleges, universities </a:t>
          </a:r>
        </a:p>
      </dsp:txBody>
      <dsp:txXfrm>
        <a:off x="937002" y="5072264"/>
        <a:ext cx="5576601" cy="811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890BF-6C47-4BA2-AA6B-87185F778517}" type="datetimeFigureOut">
              <a:rPr lang="en-US"/>
              <a:t>3/12/2020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FA2428-23D1-4F8B-B248-7062DA71682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85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ti.com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upport.apple.com/en-us/HT208965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chantsavvy.co.uk/mobile-payment-stats-trend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paymentscardsandmobile.com/wp-content/uploads/2018/11/Global-Payments-Report_Digital-2018.pdf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71496/global-market-share-held-by-smartphone-vendors-since-4th-quarter-2009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How many students use a regular lanyard – why have a system that isn't followed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Why don't they use a lanyard – unfashionable, strict/</a:t>
            </a:r>
            <a:r>
              <a:rPr lang="en-US"/>
              <a:t>authoritative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Find an alternative – a digital alternative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 2017, the ECAR Study of Undergraduate Students and Information Technology found that 95% of all students own a mobile phone – pre-existing install base (</a:t>
            </a:r>
            <a:r>
              <a:rPr lang="en-US"/>
              <a:t>https://library.educause.edu/resources/2017/10/ecar-study-of-undergraduate-students-and-information-technology-2017)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Each student is given a unique QR Code which allows them to enter certain classrooms (per their schedule)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 mandatory, students can still use their regular lanyards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678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/>
              <a:t>Competition </a:t>
            </a:r>
            <a:endParaRPr lang="en-US" u="sng"/>
          </a:p>
          <a:p>
            <a:r>
              <a:rPr lang="en-US"/>
              <a:t>apple has a system where you can put a student ID card into your wallet. Which can be used for accessing places like a dorm, library and campus events. This is very similar to what we are doing and will likely be the biggest competitor in this market.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/>
              <a:t>"</a:t>
            </a:r>
            <a:r>
              <a:rPr lang="en-US" err="1"/>
              <a:t>Yoti</a:t>
            </a:r>
            <a:r>
              <a:rPr lang="en-US"/>
              <a:t>" but their product is aimed at moving passports, drivers' licenses to a digital format for identification using technology such as QR scanners. Our product differs as it is being designed 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b="1" u="sng">
                <a:cs typeface="Calibri"/>
              </a:rPr>
              <a:t>Target Market </a:t>
            </a:r>
          </a:p>
          <a:p>
            <a:endParaRPr lang="en-US">
              <a:cs typeface="Calibri"/>
            </a:endParaRPr>
          </a:p>
          <a:p>
            <a:r>
              <a:rPr lang="en-US"/>
              <a:t>target market would likely be schools, colleges, universities that need to check that people on the grounds are students.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Competitor </a:t>
            </a:r>
            <a:r>
              <a:rPr lang="en-US" err="1">
                <a:cs typeface="Calibri"/>
              </a:rPr>
              <a:t>yoti</a:t>
            </a:r>
            <a:r>
              <a:rPr lang="en-US">
                <a:cs typeface="Calibri"/>
              </a:rPr>
              <a:t> website - </a:t>
            </a:r>
            <a:r>
              <a:rPr lang="en-US">
                <a:hlinkClick r:id="rId3"/>
              </a:rPr>
              <a:t>https://www.yoti.com/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main Competitor Apple - </a:t>
            </a:r>
            <a:r>
              <a:rPr lang="en-US">
                <a:hlinkClick r:id="rId4"/>
              </a:rPr>
              <a:t>https://support.apple.com/en-us/HT208965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104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https://www.merchantsavvy.co.uk/mobile-payment-stats-trends/</a:t>
            </a:r>
            <a:r>
              <a:rPr lang="en-US"/>
              <a:t> </a:t>
            </a:r>
          </a:p>
          <a:p>
            <a:r>
              <a:rPr lang="en-US">
                <a:hlinkClick r:id="rId4"/>
              </a:rPr>
              <a:t>https://www.paymentscardsandmobile.com/wp-content/uploads/2018/11/Global-Payments-Report_Digital-2018.pdf</a:t>
            </a:r>
            <a:r>
              <a:rPr lang="en-US"/>
              <a:t> - source for graph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47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Only 13% of mobile users own an </a:t>
            </a:r>
            <a:r>
              <a:rPr lang="en-US" err="1">
                <a:cs typeface="Calibri"/>
              </a:rPr>
              <a:t>IPhone</a:t>
            </a:r>
            <a:r>
              <a:rPr lang="en-US">
                <a:cs typeface="Calibri"/>
              </a:rPr>
              <a:t> so we can offer the service to the rest</a:t>
            </a:r>
          </a:p>
          <a:p>
            <a:endParaRPr lang="en-US">
              <a:cs typeface="Calibri"/>
            </a:endParaRPr>
          </a:p>
          <a:p>
            <a:r>
              <a:rPr lang="en-US">
                <a:hlinkClick r:id="rId3"/>
              </a:rPr>
              <a:t>https://www.statista.com/statistics/271496/global-market-share-held-by-smartphone-vendors-since-4th-quarter-2009/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716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>
                <a:cs typeface="Calibri"/>
              </a:rPr>
              <a:t>Production</a:t>
            </a:r>
          </a:p>
          <a:p>
            <a:r>
              <a:rPr lang="en-US">
                <a:cs typeface="Calibri"/>
              </a:rPr>
              <a:t>Step-1: Visit customer to see if our system could be suitable</a:t>
            </a:r>
          </a:p>
          <a:p>
            <a:r>
              <a:rPr lang="en-US">
                <a:cs typeface="Calibri"/>
              </a:rPr>
              <a:t>Step-2: Send developers to prepare a solution for linking our system with their database(s)</a:t>
            </a:r>
          </a:p>
          <a:p>
            <a:r>
              <a:rPr lang="en-US">
                <a:cs typeface="Calibri"/>
              </a:rPr>
              <a:t>Step-3 Contact subcontractor and send them to check customer building and make plans for implementation</a:t>
            </a:r>
          </a:p>
          <a:p>
            <a:r>
              <a:rPr lang="en-US">
                <a:cs typeface="Calibri"/>
              </a:rPr>
              <a:t>Step-4: Bring in required quantity of equipment based on subcontractor analysis</a:t>
            </a:r>
          </a:p>
          <a:p>
            <a:r>
              <a:rPr lang="en-US">
                <a:cs typeface="Calibri"/>
              </a:rPr>
              <a:t>Step-5: Subcontractor installs all hardware</a:t>
            </a:r>
          </a:p>
          <a:p>
            <a:r>
              <a:rPr lang="en-US">
                <a:cs typeface="Calibri"/>
              </a:rPr>
              <a:t>Step-6: Developers roll out software and to full tests</a:t>
            </a:r>
          </a:p>
          <a:p>
            <a:r>
              <a:rPr lang="en-US">
                <a:cs typeface="Calibri"/>
              </a:rPr>
              <a:t>Step-7: Hand-over system to customer for use</a:t>
            </a:r>
          </a:p>
          <a:p>
            <a:r>
              <a:rPr lang="en-US"/>
              <a:t>Step-8: Support is then provided to the customer based on their contract (24/7 phone support, on call technicians etc.). Support is placed into levels based on their urgency and seriousness (Level 1 is critical, Level 4 less urgent)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9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181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84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3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70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11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2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004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46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98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778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05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06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digroup.co.uk/structured-cabling-services/sub-contractors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708407-D01D-4E57-8998-FF799DBC3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9723" y="1622066"/>
            <a:ext cx="3554226" cy="2663688"/>
          </a:xfrm>
        </p:spPr>
        <p:txBody>
          <a:bodyPr anchor="b"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  <a:cs typeface="Calibri Light"/>
              </a:rPr>
              <a:t>EID</a:t>
            </a:r>
            <a:br>
              <a:rPr lang="en-US" sz="4400" dirty="0">
                <a:cs typeface="Calibri Light"/>
              </a:rPr>
            </a:br>
            <a:r>
              <a:rPr lang="en-US" sz="4400" dirty="0">
                <a:solidFill>
                  <a:schemeClr val="bg1"/>
                </a:solidFill>
                <a:cs typeface="Calibri Light"/>
              </a:rPr>
              <a:t>ValleyLTD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7290" y="4532243"/>
            <a:ext cx="3300457" cy="12563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  <a:cs typeface="Calibri"/>
              </a:rPr>
              <a:t>Glyn, David, Morgan C, Jacob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F963B07-5C9E-478C-A53E-B6F5B4A78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52F29E-C625-4313-96BF-5675B357C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2A5CB78-6497-4151-83B6-568BD27EC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5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9DE78CA-1BE5-4245-BD8F-926C2593C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383" y="896111"/>
            <a:ext cx="5047803" cy="447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D61B0-F958-49B2-9B5D-1A876EBDA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447741"/>
            <a:ext cx="4278623" cy="1645919"/>
          </a:xfrm>
        </p:spPr>
        <p:txBody>
          <a:bodyPr>
            <a:normAutofit/>
          </a:bodyPr>
          <a:lstStyle/>
          <a:p>
            <a:r>
              <a:rPr lang="en-US" sz="4000" dirty="0">
                <a:cs typeface="Calibri Light"/>
              </a:rPr>
              <a:t>Team - Everyone</a:t>
            </a:r>
            <a:endParaRPr lang="en-US" sz="40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D93FD3-7DF2-4DC8-BD55-8B2EB5F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579"/>
            <a:ext cx="8109718" cy="4604421"/>
          </a:xfrm>
          <a:custGeom>
            <a:avLst/>
            <a:gdLst>
              <a:gd name="connsiteX0" fmla="*/ 7381313 w 8109718"/>
              <a:gd name="connsiteY0" fmla="*/ 1839459 h 4604421"/>
              <a:gd name="connsiteX1" fmla="*/ 7381313 w 8109718"/>
              <a:gd name="connsiteY1" fmla="*/ 1853646 h 4604421"/>
              <a:gd name="connsiteX2" fmla="*/ 7379359 w 8109718"/>
              <a:gd name="connsiteY2" fmla="*/ 1846552 h 4604421"/>
              <a:gd name="connsiteX3" fmla="*/ 1321854 w 8109718"/>
              <a:gd name="connsiteY3" fmla="*/ 0 h 4604421"/>
              <a:gd name="connsiteX4" fmla="*/ 5365317 w 8109718"/>
              <a:gd name="connsiteY4" fmla="*/ 0 h 4604421"/>
              <a:gd name="connsiteX5" fmla="*/ 5985373 w 8109718"/>
              <a:gd name="connsiteY5" fmla="*/ 365439 h 4604421"/>
              <a:gd name="connsiteX6" fmla="*/ 8011470 w 8109718"/>
              <a:gd name="connsiteY6" fmla="*/ 3854515 h 4604421"/>
              <a:gd name="connsiteX7" fmla="*/ 8011470 w 8109718"/>
              <a:gd name="connsiteY7" fmla="*/ 4567993 h 4604421"/>
              <a:gd name="connsiteX8" fmla="*/ 7998115 w 8109718"/>
              <a:gd name="connsiteY8" fmla="*/ 4590992 h 4604421"/>
              <a:gd name="connsiteX9" fmla="*/ 7990317 w 8109718"/>
              <a:gd name="connsiteY9" fmla="*/ 4604421 h 4604421"/>
              <a:gd name="connsiteX10" fmla="*/ 0 w 8109718"/>
              <a:gd name="connsiteY10" fmla="*/ 4604421 h 4604421"/>
              <a:gd name="connsiteX11" fmla="*/ 0 w 8109718"/>
              <a:gd name="connsiteY11" fmla="*/ 1564110 h 4604421"/>
              <a:gd name="connsiteX12" fmla="*/ 27177 w 8109718"/>
              <a:gd name="connsiteY12" fmla="*/ 1517107 h 4604421"/>
              <a:gd name="connsiteX13" fmla="*/ 693065 w 8109718"/>
              <a:gd name="connsiteY13" fmla="*/ 365439 h 4604421"/>
              <a:gd name="connsiteX14" fmla="*/ 1321854 w 8109718"/>
              <a:gd name="connsiteY14" fmla="*/ 0 h 4604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09718" h="4604421">
                <a:moveTo>
                  <a:pt x="7381313" y="1839459"/>
                </a:moveTo>
                <a:lnTo>
                  <a:pt x="7381313" y="1853646"/>
                </a:lnTo>
                <a:lnTo>
                  <a:pt x="7379359" y="1846552"/>
                </a:lnTo>
                <a:close/>
                <a:moveTo>
                  <a:pt x="1321854" y="0"/>
                </a:moveTo>
                <a:cubicBezTo>
                  <a:pt x="1321854" y="0"/>
                  <a:pt x="1321854" y="0"/>
                  <a:pt x="5365317" y="0"/>
                </a:cubicBezTo>
                <a:cubicBezTo>
                  <a:pt x="5618580" y="0"/>
                  <a:pt x="5863108" y="139215"/>
                  <a:pt x="5985373" y="365439"/>
                </a:cubicBezTo>
                <a:cubicBezTo>
                  <a:pt x="5985373" y="365439"/>
                  <a:pt x="5985373" y="365439"/>
                  <a:pt x="8011470" y="3854515"/>
                </a:cubicBezTo>
                <a:cubicBezTo>
                  <a:pt x="8142468" y="4072039"/>
                  <a:pt x="8142468" y="4350470"/>
                  <a:pt x="8011470" y="4567993"/>
                </a:cubicBezTo>
                <a:cubicBezTo>
                  <a:pt x="8011470" y="4567993"/>
                  <a:pt x="8011470" y="4567993"/>
                  <a:pt x="7998115" y="4590992"/>
                </a:cubicBezTo>
                <a:lnTo>
                  <a:pt x="7990317" y="4604421"/>
                </a:lnTo>
                <a:lnTo>
                  <a:pt x="0" y="4604421"/>
                </a:lnTo>
                <a:lnTo>
                  <a:pt x="0" y="1564110"/>
                </a:lnTo>
                <a:lnTo>
                  <a:pt x="27177" y="1517107"/>
                </a:lnTo>
                <a:cubicBezTo>
                  <a:pt x="220245" y="1183191"/>
                  <a:pt x="440895" y="801574"/>
                  <a:pt x="693065" y="365439"/>
                </a:cubicBezTo>
                <a:cubicBezTo>
                  <a:pt x="824063" y="139215"/>
                  <a:pt x="1059859" y="0"/>
                  <a:pt x="1321854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956571CF-1434-4180-A385-D4AC63B6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76856" y="1827416"/>
            <a:ext cx="4418320" cy="387728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9D0EF7D-8D7F-4A18-A68B-92E2D4487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2343" y="825104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  <a:alpha val="50000"/>
            </a:schemeClr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770F868-28FE-4B38-8FC7-E9C841B83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7830" y="567451"/>
            <a:ext cx="1128382" cy="847206"/>
            <a:chOff x="5307830" y="325570"/>
            <a:chExt cx="1128382" cy="847206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3E5BF88F-B1F5-4A09-887A-B5CA246CA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D8984A5C-991A-40D3-A4C9-7E0DCA2A7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228CF-DB20-4CE6-A931-59610748E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912937"/>
            <a:ext cx="4741917" cy="309354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cs typeface="Calibri"/>
              </a:rPr>
              <a:t>Glyn (Team Leader &amp; Lead Developer) </a:t>
            </a:r>
          </a:p>
          <a:p>
            <a:r>
              <a:rPr lang="en-US" sz="2000">
                <a:solidFill>
                  <a:schemeClr val="bg1"/>
                </a:solidFill>
                <a:cs typeface="Calibri"/>
              </a:rPr>
              <a:t>David (Lead Writer)</a:t>
            </a:r>
          </a:p>
          <a:p>
            <a:r>
              <a:rPr lang="en-US" sz="2000">
                <a:solidFill>
                  <a:schemeClr val="bg1"/>
                </a:solidFill>
                <a:cs typeface="Calibri"/>
              </a:rPr>
              <a:t>Jacob (Marketing)</a:t>
            </a:r>
          </a:p>
          <a:p>
            <a:r>
              <a:rPr lang="en-US" sz="2000">
                <a:solidFill>
                  <a:schemeClr val="bg1"/>
                </a:solidFill>
                <a:cs typeface="Calibri"/>
              </a:rPr>
              <a:t>Morgan C (Timekeeping &amp; Research)</a:t>
            </a:r>
          </a:p>
          <a:p>
            <a:endParaRPr lang="en-US" sz="20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  <a:cs typeface="Calibri"/>
              </a:rPr>
              <a:t>Everyone's primary roles, though no one is limited to perform in just their designated roles</a:t>
            </a:r>
          </a:p>
        </p:txBody>
      </p:sp>
    </p:spTree>
    <p:extLst>
      <p:ext uri="{BB962C8B-B14F-4D97-AF65-F5344CB8AC3E}">
        <p14:creationId xmlns:p14="http://schemas.microsoft.com/office/powerpoint/2010/main" val="157662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C7C7C-233A-4174-B16A-AB8118110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447741"/>
            <a:ext cx="4278623" cy="1645919"/>
          </a:xfrm>
        </p:spPr>
        <p:txBody>
          <a:bodyPr>
            <a:normAutofit/>
          </a:bodyPr>
          <a:lstStyle/>
          <a:p>
            <a:r>
              <a:rPr lang="en-US" sz="4000" dirty="0">
                <a:cs typeface="Calibri Light"/>
              </a:rPr>
              <a:t>Idea - David</a:t>
            </a:r>
            <a:endParaRPr lang="en-US" sz="4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D93FD3-7DF2-4DC8-BD55-8B2EB5F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579"/>
            <a:ext cx="8109718" cy="4604421"/>
          </a:xfrm>
          <a:custGeom>
            <a:avLst/>
            <a:gdLst>
              <a:gd name="connsiteX0" fmla="*/ 7381313 w 8109718"/>
              <a:gd name="connsiteY0" fmla="*/ 1839459 h 4604421"/>
              <a:gd name="connsiteX1" fmla="*/ 7381313 w 8109718"/>
              <a:gd name="connsiteY1" fmla="*/ 1853646 h 4604421"/>
              <a:gd name="connsiteX2" fmla="*/ 7379359 w 8109718"/>
              <a:gd name="connsiteY2" fmla="*/ 1846552 h 4604421"/>
              <a:gd name="connsiteX3" fmla="*/ 1321854 w 8109718"/>
              <a:gd name="connsiteY3" fmla="*/ 0 h 4604421"/>
              <a:gd name="connsiteX4" fmla="*/ 5365317 w 8109718"/>
              <a:gd name="connsiteY4" fmla="*/ 0 h 4604421"/>
              <a:gd name="connsiteX5" fmla="*/ 5985373 w 8109718"/>
              <a:gd name="connsiteY5" fmla="*/ 365439 h 4604421"/>
              <a:gd name="connsiteX6" fmla="*/ 8011470 w 8109718"/>
              <a:gd name="connsiteY6" fmla="*/ 3854515 h 4604421"/>
              <a:gd name="connsiteX7" fmla="*/ 8011470 w 8109718"/>
              <a:gd name="connsiteY7" fmla="*/ 4567993 h 4604421"/>
              <a:gd name="connsiteX8" fmla="*/ 7998115 w 8109718"/>
              <a:gd name="connsiteY8" fmla="*/ 4590992 h 4604421"/>
              <a:gd name="connsiteX9" fmla="*/ 7990317 w 8109718"/>
              <a:gd name="connsiteY9" fmla="*/ 4604421 h 4604421"/>
              <a:gd name="connsiteX10" fmla="*/ 0 w 8109718"/>
              <a:gd name="connsiteY10" fmla="*/ 4604421 h 4604421"/>
              <a:gd name="connsiteX11" fmla="*/ 0 w 8109718"/>
              <a:gd name="connsiteY11" fmla="*/ 1564110 h 4604421"/>
              <a:gd name="connsiteX12" fmla="*/ 27177 w 8109718"/>
              <a:gd name="connsiteY12" fmla="*/ 1517107 h 4604421"/>
              <a:gd name="connsiteX13" fmla="*/ 693065 w 8109718"/>
              <a:gd name="connsiteY13" fmla="*/ 365439 h 4604421"/>
              <a:gd name="connsiteX14" fmla="*/ 1321854 w 8109718"/>
              <a:gd name="connsiteY14" fmla="*/ 0 h 4604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09718" h="4604421">
                <a:moveTo>
                  <a:pt x="7381313" y="1839459"/>
                </a:moveTo>
                <a:lnTo>
                  <a:pt x="7381313" y="1853646"/>
                </a:lnTo>
                <a:lnTo>
                  <a:pt x="7379359" y="1846552"/>
                </a:lnTo>
                <a:close/>
                <a:moveTo>
                  <a:pt x="1321854" y="0"/>
                </a:moveTo>
                <a:cubicBezTo>
                  <a:pt x="1321854" y="0"/>
                  <a:pt x="1321854" y="0"/>
                  <a:pt x="5365317" y="0"/>
                </a:cubicBezTo>
                <a:cubicBezTo>
                  <a:pt x="5618580" y="0"/>
                  <a:pt x="5863108" y="139215"/>
                  <a:pt x="5985373" y="365439"/>
                </a:cubicBezTo>
                <a:cubicBezTo>
                  <a:pt x="5985373" y="365439"/>
                  <a:pt x="5985373" y="365439"/>
                  <a:pt x="8011470" y="3854515"/>
                </a:cubicBezTo>
                <a:cubicBezTo>
                  <a:pt x="8142468" y="4072039"/>
                  <a:pt x="8142468" y="4350470"/>
                  <a:pt x="8011470" y="4567993"/>
                </a:cubicBezTo>
                <a:cubicBezTo>
                  <a:pt x="8011470" y="4567993"/>
                  <a:pt x="8011470" y="4567993"/>
                  <a:pt x="7998115" y="4590992"/>
                </a:cubicBezTo>
                <a:lnTo>
                  <a:pt x="7990317" y="4604421"/>
                </a:lnTo>
                <a:lnTo>
                  <a:pt x="0" y="4604421"/>
                </a:lnTo>
                <a:lnTo>
                  <a:pt x="0" y="1564110"/>
                </a:lnTo>
                <a:lnTo>
                  <a:pt x="27177" y="1517107"/>
                </a:lnTo>
                <a:cubicBezTo>
                  <a:pt x="220245" y="1183191"/>
                  <a:pt x="440895" y="801574"/>
                  <a:pt x="693065" y="365439"/>
                </a:cubicBezTo>
                <a:cubicBezTo>
                  <a:pt x="824063" y="139215"/>
                  <a:pt x="1059859" y="0"/>
                  <a:pt x="1321854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956571CF-1434-4180-A385-D4AC63B6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76856" y="1827416"/>
            <a:ext cx="4418320" cy="387728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9D0EF7D-8D7F-4A18-A68B-92E2D4487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2343" y="825104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  <a:alpha val="50000"/>
            </a:schemeClr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770F868-28FE-4B38-8FC7-E9C841B83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7830" y="567451"/>
            <a:ext cx="1128382" cy="847206"/>
            <a:chOff x="5307830" y="325570"/>
            <a:chExt cx="1128382" cy="847206"/>
          </a:xfrm>
        </p:grpSpPr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3E5BF88F-B1F5-4A09-887A-B5CA246CA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D8984A5C-991A-40D3-A4C9-7E0DCA2A7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47047-B4AC-4E49-AE53-532A7F212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912937"/>
            <a:ext cx="4741917" cy="309354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solidFill>
                  <a:schemeClr val="bg1"/>
                </a:solidFill>
                <a:cs typeface="Calibri"/>
              </a:rPr>
              <a:t>Digital Lanyard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An app that allows students to sign into classrooms plus serves as a form of ID at the College 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An alternative to the traditional lanyard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USP – No/limited implementation. Major institutions like Cardiff University still use lanyards.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768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reeform: Shape 5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5E4AC-5AFC-4C3E-8E2F-C31A40479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cs typeface="Calibri Light"/>
              </a:rPr>
              <a:t>Market - Jacob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D6A3018-C153-4EDC-AA48-E636D9514A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20492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4512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Market - Jacob</a:t>
            </a: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Trends – everything is getting more digital. E-wallet / mobile payments are increasing. While physical payments are either decreasing or stagnant.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8" name="Picture 9" descr="A close up of a map&#10;&#10;Description generated with high confidence">
            <a:extLst>
              <a:ext uri="{FF2B5EF4-FFF2-40B4-BE49-F238E27FC236}">
                <a16:creationId xmlns:a16="http://schemas.microsoft.com/office/drawing/2014/main" id="{2F597DB8-F039-40C4-95E6-99C1DFD573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>
          <a:xfrm>
            <a:off x="5110716" y="1083676"/>
            <a:ext cx="6596652" cy="453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12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77389-8070-4D36-B290-407662BB7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Jacob</a:t>
            </a:r>
            <a:endParaRPr lang="en-US" sz="2600" kern="1200" dirty="0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pic>
        <p:nvPicPr>
          <p:cNvPr id="4" name="Picture 4" descr="A picture containing implement, stationary, pencil&#10;&#10;Description generated with very high confidence">
            <a:extLst>
              <a:ext uri="{FF2B5EF4-FFF2-40B4-BE49-F238E27FC236}">
                <a16:creationId xmlns:a16="http://schemas.microsoft.com/office/drawing/2014/main" id="{B3B6C815-8B36-437F-B769-DF204463C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993" y="777144"/>
            <a:ext cx="8548913" cy="53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51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EFFF4A2-EB01-4738-9824-8D9A72A51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9">
            <a:extLst>
              <a:ext uri="{FF2B5EF4-FFF2-40B4-BE49-F238E27FC236}">
                <a16:creationId xmlns:a16="http://schemas.microsoft.com/office/drawing/2014/main" id="{23D97D8B-CFC5-431A-AA32-93C4522A6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33674"/>
            <a:ext cx="12192000" cy="26243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CA47D2-9CD1-4B5C-B651-45234F5D8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535424"/>
            <a:ext cx="3685032" cy="15861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 Analysis - Morgan </a:t>
            </a:r>
          </a:p>
        </p:txBody>
      </p:sp>
      <p:grpSp>
        <p:nvGrpSpPr>
          <p:cNvPr id="16" name="Group 21">
            <a:extLst>
              <a:ext uri="{FF2B5EF4-FFF2-40B4-BE49-F238E27FC236}">
                <a16:creationId xmlns:a16="http://schemas.microsoft.com/office/drawing/2014/main" id="{F91EAA54-AC0A-4AEF-ACE5-B1DD3DC8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08171" y="4821439"/>
            <a:ext cx="1128382" cy="847206"/>
            <a:chOff x="8183879" y="1000124"/>
            <a:chExt cx="1562267" cy="1172973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57EE6F04-B543-44E1-BA29-3DD44C5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D5559A4F-CFAC-4ECC-B04A-670D559B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9" name="Table 3">
            <a:extLst>
              <a:ext uri="{FF2B5EF4-FFF2-40B4-BE49-F238E27FC236}">
                <a16:creationId xmlns:a16="http://schemas.microsoft.com/office/drawing/2014/main" id="{7D680CA8-FB42-4666-BD7E-950ADF01D61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5265373"/>
              </p:ext>
            </p:extLst>
          </p:nvPr>
        </p:nvGraphicFramePr>
        <p:xfrm>
          <a:off x="1186259" y="643467"/>
          <a:ext cx="9812980" cy="3280215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516763">
                  <a:extLst>
                    <a:ext uri="{9D8B030D-6E8A-4147-A177-3AD203B41FA5}">
                      <a16:colId xmlns:a16="http://schemas.microsoft.com/office/drawing/2014/main" val="4064509579"/>
                    </a:ext>
                  </a:extLst>
                </a:gridCol>
                <a:gridCol w="2818872">
                  <a:extLst>
                    <a:ext uri="{9D8B030D-6E8A-4147-A177-3AD203B41FA5}">
                      <a16:colId xmlns:a16="http://schemas.microsoft.com/office/drawing/2014/main" val="4213373307"/>
                    </a:ext>
                  </a:extLst>
                </a:gridCol>
                <a:gridCol w="2723237">
                  <a:extLst>
                    <a:ext uri="{9D8B030D-6E8A-4147-A177-3AD203B41FA5}">
                      <a16:colId xmlns:a16="http://schemas.microsoft.com/office/drawing/2014/main" val="4176810030"/>
                    </a:ext>
                  </a:extLst>
                </a:gridCol>
                <a:gridCol w="1754108">
                  <a:extLst>
                    <a:ext uri="{9D8B030D-6E8A-4147-A177-3AD203B41FA5}">
                      <a16:colId xmlns:a16="http://schemas.microsoft.com/office/drawing/2014/main" val="4045054044"/>
                    </a:ext>
                  </a:extLst>
                </a:gridCol>
              </a:tblGrid>
              <a:tr h="52925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Strengths</a:t>
                      </a:r>
                    </a:p>
                  </a:txBody>
                  <a:tcPr marL="218099" marR="130860" marT="130860" marB="1308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Weaknesses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Opportunities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1" cap="all" spc="150">
                          <a:solidFill>
                            <a:srgbClr val="FFFFFF"/>
                          </a:solidFill>
                        </a:rPr>
                        <a:t>Threats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9442295"/>
                  </a:ext>
                </a:extLst>
              </a:tr>
              <a:tr h="994533"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Most people have smartphones.</a:t>
                      </a:r>
                    </a:p>
                  </a:txBody>
                  <a:tcPr marL="218099" marR="130860" marT="130860" marB="1308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5% of people without smartphones won't be able to use the product.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Could provide more uses for the ID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Apple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458808"/>
                  </a:ext>
                </a:extLst>
              </a:tr>
              <a:tr h="994533"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Don’t need a certain manufacturer's smartphone.</a:t>
                      </a:r>
                    </a:p>
                  </a:txBody>
                  <a:tcPr marL="218099" marR="130860" marT="130860" marB="13086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Wider Potential Audience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Yoti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5001039"/>
                  </a:ext>
                </a:extLst>
              </a:tr>
              <a:tr h="761894"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People are less likely to forget their smartphone.</a:t>
                      </a:r>
                    </a:p>
                  </a:txBody>
                  <a:tcPr marL="218099" marR="130860" marT="130860" marB="1308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Still a possibility that people forget their phones</a:t>
                      </a: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18099" marR="130860" marT="130860" marB="1308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727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2656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969F92-802D-410E-8AF7-B6B8F0CA2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Planning &amp; Production- Glyn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992CD-BF12-4D98-8365-74394FD26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  <a:cs typeface="Calibri"/>
              </a:rPr>
              <a:t>Sub-contractors - </a:t>
            </a:r>
            <a:r>
              <a:rPr lang="en-US" sz="200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https://www.cdigroup.co.uk/structured-cabling-services/sub-contractors/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We will employ subcontractors to deploy the systems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Hardware will be bulk bought online, ideally with a business which we would have a partnership with to reduce costs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Programmers will need to be available for each deployment as there will be a need for linking the system with the customers database(s)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Programmers for full prototype (likely a simple job to prototype)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Customer will need to train staff in what to do where student has not got their phone or their lanyard</a:t>
            </a:r>
          </a:p>
        </p:txBody>
      </p:sp>
    </p:spTree>
    <p:extLst>
      <p:ext uri="{BB962C8B-B14F-4D97-AF65-F5344CB8AC3E}">
        <p14:creationId xmlns:p14="http://schemas.microsoft.com/office/powerpoint/2010/main" val="3071518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8C284E-BD85-4DA4-90A9-53274B11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Business  - Glyn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18A01-BD47-4874-82CD-6DB29249E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Business Name – Valley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Private Limited Company</a:t>
            </a:r>
            <a:endParaRPr lang="en-US" sz="2400" dirty="0">
              <a:solidFill>
                <a:srgbClr val="000000"/>
              </a:solidFill>
              <a:cs typeface="Calibri"/>
            </a:endParaRP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Slogan – Convenience: Just For You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Legal Classification – Private Limited Company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Mission Statement – </a:t>
            </a:r>
            <a:r>
              <a:rPr lang="en-GB" sz="2400" dirty="0">
                <a:solidFill>
                  <a:srgbClr val="000000"/>
                </a:solidFill>
                <a:cs typeface="Calibri"/>
              </a:rPr>
              <a:t>Modernise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 Your Identity</a:t>
            </a:r>
          </a:p>
          <a:p>
            <a:r>
              <a:rPr lang="en-US" sz="2400" dirty="0">
                <a:solidFill>
                  <a:srgbClr val="000000"/>
                </a:solidFill>
                <a:cs typeface="Calibri"/>
              </a:rPr>
              <a:t>Product Name -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eID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FFF1C9-E4BE-4574-8E1A-AC9BC6CC2366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03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84867EAF-AE1D-4322-9DE8-383AE3F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691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3">
            <a:extLst>
              <a:ext uri="{FF2B5EF4-FFF2-40B4-BE49-F238E27FC236}">
                <a16:creationId xmlns:a16="http://schemas.microsoft.com/office/drawing/2014/main" id="{40676238-7F95-4EEB-836A-7D2392787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057" y="3121701"/>
            <a:ext cx="3658053" cy="17865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- Glyn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2640AE7-F628-4B5E-A938-0EE370B12FDD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45B15551-8478-4B45-905B-2F3413C61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6435" y="2036404"/>
            <a:ext cx="3913414" cy="346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304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656EA6-28CC-4A10-A6DB-19F1FD593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Team-Working &amp; Management - Morgan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1BECA-DEF6-45A7-B794-81A04E87A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cs typeface="Calibri"/>
              </a:rPr>
              <a:t>Each member will be assigned a task to complete relating to the role</a:t>
            </a:r>
          </a:p>
          <a:p>
            <a:r>
              <a:rPr lang="en-US" sz="2400">
                <a:cs typeface="Calibri"/>
              </a:rPr>
              <a:t>Tasks completed will be kept on a progress sheet</a:t>
            </a:r>
          </a:p>
          <a:p>
            <a:pPr lvl="1"/>
            <a:r>
              <a:rPr lang="en-US">
                <a:ea typeface="+mn-lt"/>
                <a:cs typeface="+mn-lt"/>
              </a:rPr>
              <a:t>Session dates and times will be recorded on this sheet</a:t>
            </a:r>
            <a:endParaRPr lang="en-US">
              <a:cs typeface="Calibri"/>
            </a:endParaRPr>
          </a:p>
          <a:p>
            <a:r>
              <a:rPr lang="en-US" sz="2400">
                <a:cs typeface="Calibri"/>
              </a:rPr>
              <a:t>All work will be uploaded to an online share point</a:t>
            </a:r>
          </a:p>
          <a:p>
            <a:r>
              <a:rPr lang="en-US" sz="2400">
                <a:cs typeface="Calibri"/>
              </a:rPr>
              <a:t>We will be planning out goals in advance to complete by a deadline</a:t>
            </a:r>
          </a:p>
          <a:p>
            <a:pPr lvl="1"/>
            <a:endParaRPr lang="en-US"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F8F8982-AF69-43C6-B3CB-736941D4B485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32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9F8EF7-A72F-4CFD-8059-C901E08016DB}"/>
              </a:ext>
            </a:extLst>
          </p:cNvPr>
          <p:cNvSpPr txBox="1"/>
          <p:nvPr/>
        </p:nvSpPr>
        <p:spPr>
          <a:xfrm>
            <a:off x="4337538" y="2965938"/>
            <a:ext cx="351692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>
                <a:cs typeface="Calibri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04026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934</Words>
  <Application>Microsoft Office PowerPoint</Application>
  <PresentationFormat>Widescreen</PresentationFormat>
  <Paragraphs>106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EID ValleyLTD</vt:lpstr>
      <vt:lpstr>Team - Everyone</vt:lpstr>
      <vt:lpstr>Idea - David</vt:lpstr>
      <vt:lpstr>Market - Jacob</vt:lpstr>
      <vt:lpstr>Market - Jacob</vt:lpstr>
      <vt:lpstr>Market Jacob</vt:lpstr>
      <vt:lpstr>SWOT Analysis - Morgan </vt:lpstr>
      <vt:lpstr>Planning &amp; Production- Glyn</vt:lpstr>
      <vt:lpstr>Business  - Glyn</vt:lpstr>
      <vt:lpstr>Business - Glyn</vt:lpstr>
      <vt:lpstr>Team-Working &amp; Management - Morgan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David Williams</cp:lastModifiedBy>
  <cp:revision>54</cp:revision>
  <dcterms:created xsi:type="dcterms:W3CDTF">2019-12-05T16:57:23Z</dcterms:created>
  <dcterms:modified xsi:type="dcterms:W3CDTF">2020-03-12T16:12:41Z</dcterms:modified>
</cp:coreProperties>
</file>