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5"/>
  </p:notesMasterIdLst>
  <p:sldIdLst>
    <p:sldId id="256" r:id="rId2"/>
    <p:sldId id="257" r:id="rId3"/>
    <p:sldId id="279" r:id="rId4"/>
    <p:sldId id="302" r:id="rId5"/>
    <p:sldId id="303" r:id="rId6"/>
    <p:sldId id="299" r:id="rId7"/>
    <p:sldId id="304" r:id="rId8"/>
    <p:sldId id="305" r:id="rId9"/>
    <p:sldId id="306" r:id="rId10"/>
    <p:sldId id="307" r:id="rId11"/>
    <p:sldId id="308" r:id="rId12"/>
    <p:sldId id="309" r:id="rId13"/>
    <p:sldId id="310" r:id="rId14"/>
    <p:sldId id="311" r:id="rId15"/>
    <p:sldId id="312" r:id="rId16"/>
    <p:sldId id="313" r:id="rId17"/>
    <p:sldId id="314" r:id="rId18"/>
    <p:sldId id="315" r:id="rId19"/>
    <p:sldId id="316" r:id="rId20"/>
    <p:sldId id="317" r:id="rId21"/>
    <p:sldId id="318" r:id="rId22"/>
    <p:sldId id="270" r:id="rId23"/>
    <p:sldId id="291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3AE461-A464-4AA5-A750-0B4F54E93EA1}" type="datetimeFigureOut">
              <a:rPr lang="nl-NL" smtClean="0"/>
              <a:t>13-8-2017</a:t>
            </a:fld>
            <a:endParaRPr lang="nl-NL"/>
          </a:p>
        </p:txBody>
      </p:sp>
      <p:sp>
        <p:nvSpPr>
          <p:cNvPr id="4" name="Tijdelijke aanduiding voor dia-afbeelding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l-NL"/>
          </a:p>
        </p:txBody>
      </p:sp>
      <p:sp>
        <p:nvSpPr>
          <p:cNvPr id="5" name="Tijdelijke aanduiding voor notitie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nl-NL" smtClean="0"/>
              <a:t>Klik om de modelstijlen te bewerken</a:t>
            </a:r>
          </a:p>
          <a:p>
            <a:pPr lvl="1"/>
            <a:r>
              <a:rPr lang="nl-NL" smtClean="0"/>
              <a:t>Tweede niveau</a:t>
            </a:r>
          </a:p>
          <a:p>
            <a:pPr lvl="2"/>
            <a:r>
              <a:rPr lang="nl-NL" smtClean="0"/>
              <a:t>Derde niveau</a:t>
            </a:r>
          </a:p>
          <a:p>
            <a:pPr lvl="3"/>
            <a:r>
              <a:rPr lang="nl-NL" smtClean="0"/>
              <a:t>Vierde niveau</a:t>
            </a:r>
          </a:p>
          <a:p>
            <a:pPr lvl="4"/>
            <a:r>
              <a:rPr lang="nl-NL" smtClean="0"/>
              <a:t>Vijfde niveau</a:t>
            </a:r>
            <a:endParaRPr lang="nl-NL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056ED8-EE14-4EAE-AEB8-ED25372451D2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878003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IRO </a:t>
            </a:r>
            <a:r>
              <a:rPr lang="en-GB" dirty="0" smtClean="0"/>
              <a:t>independent reviewing officers (IROs)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056ED8-EE14-4EAE-AEB8-ED25372451D2}" type="slidenum">
              <a:rPr lang="nl-NL" smtClean="0"/>
              <a:t>7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8844089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sz="1200" b="0" dirty="0" smtClean="0">
                <a:solidFill>
                  <a:srgbClr val="00B050"/>
                </a:solidFill>
                <a:latin typeface="Arial" charset="0"/>
              </a:rPr>
              <a:t>Work with young people has revealed significant variation in support for their mental health and emotional wellbeing.</a:t>
            </a:r>
          </a:p>
          <a:p>
            <a:r>
              <a:rPr lang="en-GB" sz="1800" dirty="0" smtClean="0">
                <a:solidFill>
                  <a:schemeClr val="tx1"/>
                </a:solidFill>
              </a:rPr>
              <a:t>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b="0" baseline="0" dirty="0" smtClean="0">
              <a:solidFill>
                <a:schemeClr val="tx1"/>
              </a:solidFill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b="0" baseline="0" dirty="0" smtClean="0">
                <a:solidFill>
                  <a:schemeClr val="tx1"/>
                </a:solidFill>
              </a:rPr>
              <a:t>I had a temporary placement for 4-5 months. It was meant to be short but it turned into a longer one.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b="0" baseline="0" dirty="0" smtClean="0">
                <a:solidFill>
                  <a:schemeClr val="tx1"/>
                </a:solidFill>
              </a:rPr>
              <a:t>Then I went to another foster care placement. I was really unhappy there, they were really uptight. It was meant to be temporary but it took them so long to get a placement for me. By the time they did I didn’t care what placement it was.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b="0" baseline="0" dirty="0" smtClean="0">
                <a:solidFill>
                  <a:schemeClr val="tx1"/>
                </a:solidFill>
              </a:rPr>
              <a:t>Every day I went to school miserable. My PSA said ‘you’ve lost your sparkle!’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b="0" baseline="0" dirty="0" smtClean="0">
                <a:solidFill>
                  <a:schemeClr val="tx1"/>
                </a:solidFill>
              </a:rPr>
              <a:t>I got it back when I went to my third foster carer. They were new foster carers. It was meant to be long-term but I was there for 6 months.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b="0" baseline="0" dirty="0" smtClean="0">
                <a:solidFill>
                  <a:schemeClr val="tx1"/>
                </a:solidFill>
              </a:rPr>
              <a:t>I didn’t want to come to the children’s home. </a:t>
            </a:r>
            <a:r>
              <a:rPr lang="en-GB" sz="1200" b="0" i="1" baseline="0" dirty="0" smtClean="0">
                <a:solidFill>
                  <a:schemeClr val="tx1"/>
                </a:solidFill>
              </a:rPr>
              <a:t>I was upset that another person was giving up on me.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b="0" baseline="0" dirty="0" smtClean="0">
                <a:solidFill>
                  <a:schemeClr val="tx1"/>
                </a:solidFill>
              </a:rPr>
              <a:t>I came to this children’s home when I’d just turned 15. I’ve been there for 3 months.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b="0" baseline="0" dirty="0" smtClean="0">
                <a:solidFill>
                  <a:schemeClr val="tx1"/>
                </a:solidFill>
              </a:rPr>
              <a:t>I really like my key worker, she makes me laugh and they cheer me up.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b="0" baseline="0" dirty="0" smtClean="0">
                <a:solidFill>
                  <a:schemeClr val="tx1"/>
                </a:solidFill>
              </a:rPr>
              <a:t>I’ve had 11 social workers that I can remember. There are two that I really liked, because they listened to me.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b="0" baseline="0" dirty="0" smtClean="0">
                <a:solidFill>
                  <a:schemeClr val="tx1"/>
                </a:solidFill>
              </a:rPr>
              <a:t>One of the things I couldn’t cope with was when they changed. Me and my social worker did a book for each other, it has pictures of things we did together.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b="0" dirty="0" smtClean="0">
                <a:solidFill>
                  <a:schemeClr val="tx1"/>
                </a:solidFill>
              </a:rPr>
              <a:t>I try to see  my sisters and brothers as often as I can.</a:t>
            </a:r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F5D70-57BE-4D78-A23A-ED3087D5500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820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-457200">
              <a:spcAft>
                <a:spcPts val="1800"/>
              </a:spcAft>
              <a:buClr>
                <a:schemeClr val="tx2"/>
              </a:buClr>
              <a:buFont typeface="+mj-lt"/>
              <a:buAutoNum type="arabicPeriod"/>
              <a:defRPr/>
            </a:pPr>
            <a:r>
              <a:rPr lang="en-GB" b="1" dirty="0" smtClean="0"/>
              <a:t>Wellbeing is amenable to change: </a:t>
            </a:r>
            <a:r>
              <a:rPr lang="en-GB" dirty="0" smtClean="0"/>
              <a:t>Caregiving environments can effect change for children. Targeted interventions can reduce children’s emotional and behavioural problems</a:t>
            </a:r>
            <a:endParaRPr lang="en-GB" b="1" dirty="0" smtClean="0"/>
          </a:p>
          <a:p>
            <a:pPr marL="457200" lvl="1" indent="-457200">
              <a:spcAft>
                <a:spcPts val="1800"/>
              </a:spcAft>
              <a:buClr>
                <a:schemeClr val="tx2"/>
              </a:buClr>
              <a:buFont typeface="+mj-lt"/>
              <a:buAutoNum type="arabicPeriod"/>
              <a:defRPr/>
            </a:pPr>
            <a:r>
              <a:rPr lang="en-GB" b="1" dirty="0" smtClean="0"/>
              <a:t>Early interventions are more likely to promote good mental health: </a:t>
            </a:r>
            <a:r>
              <a:rPr lang="en-GB" dirty="0" smtClean="0"/>
              <a:t>Screening tools can identify issues at an early stage</a:t>
            </a:r>
            <a:r>
              <a:rPr lang="en-GB" b="1" dirty="0" smtClean="0"/>
              <a:t> </a:t>
            </a:r>
          </a:p>
          <a:p>
            <a:pPr marL="457200" lvl="1" indent="-457200">
              <a:spcAft>
                <a:spcPts val="1800"/>
              </a:spcAft>
              <a:buClr>
                <a:schemeClr val="tx2"/>
              </a:buClr>
              <a:buFont typeface="+mj-lt"/>
              <a:buAutoNum type="arabicPeriod"/>
              <a:defRPr/>
            </a:pPr>
            <a:r>
              <a:rPr lang="en-GB" b="1" dirty="0" smtClean="0"/>
              <a:t>Developing relationships is crucial for children to make progress: </a:t>
            </a:r>
            <a:r>
              <a:rPr lang="en-GB" dirty="0" smtClean="0"/>
              <a:t>Interventions should place equal focus on improving the quality of the relationship between the child and their caregivers</a:t>
            </a:r>
            <a:r>
              <a:rPr lang="en-GB" b="1" dirty="0" smtClean="0"/>
              <a:t> </a:t>
            </a:r>
          </a:p>
          <a:p>
            <a:pPr marL="457200" lvl="1" indent="-457200">
              <a:spcAft>
                <a:spcPts val="1800"/>
              </a:spcAft>
              <a:buClr>
                <a:schemeClr val="tx2"/>
              </a:buClr>
              <a:buFont typeface="+mj-lt"/>
              <a:buAutoNum type="arabicPeriod"/>
              <a:defRPr/>
            </a:pPr>
            <a:r>
              <a:rPr lang="en-GB" b="1" dirty="0" smtClean="0"/>
              <a:t>Carer training is a promising method for influencing children’s outcomes: </a:t>
            </a:r>
            <a:r>
              <a:rPr lang="en-GB" dirty="0" smtClean="0"/>
              <a:t>Systematic reviews show that not all foster care training programmes are equally effective </a:t>
            </a:r>
          </a:p>
          <a:p>
            <a:pPr marL="457200" lvl="1" indent="-457200">
              <a:spcAft>
                <a:spcPts val="1800"/>
              </a:spcAft>
              <a:buClr>
                <a:schemeClr val="tx2"/>
              </a:buClr>
              <a:buFont typeface="+mj-lt"/>
              <a:buAutoNum type="arabicPeriod"/>
              <a:defRPr/>
            </a:pPr>
            <a:r>
              <a:rPr lang="en-GB" b="1" dirty="0" smtClean="0"/>
              <a:t>Continuity (permanence, stability and consistency) can influence success: </a:t>
            </a:r>
            <a:r>
              <a:rPr lang="en-GB" dirty="0" smtClean="0"/>
              <a:t>Interventions are needed to prevent disruption and to deal with the causes and/ or consequences</a:t>
            </a:r>
            <a:endParaRPr lang="en-GB" b="1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F5D70-57BE-4D78-A23A-ED3087D5500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049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-457200">
              <a:lnSpc>
                <a:spcPct val="80000"/>
              </a:lnSpc>
              <a:spcAft>
                <a:spcPts val="1800"/>
              </a:spcAft>
              <a:buClr>
                <a:schemeClr val="tx2"/>
              </a:buClr>
              <a:buFont typeface="+mj-lt"/>
              <a:buAutoNum type="arabicPeriod" startAt="6"/>
              <a:defRPr/>
            </a:pPr>
            <a:r>
              <a:rPr lang="en-GB" b="1" dirty="0" smtClean="0"/>
              <a:t>Interventions need a clear theoretical base but should be open to more than one interpretation of behaviour: </a:t>
            </a:r>
            <a:r>
              <a:rPr lang="en-GB" dirty="0" smtClean="0"/>
              <a:t>We should not over-emphasise behaviour at the expense of understanding feeling</a:t>
            </a:r>
            <a:endParaRPr lang="en-GB" b="1" dirty="0" smtClean="0"/>
          </a:p>
          <a:p>
            <a:pPr marL="457200" lvl="1" indent="-457200">
              <a:lnSpc>
                <a:spcPct val="80000"/>
              </a:lnSpc>
              <a:spcAft>
                <a:spcPts val="1800"/>
              </a:spcAft>
              <a:buClr>
                <a:schemeClr val="tx2"/>
              </a:buClr>
              <a:buFont typeface="+mj-lt"/>
              <a:buAutoNum type="arabicPeriod" startAt="6"/>
              <a:defRPr/>
            </a:pPr>
            <a:r>
              <a:rPr lang="en-GB" b="1" dirty="0" smtClean="0"/>
              <a:t>Caregivers’ attitudes can affect the take-up and success of mental health services: </a:t>
            </a:r>
            <a:r>
              <a:rPr lang="en-GB" dirty="0" smtClean="0"/>
              <a:t>Some carers worry about ‘labelling’ the child or believe that problems such as depression are ‘natural’ </a:t>
            </a:r>
          </a:p>
          <a:p>
            <a:pPr marL="457200" lvl="1" indent="-457200">
              <a:lnSpc>
                <a:spcPct val="80000"/>
              </a:lnSpc>
              <a:spcAft>
                <a:spcPts val="1800"/>
              </a:spcAft>
              <a:buClr>
                <a:schemeClr val="tx2"/>
              </a:buClr>
              <a:buFont typeface="+mj-lt"/>
              <a:buAutoNum type="arabicPeriod" startAt="6"/>
              <a:defRPr/>
            </a:pPr>
            <a:r>
              <a:rPr lang="en-GB" b="1" dirty="0" smtClean="0"/>
              <a:t>Efforts to improve mental health should be systematic and sustained: </a:t>
            </a:r>
            <a:r>
              <a:rPr lang="en-GB" dirty="0" smtClean="0"/>
              <a:t>Children with challenging needs will benefit from strong team work. </a:t>
            </a:r>
          </a:p>
          <a:p>
            <a:pPr marL="457200" lvl="1" indent="-457200">
              <a:lnSpc>
                <a:spcPct val="80000"/>
              </a:lnSpc>
              <a:spcAft>
                <a:spcPts val="1800"/>
              </a:spcAft>
              <a:buClr>
                <a:schemeClr val="tx2"/>
              </a:buClr>
              <a:buFont typeface="+mj-lt"/>
              <a:buAutoNum type="arabicPeriod" startAt="6"/>
              <a:defRPr/>
            </a:pPr>
            <a:r>
              <a:rPr lang="en-GB" b="1" dirty="0" smtClean="0"/>
              <a:t>Children and young people should be treated as individuals: </a:t>
            </a:r>
            <a:r>
              <a:rPr lang="en-GB" dirty="0" smtClean="0"/>
              <a:t>It is important to think about the </a:t>
            </a:r>
            <a:r>
              <a:rPr lang="en-GB" i="1" dirty="0" smtClean="0"/>
              <a:t>whole range </a:t>
            </a:r>
            <a:r>
              <a:rPr lang="en-GB" dirty="0" smtClean="0"/>
              <a:t>of a young person’s strengths and difficulties</a:t>
            </a:r>
            <a:endParaRPr lang="en-GB" b="1" dirty="0" smtClean="0"/>
          </a:p>
          <a:p>
            <a:pPr marL="457200" lvl="1" indent="-457200">
              <a:lnSpc>
                <a:spcPct val="80000"/>
              </a:lnSpc>
              <a:spcAft>
                <a:spcPts val="1800"/>
              </a:spcAft>
              <a:buClr>
                <a:schemeClr val="tx2"/>
              </a:buClr>
              <a:buFont typeface="+mj-lt"/>
              <a:buAutoNum type="arabicPeriod" startAt="6"/>
              <a:defRPr/>
            </a:pPr>
            <a:r>
              <a:rPr lang="en-GB" b="1" dirty="0" smtClean="0"/>
              <a:t>Professionals need to listen to children and young people: </a:t>
            </a:r>
            <a:r>
              <a:rPr lang="en-GB" dirty="0" smtClean="0"/>
              <a:t>Young people who don’t want to be in a placement are less likely to succeed there. We need to find ways of giving young people more choice and control</a:t>
            </a:r>
            <a:endParaRPr lang="en-GB" b="1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F5D70-57BE-4D78-A23A-ED3087D5500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6441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We developin</a:t>
            </a:r>
            <a:r>
              <a:rPr lang="en-GB" baseline="0" dirty="0" smtClean="0"/>
              <a:t>g the principles of a system that supports the mental health and wellbeing of children in care.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F5D70-57BE-4D78-A23A-ED3087D5500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5934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CAMHS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are the NHS services that assesses and treat young people with emotional, behavioural or mental health difficulties.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Resilience</a:t>
            </a:r>
            <a:r>
              <a:rPr lang="en-GB" sz="1200" b="1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capacity to recover quickly from difficulties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F5D70-57BE-4D78-A23A-ED3087D5500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7935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2A0E4B62-DB81-4C26-A8A0-635C1BCD8029}" type="slidenum">
              <a:rPr lang="en-GB" altLang="en-US" sz="1200" smtClean="0"/>
              <a:pPr eaLnBrk="1" hangingPunct="1"/>
              <a:t>17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37179005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8B6A143-E58C-4DC7-BBA2-5F34694BDE79}" type="slidenum">
              <a:rPr lang="en-GB" altLang="en-US" sz="1200" smtClean="0"/>
              <a:pPr eaLnBrk="1" hangingPunct="1"/>
              <a:t>18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41979485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EBB6A1B-1E89-48D3-92C8-4682D38A1ABF}" type="slidenum">
              <a:rPr lang="en-GB" altLang="en-US" sz="1200" smtClean="0"/>
              <a:pPr eaLnBrk="1" hangingPunct="1"/>
              <a:t>20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6952559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B8CC714-5122-4136-B627-09E50A203708}" type="slidenum">
              <a:rPr lang="en-GB" altLang="en-US" sz="1200" smtClean="0"/>
              <a:pPr eaLnBrk="1" hangingPunct="1"/>
              <a:t>21</a:t>
            </a:fld>
            <a:endParaRPr lang="en-GB" altLang="en-US" sz="1200" smtClean="0"/>
          </a:p>
        </p:txBody>
      </p:sp>
    </p:spTree>
    <p:extLst>
      <p:ext uri="{BB962C8B-B14F-4D97-AF65-F5344CB8AC3E}">
        <p14:creationId xmlns:p14="http://schemas.microsoft.com/office/powerpoint/2010/main" val="36274752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13/08/2017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13/08/2017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13/08/2017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13/08/2017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13/08/2017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13/08/2017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5_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70623" y="0"/>
            <a:ext cx="3673377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99" y="1246909"/>
            <a:ext cx="4997703" cy="5109442"/>
          </a:xfrm>
        </p:spPr>
        <p:txBody>
          <a:bodyPr anchor="t" anchorCtr="0">
            <a:normAutofit/>
          </a:bodyPr>
          <a:lstStyle>
            <a:lvl1pPr>
              <a:lnSpc>
                <a:spcPct val="82000"/>
              </a:lnSpc>
              <a:defRPr sz="6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3A917EC-F405-4D44-96EB-A5538CFE28FB}" type="datetime1">
              <a:rPr lang="en-GB" smtClean="0"/>
              <a:t>13/08/2017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7B1086E-617A-43F9-A6EC-5DAF94726535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0" name="Picture 9" descr="NSPCC_Crayon_DottedLine_Medium_1.ai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1854" y="793437"/>
            <a:ext cx="8606842" cy="332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526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pPr/>
              <a:t>13/08/2017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MANAGING MENTAL HEALTH AND LEARNING </a:t>
            </a:r>
            <a:r>
              <a:rPr lang="en-US" dirty="0" smtClean="0"/>
              <a:t>DIFFICULTIES</a:t>
            </a:r>
          </a:p>
          <a:p>
            <a:endParaRPr lang="en-US" dirty="0"/>
          </a:p>
          <a:p>
            <a:r>
              <a:rPr lang="en-US" dirty="0" smtClean="0"/>
              <a:t>			WK 9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319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/>
          </a:bodyPr>
          <a:lstStyle/>
          <a:p>
            <a:r>
              <a:rPr lang="en-GB" sz="2500" dirty="0" smtClean="0"/>
              <a:t>Research findings NSPCC</a:t>
            </a:r>
          </a:p>
          <a:p>
            <a:pPr lvl="1"/>
            <a:r>
              <a:rPr lang="en-GB" dirty="0"/>
              <a:t>National Society for the Prevention of Cruelty to </a:t>
            </a:r>
            <a:r>
              <a:rPr lang="en-GB" dirty="0" smtClean="0"/>
              <a:t>Children</a:t>
            </a:r>
          </a:p>
          <a:p>
            <a:pPr lvl="1"/>
            <a:r>
              <a:rPr lang="en-GB" dirty="0"/>
              <a:t>Improving the mental health of looked after children</a:t>
            </a:r>
            <a:endParaRPr lang="en-GB" dirty="0" smtClean="0"/>
          </a:p>
          <a:p>
            <a:pPr marL="0" indent="0">
              <a:buNone/>
            </a:pPr>
            <a:endParaRPr lang="en-GB" sz="2500" dirty="0" smtClean="0"/>
          </a:p>
          <a:p>
            <a:endParaRPr lang="en-GB" sz="25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 smtClean="0"/>
              <a:t>Looked after children LAC</a:t>
            </a:r>
            <a:endParaRPr lang="nl-NL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 92,000 children in care in the </a:t>
            </a:r>
            <a:r>
              <a:rPr lang="en-GB" dirty="0" smtClean="0"/>
              <a:t>UK</a:t>
            </a:r>
          </a:p>
          <a:p>
            <a:r>
              <a:rPr lang="en-GB" dirty="0" smtClean="0"/>
              <a:t>Children </a:t>
            </a:r>
            <a:r>
              <a:rPr lang="en-GB" dirty="0"/>
              <a:t>who are looked after by the </a:t>
            </a:r>
            <a:r>
              <a:rPr lang="en-GB" dirty="0" smtClean="0"/>
              <a:t>state</a:t>
            </a:r>
          </a:p>
          <a:p>
            <a:r>
              <a:rPr lang="en-GB" dirty="0"/>
              <a:t>More than half of children are taken into care because of abuse or </a:t>
            </a:r>
            <a:r>
              <a:rPr lang="en-GB" dirty="0" smtClean="0"/>
              <a:t>neglect</a:t>
            </a:r>
          </a:p>
          <a:p>
            <a:r>
              <a:rPr lang="en-GB" dirty="0" smtClean="0"/>
              <a:t>Have </a:t>
            </a:r>
            <a:r>
              <a:rPr lang="en-GB" dirty="0"/>
              <a:t>the same health risks as their peers but the extent is often exacerbated due to their previous </a:t>
            </a:r>
            <a:r>
              <a:rPr lang="en-GB" dirty="0" smtClean="0"/>
              <a:t>experiences</a:t>
            </a:r>
          </a:p>
          <a:p>
            <a:r>
              <a:rPr lang="en-GB" dirty="0"/>
              <a:t>show significantly higher rates of mental health issues, emotional disorders such as anxiety and depression, hyperactivity and autistic spectrum disorder conditions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Principles &amp; legislation to safeguard children’s welfare UK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 smtClean="0"/>
              <a:t>The </a:t>
            </a:r>
            <a:r>
              <a:rPr lang="en-GB" sz="2200" dirty="0"/>
              <a:t>Children Acts </a:t>
            </a:r>
            <a:r>
              <a:rPr lang="en-GB" sz="2200" dirty="0" smtClean="0"/>
              <a:t>1989/ 2004</a:t>
            </a:r>
            <a:r>
              <a:rPr lang="en-GB" sz="2200" dirty="0"/>
              <a:t>; </a:t>
            </a:r>
            <a:endParaRPr lang="en-GB" sz="22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 smtClean="0"/>
              <a:t>The </a:t>
            </a:r>
            <a:r>
              <a:rPr lang="en-GB" sz="2200" dirty="0"/>
              <a:t>Education Act 1996/2002/2011</a:t>
            </a:r>
            <a:r>
              <a:rPr lang="en-GB" sz="2200" dirty="0" smtClean="0"/>
              <a:t>;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 smtClean="0"/>
              <a:t>The </a:t>
            </a:r>
            <a:r>
              <a:rPr lang="en-GB" sz="2200" dirty="0"/>
              <a:t>Teachers' Standards 2012, </a:t>
            </a:r>
            <a:endParaRPr lang="en-GB" sz="22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 smtClean="0"/>
              <a:t>Working </a:t>
            </a:r>
            <a:r>
              <a:rPr lang="en-GB" sz="2200" dirty="0"/>
              <a:t>Together to Safeguard </a:t>
            </a:r>
            <a:r>
              <a:rPr lang="en-GB" sz="2200" dirty="0" smtClean="0"/>
              <a:t>Children </a:t>
            </a:r>
            <a:r>
              <a:rPr lang="en-GB" sz="2200" dirty="0"/>
              <a:t>2015 </a:t>
            </a:r>
            <a:endParaRPr lang="en-GB" sz="22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 smtClean="0"/>
              <a:t>Keeping </a:t>
            </a:r>
            <a:r>
              <a:rPr lang="en-GB" sz="2200" dirty="0"/>
              <a:t>Children Safe in </a:t>
            </a:r>
            <a:r>
              <a:rPr lang="en-GB" sz="2200" dirty="0" smtClean="0"/>
              <a:t>Education </a:t>
            </a:r>
            <a:r>
              <a:rPr lang="en-GB" sz="2200" dirty="0"/>
              <a:t>September </a:t>
            </a:r>
            <a:r>
              <a:rPr lang="en-GB" sz="2200" dirty="0" smtClean="0"/>
              <a:t>2016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 smtClean="0"/>
              <a:t>Safeguarding </a:t>
            </a:r>
            <a:r>
              <a:rPr lang="en-GB" sz="2200" dirty="0"/>
              <a:t>Vulnerable Groups Act 2006 </a:t>
            </a:r>
            <a:endParaRPr lang="en-GB" sz="22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 smtClean="0"/>
              <a:t>The </a:t>
            </a:r>
            <a:r>
              <a:rPr lang="en-GB" sz="2200" dirty="0"/>
              <a:t>United Nations Convention on the Rights of the Child 1991 </a:t>
            </a:r>
            <a:endParaRPr lang="en-GB" sz="22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 smtClean="0"/>
              <a:t>The </a:t>
            </a:r>
            <a:r>
              <a:rPr lang="en-GB" sz="2200" dirty="0"/>
              <a:t>Human Rights Act 1998 </a:t>
            </a:r>
            <a:endParaRPr lang="en-GB" sz="22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 smtClean="0"/>
              <a:t>The </a:t>
            </a:r>
            <a:r>
              <a:rPr lang="en-GB" sz="2200" dirty="0"/>
              <a:t>Data Protection Act 1998 </a:t>
            </a:r>
            <a:endParaRPr lang="en-GB" sz="22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 smtClean="0"/>
              <a:t>The </a:t>
            </a:r>
            <a:r>
              <a:rPr lang="en-GB" sz="2200" dirty="0"/>
              <a:t>Protection of Freedoms Act 2012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1086E-617A-43F9-A6EC-5DAF9472653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490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400" dirty="0" smtClean="0"/>
              <a:t>Too often we describe a single response</a:t>
            </a:r>
            <a:endParaRPr lang="en-GB" sz="3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/>
              <a:t>Each child in care has a unique history &amp; formulation. We must avoid simplistic accounts. </a:t>
            </a:r>
          </a:p>
          <a:p>
            <a:pPr marL="636588" indent="-261938"/>
            <a:r>
              <a:rPr lang="en-GB" dirty="0">
                <a:cs typeface="Arial" pitchFamily="34" charset="0"/>
              </a:rPr>
              <a:t>“Because she is LAC she is X…”</a:t>
            </a:r>
          </a:p>
          <a:p>
            <a:pPr marL="717550" lvl="2" indent="-342900">
              <a:buFont typeface="Courier New" panose="02070309020205020404" pitchFamily="49" charset="0"/>
              <a:buChar char="o"/>
            </a:pPr>
            <a:r>
              <a:rPr lang="en-GB" sz="2000" i="1" dirty="0">
                <a:cs typeface="Arial" pitchFamily="34" charset="0"/>
              </a:rPr>
              <a:t>Traumatised</a:t>
            </a:r>
          </a:p>
          <a:p>
            <a:pPr marL="717550" lvl="2" indent="-342900">
              <a:buFont typeface="Courier New" panose="02070309020205020404" pitchFamily="49" charset="0"/>
              <a:buChar char="o"/>
            </a:pPr>
            <a:r>
              <a:rPr lang="en-GB" sz="2000" i="1" dirty="0">
                <a:cs typeface="Arial" pitchFamily="34" charset="0"/>
              </a:rPr>
              <a:t>Attachment problems</a:t>
            </a:r>
          </a:p>
          <a:p>
            <a:pPr marL="717550" lvl="2" indent="-342900">
              <a:buFont typeface="Courier New" panose="02070309020205020404" pitchFamily="49" charset="0"/>
              <a:buChar char="o"/>
            </a:pPr>
            <a:r>
              <a:rPr lang="en-GB" sz="2000" i="1" dirty="0">
                <a:cs typeface="Arial" pitchFamily="34" charset="0"/>
              </a:rPr>
              <a:t>Anxious</a:t>
            </a:r>
          </a:p>
          <a:p>
            <a:pPr marL="717550" lvl="2" indent="-342900">
              <a:buFont typeface="Courier New" panose="02070309020205020404" pitchFamily="49" charset="0"/>
              <a:buChar char="o"/>
            </a:pPr>
            <a:r>
              <a:rPr lang="en-GB" sz="2000" i="1" dirty="0">
                <a:cs typeface="Arial" pitchFamily="34" charset="0"/>
              </a:rPr>
              <a:t>Shameful</a:t>
            </a:r>
          </a:p>
          <a:p>
            <a:pPr marL="717550" lvl="2" indent="-342900">
              <a:spcAft>
                <a:spcPts val="3000"/>
              </a:spcAft>
              <a:buFont typeface="Courier New" panose="02070309020205020404" pitchFamily="49" charset="0"/>
              <a:buChar char="o"/>
            </a:pPr>
            <a:r>
              <a:rPr lang="en-GB" sz="2000" i="1" dirty="0">
                <a:cs typeface="Arial" pitchFamily="34" charset="0"/>
              </a:rPr>
              <a:t>Without even seeing her, I can tell you she needs ‘Y’</a:t>
            </a:r>
          </a:p>
          <a:p>
            <a:pPr lvl="1"/>
            <a:r>
              <a:rPr lang="en-GB" dirty="0"/>
              <a:t>We cannot lump all children in care together. Histories are complex and hard to trace, without a single pathway. </a:t>
            </a:r>
            <a:r>
              <a:rPr lang="en-GB" b="1" i="1" dirty="0"/>
              <a:t>We need to develop a personalised system of support.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1086E-617A-43F9-A6EC-5DAF9472653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376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NSPCC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National Society for the Prevention of Cruelty to Children </a:t>
            </a:r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charity campaigning and working in child protection in the United Kingdom and the Channel Islands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Collaboration </a:t>
            </a:r>
          </a:p>
          <a:p>
            <a:pPr lvl="1"/>
            <a:r>
              <a:rPr lang="en-GB" dirty="0" smtClean="0"/>
              <a:t>Research to identify how to improve mental health support for LAC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902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601514" cy="762001"/>
          </a:xfrm>
        </p:spPr>
        <p:txBody>
          <a:bodyPr>
            <a:noAutofit/>
          </a:bodyPr>
          <a:lstStyle/>
          <a:p>
            <a:r>
              <a:rPr lang="en-GB" sz="3400" dirty="0" smtClean="0"/>
              <a:t>Identifying how support can be improved</a:t>
            </a:r>
            <a:br>
              <a:rPr lang="en-GB" sz="3400" dirty="0" smtClean="0"/>
            </a:br>
            <a:endParaRPr lang="en-GB" sz="3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6592" y="1315638"/>
            <a:ext cx="4919464" cy="5107982"/>
          </a:xfrm>
        </p:spPr>
        <p:txBody>
          <a:bodyPr>
            <a:noAutofit/>
          </a:bodyPr>
          <a:lstStyle/>
          <a:p>
            <a:pPr marL="636588" lvl="2">
              <a:lnSpc>
                <a:spcPct val="110000"/>
              </a:lnSpc>
              <a:spcAft>
                <a:spcPts val="2400"/>
              </a:spcAft>
            </a:pPr>
            <a:r>
              <a:rPr lang="en-GB" sz="2000" dirty="0">
                <a:cs typeface="Arial" pitchFamily="34" charset="0"/>
              </a:rPr>
              <a:t>4 local authorities and </a:t>
            </a:r>
            <a:r>
              <a:rPr lang="en-GB" sz="2000">
                <a:cs typeface="Arial" pitchFamily="34" charset="0"/>
              </a:rPr>
              <a:t>their </a:t>
            </a:r>
            <a:r>
              <a:rPr lang="en-GB" sz="2000" smtClean="0">
                <a:cs typeface="Arial" pitchFamily="34" charset="0"/>
              </a:rPr>
              <a:t>partners</a:t>
            </a:r>
            <a:endParaRPr lang="en-GB" sz="2000" dirty="0">
              <a:cs typeface="Arial" pitchFamily="34" charset="0"/>
            </a:endParaRPr>
          </a:p>
          <a:p>
            <a:pPr marL="636588" lvl="2">
              <a:lnSpc>
                <a:spcPct val="110000"/>
              </a:lnSpc>
              <a:spcAft>
                <a:spcPts val="2400"/>
              </a:spcAft>
            </a:pPr>
            <a:r>
              <a:rPr lang="en-GB" sz="2000" dirty="0">
                <a:cs typeface="Arial" pitchFamily="34" charset="0"/>
              </a:rPr>
              <a:t>Fieldwork</a:t>
            </a:r>
          </a:p>
          <a:p>
            <a:pPr marL="636588" lvl="2">
              <a:lnSpc>
                <a:spcPct val="110000"/>
              </a:lnSpc>
              <a:spcAft>
                <a:spcPts val="2400"/>
              </a:spcAft>
            </a:pPr>
            <a:r>
              <a:rPr lang="en-GB" sz="2000" dirty="0">
                <a:cs typeface="Arial" pitchFamily="34" charset="0"/>
              </a:rPr>
              <a:t>Research review by Oxford University</a:t>
            </a:r>
          </a:p>
          <a:p>
            <a:pPr marL="636588" lvl="2">
              <a:lnSpc>
                <a:spcPct val="110000"/>
              </a:lnSpc>
              <a:spcAft>
                <a:spcPts val="2400"/>
              </a:spcAft>
            </a:pPr>
            <a:r>
              <a:rPr lang="en-GB" sz="2000" dirty="0">
                <a:cs typeface="Arial" pitchFamily="34" charset="0"/>
              </a:rPr>
              <a:t>Expert Interviews</a:t>
            </a:r>
          </a:p>
          <a:p>
            <a:pPr marL="636588" lvl="2">
              <a:lnSpc>
                <a:spcPct val="110000"/>
              </a:lnSpc>
              <a:spcAft>
                <a:spcPts val="2400"/>
              </a:spcAft>
            </a:pPr>
            <a:r>
              <a:rPr lang="en-GB" sz="2000" dirty="0">
                <a:cs typeface="Arial" pitchFamily="34" charset="0"/>
              </a:rPr>
              <a:t>Horizon Scanning of best practice</a:t>
            </a:r>
          </a:p>
          <a:p>
            <a:pPr marL="636588" lvl="2">
              <a:lnSpc>
                <a:spcPct val="110000"/>
              </a:lnSpc>
              <a:spcAft>
                <a:spcPts val="2400"/>
              </a:spcAft>
            </a:pPr>
            <a:r>
              <a:rPr lang="en-GB" sz="2000" dirty="0">
                <a:cs typeface="Arial" pitchFamily="34" charset="0"/>
              </a:rPr>
              <a:t>Service and system design workshops</a:t>
            </a:r>
          </a:p>
          <a:p>
            <a:pPr marL="636588" lvl="2">
              <a:lnSpc>
                <a:spcPct val="110000"/>
              </a:lnSpc>
              <a:spcAft>
                <a:spcPts val="2400"/>
              </a:spcAft>
            </a:pPr>
            <a:r>
              <a:rPr lang="en-GB" sz="2000" dirty="0">
                <a:cs typeface="Arial" pitchFamily="34" charset="0"/>
              </a:rPr>
              <a:t>Prototyping approaches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1086E-617A-43F9-A6EC-5DAF94726535}" type="slidenum">
              <a:rPr lang="en-GB" smtClean="0"/>
              <a:t>7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3880" y="4653136"/>
            <a:ext cx="1515820" cy="1995314"/>
          </a:xfrm>
          <a:prstGeom prst="rect">
            <a:avLst/>
          </a:prstGeom>
        </p:spPr>
      </p:pic>
      <p:sp>
        <p:nvSpPr>
          <p:cNvPr id="8" name="Rounded Rectangular Callout 7"/>
          <p:cNvSpPr/>
          <p:nvPr/>
        </p:nvSpPr>
        <p:spPr>
          <a:xfrm>
            <a:off x="5436096" y="1196752"/>
            <a:ext cx="2592288" cy="5356449"/>
          </a:xfrm>
          <a:prstGeom prst="wedgeRoundRectCallout">
            <a:avLst>
              <a:gd name="adj1" fmla="val 56474"/>
              <a:gd name="adj2" fmla="val 33341"/>
              <a:gd name="adj3" fmla="val 16667"/>
            </a:avLst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300"/>
              </a:spcAft>
            </a:pPr>
            <a:r>
              <a:rPr lang="en-GB" sz="1400" b="1" dirty="0" smtClean="0">
                <a:solidFill>
                  <a:schemeClr val="tx2"/>
                </a:solidFill>
              </a:rPr>
              <a:t>We </a:t>
            </a:r>
            <a:r>
              <a:rPr lang="en-GB" sz="1400" b="1" dirty="0">
                <a:solidFill>
                  <a:schemeClr val="tx2"/>
                </a:solidFill>
              </a:rPr>
              <a:t>have spoken to</a:t>
            </a:r>
            <a:r>
              <a:rPr lang="en-GB" sz="1400" b="1" dirty="0" smtClean="0">
                <a:solidFill>
                  <a:schemeClr val="tx2"/>
                </a:solidFill>
              </a:rPr>
              <a:t>…</a:t>
            </a:r>
          </a:p>
          <a:p>
            <a:pPr lvl="0">
              <a:spcAft>
                <a:spcPts val="300"/>
              </a:spcAft>
            </a:pPr>
            <a:r>
              <a:rPr lang="en-GB" sz="1400" b="1" dirty="0" smtClean="0">
                <a:solidFill>
                  <a:schemeClr val="tx2"/>
                </a:solidFill>
              </a:rPr>
              <a:t>42</a:t>
            </a:r>
            <a:r>
              <a:rPr lang="en-GB" sz="1400" dirty="0" smtClean="0">
                <a:solidFill>
                  <a:schemeClr val="tx2"/>
                </a:solidFill>
              </a:rPr>
              <a:t> </a:t>
            </a:r>
            <a:r>
              <a:rPr lang="en-GB" sz="1400" dirty="0">
                <a:solidFill>
                  <a:schemeClr val="tx2"/>
                </a:solidFill>
              </a:rPr>
              <a:t>children in </a:t>
            </a:r>
            <a:r>
              <a:rPr lang="en-GB" sz="1400" dirty="0" smtClean="0">
                <a:solidFill>
                  <a:schemeClr val="tx2"/>
                </a:solidFill>
              </a:rPr>
              <a:t>care</a:t>
            </a:r>
          </a:p>
          <a:p>
            <a:pPr lvl="0">
              <a:spcAft>
                <a:spcPts val="300"/>
              </a:spcAft>
            </a:pPr>
            <a:r>
              <a:rPr lang="en-GB" sz="1400" b="1" dirty="0" smtClean="0">
                <a:solidFill>
                  <a:schemeClr val="tx2"/>
                </a:solidFill>
              </a:rPr>
              <a:t>56</a:t>
            </a:r>
            <a:r>
              <a:rPr lang="en-GB" sz="1400" dirty="0" smtClean="0">
                <a:solidFill>
                  <a:schemeClr val="tx2"/>
                </a:solidFill>
              </a:rPr>
              <a:t> </a:t>
            </a:r>
            <a:r>
              <a:rPr lang="en-GB" sz="1400" dirty="0">
                <a:solidFill>
                  <a:schemeClr val="tx2"/>
                </a:solidFill>
              </a:rPr>
              <a:t>foster carers </a:t>
            </a:r>
            <a:r>
              <a:rPr lang="en-GB" sz="1400" dirty="0" smtClean="0">
                <a:solidFill>
                  <a:schemeClr val="tx2"/>
                </a:solidFill>
              </a:rPr>
              <a:t> </a:t>
            </a:r>
          </a:p>
          <a:p>
            <a:pPr lvl="0">
              <a:spcAft>
                <a:spcPts val="300"/>
              </a:spcAft>
            </a:pPr>
            <a:r>
              <a:rPr lang="en-GB" sz="1400" b="1" dirty="0" smtClean="0">
                <a:solidFill>
                  <a:schemeClr val="tx2"/>
                </a:solidFill>
              </a:rPr>
              <a:t>9</a:t>
            </a:r>
            <a:r>
              <a:rPr lang="en-GB" sz="1400" dirty="0" smtClean="0">
                <a:solidFill>
                  <a:schemeClr val="tx2"/>
                </a:solidFill>
              </a:rPr>
              <a:t> </a:t>
            </a:r>
            <a:r>
              <a:rPr lang="en-GB" sz="1400" dirty="0">
                <a:solidFill>
                  <a:schemeClr val="tx2"/>
                </a:solidFill>
              </a:rPr>
              <a:t>residential care workers </a:t>
            </a:r>
            <a:endParaRPr lang="en-GB" sz="1400" dirty="0" smtClean="0">
              <a:solidFill>
                <a:schemeClr val="tx2"/>
              </a:solidFill>
            </a:endParaRPr>
          </a:p>
          <a:p>
            <a:pPr lvl="0">
              <a:spcAft>
                <a:spcPts val="300"/>
              </a:spcAft>
            </a:pPr>
            <a:r>
              <a:rPr lang="en-GB" sz="1400" b="1" dirty="0" smtClean="0">
                <a:solidFill>
                  <a:schemeClr val="tx2"/>
                </a:solidFill>
              </a:rPr>
              <a:t>19</a:t>
            </a:r>
            <a:r>
              <a:rPr lang="en-GB" sz="1400" dirty="0" smtClean="0">
                <a:solidFill>
                  <a:schemeClr val="tx2"/>
                </a:solidFill>
              </a:rPr>
              <a:t> looked after children social workers </a:t>
            </a:r>
          </a:p>
          <a:p>
            <a:pPr lvl="0">
              <a:spcAft>
                <a:spcPts val="300"/>
              </a:spcAft>
            </a:pPr>
            <a:r>
              <a:rPr lang="en-GB" sz="1400" b="1" dirty="0" smtClean="0">
                <a:solidFill>
                  <a:schemeClr val="tx2"/>
                </a:solidFill>
              </a:rPr>
              <a:t>6 </a:t>
            </a:r>
            <a:r>
              <a:rPr lang="en-GB" sz="1400" dirty="0" smtClean="0">
                <a:solidFill>
                  <a:schemeClr val="tx2"/>
                </a:solidFill>
              </a:rPr>
              <a:t>fostering &amp; adoption social </a:t>
            </a:r>
            <a:r>
              <a:rPr lang="en-GB" sz="1400" dirty="0">
                <a:solidFill>
                  <a:schemeClr val="tx2"/>
                </a:solidFill>
              </a:rPr>
              <a:t>workers and managers</a:t>
            </a:r>
          </a:p>
          <a:p>
            <a:pPr lvl="0">
              <a:spcAft>
                <a:spcPts val="300"/>
              </a:spcAft>
            </a:pPr>
            <a:r>
              <a:rPr lang="en-GB" sz="1400" b="1" dirty="0" smtClean="0">
                <a:solidFill>
                  <a:schemeClr val="tx2"/>
                </a:solidFill>
              </a:rPr>
              <a:t>6</a:t>
            </a:r>
            <a:r>
              <a:rPr lang="en-GB" sz="1400" dirty="0" smtClean="0">
                <a:solidFill>
                  <a:schemeClr val="tx2"/>
                </a:solidFill>
              </a:rPr>
              <a:t> </a:t>
            </a:r>
            <a:r>
              <a:rPr lang="en-GB" sz="1400" dirty="0">
                <a:solidFill>
                  <a:schemeClr val="tx2"/>
                </a:solidFill>
              </a:rPr>
              <a:t>leaving care </a:t>
            </a:r>
            <a:r>
              <a:rPr lang="en-GB" sz="1400" dirty="0" smtClean="0">
                <a:solidFill>
                  <a:schemeClr val="tx2"/>
                </a:solidFill>
              </a:rPr>
              <a:t>workers</a:t>
            </a:r>
          </a:p>
          <a:p>
            <a:pPr>
              <a:spcAft>
                <a:spcPts val="300"/>
              </a:spcAft>
            </a:pPr>
            <a:r>
              <a:rPr lang="en-GB" sz="1400" b="1" dirty="0" smtClean="0">
                <a:solidFill>
                  <a:schemeClr val="tx2"/>
                </a:solidFill>
              </a:rPr>
              <a:t>8 </a:t>
            </a:r>
            <a:r>
              <a:rPr lang="en-GB" sz="1400" dirty="0" smtClean="0">
                <a:solidFill>
                  <a:schemeClr val="tx2"/>
                </a:solidFill>
              </a:rPr>
              <a:t>IROs</a:t>
            </a:r>
          </a:p>
          <a:p>
            <a:pPr lvl="0">
              <a:spcAft>
                <a:spcPts val="300"/>
              </a:spcAft>
            </a:pPr>
            <a:r>
              <a:rPr lang="en-GB" sz="1400" b="1" dirty="0">
                <a:solidFill>
                  <a:schemeClr val="tx2"/>
                </a:solidFill>
              </a:rPr>
              <a:t>10</a:t>
            </a:r>
            <a:r>
              <a:rPr lang="en-GB" sz="1400" dirty="0">
                <a:solidFill>
                  <a:schemeClr val="tx2"/>
                </a:solidFill>
              </a:rPr>
              <a:t> CAMHS </a:t>
            </a:r>
            <a:r>
              <a:rPr lang="en-GB" sz="1400" dirty="0" smtClean="0">
                <a:solidFill>
                  <a:schemeClr val="tx2"/>
                </a:solidFill>
              </a:rPr>
              <a:t>professionals</a:t>
            </a:r>
            <a:endParaRPr lang="en-GB" sz="1400" dirty="0">
              <a:solidFill>
                <a:schemeClr val="tx2"/>
              </a:solidFill>
            </a:endParaRPr>
          </a:p>
          <a:p>
            <a:pPr lvl="0">
              <a:spcAft>
                <a:spcPts val="300"/>
              </a:spcAft>
            </a:pPr>
            <a:r>
              <a:rPr lang="en-GB" sz="1400" b="1" dirty="0">
                <a:solidFill>
                  <a:schemeClr val="tx2"/>
                </a:solidFill>
              </a:rPr>
              <a:t>4</a:t>
            </a:r>
            <a:r>
              <a:rPr lang="en-GB" sz="1400" dirty="0">
                <a:solidFill>
                  <a:schemeClr val="tx2"/>
                </a:solidFill>
              </a:rPr>
              <a:t> health professionals </a:t>
            </a:r>
            <a:endParaRPr lang="en-GB" sz="1400" dirty="0" smtClean="0">
              <a:solidFill>
                <a:schemeClr val="tx2"/>
              </a:solidFill>
            </a:endParaRPr>
          </a:p>
          <a:p>
            <a:pPr lvl="0">
              <a:spcAft>
                <a:spcPts val="300"/>
              </a:spcAft>
            </a:pPr>
            <a:r>
              <a:rPr lang="en-GB" sz="1400" b="1" dirty="0" smtClean="0">
                <a:solidFill>
                  <a:schemeClr val="tx2"/>
                </a:solidFill>
              </a:rPr>
              <a:t>7</a:t>
            </a:r>
            <a:r>
              <a:rPr lang="en-GB" sz="1400" dirty="0" smtClean="0">
                <a:solidFill>
                  <a:schemeClr val="tx2"/>
                </a:solidFill>
              </a:rPr>
              <a:t> </a:t>
            </a:r>
            <a:r>
              <a:rPr lang="en-GB" sz="1400" dirty="0">
                <a:solidFill>
                  <a:schemeClr val="tx2"/>
                </a:solidFill>
              </a:rPr>
              <a:t>staff from </a:t>
            </a:r>
            <a:r>
              <a:rPr lang="en-GB" sz="1400" dirty="0" smtClean="0">
                <a:solidFill>
                  <a:schemeClr val="tx2"/>
                </a:solidFill>
              </a:rPr>
              <a:t>education services</a:t>
            </a:r>
            <a:endParaRPr lang="en-GB" sz="1400" dirty="0">
              <a:solidFill>
                <a:schemeClr val="tx2"/>
              </a:solidFill>
            </a:endParaRPr>
          </a:p>
          <a:p>
            <a:pPr>
              <a:spcAft>
                <a:spcPts val="300"/>
              </a:spcAft>
            </a:pPr>
            <a:r>
              <a:rPr lang="en-GB" sz="1400" b="1" dirty="0" smtClean="0">
                <a:solidFill>
                  <a:schemeClr val="tx2"/>
                </a:solidFill>
              </a:rPr>
              <a:t>1</a:t>
            </a:r>
            <a:r>
              <a:rPr lang="en-GB" sz="1400" dirty="0" smtClean="0">
                <a:solidFill>
                  <a:schemeClr val="tx2"/>
                </a:solidFill>
              </a:rPr>
              <a:t> </a:t>
            </a:r>
            <a:r>
              <a:rPr lang="en-GB" sz="1400" dirty="0">
                <a:solidFill>
                  <a:schemeClr val="tx2"/>
                </a:solidFill>
              </a:rPr>
              <a:t>children’s rights manager</a:t>
            </a:r>
          </a:p>
          <a:p>
            <a:pPr lvl="0">
              <a:spcAft>
                <a:spcPts val="300"/>
              </a:spcAft>
            </a:pPr>
            <a:r>
              <a:rPr lang="en-GB" sz="1400" b="1" dirty="0" smtClean="0">
                <a:solidFill>
                  <a:schemeClr val="tx2"/>
                </a:solidFill>
              </a:rPr>
              <a:t>2</a:t>
            </a:r>
            <a:r>
              <a:rPr lang="en-GB" sz="1400" dirty="0" smtClean="0">
                <a:solidFill>
                  <a:schemeClr val="tx2"/>
                </a:solidFill>
              </a:rPr>
              <a:t> placement </a:t>
            </a:r>
            <a:r>
              <a:rPr lang="en-GB" sz="1400" dirty="0">
                <a:solidFill>
                  <a:schemeClr val="tx2"/>
                </a:solidFill>
              </a:rPr>
              <a:t>team </a:t>
            </a:r>
            <a:r>
              <a:rPr lang="en-GB" sz="1400" dirty="0" smtClean="0">
                <a:solidFill>
                  <a:schemeClr val="tx2"/>
                </a:solidFill>
              </a:rPr>
              <a:t>workers</a:t>
            </a:r>
            <a:endParaRPr lang="en-GB" sz="1400" dirty="0">
              <a:solidFill>
                <a:schemeClr val="tx2"/>
              </a:solidFill>
            </a:endParaRPr>
          </a:p>
          <a:p>
            <a:pPr lvl="0">
              <a:spcAft>
                <a:spcPts val="300"/>
              </a:spcAft>
            </a:pPr>
            <a:r>
              <a:rPr lang="en-GB" sz="1400" b="1" dirty="0" smtClean="0">
                <a:solidFill>
                  <a:schemeClr val="tx2"/>
                </a:solidFill>
              </a:rPr>
              <a:t>1</a:t>
            </a:r>
            <a:r>
              <a:rPr lang="en-GB" sz="1400" dirty="0" smtClean="0">
                <a:solidFill>
                  <a:schemeClr val="tx2"/>
                </a:solidFill>
              </a:rPr>
              <a:t> </a:t>
            </a:r>
            <a:r>
              <a:rPr lang="en-GB" sz="1400" dirty="0">
                <a:solidFill>
                  <a:schemeClr val="tx2"/>
                </a:solidFill>
              </a:rPr>
              <a:t>L</a:t>
            </a:r>
            <a:r>
              <a:rPr lang="en-GB" sz="1400" dirty="0" smtClean="0">
                <a:solidFill>
                  <a:schemeClr val="tx2"/>
                </a:solidFill>
              </a:rPr>
              <a:t>ead </a:t>
            </a:r>
            <a:r>
              <a:rPr lang="en-GB" sz="1400" dirty="0">
                <a:solidFill>
                  <a:schemeClr val="tx2"/>
                </a:solidFill>
              </a:rPr>
              <a:t>Member </a:t>
            </a:r>
            <a:endParaRPr lang="en-GB" sz="1400" dirty="0" smtClean="0">
              <a:solidFill>
                <a:schemeClr val="tx2"/>
              </a:solidFill>
            </a:endParaRPr>
          </a:p>
          <a:p>
            <a:pPr lvl="0">
              <a:spcAft>
                <a:spcPts val="300"/>
              </a:spcAft>
            </a:pPr>
            <a:r>
              <a:rPr lang="en-GB" sz="1400" b="1" dirty="0" smtClean="0">
                <a:solidFill>
                  <a:schemeClr val="tx2"/>
                </a:solidFill>
              </a:rPr>
              <a:t>7 </a:t>
            </a:r>
            <a:r>
              <a:rPr lang="en-GB" sz="1400" dirty="0" smtClean="0">
                <a:solidFill>
                  <a:schemeClr val="tx2"/>
                </a:solidFill>
              </a:rPr>
              <a:t>voluntary sector </a:t>
            </a:r>
            <a:r>
              <a:rPr lang="en-GB" sz="1400" dirty="0">
                <a:solidFill>
                  <a:schemeClr val="tx2"/>
                </a:solidFill>
              </a:rPr>
              <a:t>representatives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5076056" y="1324569"/>
            <a:ext cx="3528392" cy="498475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6858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73050" indent="-273050" algn="l" defTabSz="6858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34988" indent="-261938" algn="l" defTabSz="6858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808038" indent="-273050" algn="l" defTabSz="6858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081088" indent="-273050" algn="l" defTabSz="6858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tx2"/>
              </a:buClr>
              <a:buFont typeface="Arial" panose="020B0604020202020204" pitchFamily="34" charset="0"/>
              <a:buChar char="•"/>
              <a:tabLst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355562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1086E-617A-43F9-A6EC-5DAF94726535}" type="slidenum">
              <a:rPr lang="en-GB" smtClean="0"/>
              <a:t>8</a:t>
            </a:fld>
            <a:endParaRPr lang="en-GB"/>
          </a:p>
        </p:txBody>
      </p:sp>
      <p:sp>
        <p:nvSpPr>
          <p:cNvPr id="27" name="TextBox 33"/>
          <p:cNvSpPr txBox="1">
            <a:spLocks noChangeArrowheads="1"/>
          </p:cNvSpPr>
          <p:nvPr/>
        </p:nvSpPr>
        <p:spPr bwMode="auto">
          <a:xfrm>
            <a:off x="8718550" y="3197225"/>
            <a:ext cx="390525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4800" b="1" baseline="-25000">
                <a:solidFill>
                  <a:srgbClr val="00B050"/>
                </a:solidFill>
              </a:rPr>
              <a:t>+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179513" y="1373187"/>
            <a:ext cx="8839606" cy="4973638"/>
            <a:chOff x="4356100" y="1373187"/>
            <a:chExt cx="4763714" cy="4973638"/>
          </a:xfrm>
        </p:grpSpPr>
        <p:cxnSp>
          <p:nvCxnSpPr>
            <p:cNvPr id="6" name="Straight Connector 5"/>
            <p:cNvCxnSpPr/>
            <p:nvPr/>
          </p:nvCxnSpPr>
          <p:spPr>
            <a:xfrm>
              <a:off x="4464050" y="3927475"/>
              <a:ext cx="4429125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4464050" y="3783012"/>
              <a:ext cx="0" cy="28733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Rectangular Callout 7"/>
            <p:cNvSpPr/>
            <p:nvPr/>
          </p:nvSpPr>
          <p:spPr>
            <a:xfrm>
              <a:off x="4492626" y="2309812"/>
              <a:ext cx="1079500" cy="887413"/>
            </a:xfrm>
            <a:prstGeom prst="wedgeRectCallout">
              <a:avLst>
                <a:gd name="adj1" fmla="val -46089"/>
                <a:gd name="adj2" fmla="val 131438"/>
              </a:avLst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chemeClr val="tx1"/>
                  </a:solidFill>
                </a:rPr>
                <a:t>Went to live with my auntie when I was 10 in 2009</a:t>
              </a:r>
            </a:p>
          </p:txBody>
        </p:sp>
        <p:cxnSp>
          <p:nvCxnSpPr>
            <p:cNvPr id="9" name="Straight Connector 8"/>
            <p:cNvCxnSpPr/>
            <p:nvPr/>
          </p:nvCxnSpPr>
          <p:spPr>
            <a:xfrm>
              <a:off x="8893175" y="3783012"/>
              <a:ext cx="0" cy="28733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Rectangular Callout 9"/>
            <p:cNvSpPr/>
            <p:nvPr/>
          </p:nvSpPr>
          <p:spPr>
            <a:xfrm>
              <a:off x="7112795" y="1373187"/>
              <a:ext cx="1625600" cy="962025"/>
            </a:xfrm>
            <a:prstGeom prst="wedgeRectCallout">
              <a:avLst>
                <a:gd name="adj1" fmla="val -45668"/>
                <a:gd name="adj2" fmla="val 210100"/>
              </a:avLst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chemeClr val="tx1"/>
                  </a:solidFill>
                </a:rPr>
                <a:t>This foster care placement was meant to be long-term. It lasted 6 months. I was really upset.</a:t>
              </a:r>
            </a:p>
          </p:txBody>
        </p:sp>
        <p:sp>
          <p:nvSpPr>
            <p:cNvPr id="11" name="Rectangular Callout 10"/>
            <p:cNvSpPr/>
            <p:nvPr/>
          </p:nvSpPr>
          <p:spPr>
            <a:xfrm>
              <a:off x="5573714" y="1524000"/>
              <a:ext cx="1330325" cy="781050"/>
            </a:xfrm>
            <a:prstGeom prst="wedgeRectCallout">
              <a:avLst>
                <a:gd name="adj1" fmla="val 31516"/>
                <a:gd name="adj2" fmla="val 257821"/>
              </a:avLst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chemeClr val="tx1"/>
                  </a:solidFill>
                </a:rPr>
                <a:t>Things got difficult with my auntie after 4 years and I had to leave.</a:t>
              </a:r>
            </a:p>
          </p:txBody>
        </p:sp>
        <p:sp>
          <p:nvSpPr>
            <p:cNvPr id="12" name="Rectangular Callout 11"/>
            <p:cNvSpPr/>
            <p:nvPr/>
          </p:nvSpPr>
          <p:spPr>
            <a:xfrm>
              <a:off x="4427538" y="5180806"/>
              <a:ext cx="1354138" cy="776288"/>
            </a:xfrm>
            <a:prstGeom prst="wedgeRectCallout">
              <a:avLst>
                <a:gd name="adj1" fmla="val 110525"/>
                <a:gd name="adj2" fmla="val -190438"/>
              </a:avLst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chemeClr val="tx1"/>
                  </a:solidFill>
                </a:rPr>
                <a:t>Temporary foster care placement (4-5 months). They were nice.</a:t>
              </a:r>
            </a:p>
          </p:txBody>
        </p:sp>
        <p:sp>
          <p:nvSpPr>
            <p:cNvPr id="13" name="Rectangular Callout 12"/>
            <p:cNvSpPr/>
            <p:nvPr/>
          </p:nvSpPr>
          <p:spPr>
            <a:xfrm>
              <a:off x="5909469" y="5492750"/>
              <a:ext cx="1595438" cy="854075"/>
            </a:xfrm>
            <a:prstGeom prst="wedgeRectCallout">
              <a:avLst>
                <a:gd name="adj1" fmla="val 18764"/>
                <a:gd name="adj2" fmla="val -216010"/>
              </a:avLst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chemeClr val="tx1"/>
                  </a:solidFill>
                </a:rPr>
                <a:t>Temporary foster care placement. She was so uptight. She said I was rude and messy</a:t>
              </a:r>
            </a:p>
          </p:txBody>
        </p:sp>
        <p:sp>
          <p:nvSpPr>
            <p:cNvPr id="14" name="Oval 13"/>
            <p:cNvSpPr/>
            <p:nvPr/>
          </p:nvSpPr>
          <p:spPr>
            <a:xfrm>
              <a:off x="4427538" y="3854450"/>
              <a:ext cx="107950" cy="14446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6934200" y="3846512"/>
              <a:ext cx="109538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6767513" y="3881437"/>
              <a:ext cx="107950" cy="142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6569075" y="3871912"/>
              <a:ext cx="107950" cy="14446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7092950" y="3854450"/>
              <a:ext cx="107950" cy="14446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9" name="Oval 18"/>
            <p:cNvSpPr/>
            <p:nvPr/>
          </p:nvSpPr>
          <p:spPr>
            <a:xfrm>
              <a:off x="7632700" y="3854450"/>
              <a:ext cx="107950" cy="14446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cxnSp>
          <p:nvCxnSpPr>
            <p:cNvPr id="21" name="Straight Connector 20"/>
            <p:cNvCxnSpPr/>
            <p:nvPr/>
          </p:nvCxnSpPr>
          <p:spPr>
            <a:xfrm>
              <a:off x="4356100" y="3179762"/>
              <a:ext cx="1439863" cy="1611313"/>
            </a:xfrm>
            <a:prstGeom prst="line">
              <a:avLst/>
            </a:prstGeom>
            <a:ln w="635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V="1">
              <a:off x="5795963" y="3179762"/>
              <a:ext cx="971550" cy="1611313"/>
            </a:xfrm>
            <a:prstGeom prst="line">
              <a:avLst/>
            </a:prstGeom>
            <a:ln w="635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>
              <a:endCxn id="15" idx="6"/>
            </p:cNvCxnSpPr>
            <p:nvPr/>
          </p:nvCxnSpPr>
          <p:spPr>
            <a:xfrm>
              <a:off x="6767513" y="3179762"/>
              <a:ext cx="276225" cy="738188"/>
            </a:xfrm>
            <a:prstGeom prst="line">
              <a:avLst/>
            </a:prstGeom>
            <a:ln w="635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>
              <a:stCxn id="15" idx="6"/>
            </p:cNvCxnSpPr>
            <p:nvPr/>
          </p:nvCxnSpPr>
          <p:spPr>
            <a:xfrm flipV="1">
              <a:off x="7043738" y="2735263"/>
              <a:ext cx="336550" cy="1182687"/>
            </a:xfrm>
            <a:prstGeom prst="line">
              <a:avLst/>
            </a:prstGeom>
            <a:ln w="635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TextBox 53"/>
            <p:cNvSpPr txBox="1">
              <a:spLocks noChangeArrowheads="1"/>
            </p:cNvSpPr>
            <p:nvPr/>
          </p:nvSpPr>
          <p:spPr bwMode="auto">
            <a:xfrm>
              <a:off x="8748713" y="3773487"/>
              <a:ext cx="309562" cy="5857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spcBef>
                  <a:spcPct val="20000"/>
                </a:spcBef>
                <a:buFont typeface="Arial" charset="0"/>
                <a:buChar char="•"/>
                <a:defRPr sz="3200">
                  <a:solidFill>
                    <a:schemeClr val="tx1"/>
                  </a:solidFill>
                  <a:latin typeface="Calibri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charset="0"/>
                <a:buChar char="–"/>
                <a:defRPr sz="2800">
                  <a:solidFill>
                    <a:schemeClr val="tx1"/>
                  </a:solidFill>
                  <a:latin typeface="Calibri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charset="0"/>
                <a:buChar char="•"/>
                <a:defRPr sz="2400">
                  <a:solidFill>
                    <a:schemeClr val="tx1"/>
                  </a:solidFill>
                  <a:latin typeface="Calibri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charset="0"/>
                <a:buChar char="–"/>
                <a:defRPr sz="2000">
                  <a:solidFill>
                    <a:schemeClr val="tx1"/>
                  </a:solidFill>
                  <a:latin typeface="Calibri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4800" b="1" baseline="-25000">
                  <a:solidFill>
                    <a:srgbClr val="00B050"/>
                  </a:solidFill>
                </a:rPr>
                <a:t>-</a:t>
              </a:r>
            </a:p>
          </p:txBody>
        </p:sp>
        <p:sp>
          <p:nvSpPr>
            <p:cNvPr id="20" name="Rectangular Callout 19"/>
            <p:cNvSpPr/>
            <p:nvPr/>
          </p:nvSpPr>
          <p:spPr>
            <a:xfrm>
              <a:off x="7524377" y="5338763"/>
              <a:ext cx="1595437" cy="1008062"/>
            </a:xfrm>
            <a:prstGeom prst="wedgeRectCallout">
              <a:avLst>
                <a:gd name="adj1" fmla="val -35444"/>
                <a:gd name="adj2" fmla="val -175678"/>
              </a:avLst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chemeClr val="tx1"/>
                  </a:solidFill>
                </a:rPr>
                <a:t>Moved to children’s home. I really like my key worker, she makes me laugh. I’ve got my sparkle back.</a:t>
              </a:r>
            </a:p>
          </p:txBody>
        </p:sp>
        <p:cxnSp>
          <p:nvCxnSpPr>
            <p:cNvPr id="26" name="Straight Connector 25"/>
            <p:cNvCxnSpPr/>
            <p:nvPr/>
          </p:nvCxnSpPr>
          <p:spPr>
            <a:xfrm flipV="1">
              <a:off x="7848600" y="1693862"/>
              <a:ext cx="1127125" cy="3384550"/>
            </a:xfrm>
            <a:prstGeom prst="line">
              <a:avLst/>
            </a:prstGeom>
            <a:ln w="635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>
              <a:off x="7380288" y="2735262"/>
              <a:ext cx="468312" cy="2343150"/>
            </a:xfrm>
            <a:prstGeom prst="line">
              <a:avLst/>
            </a:prstGeom>
            <a:ln w="635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TextBox 55"/>
          <p:cNvSpPr txBox="1">
            <a:spLocks noGrp="1" noChangeArrowheads="1"/>
          </p:cNvSpPr>
          <p:nvPr>
            <p:ph type="title"/>
          </p:nvPr>
        </p:nvSpPr>
        <p:spPr bwMode="auto">
          <a:xfrm>
            <a:off x="269354" y="360301"/>
            <a:ext cx="8601514" cy="4985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3600" b="1" dirty="0" smtClean="0">
                <a:solidFill>
                  <a:srgbClr val="00B050"/>
                </a:solidFill>
                <a:latin typeface="Arial" charset="0"/>
              </a:rPr>
              <a:t>Variation in support</a:t>
            </a:r>
            <a:endParaRPr lang="en-GB" altLang="en-US" sz="3600" b="1" dirty="0">
              <a:solidFill>
                <a:srgbClr val="00B05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6569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00B050"/>
                </a:solidFill>
                <a:latin typeface="Arial" charset="0"/>
              </a:rPr>
              <a:t>How we can improve support</a:t>
            </a:r>
            <a:endParaRPr lang="en-GB" dirty="0">
              <a:solidFill>
                <a:srgbClr val="00B050"/>
              </a:solidFill>
              <a:latin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886" y="1295400"/>
            <a:ext cx="8601514" cy="5181600"/>
          </a:xfrm>
        </p:spPr>
        <p:txBody>
          <a:bodyPr>
            <a:normAutofit lnSpcReduction="10000"/>
          </a:bodyPr>
          <a:lstStyle/>
          <a:p>
            <a:pPr marL="0" lvl="1" indent="0">
              <a:spcAft>
                <a:spcPts val="1800"/>
              </a:spcAft>
              <a:buClr>
                <a:schemeClr val="tx2"/>
              </a:buClr>
              <a:buNone/>
              <a:defRPr/>
            </a:pPr>
            <a:r>
              <a:rPr lang="en-GB" dirty="0">
                <a:latin typeface="Arial" charset="0"/>
              </a:rPr>
              <a:t>A review of the research </a:t>
            </a:r>
            <a:r>
              <a:rPr lang="en-GB" dirty="0" smtClean="0">
                <a:latin typeface="Arial" charset="0"/>
              </a:rPr>
              <a:t>identifies that:</a:t>
            </a:r>
            <a:endParaRPr lang="en-GB" b="1" dirty="0" smtClean="0"/>
          </a:p>
          <a:p>
            <a:pPr marL="457200" lvl="1" indent="-457200">
              <a:spcAft>
                <a:spcPts val="1800"/>
              </a:spcAft>
              <a:buClr>
                <a:schemeClr val="tx2"/>
              </a:buClr>
              <a:buFont typeface="+mj-lt"/>
              <a:buAutoNum type="arabicPeriod"/>
              <a:defRPr/>
            </a:pPr>
            <a:r>
              <a:rPr lang="en-GB" sz="2400" dirty="0" smtClean="0"/>
              <a:t>Wellbeing is </a:t>
            </a:r>
            <a:r>
              <a:rPr lang="en-GB" sz="2400" dirty="0"/>
              <a:t>amenable to </a:t>
            </a:r>
            <a:r>
              <a:rPr lang="en-GB" sz="2400" dirty="0" smtClean="0"/>
              <a:t>change</a:t>
            </a:r>
          </a:p>
          <a:p>
            <a:pPr marL="457200" lvl="1" indent="-457200">
              <a:spcAft>
                <a:spcPts val="1800"/>
              </a:spcAft>
              <a:buClr>
                <a:schemeClr val="tx2"/>
              </a:buClr>
              <a:buFont typeface="+mj-lt"/>
              <a:buAutoNum type="arabicPeriod"/>
              <a:defRPr/>
            </a:pPr>
            <a:r>
              <a:rPr lang="en-GB" sz="2400" dirty="0" smtClean="0"/>
              <a:t>Early </a:t>
            </a:r>
            <a:r>
              <a:rPr lang="en-GB" sz="2400" dirty="0"/>
              <a:t>interventions are more likely to promote good mental </a:t>
            </a:r>
            <a:r>
              <a:rPr lang="en-GB" sz="2400" dirty="0" smtClean="0"/>
              <a:t>health</a:t>
            </a:r>
          </a:p>
          <a:p>
            <a:pPr marL="457200" lvl="1" indent="-457200">
              <a:spcAft>
                <a:spcPts val="1800"/>
              </a:spcAft>
              <a:buClr>
                <a:schemeClr val="tx2"/>
              </a:buClr>
              <a:buFont typeface="+mj-lt"/>
              <a:buAutoNum type="arabicPeriod"/>
              <a:defRPr/>
            </a:pPr>
            <a:r>
              <a:rPr lang="en-GB" sz="2400" dirty="0" smtClean="0"/>
              <a:t>Developing </a:t>
            </a:r>
            <a:r>
              <a:rPr lang="en-GB" sz="2400" dirty="0"/>
              <a:t>relationships is crucial for children to make </a:t>
            </a:r>
            <a:r>
              <a:rPr lang="en-GB" sz="2400" dirty="0" smtClean="0"/>
              <a:t>progress</a:t>
            </a:r>
          </a:p>
          <a:p>
            <a:pPr marL="457200" lvl="1" indent="-457200">
              <a:spcAft>
                <a:spcPts val="1800"/>
              </a:spcAft>
              <a:buClr>
                <a:schemeClr val="tx2"/>
              </a:buClr>
              <a:buFont typeface="+mj-lt"/>
              <a:buAutoNum type="arabicPeriod"/>
              <a:defRPr/>
            </a:pPr>
            <a:r>
              <a:rPr lang="en-GB" sz="2400" dirty="0" smtClean="0"/>
              <a:t>Carer </a:t>
            </a:r>
            <a:r>
              <a:rPr lang="en-GB" sz="2400" dirty="0"/>
              <a:t>training is a promising method for influencing children’s </a:t>
            </a:r>
            <a:r>
              <a:rPr lang="en-GB" sz="2400" dirty="0" smtClean="0"/>
              <a:t>outcomes</a:t>
            </a:r>
          </a:p>
          <a:p>
            <a:pPr marL="457200" lvl="1" indent="-457200">
              <a:spcAft>
                <a:spcPts val="1800"/>
              </a:spcAft>
              <a:buClr>
                <a:schemeClr val="tx2"/>
              </a:buClr>
              <a:buFont typeface="+mj-lt"/>
              <a:buAutoNum type="arabicPeriod"/>
              <a:defRPr/>
            </a:pPr>
            <a:r>
              <a:rPr lang="en-GB" sz="2400" dirty="0" smtClean="0"/>
              <a:t>Continuity </a:t>
            </a:r>
            <a:r>
              <a:rPr lang="en-GB" sz="2400" dirty="0"/>
              <a:t>(permanence, stability and consistency) can influence </a:t>
            </a:r>
            <a:r>
              <a:rPr lang="en-GB" sz="2400" dirty="0" smtClean="0"/>
              <a:t>success</a:t>
            </a: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1086E-617A-43F9-A6EC-5DAF9472653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682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lvl="1" indent="-457200">
              <a:spcAft>
                <a:spcPts val="3000"/>
              </a:spcAft>
              <a:buClr>
                <a:schemeClr val="tx2"/>
              </a:buClr>
              <a:buFont typeface="+mj-lt"/>
              <a:buAutoNum type="arabicPeriod" startAt="6"/>
              <a:defRPr/>
            </a:pPr>
            <a:r>
              <a:rPr lang="en-GB" sz="2400" dirty="0" smtClean="0"/>
              <a:t>Interventions </a:t>
            </a:r>
            <a:r>
              <a:rPr lang="en-GB" sz="2400" dirty="0"/>
              <a:t>need a clear theoretical base but should be open to more than one interpretation </a:t>
            </a:r>
            <a:r>
              <a:rPr lang="en-GB" sz="2400" dirty="0" smtClean="0"/>
              <a:t>of behaviour</a:t>
            </a:r>
          </a:p>
          <a:p>
            <a:pPr marL="457200" lvl="1" indent="-457200">
              <a:lnSpc>
                <a:spcPct val="80000"/>
              </a:lnSpc>
              <a:spcAft>
                <a:spcPts val="3000"/>
              </a:spcAft>
              <a:buClr>
                <a:schemeClr val="tx2"/>
              </a:buClr>
              <a:buFont typeface="+mj-lt"/>
              <a:buAutoNum type="arabicPeriod" startAt="6"/>
              <a:defRPr/>
            </a:pPr>
            <a:r>
              <a:rPr lang="en-GB" sz="2400" dirty="0" smtClean="0"/>
              <a:t>Caregivers</a:t>
            </a:r>
            <a:r>
              <a:rPr lang="en-GB" sz="2400" dirty="0"/>
              <a:t>’ attitudes can affect the take-up and success of mental health </a:t>
            </a:r>
            <a:r>
              <a:rPr lang="en-GB" sz="2400" dirty="0" smtClean="0"/>
              <a:t>services</a:t>
            </a:r>
          </a:p>
          <a:p>
            <a:pPr marL="457200" lvl="1" indent="-457200">
              <a:lnSpc>
                <a:spcPct val="80000"/>
              </a:lnSpc>
              <a:spcAft>
                <a:spcPts val="3000"/>
              </a:spcAft>
              <a:buClr>
                <a:schemeClr val="tx2"/>
              </a:buClr>
              <a:buFont typeface="+mj-lt"/>
              <a:buAutoNum type="arabicPeriod" startAt="6"/>
              <a:defRPr/>
            </a:pPr>
            <a:r>
              <a:rPr lang="en-GB" sz="2400" dirty="0" smtClean="0"/>
              <a:t>Efforts </a:t>
            </a:r>
            <a:r>
              <a:rPr lang="en-GB" sz="2400" dirty="0"/>
              <a:t>to improve mental health should be systematic and </a:t>
            </a:r>
            <a:r>
              <a:rPr lang="en-GB" sz="2400" dirty="0" smtClean="0"/>
              <a:t>sustained</a:t>
            </a:r>
          </a:p>
          <a:p>
            <a:pPr marL="457200" lvl="1" indent="-457200">
              <a:lnSpc>
                <a:spcPct val="80000"/>
              </a:lnSpc>
              <a:spcAft>
                <a:spcPts val="3000"/>
              </a:spcAft>
              <a:buClr>
                <a:schemeClr val="tx2"/>
              </a:buClr>
              <a:buFont typeface="+mj-lt"/>
              <a:buAutoNum type="arabicPeriod" startAt="6"/>
              <a:defRPr/>
            </a:pPr>
            <a:r>
              <a:rPr lang="en-GB" sz="2400" dirty="0" smtClean="0"/>
              <a:t>Children </a:t>
            </a:r>
            <a:r>
              <a:rPr lang="en-GB" sz="2400" dirty="0"/>
              <a:t>and young people should be treated as </a:t>
            </a:r>
            <a:r>
              <a:rPr lang="en-GB" sz="2400" dirty="0" smtClean="0"/>
              <a:t>individuals</a:t>
            </a:r>
          </a:p>
          <a:p>
            <a:pPr marL="457200" lvl="1" indent="-457200">
              <a:lnSpc>
                <a:spcPct val="80000"/>
              </a:lnSpc>
              <a:spcAft>
                <a:spcPts val="3000"/>
              </a:spcAft>
              <a:buClr>
                <a:schemeClr val="tx2"/>
              </a:buClr>
              <a:buFont typeface="+mj-lt"/>
              <a:buAutoNum type="arabicPeriod" startAt="6"/>
              <a:defRPr/>
            </a:pPr>
            <a:r>
              <a:rPr lang="en-GB" sz="2400" dirty="0" smtClean="0"/>
              <a:t>Professionals </a:t>
            </a:r>
            <a:r>
              <a:rPr lang="en-GB" sz="2400" dirty="0"/>
              <a:t>need to listen to children and young </a:t>
            </a:r>
            <a:r>
              <a:rPr lang="en-GB" sz="2400" dirty="0" smtClean="0"/>
              <a:t>people</a:t>
            </a: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1086E-617A-43F9-A6EC-5DAF94726535}" type="slidenum">
              <a:rPr lang="en-GB" smtClean="0"/>
              <a:t>10</a:t>
            </a:fld>
            <a:endParaRPr lang="en-GB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251520" y="199480"/>
            <a:ext cx="8601514" cy="762001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solidFill>
                  <a:srgbClr val="00B050"/>
                </a:solidFill>
                <a:latin typeface="Arial" charset="0"/>
              </a:rPr>
              <a:t>How we can improve support</a:t>
            </a:r>
            <a:endParaRPr lang="en-GB" dirty="0">
              <a:solidFill>
                <a:srgbClr val="00B05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3940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500" dirty="0" smtClean="0">
                <a:solidFill>
                  <a:schemeClr val="tx2"/>
                </a:solidFill>
              </a:rPr>
              <a:t>A system that supports children in care</a:t>
            </a:r>
            <a:endParaRPr lang="en-GB" sz="3500" dirty="0">
              <a:solidFill>
                <a:schemeClr val="tx2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48600" y="6265071"/>
            <a:ext cx="1022268" cy="456406"/>
          </a:xfrm>
        </p:spPr>
        <p:txBody>
          <a:bodyPr/>
          <a:lstStyle/>
          <a:p>
            <a:fld id="{57B1086E-617A-43F9-A6EC-5DAF94726535}" type="slidenum">
              <a:rPr lang="en-GB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11</a:t>
            </a:fld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Pentagon 4"/>
          <p:cNvSpPr/>
          <p:nvPr/>
        </p:nvSpPr>
        <p:spPr>
          <a:xfrm>
            <a:off x="381000" y="1371600"/>
            <a:ext cx="8382000" cy="762000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fontAlgn="t"/>
            <a:r>
              <a:rPr lang="en-GB" b="1" dirty="0">
                <a:solidFill>
                  <a:schemeClr val="tx1"/>
                </a:solidFill>
              </a:rPr>
              <a:t>An emphasis on </a:t>
            </a:r>
            <a:r>
              <a:rPr lang="en-GB" b="1" dirty="0" smtClean="0">
                <a:solidFill>
                  <a:schemeClr val="tx1"/>
                </a:solidFill>
              </a:rPr>
              <a:t>mental health embedded </a:t>
            </a:r>
            <a:r>
              <a:rPr lang="en-GB" b="1" dirty="0">
                <a:solidFill>
                  <a:schemeClr val="tx1"/>
                </a:solidFill>
              </a:rPr>
              <a:t>throughout the system</a:t>
            </a:r>
          </a:p>
        </p:txBody>
      </p:sp>
      <p:sp>
        <p:nvSpPr>
          <p:cNvPr id="6" name="Pentagon 5"/>
          <p:cNvSpPr/>
          <p:nvPr/>
        </p:nvSpPr>
        <p:spPr>
          <a:xfrm>
            <a:off x="381000" y="2343150"/>
            <a:ext cx="8382000" cy="762000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fontAlgn="t"/>
            <a:r>
              <a:rPr lang="en-GB" b="1" dirty="0">
                <a:solidFill>
                  <a:schemeClr val="tx1"/>
                </a:solidFill>
              </a:rPr>
              <a:t>A proactive &amp; preventative approach to supporting good emotional wellbeing</a:t>
            </a:r>
          </a:p>
        </p:txBody>
      </p:sp>
      <p:sp>
        <p:nvSpPr>
          <p:cNvPr id="7" name="Pentagon 6"/>
          <p:cNvSpPr/>
          <p:nvPr/>
        </p:nvSpPr>
        <p:spPr>
          <a:xfrm>
            <a:off x="381000" y="3314700"/>
            <a:ext cx="8382000" cy="762000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fontAlgn="t"/>
            <a:r>
              <a:rPr lang="en-GB" b="1" dirty="0">
                <a:solidFill>
                  <a:schemeClr val="tx1"/>
                </a:solidFill>
              </a:rPr>
              <a:t>Relationships in the </a:t>
            </a:r>
            <a:r>
              <a:rPr lang="en-GB" b="1" dirty="0" smtClean="0">
                <a:solidFill>
                  <a:schemeClr val="tx1"/>
                </a:solidFill>
              </a:rPr>
              <a:t>child’s </a:t>
            </a:r>
            <a:r>
              <a:rPr lang="en-GB" b="1" dirty="0">
                <a:solidFill>
                  <a:schemeClr val="tx1"/>
                </a:solidFill>
              </a:rPr>
              <a:t>life are supported &amp; sustained</a:t>
            </a:r>
          </a:p>
        </p:txBody>
      </p:sp>
      <p:sp>
        <p:nvSpPr>
          <p:cNvPr id="8" name="Pentagon 7"/>
          <p:cNvSpPr/>
          <p:nvPr/>
        </p:nvSpPr>
        <p:spPr>
          <a:xfrm>
            <a:off x="416169" y="5310107"/>
            <a:ext cx="8382000" cy="762000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fontAlgn="t"/>
            <a:r>
              <a:rPr lang="en-GB" b="1" dirty="0">
                <a:solidFill>
                  <a:schemeClr val="tx1"/>
                </a:solidFill>
              </a:rPr>
              <a:t>Care leavers have access to emotional support</a:t>
            </a:r>
          </a:p>
        </p:txBody>
      </p:sp>
      <p:sp>
        <p:nvSpPr>
          <p:cNvPr id="9" name="Pentagon 8"/>
          <p:cNvSpPr/>
          <p:nvPr/>
        </p:nvSpPr>
        <p:spPr>
          <a:xfrm>
            <a:off x="381000" y="4286250"/>
            <a:ext cx="8382000" cy="762000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fontAlgn="t"/>
            <a:r>
              <a:rPr lang="en-GB" b="1" dirty="0">
                <a:solidFill>
                  <a:schemeClr val="tx1"/>
                </a:solidFill>
              </a:rPr>
              <a:t>Children have a strong sense of voice and influence</a:t>
            </a:r>
          </a:p>
        </p:txBody>
      </p:sp>
    </p:spTree>
    <p:extLst>
      <p:ext uri="{BB962C8B-B14F-4D97-AF65-F5344CB8AC3E}">
        <p14:creationId xmlns:p14="http://schemas.microsoft.com/office/powerpoint/2010/main" val="2798549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The role of specialist services in delivering this vision</a:t>
            </a:r>
            <a:endParaRPr lang="en-GB" sz="54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1086E-617A-43F9-A6EC-5DAF9472653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196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3"/>
          <p:cNvSpPr txBox="1">
            <a:spLocks/>
          </p:cNvSpPr>
          <p:nvPr/>
        </p:nvSpPr>
        <p:spPr>
          <a:xfrm>
            <a:off x="2771774" y="2209800"/>
            <a:ext cx="5838825" cy="1296988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200" dirty="0" smtClean="0">
                <a:solidFill>
                  <a:schemeClr val="tx1"/>
                </a:solidFill>
              </a:rPr>
              <a:t>Multi-Agency Working</a:t>
            </a:r>
            <a:endParaRPr lang="en-GB" sz="3200" dirty="0">
              <a:solidFill>
                <a:schemeClr val="tx1"/>
              </a:solidFill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88" y="3141663"/>
            <a:ext cx="2232025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1"/>
          <p:cNvSpPr txBox="1">
            <a:spLocks noChangeArrowheads="1"/>
          </p:cNvSpPr>
          <p:nvPr/>
        </p:nvSpPr>
        <p:spPr bwMode="auto">
          <a:xfrm>
            <a:off x="668338" y="1125538"/>
            <a:ext cx="756126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b="1" dirty="0">
                <a:latin typeface="+mn-lt"/>
              </a:rPr>
              <a:t>Quality Standard </a:t>
            </a:r>
            <a:r>
              <a:rPr lang="en-GB" altLang="en-US" b="1" dirty="0" smtClean="0">
                <a:latin typeface="+mn-lt"/>
              </a:rPr>
              <a:t>5</a:t>
            </a:r>
            <a:r>
              <a:rPr lang="en-GB" altLang="en-US" dirty="0" smtClean="0">
                <a:latin typeface="+mn-lt"/>
              </a:rPr>
              <a:t>: Looked after </a:t>
            </a:r>
            <a:r>
              <a:rPr lang="en-GB" altLang="en-US" dirty="0">
                <a:latin typeface="+mn-lt"/>
              </a:rPr>
              <a:t>children and young people receive specialist and dedicated services within agreed timescales. </a:t>
            </a:r>
          </a:p>
        </p:txBody>
      </p:sp>
      <p:sp>
        <p:nvSpPr>
          <p:cNvPr id="9" name="TextBox 2"/>
          <p:cNvSpPr txBox="1">
            <a:spLocks noChangeArrowheads="1"/>
          </p:cNvSpPr>
          <p:nvPr/>
        </p:nvSpPr>
        <p:spPr bwMode="auto">
          <a:xfrm>
            <a:off x="2771775" y="3254276"/>
            <a:ext cx="6048375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b="1" dirty="0">
                <a:latin typeface="+mn-lt"/>
              </a:rPr>
              <a:t>Quality Standard </a:t>
            </a:r>
            <a:r>
              <a:rPr lang="en-GB" altLang="en-US" b="1" dirty="0" smtClean="0">
                <a:latin typeface="+mn-lt"/>
              </a:rPr>
              <a:t>2</a:t>
            </a:r>
            <a:r>
              <a:rPr lang="en-GB" altLang="en-US" dirty="0" smtClean="0">
                <a:latin typeface="+mn-lt"/>
              </a:rPr>
              <a:t>: Collaborative </a:t>
            </a:r>
            <a:r>
              <a:rPr lang="en-GB" altLang="en-US" dirty="0">
                <a:latin typeface="+mn-lt"/>
              </a:rPr>
              <a:t>working between professionals and services, including carers, promotes high-quality and consistent care and a stable experience of placements for looked-after children and young people</a:t>
            </a:r>
          </a:p>
        </p:txBody>
      </p:sp>
      <p:sp>
        <p:nvSpPr>
          <p:cNvPr id="10" name="TextBox 5"/>
          <p:cNvSpPr txBox="1">
            <a:spLocks noChangeArrowheads="1"/>
          </p:cNvSpPr>
          <p:nvPr/>
        </p:nvSpPr>
        <p:spPr bwMode="auto">
          <a:xfrm>
            <a:off x="677094" y="6021288"/>
            <a:ext cx="728345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1600" dirty="0">
                <a:latin typeface="+mn-lt"/>
              </a:rPr>
              <a:t>Quality Standards for the  health and well being of looked after children and young people. NICE, April 2014</a:t>
            </a:r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269354" y="228599"/>
            <a:ext cx="8601514" cy="762001"/>
          </a:xfrm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Specialist services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7968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dirty="0" smtClean="0">
                <a:solidFill>
                  <a:schemeClr val="tx1"/>
                </a:solidFill>
              </a:rPr>
              <a:t>Effective Services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371600"/>
            <a:ext cx="8594725" cy="4941888"/>
          </a:xfrm>
        </p:spPr>
        <p:txBody>
          <a:bodyPr>
            <a:normAutofit/>
          </a:bodyPr>
          <a:lstStyle/>
          <a:p>
            <a:pPr lvl="1">
              <a:buClr>
                <a:schemeClr val="bg2"/>
              </a:buClr>
              <a:defRPr/>
            </a:pPr>
            <a:r>
              <a:rPr lang="en-GB" sz="2400" b="1" dirty="0"/>
              <a:t>Multi-disciplinary assessments </a:t>
            </a:r>
            <a:r>
              <a:rPr lang="en-GB" sz="2400" dirty="0"/>
              <a:t>to ensure children’s mental health needs are identified early  </a:t>
            </a:r>
            <a:r>
              <a:rPr lang="en-GB" sz="1800" dirty="0"/>
              <a:t>(</a:t>
            </a:r>
            <a:r>
              <a:rPr lang="en-GB" sz="1800" dirty="0" err="1"/>
              <a:t>Tarren</a:t>
            </a:r>
            <a:r>
              <a:rPr lang="en-GB" sz="1800" dirty="0"/>
              <a:t>-Sweeney, </a:t>
            </a:r>
            <a:r>
              <a:rPr lang="en-GB" sz="1800" dirty="0" smtClean="0"/>
              <a:t>2010)</a:t>
            </a:r>
          </a:p>
          <a:p>
            <a:pPr lvl="1">
              <a:buClr>
                <a:schemeClr val="bg2"/>
              </a:buClr>
              <a:defRPr/>
            </a:pPr>
            <a:r>
              <a:rPr lang="en-GB" sz="2400" b="1" dirty="0" smtClean="0">
                <a:effectLst/>
              </a:rPr>
              <a:t>Carer </a:t>
            </a:r>
            <a:r>
              <a:rPr lang="en-GB" sz="2400" b="1" dirty="0">
                <a:effectLst/>
              </a:rPr>
              <a:t>support as well as therapeutic interventions</a:t>
            </a:r>
            <a:r>
              <a:rPr lang="en-GB" sz="2400" dirty="0">
                <a:effectLst/>
              </a:rPr>
              <a:t> for the children </a:t>
            </a:r>
            <a:r>
              <a:rPr lang="en-GB" sz="1800" dirty="0">
                <a:effectLst/>
              </a:rPr>
              <a:t>(Milburn et al, </a:t>
            </a:r>
            <a:r>
              <a:rPr lang="en-GB" sz="1800" dirty="0" smtClean="0">
                <a:effectLst/>
              </a:rPr>
              <a:t>2008)</a:t>
            </a:r>
            <a:endParaRPr lang="en-GB" sz="1800" dirty="0"/>
          </a:p>
          <a:p>
            <a:pPr lvl="1">
              <a:buClr>
                <a:schemeClr val="bg2"/>
              </a:buClr>
              <a:defRPr/>
            </a:pPr>
            <a:r>
              <a:rPr lang="en-GB" sz="2400" b="1" dirty="0" smtClean="0">
                <a:effectLst/>
              </a:rPr>
              <a:t>Multi-agency </a:t>
            </a:r>
            <a:r>
              <a:rPr lang="en-GB" sz="2400" b="1" dirty="0">
                <a:effectLst/>
              </a:rPr>
              <a:t>working </a:t>
            </a:r>
            <a:r>
              <a:rPr lang="en-GB" sz="2400" dirty="0">
                <a:effectLst/>
              </a:rPr>
              <a:t>with accessible and child-friendly health services </a:t>
            </a:r>
            <a:r>
              <a:rPr lang="en-GB" sz="1800" dirty="0">
                <a:effectLst/>
              </a:rPr>
              <a:t>(</a:t>
            </a:r>
            <a:r>
              <a:rPr lang="en-GB" sz="1800" dirty="0" smtClean="0">
                <a:effectLst/>
              </a:rPr>
              <a:t>Golding, 2010)</a:t>
            </a:r>
            <a:endParaRPr lang="en-GB" sz="1800" dirty="0"/>
          </a:p>
          <a:p>
            <a:pPr lvl="1">
              <a:buClr>
                <a:schemeClr val="bg2"/>
              </a:buClr>
              <a:defRPr/>
            </a:pPr>
            <a:r>
              <a:rPr lang="en-GB" sz="2400" dirty="0" smtClean="0">
                <a:effectLst/>
              </a:rPr>
              <a:t>Assessment </a:t>
            </a:r>
            <a:r>
              <a:rPr lang="en-GB" sz="2400" dirty="0">
                <a:effectLst/>
              </a:rPr>
              <a:t>and intervention are provided when needed, irrespective of </a:t>
            </a:r>
            <a:r>
              <a:rPr lang="en-GB" sz="2400" b="1" dirty="0">
                <a:effectLst/>
              </a:rPr>
              <a:t>placement stability </a:t>
            </a:r>
            <a:r>
              <a:rPr lang="en-GB" sz="2400" dirty="0">
                <a:effectLst/>
              </a:rPr>
              <a:t>(</a:t>
            </a:r>
            <a:r>
              <a:rPr lang="en-GB" sz="2400" dirty="0" err="1">
                <a:effectLst/>
              </a:rPr>
              <a:t>Minnis</a:t>
            </a:r>
            <a:r>
              <a:rPr lang="en-GB" sz="2400" dirty="0">
                <a:effectLst/>
              </a:rPr>
              <a:t>, H. &amp; Del </a:t>
            </a:r>
            <a:r>
              <a:rPr lang="en-GB" sz="2400" dirty="0" err="1">
                <a:effectLst/>
              </a:rPr>
              <a:t>Priore</a:t>
            </a:r>
            <a:r>
              <a:rPr lang="en-GB" sz="2400" dirty="0">
                <a:effectLst/>
              </a:rPr>
              <a:t>, C. </a:t>
            </a:r>
            <a:r>
              <a:rPr lang="en-GB" sz="1800" dirty="0">
                <a:effectLst/>
              </a:rPr>
              <a:t>(2001; </a:t>
            </a:r>
            <a:r>
              <a:rPr lang="en-GB" sz="1800" dirty="0" err="1">
                <a:effectLst/>
              </a:rPr>
              <a:t>Vostanis</a:t>
            </a:r>
            <a:r>
              <a:rPr lang="en-GB" sz="1800" dirty="0">
                <a:effectLst/>
              </a:rPr>
              <a:t>, </a:t>
            </a:r>
            <a:r>
              <a:rPr lang="en-GB" sz="1800" dirty="0" smtClean="0">
                <a:effectLst/>
              </a:rPr>
              <a:t>2010)</a:t>
            </a:r>
          </a:p>
          <a:p>
            <a:pPr lvl="1">
              <a:buClr>
                <a:schemeClr val="bg2"/>
              </a:buClr>
              <a:defRPr/>
            </a:pPr>
            <a:r>
              <a:rPr lang="en-GB" sz="2400" b="1" dirty="0" smtClean="0">
                <a:effectLst/>
              </a:rPr>
              <a:t>Indirect </a:t>
            </a:r>
            <a:r>
              <a:rPr lang="en-GB" sz="2400" b="1" dirty="0">
                <a:effectLst/>
              </a:rPr>
              <a:t>work such as parenting support </a:t>
            </a:r>
            <a:r>
              <a:rPr lang="en-GB" sz="2400" dirty="0">
                <a:effectLst/>
              </a:rPr>
              <a:t>provided alongside more direct interventions </a:t>
            </a:r>
            <a:r>
              <a:rPr lang="en-GB" sz="1800" dirty="0">
                <a:effectLst/>
              </a:rPr>
              <a:t>(Anderson et al, 2004</a:t>
            </a:r>
            <a:r>
              <a:rPr lang="en-GB" sz="1800" dirty="0" smtClean="0">
                <a:effectLst/>
              </a:rPr>
              <a:t>)</a:t>
            </a:r>
            <a:endParaRPr lang="en-GB" sz="18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862235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solidFill>
                  <a:schemeClr val="tx1"/>
                </a:solidFill>
              </a:rPr>
              <a:t>Assessment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13" y="1484313"/>
            <a:ext cx="8205787" cy="4884737"/>
          </a:xfrm>
        </p:spPr>
        <p:txBody>
          <a:bodyPr>
            <a:normAutofit/>
          </a:bodyPr>
          <a:lstStyle/>
          <a:p>
            <a:pPr marL="457200" indent="-457200"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b="1" dirty="0"/>
              <a:t>C</a:t>
            </a:r>
            <a:r>
              <a:rPr lang="en-GB" sz="2400" b="1" dirty="0" smtClean="0">
                <a:effectLst/>
              </a:rPr>
              <a:t>hildren </a:t>
            </a:r>
            <a:r>
              <a:rPr lang="en-GB" sz="2400" b="1" dirty="0">
                <a:effectLst/>
              </a:rPr>
              <a:t>and young people </a:t>
            </a:r>
            <a:r>
              <a:rPr lang="en-GB" sz="2400" b="1" dirty="0" smtClean="0">
                <a:effectLst/>
              </a:rPr>
              <a:t>need specialist </a:t>
            </a:r>
            <a:r>
              <a:rPr lang="en-GB" sz="2400" b="1" dirty="0">
                <a:effectLst/>
              </a:rPr>
              <a:t>assessment</a:t>
            </a:r>
            <a:r>
              <a:rPr lang="en-GB" sz="2400" dirty="0">
                <a:effectLst/>
              </a:rPr>
              <a:t> of their emotional and mental health needs on entry to </a:t>
            </a:r>
            <a:r>
              <a:rPr lang="en-GB" sz="2400" dirty="0" smtClean="0">
                <a:effectLst/>
              </a:rPr>
              <a:t>care and during their time in care. </a:t>
            </a:r>
          </a:p>
          <a:p>
            <a:pPr marL="457200" indent="-457200"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b="1" dirty="0" smtClean="0">
                <a:effectLst/>
              </a:rPr>
              <a:t>Social Services working  </a:t>
            </a:r>
            <a:r>
              <a:rPr lang="en-GB" sz="2400" b="1" dirty="0">
                <a:effectLst/>
              </a:rPr>
              <a:t>in partnership with carers, health services and schools </a:t>
            </a:r>
            <a:r>
              <a:rPr lang="en-GB" sz="2400" dirty="0" smtClean="0">
                <a:effectLst/>
              </a:rPr>
              <a:t>will </a:t>
            </a:r>
            <a:r>
              <a:rPr lang="en-GB" sz="2400" dirty="0">
                <a:effectLst/>
              </a:rPr>
              <a:t>ensure the child or young person has access to appropriate support </a:t>
            </a:r>
            <a:r>
              <a:rPr lang="en-GB" sz="2400" dirty="0" smtClean="0">
                <a:effectLst/>
              </a:rPr>
              <a:t>services to meet the needs identified. </a:t>
            </a:r>
          </a:p>
          <a:p>
            <a:pPr marL="457200" indent="-457200"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 smtClean="0">
                <a:effectLst/>
              </a:rPr>
              <a:t>This </a:t>
            </a:r>
            <a:r>
              <a:rPr lang="en-GB" sz="2400" b="1" dirty="0">
                <a:effectLst/>
              </a:rPr>
              <a:t>support </a:t>
            </a:r>
            <a:r>
              <a:rPr lang="en-GB" sz="2400" b="1" dirty="0" smtClean="0">
                <a:effectLst/>
              </a:rPr>
              <a:t>is needed early </a:t>
            </a:r>
            <a:r>
              <a:rPr lang="en-GB" sz="2400" b="1" dirty="0">
                <a:effectLst/>
              </a:rPr>
              <a:t>on </a:t>
            </a:r>
            <a:r>
              <a:rPr lang="en-GB" sz="2400" dirty="0">
                <a:effectLst/>
              </a:rPr>
              <a:t>in their care journey to prevent the onset, or worsening, of mental health problems.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76501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solidFill>
                  <a:schemeClr val="tx1"/>
                </a:solidFill>
              </a:rPr>
              <a:t>Specialist services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412874"/>
            <a:ext cx="8675688" cy="5140325"/>
          </a:xfrm>
        </p:spPr>
        <p:txBody>
          <a:bodyPr>
            <a:normAutofit lnSpcReduction="10000"/>
          </a:bodyPr>
          <a:lstStyle/>
          <a:p>
            <a:pPr marL="342900" indent="-342900"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 smtClean="0">
                <a:effectLst/>
              </a:rPr>
              <a:t>Children &amp; carers need access </a:t>
            </a:r>
            <a:r>
              <a:rPr lang="en-GB" sz="2400" dirty="0">
                <a:effectLst/>
              </a:rPr>
              <a:t>to </a:t>
            </a:r>
            <a:r>
              <a:rPr lang="en-GB" sz="2400" b="1" dirty="0">
                <a:effectLst/>
              </a:rPr>
              <a:t>dedicated mental health services </a:t>
            </a:r>
            <a:r>
              <a:rPr lang="en-GB" sz="2400" dirty="0">
                <a:effectLst/>
              </a:rPr>
              <a:t>with specially trained </a:t>
            </a:r>
            <a:r>
              <a:rPr lang="en-GB" sz="2400" dirty="0" smtClean="0">
                <a:effectLst/>
              </a:rPr>
              <a:t>staff working within a multi-agency approach. </a:t>
            </a:r>
          </a:p>
          <a:p>
            <a:pPr marL="342900" indent="-342900"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b="1" dirty="0" smtClean="0">
                <a:effectLst/>
              </a:rPr>
              <a:t>CAMHS </a:t>
            </a:r>
            <a:r>
              <a:rPr lang="en-GB" sz="2400" b="1" dirty="0">
                <a:effectLst/>
              </a:rPr>
              <a:t>can quickly get overwhelmed </a:t>
            </a:r>
            <a:r>
              <a:rPr lang="en-GB" sz="2400" dirty="0">
                <a:effectLst/>
              </a:rPr>
              <a:t>by demand, complexity and the long-term nature of the difficulties </a:t>
            </a:r>
            <a:r>
              <a:rPr lang="en-GB" sz="2400" dirty="0" smtClean="0">
                <a:effectLst/>
              </a:rPr>
              <a:t>presented.</a:t>
            </a:r>
          </a:p>
          <a:p>
            <a:pPr marL="342900" indent="-342900"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 smtClean="0">
                <a:effectLst/>
              </a:rPr>
              <a:t>Combine </a:t>
            </a:r>
            <a:r>
              <a:rPr lang="en-GB" sz="2400" dirty="0">
                <a:effectLst/>
              </a:rPr>
              <a:t>mental health support </a:t>
            </a:r>
            <a:r>
              <a:rPr lang="en-GB" sz="2400" dirty="0" smtClean="0">
                <a:effectLst/>
              </a:rPr>
              <a:t>with </a:t>
            </a:r>
            <a:r>
              <a:rPr lang="en-GB" sz="2400" b="1" dirty="0" smtClean="0">
                <a:effectLst/>
              </a:rPr>
              <a:t>parenting support</a:t>
            </a:r>
            <a:r>
              <a:rPr lang="en-GB" sz="2400" dirty="0" smtClean="0">
                <a:effectLst/>
              </a:rPr>
              <a:t>, </a:t>
            </a:r>
            <a:r>
              <a:rPr lang="en-GB" sz="2400" dirty="0">
                <a:effectLst/>
              </a:rPr>
              <a:t>good care planning and classroom support</a:t>
            </a:r>
            <a:r>
              <a:rPr lang="en-GB" sz="2400" dirty="0" smtClean="0">
                <a:effectLst/>
              </a:rPr>
              <a:t>.</a:t>
            </a:r>
          </a:p>
          <a:p>
            <a:pPr marL="342900" indent="-342900"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effectLst/>
              </a:rPr>
              <a:t>B</a:t>
            </a:r>
            <a:r>
              <a:rPr lang="en-GB" sz="2400" dirty="0" smtClean="0">
                <a:effectLst/>
              </a:rPr>
              <a:t>road </a:t>
            </a:r>
            <a:r>
              <a:rPr lang="en-GB" sz="2400" b="1" dirty="0">
                <a:effectLst/>
              </a:rPr>
              <a:t>focus on building resilience </a:t>
            </a:r>
            <a:r>
              <a:rPr lang="en-GB" sz="2400" dirty="0">
                <a:effectLst/>
              </a:rPr>
              <a:t>rather than a narrow focus on symptom reduction. </a:t>
            </a:r>
            <a:endParaRPr lang="en-GB" sz="2400" dirty="0" smtClean="0">
              <a:effectLst/>
            </a:endParaRPr>
          </a:p>
          <a:p>
            <a:pPr marL="342900" indent="-342900"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b="1" dirty="0" smtClean="0">
                <a:effectLst/>
              </a:rPr>
              <a:t>Creative and flexible ways of working </a:t>
            </a:r>
            <a:r>
              <a:rPr lang="en-GB" sz="2400" dirty="0" smtClean="0">
                <a:effectLst/>
              </a:rPr>
              <a:t>including parenting and emotional support for carers, and building children’s resilience and social and emotional competence through arts and leisure activities as well as specialist therapies. 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96213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130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76200"/>
            <a:ext cx="8686800" cy="12192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chemeClr val="tx1"/>
                </a:solidFill>
              </a:rPr>
              <a:t>Importance of Multi-agency working</a:t>
            </a:r>
          </a:p>
        </p:txBody>
      </p:sp>
      <p:sp>
        <p:nvSpPr>
          <p:cNvPr id="304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340768"/>
            <a:ext cx="8588375" cy="5102895"/>
          </a:xfrm>
        </p:spPr>
        <p:txBody>
          <a:bodyPr>
            <a:normAutofit fontScale="92500"/>
          </a:bodyPr>
          <a:lstStyle/>
          <a:p>
            <a:pPr marL="457200" indent="-457200" eaLnBrk="1" hangingPunct="1">
              <a:lnSpc>
                <a:spcPct val="90000"/>
              </a:lnSpc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Facilitates working together with more open lines of </a:t>
            </a:r>
            <a:r>
              <a:rPr lang="en-GB" sz="2400" b="1" dirty="0" smtClean="0"/>
              <a:t>communication</a:t>
            </a:r>
            <a:r>
              <a:rPr lang="en-GB" sz="2400" dirty="0" smtClean="0"/>
              <a:t>.</a:t>
            </a:r>
          </a:p>
          <a:p>
            <a:pPr marL="457200" indent="-457200" eaLnBrk="1" hangingPunct="1">
              <a:lnSpc>
                <a:spcPct val="90000"/>
              </a:lnSpc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Ensures </a:t>
            </a:r>
            <a:r>
              <a:rPr lang="en-GB" sz="2400" b="1" dirty="0" smtClean="0"/>
              <a:t>shared understanding </a:t>
            </a:r>
            <a:r>
              <a:rPr lang="en-GB" sz="2400" dirty="0" smtClean="0"/>
              <a:t>of the children and their needs. Curiosity and reflection instead of defensive practice.</a:t>
            </a:r>
          </a:p>
          <a:p>
            <a:pPr marL="457200" indent="-457200" eaLnBrk="1" hangingPunct="1">
              <a:lnSpc>
                <a:spcPct val="90000"/>
              </a:lnSpc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Facilitates greater understanding of </a:t>
            </a:r>
            <a:r>
              <a:rPr lang="en-GB" sz="2400" b="1" dirty="0" smtClean="0"/>
              <a:t>roles of other agencies</a:t>
            </a:r>
            <a:r>
              <a:rPr lang="en-GB" sz="2400" dirty="0" smtClean="0"/>
              <a:t>.</a:t>
            </a:r>
          </a:p>
          <a:p>
            <a:pPr marL="457200" indent="-457200" eaLnBrk="1" hangingPunct="1">
              <a:lnSpc>
                <a:spcPct val="90000"/>
              </a:lnSpc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Enhances </a:t>
            </a:r>
            <a:r>
              <a:rPr lang="en-GB" sz="2400" b="1" dirty="0" smtClean="0"/>
              <a:t>knowledge and expertise </a:t>
            </a:r>
            <a:r>
              <a:rPr lang="en-GB" sz="2400" dirty="0" smtClean="0"/>
              <a:t>of professionals and family.</a:t>
            </a:r>
          </a:p>
          <a:p>
            <a:pPr marL="457200" indent="-457200" eaLnBrk="1" hangingPunct="1">
              <a:lnSpc>
                <a:spcPct val="90000"/>
              </a:lnSpc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b="1" dirty="0" smtClean="0"/>
              <a:t>Improves access </a:t>
            </a:r>
            <a:r>
              <a:rPr lang="en-GB" sz="2400" dirty="0" smtClean="0"/>
              <a:t>and more appropriate referrals between services.</a:t>
            </a:r>
          </a:p>
          <a:p>
            <a:pPr marL="457200" indent="-457200" eaLnBrk="1" hangingPunct="1">
              <a:lnSpc>
                <a:spcPct val="90000"/>
              </a:lnSpc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b="1" dirty="0" smtClean="0"/>
              <a:t>Reduces conflicting demands</a:t>
            </a:r>
            <a:r>
              <a:rPr lang="en-GB" sz="2400" dirty="0" smtClean="0"/>
              <a:t> and advice.</a:t>
            </a:r>
          </a:p>
        </p:txBody>
      </p:sp>
    </p:spTree>
    <p:extLst>
      <p:ext uri="{BB962C8B-B14F-4D97-AF65-F5344CB8AC3E}">
        <p14:creationId xmlns:p14="http://schemas.microsoft.com/office/powerpoint/2010/main" val="3659357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69354" y="1557338"/>
            <a:ext cx="8495234" cy="4572000"/>
          </a:xfrm>
        </p:spPr>
        <p:txBody>
          <a:bodyPr>
            <a:normAutofit lnSpcReduction="10000"/>
          </a:bodyPr>
          <a:lstStyle/>
          <a:p>
            <a:pPr marL="457200" indent="-457200" eaLnBrk="1" hangingPunct="1"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Integrating and raising a child within a substitute family or a family with a high level of social care support is a complex process.</a:t>
            </a:r>
          </a:p>
          <a:p>
            <a:pPr marL="457200" indent="-457200" eaLnBrk="1" hangingPunct="1"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Sensitive professional involvement can increase the chance of successful fostering.</a:t>
            </a:r>
          </a:p>
          <a:p>
            <a:pPr marL="457200" indent="-457200" eaLnBrk="1" hangingPunct="1"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Insensitive, fragmented professional involvement can decrease the chance of success.</a:t>
            </a:r>
          </a:p>
          <a:p>
            <a:pPr marL="457200" indent="-457200" eaLnBrk="1" hangingPunct="1"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Multi-agency therapeutic networks can facilitate shared understanding, and collaborative working that keeps the family central.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69354" y="228599"/>
            <a:ext cx="8601514" cy="762001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Multi-agency </a:t>
            </a:r>
            <a:r>
              <a:rPr lang="en-GB" dirty="0" smtClean="0">
                <a:solidFill>
                  <a:schemeClr val="tx1"/>
                </a:solidFill>
              </a:rPr>
              <a:t>therapeutic support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243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69354" y="1600200"/>
            <a:ext cx="8265047" cy="4648200"/>
          </a:xfrm>
        </p:spPr>
        <p:txBody>
          <a:bodyPr>
            <a:normAutofit/>
          </a:bodyPr>
          <a:lstStyle/>
          <a:p>
            <a:pPr marL="342900" indent="-342900"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An </a:t>
            </a:r>
            <a:r>
              <a:rPr lang="en-GB" sz="2400" b="1" dirty="0"/>
              <a:t>integrated service </a:t>
            </a:r>
            <a:r>
              <a:rPr lang="en-GB" sz="2400" dirty="0"/>
              <a:t>across health, education and social care for carers, children and young people and other professionals. </a:t>
            </a:r>
            <a:endParaRPr lang="en-GB" sz="2400" dirty="0" smtClean="0"/>
          </a:p>
          <a:p>
            <a:pPr marL="342900" indent="-342900"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Provide </a:t>
            </a:r>
            <a:r>
              <a:rPr lang="en-GB" sz="2400" b="1" dirty="0" smtClean="0"/>
              <a:t>holistic</a:t>
            </a:r>
            <a:r>
              <a:rPr lang="en-GB" sz="2400" dirty="0" smtClean="0"/>
              <a:t> health assessment</a:t>
            </a:r>
            <a:endParaRPr lang="en-GB" sz="2400" dirty="0"/>
          </a:p>
          <a:p>
            <a:pPr marL="342900" indent="-342900"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P</a:t>
            </a:r>
            <a:r>
              <a:rPr lang="en-GB" sz="2400" dirty="0" smtClean="0"/>
              <a:t>romote </a:t>
            </a:r>
            <a:r>
              <a:rPr lang="en-GB" sz="2400" b="1" dirty="0"/>
              <a:t>inter-agency</a:t>
            </a:r>
            <a:r>
              <a:rPr lang="en-GB" sz="2400" dirty="0"/>
              <a:t> working.</a:t>
            </a:r>
          </a:p>
          <a:p>
            <a:pPr marL="342900" indent="-342900"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P</a:t>
            </a:r>
            <a:r>
              <a:rPr lang="en-GB" sz="2400" dirty="0" smtClean="0"/>
              <a:t>rovide </a:t>
            </a:r>
            <a:r>
              <a:rPr lang="en-GB" sz="2400" b="1" dirty="0"/>
              <a:t>direct support to carers</a:t>
            </a:r>
            <a:r>
              <a:rPr lang="en-GB" sz="2400" dirty="0"/>
              <a:t>, children and young people through consultation, </a:t>
            </a:r>
            <a:r>
              <a:rPr lang="en-GB" sz="2400" dirty="0" smtClean="0"/>
              <a:t>specialist parenting advice, specialist </a:t>
            </a:r>
            <a:r>
              <a:rPr lang="en-GB" sz="2400" dirty="0"/>
              <a:t>training and therapeutic input as appropriate.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69354" y="228599"/>
            <a:ext cx="8601514" cy="762001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solidFill>
                  <a:schemeClr val="tx1"/>
                </a:solidFill>
              </a:rPr>
              <a:t>Multi-Agency </a:t>
            </a:r>
            <a:r>
              <a:rPr lang="en-GB" dirty="0">
                <a:solidFill>
                  <a:schemeClr val="tx1"/>
                </a:solidFill>
              </a:rPr>
              <a:t>Service: Worcestershire</a:t>
            </a:r>
          </a:p>
        </p:txBody>
      </p:sp>
    </p:spTree>
    <p:extLst>
      <p:ext uri="{BB962C8B-B14F-4D97-AF65-F5344CB8AC3E}">
        <p14:creationId xmlns:p14="http://schemas.microsoft.com/office/powerpoint/2010/main" val="1553644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Rectangle 205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chemeClr val="tx1"/>
                </a:solidFill>
              </a:rPr>
              <a:t>Impact on multi-agency working</a:t>
            </a:r>
          </a:p>
        </p:txBody>
      </p:sp>
      <p:sp>
        <p:nvSpPr>
          <p:cNvPr id="160771" name="Rectangle 2051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spcAft>
                <a:spcPts val="2400"/>
              </a:spcAft>
              <a:buFont typeface="Wingdings" pitchFamily="2" charset="2"/>
              <a:buNone/>
              <a:defRPr/>
            </a:pPr>
            <a:r>
              <a:rPr lang="en-GB" sz="2400" dirty="0" smtClean="0"/>
              <a:t>Independent evaluation of views and perceptions of service users:</a:t>
            </a:r>
          </a:p>
          <a:p>
            <a:pPr marL="457200" indent="-457200" eaLnBrk="1" hangingPunct="1">
              <a:lnSpc>
                <a:spcPct val="90000"/>
              </a:lnSpc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Improved integration across agencies had been achieved.</a:t>
            </a:r>
          </a:p>
          <a:p>
            <a:pPr marL="457200" indent="-457200" eaLnBrk="1" hangingPunct="1">
              <a:lnSpc>
                <a:spcPct val="90000"/>
              </a:lnSpc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Involvement of all agencies seen as beneficial by carers and support workers.</a:t>
            </a:r>
          </a:p>
          <a:p>
            <a:pPr marL="457200" indent="-457200" eaLnBrk="1" hangingPunct="1">
              <a:lnSpc>
                <a:spcPct val="90000"/>
              </a:lnSpc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Carers felt less isolated</a:t>
            </a:r>
          </a:p>
          <a:p>
            <a:pPr marL="457200" indent="-457200" eaLnBrk="1" hangingPunct="1">
              <a:lnSpc>
                <a:spcPct val="90000"/>
              </a:lnSpc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Access to ‘systems’ had improved in some cases.</a:t>
            </a:r>
          </a:p>
          <a:p>
            <a:pPr marL="457200" indent="-457200" eaLnBrk="1" hangingPunct="1">
              <a:lnSpc>
                <a:spcPct val="90000"/>
              </a:lnSpc>
              <a:spcAft>
                <a:spcPts val="2400"/>
              </a:spcAft>
              <a:buClr>
                <a:schemeClr val="bg2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Improved inter-agency links anticipated in future because of intervention.</a:t>
            </a:r>
          </a:p>
          <a:p>
            <a:pPr algn="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400" dirty="0" smtClean="0"/>
              <a:t>Paul McDonald, 2002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2475520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177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400" dirty="0" smtClean="0"/>
              <a:t>‘I have a better idea of working with people operating in other systems’ (social worker)</a:t>
            </a:r>
          </a:p>
          <a:p>
            <a:pPr marL="177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400" dirty="0" smtClean="0"/>
          </a:p>
          <a:p>
            <a:pPr marL="177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400" dirty="0" smtClean="0"/>
              <a:t>‘Listening to input from other colleagues and gaining further background information improved overall understanding and sharing of ideas’ (</a:t>
            </a:r>
            <a:r>
              <a:rPr lang="en-GB" sz="2400" dirty="0" err="1" smtClean="0"/>
              <a:t>headteacher</a:t>
            </a:r>
            <a:r>
              <a:rPr lang="en-GB" sz="2400" dirty="0" smtClean="0"/>
              <a:t>)</a:t>
            </a:r>
          </a:p>
          <a:p>
            <a:pPr marL="177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400" dirty="0" smtClean="0"/>
          </a:p>
          <a:p>
            <a:pPr marL="177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400" dirty="0" smtClean="0"/>
              <a:t>‘I never had this access to the school before’ (foster carer)</a:t>
            </a:r>
          </a:p>
          <a:p>
            <a:pPr marL="177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400" dirty="0" smtClean="0"/>
              <a:t>	</a:t>
            </a:r>
          </a:p>
          <a:p>
            <a:pPr marL="177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400" dirty="0" smtClean="0"/>
              <a:t>‘An excellent point of access for advice on other services or resources from an experienced team.’ (Residential manager)</a:t>
            </a:r>
          </a:p>
        </p:txBody>
      </p:sp>
    </p:spTree>
    <p:extLst>
      <p:ext uri="{BB962C8B-B14F-4D97-AF65-F5344CB8AC3E}">
        <p14:creationId xmlns:p14="http://schemas.microsoft.com/office/powerpoint/2010/main" val="1435142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Q&amp;A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smtClean="0"/>
              <a:t>Any Questions?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784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 smtClean="0"/>
              <a:t>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Pete Dwyer, Kim Golding, Tom </a:t>
            </a:r>
            <a:r>
              <a:rPr lang="en-GB" dirty="0" err="1"/>
              <a:t>Rahilly</a:t>
            </a:r>
            <a:r>
              <a:rPr lang="en-GB" dirty="0"/>
              <a:t> </a:t>
            </a:r>
            <a:r>
              <a:rPr lang="en-GB" dirty="0" smtClean="0"/>
              <a:t>, Improving </a:t>
            </a:r>
            <a:r>
              <a:rPr lang="en-GB" dirty="0"/>
              <a:t>the mental health of looked after </a:t>
            </a:r>
            <a:r>
              <a:rPr lang="en-GB" dirty="0" smtClean="0"/>
              <a:t>children, NSPCC, </a:t>
            </a:r>
            <a:r>
              <a:rPr lang="en-GB" dirty="0"/>
              <a:t>A system that </a:t>
            </a:r>
            <a:r>
              <a:rPr lang="en-GB"/>
              <a:t>improves </a:t>
            </a:r>
            <a:r>
              <a:rPr lang="en-GB" smtClean="0"/>
              <a:t>wellbeing, 2014.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544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-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892</TotalTime>
  <Words>1896</Words>
  <Application>Microsoft Office PowerPoint</Application>
  <PresentationFormat>On-screen Show (4:3)</PresentationFormat>
  <Paragraphs>193</Paragraphs>
  <Slides>23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Courier New</vt:lpstr>
      <vt:lpstr>Times New Roman</vt:lpstr>
      <vt:lpstr>Wingdings</vt:lpstr>
      <vt:lpstr>Clarity</vt:lpstr>
      <vt:lpstr>PowerPoint Presentation</vt:lpstr>
      <vt:lpstr>Contents</vt:lpstr>
      <vt:lpstr>Looked after children LAC</vt:lpstr>
      <vt:lpstr>Principles &amp; legislation to safeguard children’s welfare UK </vt:lpstr>
      <vt:lpstr>Too often we describe a single response</vt:lpstr>
      <vt:lpstr>NSPCC</vt:lpstr>
      <vt:lpstr>Identifying how support can be improved </vt:lpstr>
      <vt:lpstr>Variation in support</vt:lpstr>
      <vt:lpstr>How we can improve support</vt:lpstr>
      <vt:lpstr>PowerPoint Presentation</vt:lpstr>
      <vt:lpstr>A system that supports children in care</vt:lpstr>
      <vt:lpstr>The role of specialist services in delivering this vision</vt:lpstr>
      <vt:lpstr>Specialist services</vt:lpstr>
      <vt:lpstr>Effective Services</vt:lpstr>
      <vt:lpstr>Assessment</vt:lpstr>
      <vt:lpstr>Specialist services</vt:lpstr>
      <vt:lpstr>Importance of Multi-agency working</vt:lpstr>
      <vt:lpstr>PowerPoint Presentation</vt:lpstr>
      <vt:lpstr>PowerPoint Presentation</vt:lpstr>
      <vt:lpstr>Impact on multi-agency working</vt:lpstr>
      <vt:lpstr>PowerPoint Presentation</vt:lpstr>
      <vt:lpstr>Q&amp;A</vt:lpstr>
      <vt:lpstr>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Diola Bijlhout</cp:lastModifiedBy>
  <cp:revision>83</cp:revision>
  <dcterms:created xsi:type="dcterms:W3CDTF">2014-09-13T13:55:51Z</dcterms:created>
  <dcterms:modified xsi:type="dcterms:W3CDTF">2017-08-13T16:29:31Z</dcterms:modified>
</cp:coreProperties>
</file>