
<file path=[Content_Types].xml><?xml version="1.0" encoding="utf-8"?>
<Types xmlns="http://schemas.openxmlformats.org/package/2006/content-types"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2"/>
  </p:notesMasterIdLst>
  <p:sldIdLst>
    <p:sldId id="256" r:id="rId2"/>
    <p:sldId id="257" r:id="rId3"/>
    <p:sldId id="258" r:id="rId4"/>
    <p:sldId id="265" r:id="rId5"/>
    <p:sldId id="264" r:id="rId6"/>
    <p:sldId id="259" r:id="rId7"/>
    <p:sldId id="260" r:id="rId8"/>
    <p:sldId id="261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1" autoAdjust="0"/>
    <p:restoredTop sz="72720" autoAdjust="0"/>
  </p:normalViewPr>
  <p:slideViewPr>
    <p:cSldViewPr snapToGrid="0">
      <p:cViewPr varScale="1">
        <p:scale>
          <a:sx n="104" d="100"/>
          <a:sy n="104" d="100"/>
        </p:scale>
        <p:origin x="24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sz="1600" b="1" i="0" cap="all" baseline="0">
                <a:effectLst/>
              </a:rPr>
              <a:t>Companies breached vs formal incident response</a:t>
            </a:r>
            <a:endParaRPr lang="en-GB" sz="1600">
              <a:effectLst/>
            </a:endParaRP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lineChart>
        <c:grouping val="standard"/>
        <c:varyColors val="0"/>
        <c:ser>
          <c:idx val="0"/>
          <c:order val="0"/>
          <c:tx>
            <c:strRef>
              <c:f>Sheet1!$B$8</c:f>
              <c:strCache>
                <c:ptCount val="1"/>
                <c:pt idx="0">
                  <c:v>Percentage of companies breached</c:v>
                </c:pt>
              </c:strCache>
            </c:strRef>
          </c:tx>
          <c:spPr>
            <a:ln w="28575" cap="rnd">
              <a:solidFill>
                <a:schemeClr val="accent1"/>
              </a:solidFill>
              <a:round/>
            </a:ln>
            <a:effectLst/>
          </c:spPr>
          <c:marker>
            <c:symbol val="none"/>
          </c:marker>
          <c:cat>
            <c:numRef>
              <c:f>Sheet1!$A$9:$A$12</c:f>
              <c:numCache>
                <c:formatCode>General</c:formatCode>
                <c:ptCount val="4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</c:numCache>
            </c:numRef>
          </c:cat>
          <c:val>
            <c:numRef>
              <c:f>Sheet1!$B$9:$B$12</c:f>
              <c:numCache>
                <c:formatCode>0%</c:formatCode>
                <c:ptCount val="4"/>
                <c:pt idx="0">
                  <c:v>0.51</c:v>
                </c:pt>
                <c:pt idx="1">
                  <c:v>0.45</c:v>
                </c:pt>
                <c:pt idx="2">
                  <c:v>0.42</c:v>
                </c:pt>
                <c:pt idx="3">
                  <c:v>0.31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0-1F83-4C10-AF70-76A8AE6F974B}"/>
            </c:ext>
          </c:extLst>
        </c:ser>
        <c:ser>
          <c:idx val="1"/>
          <c:order val="1"/>
          <c:tx>
            <c:strRef>
              <c:f>Sheet1!$C$8</c:f>
              <c:strCache>
                <c:ptCount val="1"/>
                <c:pt idx="0">
                  <c:v>Companies with formal incident response</c:v>
                </c:pt>
              </c:strCache>
            </c:strRef>
          </c:tx>
          <c:spPr>
            <a:ln w="28575" cap="rnd">
              <a:solidFill>
                <a:schemeClr val="accent2"/>
              </a:solidFill>
              <a:round/>
            </a:ln>
            <a:effectLst/>
          </c:spPr>
          <c:marker>
            <c:symbol val="none"/>
          </c:marker>
          <c:cat>
            <c:numRef>
              <c:f>Sheet1!$A$9:$A$12</c:f>
              <c:numCache>
                <c:formatCode>General</c:formatCode>
                <c:ptCount val="4"/>
                <c:pt idx="0">
                  <c:v>2016</c:v>
                </c:pt>
                <c:pt idx="1">
                  <c:v>2017</c:v>
                </c:pt>
                <c:pt idx="2">
                  <c:v>2018</c:v>
                </c:pt>
                <c:pt idx="3">
                  <c:v>2019</c:v>
                </c:pt>
              </c:numCache>
            </c:numRef>
          </c:cat>
          <c:val>
            <c:numRef>
              <c:f>Sheet1!$C$9:$C$12</c:f>
              <c:numCache>
                <c:formatCode>0%</c:formatCode>
                <c:ptCount val="4"/>
                <c:pt idx="0">
                  <c:v>0.09</c:v>
                </c:pt>
                <c:pt idx="1">
                  <c:v>0.11</c:v>
                </c:pt>
                <c:pt idx="2">
                  <c:v>0.12</c:v>
                </c:pt>
                <c:pt idx="3">
                  <c:v>0.15</c:v>
                </c:pt>
              </c:numCache>
            </c:numRef>
          </c:val>
          <c:smooth val="0"/>
          <c:extLst>
            <c:ext xmlns:c16="http://schemas.microsoft.com/office/drawing/2014/chart" uri="{C3380CC4-5D6E-409C-BE32-E72D297353CC}">
              <c16:uniqueId val="{00000001-1F83-4C10-AF70-76A8AE6F97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smooth val="0"/>
        <c:axId val="634381680"/>
        <c:axId val="634383320"/>
      </c:lineChart>
      <c:catAx>
        <c:axId val="634381680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4383320"/>
        <c:crosses val="autoZero"/>
        <c:auto val="1"/>
        <c:lblAlgn val="ctr"/>
        <c:lblOffset val="100"/>
        <c:noMultiLvlLbl val="0"/>
      </c:catAx>
      <c:valAx>
        <c:axId val="63438332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0%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34381680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27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solidFill>
        <a:schemeClr val="phClr"/>
      </a:solidFill>
    </cs:spPr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solidFill>
        <a:schemeClr val="phClr"/>
      </a:solidFill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FFDAC-DF86-49ED-8E46-0680447D9D74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07CBF7-54D3-4957-AA36-4DABC1D66F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2008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07CBF7-54D3-4957-AA36-4DABC1D66F0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5562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Small=~4% Micro=~96%[1]</a:t>
            </a:r>
          </a:p>
          <a:p>
            <a:endParaRPr lang="en-GB" dirty="0"/>
          </a:p>
          <a:p>
            <a:r>
              <a:rPr lang="en-GB" dirty="0"/>
              <a:t>Among this 31%: • 19% lost files or network access • 10% had their website slowed or taken down • 9% had software or systems corrupted or damaged </a:t>
            </a:r>
            <a:r>
              <a:rPr lang="en-GB" dirty="0">
                <a:effectLst/>
              </a:rPr>
              <a:t>[2] </a:t>
            </a:r>
          </a:p>
          <a:p>
            <a:r>
              <a:rPr lang="en-GB" dirty="0">
                <a:effectLst/>
              </a:rPr>
              <a:t>This 31% is only of those </a:t>
            </a:r>
            <a:r>
              <a:rPr lang="en-GB" i="1" dirty="0">
                <a:effectLst/>
              </a:rPr>
              <a:t>identified</a:t>
            </a:r>
            <a:r>
              <a:rPr lang="en-GB" i="0" dirty="0">
                <a:effectLst/>
              </a:rPr>
              <a:t> breaches, could potentially be much larger</a:t>
            </a:r>
          </a:p>
          <a:p>
            <a:endParaRPr lang="en-GB" i="0" dirty="0">
              <a:effectLst/>
            </a:endParaRPr>
          </a:p>
          <a:p>
            <a:r>
              <a:rPr lang="en-GB" i="0" dirty="0">
                <a:effectLst/>
              </a:rPr>
              <a:t>Equates to 1.7 million breaches on businesses </a:t>
            </a:r>
          </a:p>
          <a:p>
            <a:r>
              <a:rPr lang="en-GB" dirty="0">
                <a:effectLst/>
              </a:rPr>
              <a:t>The survey only asks if they had been breached, not how many times, therefore could be even greater.</a:t>
            </a: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endParaRPr lang="en-GB" dirty="0">
              <a:effectLst/>
            </a:endParaRPr>
          </a:p>
          <a:p>
            <a:r>
              <a:rPr lang="en-GB" dirty="0">
                <a:effectLst/>
              </a:rPr>
              <a:t>[1]	D. Mort, “Business Statistics,” </a:t>
            </a:r>
            <a:r>
              <a:rPr lang="en-GB" i="1" dirty="0">
                <a:effectLst/>
              </a:rPr>
              <a:t>UK Stat. A </a:t>
            </a:r>
            <a:r>
              <a:rPr lang="en-GB" i="1" dirty="0" err="1">
                <a:effectLst/>
              </a:rPr>
              <a:t>Guid</a:t>
            </a:r>
            <a:r>
              <a:rPr lang="en-GB" i="1" dirty="0">
                <a:effectLst/>
              </a:rPr>
              <a:t>. Bus. users</a:t>
            </a:r>
            <a:r>
              <a:rPr lang="en-GB" dirty="0">
                <a:effectLst/>
              </a:rPr>
              <a:t>, no. 06152, pp. 93–136, 2019.</a:t>
            </a:r>
          </a:p>
          <a:p>
            <a:r>
              <a:rPr lang="en-GB" dirty="0">
                <a:effectLst/>
              </a:rPr>
              <a:t>[2] 	National Cyber Security Centre, “Cyber Security Breaches Survey 2019: Micro/Small Business findings visualisation,” 2019.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07CBF7-54D3-4957-AA36-4DABC1D66F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4366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effectLst/>
              </a:rPr>
              <a:t>[1]	R. Klahr, S. </a:t>
            </a:r>
            <a:r>
              <a:rPr lang="en-GB" dirty="0" err="1">
                <a:effectLst/>
              </a:rPr>
              <a:t>Amili</a:t>
            </a:r>
            <a:r>
              <a:rPr lang="en-GB" dirty="0">
                <a:effectLst/>
              </a:rPr>
              <a:t>, J. N. Shah, M. Button, and V. Wang, “Cyber Security Breaches Survey 2016,” </a:t>
            </a:r>
            <a:r>
              <a:rPr lang="en-GB" i="1" dirty="0">
                <a:effectLst/>
              </a:rPr>
              <a:t>Cyber </a:t>
            </a:r>
            <a:r>
              <a:rPr lang="en-GB" i="1" dirty="0" err="1">
                <a:effectLst/>
              </a:rPr>
              <a:t>Secur</a:t>
            </a:r>
            <a:r>
              <a:rPr lang="en-GB" i="1" dirty="0">
                <a:effectLst/>
              </a:rPr>
              <a:t>. Breaches </a:t>
            </a:r>
            <a:r>
              <a:rPr lang="en-GB" i="1" dirty="0" err="1">
                <a:effectLst/>
              </a:rPr>
              <a:t>Surv</a:t>
            </a:r>
            <a:r>
              <a:rPr lang="en-GB" i="1" dirty="0">
                <a:effectLst/>
              </a:rPr>
              <a:t>. 2016</a:t>
            </a:r>
            <a:r>
              <a:rPr lang="en-GB" dirty="0">
                <a:effectLst/>
              </a:rPr>
              <a:t>, no. May, p. 56, 2016.</a:t>
            </a:r>
          </a:p>
          <a:p>
            <a:r>
              <a:rPr lang="en-GB" dirty="0">
                <a:effectLst/>
              </a:rPr>
              <a:t>[2]	R. Klahr </a:t>
            </a:r>
            <a:r>
              <a:rPr lang="en-GB" i="1" dirty="0">
                <a:effectLst/>
              </a:rPr>
              <a:t>et al.</a:t>
            </a:r>
            <a:r>
              <a:rPr lang="en-GB" dirty="0">
                <a:effectLst/>
              </a:rPr>
              <a:t>, “Cyber Security Breaches Survey 2017, Micro/Small Business Findings,” no. October 2016, 2017.</a:t>
            </a:r>
          </a:p>
          <a:p>
            <a:r>
              <a:rPr lang="en-GB" dirty="0">
                <a:effectLst/>
              </a:rPr>
              <a:t>[3]	N. C. S. Centre, “The Cyber Security Breaches Survey 2018 - Micro/Small Business Findings,” 2018.</a:t>
            </a:r>
          </a:p>
          <a:p>
            <a:r>
              <a:rPr lang="en-GB" dirty="0">
                <a:effectLst/>
              </a:rPr>
              <a:t>[4]	National Cyber Security Centre, “Cyber Security Breaches Survey 2019: Micro/Small Business findings visualisation,” 2019.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07CBF7-54D3-4957-AA36-4DABC1D66F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2259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addition:</a:t>
            </a:r>
          </a:p>
          <a:p>
            <a:r>
              <a:rPr lang="en-GB" dirty="0"/>
              <a:t>	21% of businesses do not prioritise cybersecurity</a:t>
            </a:r>
          </a:p>
          <a:p>
            <a:r>
              <a:rPr lang="en-GB" dirty="0"/>
              <a:t>	19% think there is no risk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07CBF7-54D3-4957-AA36-4DABC1D66F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0101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Whilst the research objectives could be classed as one, due to them being both significant research objectives in their own right, they’ve been split into two objectives.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07CBF7-54D3-4957-AA36-4DABC1D66F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1389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35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4355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787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24375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265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637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286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7381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8114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123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878153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73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4788363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174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6444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5353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EF4CD6-E55D-4986-809A-DB6DF8F17F2E}" type="datetimeFigureOut">
              <a:rPr lang="en-GB" smtClean="0"/>
              <a:t>24/03/2020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C5F42E9-D362-4752-B720-EFC3910B2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35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chart" Target="../charts/chart1.xml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D2063-B340-4EB9-8C12-379AC2797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212" y="1528232"/>
            <a:ext cx="8001000" cy="2971801"/>
          </a:xfrm>
        </p:spPr>
        <p:txBody>
          <a:bodyPr>
            <a:normAutofit/>
          </a:bodyPr>
          <a:lstStyle/>
          <a:p>
            <a:r>
              <a:rPr lang="en-GB" sz="3600" dirty="0"/>
              <a:t>A Development of Network Security in a Small Enterprise Environment</a:t>
            </a:r>
            <a:endParaRPr lang="en-GB" dirty="0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A9F218AA-23B3-47D0-BC34-0DD53D3F043C}"/>
              </a:ext>
            </a:extLst>
          </p:cNvPr>
          <p:cNvSpPr txBox="1">
            <a:spLocks/>
          </p:cNvSpPr>
          <p:nvPr/>
        </p:nvSpPr>
        <p:spPr>
          <a:xfrm>
            <a:off x="5074024" y="4500033"/>
            <a:ext cx="3611188" cy="448236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2400" dirty="0"/>
              <a:t>By Liam Blunt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70AE373-0FE2-435F-98B5-412E1978E6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E8AA7E5-EDFA-467F-8E6D-97410DD5EBF4}"/>
              </a:ext>
            </a:extLst>
          </p:cNvPr>
          <p:cNvSpPr txBox="1"/>
          <p:nvPr/>
        </p:nvSpPr>
        <p:spPr>
          <a:xfrm>
            <a:off x="215900" y="6337300"/>
            <a:ext cx="396240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accent1"/>
                </a:solidFill>
                <a:ea typeface="+mj-ea"/>
                <a:cs typeface="+mj-cs"/>
              </a:rPr>
              <a:t>Audio</a:t>
            </a:r>
            <a:r>
              <a:rPr lang="en-GB" sz="1400" dirty="0">
                <a:cs typeface="Times New Roman" panose="02020603050405020304" pitchFamily="18" charset="0"/>
              </a:rPr>
              <a:t> </a:t>
            </a:r>
            <a:r>
              <a:rPr lang="en-GB" sz="1400" dirty="0">
                <a:solidFill>
                  <a:schemeClr val="accent1"/>
                </a:solidFill>
                <a:ea typeface="+mj-ea"/>
                <a:cs typeface="+mj-cs"/>
              </a:rPr>
              <a:t>Included</a:t>
            </a:r>
          </a:p>
        </p:txBody>
      </p:sp>
    </p:spTree>
    <p:extLst>
      <p:ext uri="{BB962C8B-B14F-4D97-AF65-F5344CB8AC3E}">
        <p14:creationId xmlns:p14="http://schemas.microsoft.com/office/powerpoint/2010/main" val="420232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9725"/>
    </mc:Choice>
    <mc:Fallback xmlns="">
      <p:transition spd="slow" advTm="19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3B674-28DA-4F45-8B5F-551C73A22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932935"/>
            <a:ext cx="8596668" cy="510842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000" dirty="0"/>
              <a:t>Project Background</a:t>
            </a:r>
          </a:p>
          <a:p>
            <a:pPr>
              <a:lnSpc>
                <a:spcPct val="150000"/>
              </a:lnSpc>
            </a:pPr>
            <a:r>
              <a:rPr lang="en-GB" sz="3000" dirty="0"/>
              <a:t>Aims and Objectives</a:t>
            </a:r>
          </a:p>
          <a:p>
            <a:pPr>
              <a:lnSpc>
                <a:spcPct val="150000"/>
              </a:lnSpc>
            </a:pPr>
            <a:r>
              <a:rPr lang="en-GB" sz="3000" dirty="0"/>
              <a:t>Methodology</a:t>
            </a:r>
          </a:p>
          <a:p>
            <a:pPr>
              <a:lnSpc>
                <a:spcPct val="150000"/>
              </a:lnSpc>
            </a:pPr>
            <a:r>
              <a:rPr lang="en-GB" sz="3000" dirty="0"/>
              <a:t>Expected Outcomes</a:t>
            </a:r>
          </a:p>
          <a:p>
            <a:pPr>
              <a:lnSpc>
                <a:spcPct val="150000"/>
              </a:lnSpc>
            </a:pPr>
            <a:r>
              <a:rPr lang="en-GB" sz="3000" dirty="0"/>
              <a:t>Summary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79EB956B-B7D7-4AF2-88BB-5357069C01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15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18"/>
    </mc:Choice>
    <mc:Fallback xmlns="">
      <p:transition spd="slow" advTm="98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CA0A5-4BF5-4136-994E-3CA4613A29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75838"/>
            <a:ext cx="8534400" cy="1507067"/>
          </a:xfrm>
        </p:spPr>
        <p:txBody>
          <a:bodyPr/>
          <a:lstStyle/>
          <a:p>
            <a:r>
              <a:rPr lang="en-GB" dirty="0"/>
              <a:t>Project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62971-04A4-4CBC-BA1D-44B1B56DC2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182905"/>
            <a:ext cx="8534400" cy="3615267"/>
          </a:xfrm>
        </p:spPr>
        <p:txBody>
          <a:bodyPr/>
          <a:lstStyle/>
          <a:p>
            <a:r>
              <a:rPr lang="en-GB" sz="2800" dirty="0"/>
              <a:t>Micro and Small businesses make up 99% of UK businesses</a:t>
            </a:r>
          </a:p>
          <a:p>
            <a:r>
              <a:rPr lang="en-GB" sz="2800" dirty="0"/>
              <a:t>31% of small/micro businesses reported a data breach in 2019</a:t>
            </a:r>
          </a:p>
          <a:p>
            <a:r>
              <a:rPr lang="en-GB" sz="2800" dirty="0"/>
              <a:t>In recent years, smaller companies are now the primary targets of attacks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517A07EF-16AE-445E-B77A-4863EEF434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0017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9602"/>
    </mc:Choice>
    <mc:Fallback xmlns="">
      <p:transition spd="slow" advTm="1696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4E139E56-F3B3-44A9-8A33-0E22409D97E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33559153"/>
              </p:ext>
            </p:extLst>
          </p:nvPr>
        </p:nvGraphicFramePr>
        <p:xfrm>
          <a:off x="1953845" y="1408894"/>
          <a:ext cx="6733687" cy="404021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01E512A-033E-4237-BDC4-9D6FBE1899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526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002"/>
    </mc:Choice>
    <mc:Fallback xmlns="">
      <p:transition spd="slow" advTm="630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C682E-0138-427D-AAD3-026BE0D989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31AA7-3AB5-41A6-989E-3731F0D3C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Small enterprises generally do not have the knowledge or resources to properly defend themselves</a:t>
            </a:r>
          </a:p>
          <a:p>
            <a:r>
              <a:rPr lang="en-GB" sz="2800" dirty="0"/>
              <a:t>Many simply are overconfident or complacent</a:t>
            </a:r>
          </a:p>
          <a:p>
            <a:r>
              <a:rPr lang="en-GB" sz="2800" dirty="0"/>
              <a:t>35% of business think they are too small</a:t>
            </a:r>
          </a:p>
          <a:p>
            <a:r>
              <a:rPr lang="en-GB" sz="2800" dirty="0"/>
              <a:t>Only ~30% of SMEs have conducted risk assessments	 in the last 12 months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D935C3DD-2B15-464A-BD98-242DDF9EEB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68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5723"/>
    </mc:Choice>
    <mc:Fallback xmlns="">
      <p:transition spd="slow" advTm="1557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37879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8F1FC3-F6DA-406D-8865-3DD8664A4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2" y="685800"/>
            <a:ext cx="8534400" cy="1507067"/>
          </a:xfrm>
        </p:spPr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60047-D28C-4361-BE89-BDA3DB858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212" y="2137087"/>
            <a:ext cx="8534400" cy="3615267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sz="3000" dirty="0"/>
              <a:t>Research the average small business network and security implementation </a:t>
            </a:r>
          </a:p>
          <a:p>
            <a:pPr lvl="0"/>
            <a:r>
              <a:rPr lang="en-GB" sz="3000" dirty="0"/>
              <a:t>Research the most common threats to businesses and how to defend against them.</a:t>
            </a:r>
          </a:p>
          <a:p>
            <a:pPr lvl="0"/>
            <a:r>
              <a:rPr lang="en-GB" sz="3000" dirty="0"/>
              <a:t>Designing and implementation of subsequent security into a test network environment</a:t>
            </a:r>
          </a:p>
          <a:p>
            <a:pPr lvl="0"/>
            <a:r>
              <a:rPr lang="en-GB" sz="3000" dirty="0"/>
              <a:t>Use of penetration testing tools against the test network and evaluation of the results.</a:t>
            </a:r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2E0BD8D-BFDD-4A22-9DE8-8C773BF72C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129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9642"/>
    </mc:Choice>
    <mc:Fallback xmlns="">
      <p:transition spd="slow" advTm="996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A9D41-080F-4B5E-BC08-59485C9C3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97859"/>
          </a:xfrm>
        </p:spPr>
        <p:txBody>
          <a:bodyPr/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234FB3-62FA-4D91-BC7D-93FC9DB79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07459"/>
            <a:ext cx="9174878" cy="4633903"/>
          </a:xfrm>
        </p:spPr>
        <p:txBody>
          <a:bodyPr/>
          <a:lstStyle/>
          <a:p>
            <a:r>
              <a:rPr lang="en-GB" sz="2800" dirty="0"/>
              <a:t>Researching of small enterprise network to simulate</a:t>
            </a:r>
          </a:p>
          <a:p>
            <a:r>
              <a:rPr lang="en-GB" sz="2800" dirty="0"/>
              <a:t>Researching of Common Threats to SMEs</a:t>
            </a:r>
          </a:p>
          <a:p>
            <a:r>
              <a:rPr lang="en-GB" sz="2800" dirty="0"/>
              <a:t>Researching of subsequent security implementations</a:t>
            </a:r>
          </a:p>
          <a:p>
            <a:r>
              <a:rPr lang="en-GB" sz="2800" dirty="0"/>
              <a:t>Create test network environment</a:t>
            </a:r>
          </a:p>
          <a:p>
            <a:r>
              <a:rPr lang="en-GB" sz="2800" dirty="0"/>
              <a:t>Secure test network using researched security implementations</a:t>
            </a:r>
          </a:p>
          <a:p>
            <a:r>
              <a:rPr lang="en-GB" sz="2800" dirty="0"/>
              <a:t>Evaluation of the security of the network using penetration testing software of both before and after securing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240FDD8-A3DF-4DA3-B89E-6DAE6B3D8F6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153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885"/>
    </mc:Choice>
    <mc:Fallback xmlns="">
      <p:transition spd="slow" advTm="918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9C8EE-A350-44DC-8C75-63AF74879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Expected Outcomes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C68B1-2873-4BF1-BFFC-4BFC52402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Production of a relatively more secure enterprise network</a:t>
            </a:r>
          </a:p>
          <a:p>
            <a:r>
              <a:rPr lang="en-GB" sz="2800" dirty="0"/>
              <a:t>Creation of a test network, of which to install and test security implementations</a:t>
            </a:r>
          </a:p>
          <a:p>
            <a:r>
              <a:rPr lang="en-GB" sz="2800" dirty="0"/>
              <a:t>Production of a summary document detailing the security implementations and how they defend against common attacks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BB0C398-398E-4B32-B478-1B40DF3BC73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1310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20"/>
    </mc:Choice>
    <mc:Fallback xmlns="">
      <p:transition spd="slow" advTm="472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47C14-4BD2-4A5B-A9EB-4C10C71DD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1D308C-9D71-4727-9592-0A045486AF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Small Medium Enterprises are increasingly at risk</a:t>
            </a:r>
          </a:p>
          <a:p>
            <a:r>
              <a:rPr lang="en-GB" sz="2800" dirty="0"/>
              <a:t>Understanding </a:t>
            </a:r>
            <a:r>
              <a:rPr lang="en-GB" sz="2800" i="1" dirty="0"/>
              <a:t>what</a:t>
            </a:r>
            <a:r>
              <a:rPr lang="en-GB" sz="2800" dirty="0"/>
              <a:t> is a small enterprise network</a:t>
            </a:r>
          </a:p>
          <a:p>
            <a:r>
              <a:rPr lang="en-GB" sz="2800" dirty="0"/>
              <a:t>Aims to give a better idea of </a:t>
            </a:r>
            <a:r>
              <a:rPr lang="en-GB" sz="2800" i="1" dirty="0"/>
              <a:t>what</a:t>
            </a:r>
            <a:r>
              <a:rPr lang="en-GB" sz="2800" dirty="0"/>
              <a:t> businesses can do to better secure their system, in a suitable way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EC6853CB-7203-4C53-A3A3-732DC08D9E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124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563"/>
    </mc:Choice>
    <mc:Fallback xmlns="">
      <p:transition spd="slow" advTm="605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D250B-6453-4006-B08C-2B853AF6A1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2851" y="2768600"/>
            <a:ext cx="4926297" cy="1320800"/>
          </a:xfrm>
        </p:spPr>
        <p:txBody>
          <a:bodyPr/>
          <a:lstStyle/>
          <a:p>
            <a:r>
              <a:rPr lang="en-GB" dirty="0"/>
              <a:t>Thank you for listening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F1FAA71A-0136-4F1F-AEBD-345A11132AF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582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05"/>
    </mc:Choice>
    <mc:Fallback xmlns="">
      <p:transition spd="slow" advTm="30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2502</TotalTime>
  <Words>632</Words>
  <Application>Microsoft Office PowerPoint</Application>
  <PresentationFormat>Widescreen</PresentationFormat>
  <Paragraphs>64</Paragraphs>
  <Slides>10</Slides>
  <Notes>5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A Development of Network Security in a Small Enterprise Environment</vt:lpstr>
      <vt:lpstr>PowerPoint Presentation</vt:lpstr>
      <vt:lpstr>Project Background</vt:lpstr>
      <vt:lpstr>PowerPoint Presentation</vt:lpstr>
      <vt:lpstr>Project Background</vt:lpstr>
      <vt:lpstr>Aims And Objectives</vt:lpstr>
      <vt:lpstr>Methodology</vt:lpstr>
      <vt:lpstr>Expected Outcomes </vt:lpstr>
      <vt:lpstr>Summary</vt:lpstr>
      <vt:lpstr>Thank you for listening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Analysis of Network Security in a Small Enterprise Network Environment</dc:title>
  <dc:creator>Liam Blunt (P149891)</dc:creator>
  <cp:lastModifiedBy>Liam Blunt (P149891)</cp:lastModifiedBy>
  <cp:revision>51</cp:revision>
  <dcterms:created xsi:type="dcterms:W3CDTF">2020-03-15T15:30:26Z</dcterms:created>
  <dcterms:modified xsi:type="dcterms:W3CDTF">2020-03-24T09:25:19Z</dcterms:modified>
</cp:coreProperties>
</file>