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1" r:id="rId5"/>
    <p:sldId id="262" r:id="rId6"/>
    <p:sldId id="263" r:id="rId7"/>
    <p:sldId id="266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EF8238-A8E7-4A02-A4F1-4CBDD6EA1ABA}" v="7" dt="2026-08-09T20:11:50.7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58" y="6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Gheorghe" userId="a61b7a55cf0455c7" providerId="LiveId" clId="{44D0F281-0C2E-416F-A885-5FC3BA1F5475}"/>
    <pc:docChg chg="undo custSel addSld delSld modSld sldOrd">
      <pc:chgData name="Andreea Gheorghe" userId="a61b7a55cf0455c7" providerId="LiveId" clId="{44D0F281-0C2E-416F-A885-5FC3BA1F5475}" dt="2026-08-09T20:33:35.905" v="1217" actId="113"/>
      <pc:docMkLst>
        <pc:docMk/>
      </pc:docMkLst>
      <pc:sldChg chg="modSp mod">
        <pc:chgData name="Andreea Gheorghe" userId="a61b7a55cf0455c7" providerId="LiveId" clId="{44D0F281-0C2E-416F-A885-5FC3BA1F5475}" dt="2026-08-09T20:33:35.905" v="1217" actId="113"/>
        <pc:sldMkLst>
          <pc:docMk/>
          <pc:sldMk cId="0" sldId="258"/>
        </pc:sldMkLst>
        <pc:spChg chg="mod">
          <ac:chgData name="Andreea Gheorghe" userId="a61b7a55cf0455c7" providerId="LiveId" clId="{44D0F281-0C2E-416F-A885-5FC3BA1F5475}" dt="2026-08-09T20:33:26.024" v="1213" actId="113"/>
          <ac:spMkLst>
            <pc:docMk/>
            <pc:sldMk cId="0" sldId="258"/>
            <ac:spMk id="3" creationId="{F69DBC99-7FBD-E91B-E9C7-43C9A7679ACC}"/>
          </ac:spMkLst>
        </pc:spChg>
        <pc:spChg chg="mod">
          <ac:chgData name="Andreea Gheorghe" userId="a61b7a55cf0455c7" providerId="LiveId" clId="{44D0F281-0C2E-416F-A885-5FC3BA1F5475}" dt="2026-08-09T20:33:31.334" v="1215" actId="113"/>
          <ac:spMkLst>
            <pc:docMk/>
            <pc:sldMk cId="0" sldId="258"/>
            <ac:spMk id="4" creationId="{C3870F81-DF61-F99E-7A59-52D50F91A9F0}"/>
          </ac:spMkLst>
        </pc:spChg>
        <pc:spChg chg="mod">
          <ac:chgData name="Andreea Gheorghe" userId="a61b7a55cf0455c7" providerId="LiveId" clId="{44D0F281-0C2E-416F-A885-5FC3BA1F5475}" dt="2026-08-09T20:33:35.905" v="1217" actId="113"/>
          <ac:spMkLst>
            <pc:docMk/>
            <pc:sldMk cId="0" sldId="258"/>
            <ac:spMk id="5" creationId="{D1EBE24F-A260-2EC4-9882-6C1A47858E74}"/>
          </ac:spMkLst>
        </pc:spChg>
      </pc:sldChg>
      <pc:sldChg chg="modSp mod">
        <pc:chgData name="Andreea Gheorghe" userId="a61b7a55cf0455c7" providerId="LiveId" clId="{44D0F281-0C2E-416F-A885-5FC3BA1F5475}" dt="2026-08-09T20:33:11.159" v="1211" actId="20577"/>
        <pc:sldMkLst>
          <pc:docMk/>
          <pc:sldMk cId="1954672939" sldId="262"/>
        </pc:sldMkLst>
        <pc:spChg chg="mod">
          <ac:chgData name="Andreea Gheorghe" userId="a61b7a55cf0455c7" providerId="LiveId" clId="{44D0F281-0C2E-416F-A885-5FC3BA1F5475}" dt="2026-08-09T20:33:11.159" v="1211" actId="20577"/>
          <ac:spMkLst>
            <pc:docMk/>
            <pc:sldMk cId="1954672939" sldId="262"/>
            <ac:spMk id="3" creationId="{B52EEF4F-9BC2-1404-2616-E019DD32C309}"/>
          </ac:spMkLst>
        </pc:spChg>
        <pc:spChg chg="mod">
          <ac:chgData name="Andreea Gheorghe" userId="a61b7a55cf0455c7" providerId="LiveId" clId="{44D0F281-0C2E-416F-A885-5FC3BA1F5475}" dt="2026-08-09T20:33:01.291" v="1209" actId="20577"/>
          <ac:spMkLst>
            <pc:docMk/>
            <pc:sldMk cId="1954672939" sldId="262"/>
            <ac:spMk id="4" creationId="{E1DACBD5-5D37-EAA6-4D96-BBBF0C06678F}"/>
          </ac:spMkLst>
        </pc:spChg>
      </pc:sldChg>
      <pc:sldChg chg="modSp mod">
        <pc:chgData name="Andreea Gheorghe" userId="a61b7a55cf0455c7" providerId="LiveId" clId="{44D0F281-0C2E-416F-A885-5FC3BA1F5475}" dt="2026-08-09T20:32:49.772" v="1205" actId="33524"/>
        <pc:sldMkLst>
          <pc:docMk/>
          <pc:sldMk cId="978104667" sldId="263"/>
        </pc:sldMkLst>
        <pc:spChg chg="mod">
          <ac:chgData name="Andreea Gheorghe" userId="a61b7a55cf0455c7" providerId="LiveId" clId="{44D0F281-0C2E-416F-A885-5FC3BA1F5475}" dt="2026-08-09T20:05:28.603" v="26" actId="20577"/>
          <ac:spMkLst>
            <pc:docMk/>
            <pc:sldMk cId="978104667" sldId="263"/>
            <ac:spMk id="4" creationId="{D62B53B0-629C-6CF8-AC5D-3F954B1597AD}"/>
          </ac:spMkLst>
        </pc:spChg>
        <pc:spChg chg="mod">
          <ac:chgData name="Andreea Gheorghe" userId="a61b7a55cf0455c7" providerId="LiveId" clId="{44D0F281-0C2E-416F-A885-5FC3BA1F5475}" dt="2026-08-09T20:06:03.638" v="43" actId="20577"/>
          <ac:spMkLst>
            <pc:docMk/>
            <pc:sldMk cId="978104667" sldId="263"/>
            <ac:spMk id="5" creationId="{CF538025-6814-7315-AE16-DFADEE085540}"/>
          </ac:spMkLst>
        </pc:spChg>
        <pc:spChg chg="mod">
          <ac:chgData name="Andreea Gheorghe" userId="a61b7a55cf0455c7" providerId="LiveId" clId="{44D0F281-0C2E-416F-A885-5FC3BA1F5475}" dt="2026-08-09T20:32:49.772" v="1205" actId="33524"/>
          <ac:spMkLst>
            <pc:docMk/>
            <pc:sldMk cId="978104667" sldId="263"/>
            <ac:spMk id="6" creationId="{5F3FE275-4C9C-6C20-67F0-CC00547F7BD1}"/>
          </ac:spMkLst>
        </pc:spChg>
      </pc:sldChg>
      <pc:sldChg chg="new del">
        <pc:chgData name="Andreea Gheorghe" userId="a61b7a55cf0455c7" providerId="LiveId" clId="{44D0F281-0C2E-416F-A885-5FC3BA1F5475}" dt="2026-08-09T20:08:56.620" v="434" actId="47"/>
        <pc:sldMkLst>
          <pc:docMk/>
          <pc:sldMk cId="3138008325" sldId="264"/>
        </pc:sldMkLst>
      </pc:sldChg>
      <pc:sldChg chg="modSp new mod">
        <pc:chgData name="Andreea Gheorghe" userId="a61b7a55cf0455c7" providerId="LiveId" clId="{44D0F281-0C2E-416F-A885-5FC3BA1F5475}" dt="2026-08-09T20:11:54.411" v="469" actId="1076"/>
        <pc:sldMkLst>
          <pc:docMk/>
          <pc:sldMk cId="3210099885" sldId="265"/>
        </pc:sldMkLst>
        <pc:spChg chg="mod">
          <ac:chgData name="Andreea Gheorghe" userId="a61b7a55cf0455c7" providerId="LiveId" clId="{44D0F281-0C2E-416F-A885-5FC3BA1F5475}" dt="2026-08-09T20:10:32.762" v="450" actId="1076"/>
          <ac:spMkLst>
            <pc:docMk/>
            <pc:sldMk cId="3210099885" sldId="265"/>
            <ac:spMk id="2" creationId="{AC8F1FF1-55F2-413D-DB23-0BBAC978EBE1}"/>
          </ac:spMkLst>
        </pc:spChg>
        <pc:spChg chg="mod">
          <ac:chgData name="Andreea Gheorghe" userId="a61b7a55cf0455c7" providerId="LiveId" clId="{44D0F281-0C2E-416F-A885-5FC3BA1F5475}" dt="2026-08-09T20:11:54.411" v="469" actId="1076"/>
          <ac:spMkLst>
            <pc:docMk/>
            <pc:sldMk cId="3210099885" sldId="265"/>
            <ac:spMk id="3" creationId="{738D8AB8-C7E6-75B4-5D4E-0276516EAC54}"/>
          </ac:spMkLst>
        </pc:spChg>
      </pc:sldChg>
      <pc:sldChg chg="delSp modSp new mod ord">
        <pc:chgData name="Andreea Gheorghe" userId="a61b7a55cf0455c7" providerId="LiveId" clId="{44D0F281-0C2E-416F-A885-5FC3BA1F5475}" dt="2026-08-09T20:32:18.568" v="1202" actId="1076"/>
        <pc:sldMkLst>
          <pc:docMk/>
          <pc:sldMk cId="1148931579" sldId="266"/>
        </pc:sldMkLst>
        <pc:spChg chg="mod">
          <ac:chgData name="Andreea Gheorghe" userId="a61b7a55cf0455c7" providerId="LiveId" clId="{44D0F281-0C2E-416F-A885-5FC3BA1F5475}" dt="2026-08-09T20:32:18.568" v="1202" actId="1076"/>
          <ac:spMkLst>
            <pc:docMk/>
            <pc:sldMk cId="1148931579" sldId="266"/>
            <ac:spMk id="2" creationId="{51E73DCC-B822-ACCE-BBE5-0952D8EF2AD3}"/>
          </ac:spMkLst>
        </pc:spChg>
        <pc:spChg chg="del">
          <ac:chgData name="Andreea Gheorghe" userId="a61b7a55cf0455c7" providerId="LiveId" clId="{44D0F281-0C2E-416F-A885-5FC3BA1F5475}" dt="2026-08-09T20:31:44.859" v="1177" actId="478"/>
          <ac:spMkLst>
            <pc:docMk/>
            <pc:sldMk cId="1148931579" sldId="266"/>
            <ac:spMk id="3" creationId="{AAE11793-F4AA-FFE7-4F7A-FCCA5D68898A}"/>
          </ac:spMkLst>
        </pc:spChg>
      </pc:sldChg>
      <pc:sldChg chg="new del">
        <pc:chgData name="Andreea Gheorghe" userId="a61b7a55cf0455c7" providerId="LiveId" clId="{44D0F281-0C2E-416F-A885-5FC3BA1F5475}" dt="2026-08-09T20:12:07.265" v="471" actId="47"/>
        <pc:sldMkLst>
          <pc:docMk/>
          <pc:sldMk cId="1205547443" sldId="266"/>
        </pc:sldMkLst>
      </pc:sldChg>
      <pc:sldChg chg="addSp delSp modSp new del mod ord">
        <pc:chgData name="Andreea Gheorghe" userId="a61b7a55cf0455c7" providerId="LiveId" clId="{44D0F281-0C2E-416F-A885-5FC3BA1F5475}" dt="2026-08-09T20:31:29.487" v="1164" actId="47"/>
        <pc:sldMkLst>
          <pc:docMk/>
          <pc:sldMk cId="187860362" sldId="267"/>
        </pc:sldMkLst>
        <pc:spChg chg="del mod">
          <ac:chgData name="Andreea Gheorghe" userId="a61b7a55cf0455c7" providerId="LiveId" clId="{44D0F281-0C2E-416F-A885-5FC3BA1F5475}" dt="2026-08-09T20:31:27.488" v="1163" actId="478"/>
          <ac:spMkLst>
            <pc:docMk/>
            <pc:sldMk cId="187860362" sldId="267"/>
            <ac:spMk id="2" creationId="{74EC3B40-6DEC-46B9-6412-F3C0782CB5F8}"/>
          </ac:spMkLst>
        </pc:spChg>
        <pc:spChg chg="mod">
          <ac:chgData name="Andreea Gheorghe" userId="a61b7a55cf0455c7" providerId="LiveId" clId="{44D0F281-0C2E-416F-A885-5FC3BA1F5475}" dt="2026-08-09T20:28:31.492" v="1161" actId="20577"/>
          <ac:spMkLst>
            <pc:docMk/>
            <pc:sldMk cId="187860362" sldId="267"/>
            <ac:spMk id="3" creationId="{ECC719B1-F4B9-D8BC-C20C-D6088CF99896}"/>
          </ac:spMkLst>
        </pc:spChg>
        <pc:spChg chg="add mod">
          <ac:chgData name="Andreea Gheorghe" userId="a61b7a55cf0455c7" providerId="LiveId" clId="{44D0F281-0C2E-416F-A885-5FC3BA1F5475}" dt="2026-08-09T20:31:27.488" v="1163" actId="478"/>
          <ac:spMkLst>
            <pc:docMk/>
            <pc:sldMk cId="187860362" sldId="267"/>
            <ac:spMk id="5" creationId="{7600B70B-6737-2267-58E9-F55235156BB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3733561-4A93-DFFD-53CB-091AFAC3A77F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642EF5-93B5-9302-CC60-A81D7B396F0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B3F7F2D3-B925-4CB8-B049-21E1949456D0}" type="datetime1">
              <a:rPr lang="en-GB"/>
              <a:pPr lvl="0"/>
              <a:t>09/08/2026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1DA72FA-946F-9B19-13BA-7DD6B72FE39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F98BFF9-A109-F80B-CBD4-6FF8EBA5F037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FBAB1-D0F2-F529-68BA-C7819833D997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44CAFB-55C2-DB5C-9E12-0955E298F023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9CD0C15-188E-4E4F-84A1-E173A5E09C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533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0D09C3-B537-FE1E-5793-75BD822222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46BE24-C2E8-5557-1A58-6B40D102442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Concept: Online ordering with every individual meals  for every different food requirements even allergies and weekly subscription plans provided. 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5FFD16-EEB0-7DE9-F81C-39271E081FF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BE2BF0A-6B70-44B9-9D30-BE86C0169D7E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8F276-2429-20E9-71F5-8D845A0D7E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D898C3-547F-DF45-DE79-C9FD9B6D1AE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03D11-5589-D850-793B-0C618F70B0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092102-7F7B-44FD-BC5C-96DA1E8CA66D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6011B-565D-2DD7-53E0-748D7C0029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65918-A323-A8E7-E723-65F64184A8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D73E53-18D8-4D75-8744-5082A9800B0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0752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6E289-EB01-B05F-41DA-6ABE19A63AA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D82FC-8FBD-C0DE-4A3F-9827B6C8DAB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1C57CF-9C52-8AE3-5D0A-BD37A54178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D90D7E-4507-4B89-89B3-E32CC70BD06E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17E05-353C-3C95-867B-86FDFB5F95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EB7AA-0293-E9B4-456C-6B900C9AE5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CD00C6-5B50-453D-A38E-69CEBED26D3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77647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4A3C0-BFCE-EB80-2E7C-521BC4B313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0294" y="1709735"/>
            <a:ext cx="10617153" cy="2758891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4C3379-563E-E2F1-C38C-C67C88BD5B3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30294" y="4589465"/>
            <a:ext cx="10617153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05531-2ABD-3198-578A-BC4FFFFC32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7903A9-4973-4050-A808-AB4587615EC2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80F81-E1F1-4556-1761-8016E17A309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46ED3-705E-8483-1E44-80C1ACEBEF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531741-C991-45C3-810A-CD76144EEBD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06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2D383-9986-0B0E-1457-9620A0A33A0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2760D-AE56-E071-4C11-1BF52FCAF12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77240" y="1825627"/>
            <a:ext cx="5242556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AB892A-E0A5-622E-67FC-F25ED397007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9AA729-674D-B292-C3AE-805B9A21736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8AA8E4-84E4-44C3-B17D-FA34D8C68D9A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C05AF3-1E87-7C4A-1A3D-0966B32DF9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2E2CE-2703-BC18-1C2D-08FE0CACB5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7DA41A-D4FC-4448-8633-7613F8E0BE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804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AE884-A929-345F-367D-1EA3118CC7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77240" y="365129"/>
            <a:ext cx="10578144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5D85F8-6F95-732F-C3D9-F9A5D2CEE6E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77240" y="1803900"/>
            <a:ext cx="5220337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F5AFD6-E7C4-2504-A896-AE97F4C669A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77240" y="2737064"/>
            <a:ext cx="5220337" cy="34526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51AF17-0081-3BED-3116-B9EC7529E7F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80390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3E054-06B1-144F-F004-7093FBF5BAB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737064"/>
            <a:ext cx="5183184" cy="34526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CED885-0C2D-5062-1763-802910A61B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3E0252-E348-42B5-82A6-E5B3A5A8B74C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2F3301-0A1E-2833-7343-6DD8D4EB21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C9F5BB-61C1-2065-9858-1A74956CF4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987F94-DCCC-4944-88EE-D65E84DD1C9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450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7D7DB-47A4-4202-6080-BDA6F68E373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0EB6F8-83CB-B51F-E873-6A5754B92C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8B8EEA-6087-4509-B727-4D349C47CA35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14EF8D-EC49-408E-E111-222D16E663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3D0ADA-CAF2-CDB7-84A8-3EF978A196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D3DE90-9F73-4A89-961A-FEE7044BA4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974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93B6FC-00B7-8569-6913-244551BBDA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4BE451-BB8B-423D-96E4-51714D9F26C6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F4DA7-6E45-B7F6-38ED-E93C333F90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CFDF38-BA4D-BFBB-6B0D-5BABDF7A41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AB10A9-6461-4B2B-87F8-FA80BCBEB9C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380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A8A36-F86B-77F5-E941-4DFFF195E6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77240" y="457200"/>
            <a:ext cx="3994784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68A21-93FD-73BB-E264-CC14BA7172A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457200"/>
            <a:ext cx="6172200" cy="54038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556238-FD87-D8EC-BD15-0B03CE02E04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77240" y="2226362"/>
            <a:ext cx="3994784" cy="364262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E63D06-0E00-F595-6414-0460C215C9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2E0A8F-3600-444F-B341-914835129A16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EBB34E-F031-938D-28AE-746D44D0E0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AE9285-E631-0965-2A29-A7F9F3C7A0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A01596-26E5-436F-ABAA-9D3DDB82DF4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486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A4D57-55F9-4C46-94ED-1660DB9281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8023" y="457200"/>
            <a:ext cx="4054001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23C4C6-6EEF-3941-0132-21E77B04520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457200"/>
            <a:ext cx="6172200" cy="5403847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65A02F-C88C-A75F-FFD5-C64F5A880FB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18023" y="2250219"/>
            <a:ext cx="4054001" cy="361876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930174-C68A-CDEE-214C-D482668054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8DBB90-1B71-4685-AD9D-78B6FB7230A8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4D82FC-1000-62B8-0588-B712455D86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97207F-7E22-C02B-2F84-0C322BD51C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9FE555-2D9A-459B-94CB-A3FADCEBB77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489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A8DB0-EBE9-4212-E9CA-C992971F063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1E97E5-4540-5833-824B-1128AB96742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54BF7-8D35-58D7-359E-6BC7A317BD7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DFE7E2-4D11-4C1C-98DF-A3ED37EEB7D3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13F9D-8ED4-CCDF-B739-03040E5D2B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19853-398C-FB55-18DD-C896CCA206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C5CC20-E0B1-418E-8CDA-01D9E0C54F2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622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763488-4D5E-4642-05D2-2152744B551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915620-B358-BA3E-F407-C7F858D11AA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77240" y="365129"/>
            <a:ext cx="7795260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60713-A856-6A8A-30DC-2B45246907D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EF48A8-2E2A-424F-A87A-E4FFEFBFDBA3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1BE1F-5B4B-C989-3044-BA28C1309A6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1626CC-3E2B-A12A-22C7-B939B6CDB9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43FD5C-BF5C-4D70-930C-8ADB6EEAD62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303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73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08DD7CA1-6CE4-6D4F-3E1C-8B662A1576B0}"/>
              </a:ext>
            </a:extLst>
          </p:cNvPr>
          <p:cNvSpPr/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37354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900" b="0" i="0" u="none" strike="noStrike" kern="1200" cap="none" spc="0" baseline="0">
              <a:solidFill>
                <a:srgbClr val="000000"/>
              </a:solidFill>
              <a:uFillTx/>
              <a:latin typeface="Gill Sans Nova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34B5D415-E39C-7458-045B-DFFA2F1D2EBD}"/>
              </a:ext>
            </a:extLst>
          </p:cNvPr>
          <p:cNvSpPr/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48465B">
              <a:alpha val="9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900" b="0" i="0" u="none" strike="noStrike" kern="1200" cap="none" spc="0" baseline="0">
              <a:solidFill>
                <a:srgbClr val="000000"/>
              </a:solidFill>
              <a:uFillTx/>
              <a:latin typeface="Gill Sans Nova"/>
            </a:endParaRPr>
          </a:p>
        </p:txBody>
      </p:sp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1055EEE-DFA1-D343-A5F2-BD264985D3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77240" y="365129"/>
            <a:ext cx="10637516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10D16235-17D5-5F82-94F3-B4F34653ABE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77240" y="1825627"/>
            <a:ext cx="10637516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46EE7FE4-974A-F806-A769-DDABB891ED4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77240" y="6488271"/>
            <a:ext cx="2743200" cy="23320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fld id="{E82BA209-7540-4513-8045-71818B01DF78}" type="datetime1">
              <a:rPr lang="en-US"/>
              <a:pPr lvl="0"/>
              <a:t>8/9/2026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2C2EF43-BF25-DE8A-97E7-B233BA7E26BB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488271"/>
            <a:ext cx="4114800" cy="23320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09AC3DA-187E-848E-BBCB-06EABF0A011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71556" y="6488271"/>
            <a:ext cx="2743200" cy="23320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fld id="{5BA3E494-6C9F-4311-81F6-32B59DD3A510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5400" b="0" i="0" u="none" strike="noStrike" kern="1200" cap="none" spc="0" baseline="0">
          <a:solidFill>
            <a:srgbClr val="FFFFFF"/>
          </a:solidFill>
          <a:uFillTx/>
          <a:latin typeface="Gill Sans Nova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Clr>
          <a:srgbClr val="7FC1DB"/>
        </a:buClr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Clr>
          <a:srgbClr val="7FC1DB"/>
        </a:buClr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Clr>
          <a:srgbClr val="7FC1DB"/>
        </a:buClr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Clr>
          <a:srgbClr val="7FC1DB"/>
        </a:buClr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Clr>
          <a:srgbClr val="7FC1DB"/>
        </a:buClr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limited-company-formation?utm_source=chatgpt.com" TargetMode="External"/><Relationship Id="rId2" Type="http://schemas.openxmlformats.org/officeDocument/2006/relationships/hyperlink" Target="https://www.gov.uk/guidance/simpler-recycling-workplace-recycling-in-england?_kx=pXJ6oIgfSYDkgsIjwIATGQ.Tb8TGq&amp;utm_source=chatgpt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co.org.uk/for-organisations/uk-gdpr-guidance-and-resources/data-protection-principles/a-guide-to-the-data-protection-principles/?q=article+4%E2%80%AF%E2%80%AF%C2%A0&amp;utm_source=chatgpt.com" TargetMode="External"/><Relationship Id="rId5" Type="http://schemas.openxmlformats.org/officeDocument/2006/relationships/hyperlink" Target="https://www.gov.uk/government/publications/the-national-minimum-wage-in-2026?utm_source=chatgpt.com" TargetMode="External"/><Relationship Id="rId4" Type="http://schemas.openxmlformats.org/officeDocument/2006/relationships/hyperlink" Target="https://www.food.gov.uk/business-guidance/download-your-allergen-icons-and-posters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373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">
            <a:extLst>
              <a:ext uri="{FF2B5EF4-FFF2-40B4-BE49-F238E27FC236}">
                <a16:creationId xmlns:a16="http://schemas.microsoft.com/office/drawing/2014/main" id="{BABD4362-253C-A48A-B904-07B1A7FA5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37354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900" b="0" i="0" u="none" strike="noStrike" kern="1200" cap="none" spc="0" baseline="0">
              <a:solidFill>
                <a:srgbClr val="000000"/>
              </a:solidFill>
              <a:uFillTx/>
              <a:latin typeface="Gill Sans Nova"/>
            </a:endParaRPr>
          </a:p>
        </p:txBody>
      </p:sp>
      <p:sp>
        <p:nvSpPr>
          <p:cNvPr id="3" name="Rectangle 23">
            <a:extLst>
              <a:ext uri="{FF2B5EF4-FFF2-40B4-BE49-F238E27FC236}">
                <a16:creationId xmlns:a16="http://schemas.microsoft.com/office/drawing/2014/main" id="{7F8D213F-9357-E71B-0246-9D8A7D05D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48465B">
              <a:alpha val="9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900" b="0" i="0" u="none" strike="noStrike" kern="1200" cap="none" spc="0" baseline="0">
              <a:solidFill>
                <a:srgbClr val="000000"/>
              </a:solidFill>
              <a:uFillTx/>
              <a:latin typeface="Gill Sans Nov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E7A073-D85F-F8CB-CF60-BBC31EB68EE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77240" y="3342287"/>
            <a:ext cx="10637516" cy="1530422"/>
          </a:xfrm>
        </p:spPr>
        <p:txBody>
          <a:bodyPr anchorCtr="0"/>
          <a:lstStyle/>
          <a:p>
            <a:pPr lvl="0" algn="l"/>
            <a:r>
              <a:rPr lang="en-US"/>
              <a:t>FitFuel Mobile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7FD4577-E2F1-8D2C-94CD-65B145ED6B7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77240" y="4958626"/>
            <a:ext cx="10637516" cy="1207081"/>
          </a:xfrm>
        </p:spPr>
        <p:txBody>
          <a:bodyPr anchorCtr="0"/>
          <a:lstStyle/>
          <a:p>
            <a:pPr lvl="0" algn="l"/>
            <a:r>
              <a:rPr lang="en-US"/>
              <a:t>FitFuel Provies healthy meals. All delivered</a:t>
            </a:r>
          </a:p>
          <a:p>
            <a:pPr lvl="0" algn="l"/>
            <a:r>
              <a:rPr lang="en-US"/>
              <a:t>Fuel your body. Power your life. Be better.</a:t>
            </a:r>
          </a:p>
        </p:txBody>
      </p:sp>
      <p:sp>
        <p:nvSpPr>
          <p:cNvPr id="6" name="Rectangle 25">
            <a:extLst>
              <a:ext uri="{FF2B5EF4-FFF2-40B4-BE49-F238E27FC236}">
                <a16:creationId xmlns:a16="http://schemas.microsoft.com/office/drawing/2014/main" id="{FA77FE94-A7FB-1EFC-2025-5959777CA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3046835" cy="3044951"/>
          </a:xfrm>
          <a:prstGeom prst="rect">
            <a:avLst/>
          </a:prstGeom>
          <a:solidFill>
            <a:srgbClr val="1A4A5D">
              <a:alpha val="8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7" name="Graphic 27">
            <a:extLst>
              <a:ext uri="{FF2B5EF4-FFF2-40B4-BE49-F238E27FC236}">
                <a16:creationId xmlns:a16="http://schemas.microsoft.com/office/drawing/2014/main" id="{EAA29E6C-BE8D-0414-5B05-812184FF3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44" y="0"/>
            <a:ext cx="3043351" cy="304495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F9B024DD-D42B-563E-6186-462364B9E5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165" r="29908" b="2"/>
          <a:stretch>
            <a:fillRect/>
          </a:stretch>
        </p:blipFill>
        <p:spPr>
          <a:xfrm>
            <a:off x="3053373" y="9"/>
            <a:ext cx="3040553" cy="304494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Rectangle 29">
            <a:extLst>
              <a:ext uri="{FF2B5EF4-FFF2-40B4-BE49-F238E27FC236}">
                <a16:creationId xmlns:a16="http://schemas.microsoft.com/office/drawing/2014/main" id="{F699C69B-81E3-CD66-06AF-5AA7A58FB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097795" y="0"/>
            <a:ext cx="3045235" cy="3044951"/>
          </a:xfrm>
          <a:prstGeom prst="rect">
            <a:avLst/>
          </a:prstGeom>
          <a:solidFill>
            <a:srgbClr val="1A4A5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10" name="Graphic 31">
            <a:extLst>
              <a:ext uri="{FF2B5EF4-FFF2-40B4-BE49-F238E27FC236}">
                <a16:creationId xmlns:a16="http://schemas.microsoft.com/office/drawing/2014/main" id="{39FF640E-C6F0-B134-9FCC-0C63DFD7B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8078" y="0"/>
            <a:ext cx="3044951" cy="304495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Rectangle 33">
            <a:extLst>
              <a:ext uri="{FF2B5EF4-FFF2-40B4-BE49-F238E27FC236}">
                <a16:creationId xmlns:a16="http://schemas.microsoft.com/office/drawing/2014/main" id="{908C18A1-2319-0BC7-5BBB-EB93DF500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143561" y="0"/>
            <a:ext cx="3048435" cy="3044951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12" name="Graphic 35">
            <a:extLst>
              <a:ext uri="{FF2B5EF4-FFF2-40B4-BE49-F238E27FC236}">
                <a16:creationId xmlns:a16="http://schemas.microsoft.com/office/drawing/2014/main" id="{17A873D0-FE6C-EF31-C1F7-298FB31AA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7044" y="0"/>
            <a:ext cx="3044951" cy="304495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3">
            <a:extLst>
              <a:ext uri="{FF2B5EF4-FFF2-40B4-BE49-F238E27FC236}">
                <a16:creationId xmlns:a16="http://schemas.microsoft.com/office/drawing/2014/main" id="{D66CFDB4-3820-00EC-E79E-4FA5EA688803}"/>
              </a:ext>
            </a:extLst>
          </p:cNvPr>
          <p:cNvSpPr txBox="1"/>
          <p:nvPr/>
        </p:nvSpPr>
        <p:spPr>
          <a:xfrm>
            <a:off x="8386136" y="3143442"/>
            <a:ext cx="3474619" cy="27804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Individual Business plan Presentation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Lecturer: Riaz Bhatti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Student Name: Andreea-Renata Gheorghe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Student ID: 2513389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Module: LCLM4006 Enterprise and Entrepreneurship.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2B0B5-57E5-E587-3B4F-015AC9BF6B5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1. Business Idea</a:t>
            </a:r>
            <a:br>
              <a:rPr lang="en-GB"/>
            </a:br>
            <a:r>
              <a:rPr lang="en-GB" sz="2000"/>
              <a:t>What FitFuel Mobile offers and why customers should choose it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8ADD9-AFCF-65F0-EF11-C090ED117B0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77240" y="1825627"/>
            <a:ext cx="5318753" cy="4351336"/>
          </a:xfrm>
        </p:spPr>
        <p:txBody>
          <a:bodyPr/>
          <a:lstStyle/>
          <a:p>
            <a:pPr lvl="0"/>
            <a:r>
              <a:rPr lang="en-GB"/>
              <a:t>The concept </a:t>
            </a:r>
          </a:p>
          <a:p>
            <a:pPr marL="0" lvl="0" indent="0">
              <a:buNone/>
            </a:pPr>
            <a:r>
              <a:rPr lang="en-GB"/>
              <a:t>FitFuel Mobile provides healthy, high-protein meals and smoothies, in which will be delivered to customers.</a:t>
            </a:r>
          </a:p>
          <a:p>
            <a:pPr marL="0" lvl="0" indent="0">
              <a:buNone/>
            </a:pPr>
            <a:r>
              <a:rPr lang="en-GB"/>
              <a:t>Target for the customers would be the gym users, students who want more activity, busy professionals and the health-conscious consumers.</a:t>
            </a:r>
          </a:p>
          <a:p>
            <a:pPr marL="0" lvl="0" indent="0">
              <a:buNone/>
            </a:pPr>
            <a:r>
              <a:rPr lang="en-GB"/>
              <a:t>Launch locally, then expanding into other UK, cities.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371F8AA-051E-1ECA-C54E-D375197B950E}"/>
              </a:ext>
            </a:extLst>
          </p:cNvPr>
          <p:cNvSpPr txBox="1"/>
          <p:nvPr/>
        </p:nvSpPr>
        <p:spPr>
          <a:xfrm>
            <a:off x="6580936" y="1825627"/>
            <a:ext cx="5318753" cy="435133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228600" marR="0" lvl="0" indent="-22860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FC1DB"/>
              </a:buClr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Unique selling points (UPS)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Community: having partnerships with other gyms and have donations suitable surplus meals supplied.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Convenience: nutritious meals that don’t need daily preparations, as its already prepared.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Personalisation: perfect for calories, protein and dietary options especially for customers with allergies in which will be changed based on what they require.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Sustainability: packaging will be recyclable/compostable and a food-waste reduction.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AA382-6749-93B0-D7D6-9AB2DBD962D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900"/>
              <a:t>2. Pestle – Three Key 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DBC99-7FBD-E91B-E9C7-43C9A7679AC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9045" y="1825627"/>
            <a:ext cx="4034597" cy="4351336"/>
          </a:xfrm>
        </p:spPr>
        <p:txBody>
          <a:bodyPr/>
          <a:lstStyle/>
          <a:p>
            <a:pPr lvl="0"/>
            <a:r>
              <a:rPr lang="en-GB" b="1" u="sng" dirty="0"/>
              <a:t>Political / Legal</a:t>
            </a:r>
          </a:p>
          <a:p>
            <a:pPr marL="0" lvl="0" indent="0">
              <a:buNone/>
            </a:pPr>
            <a:r>
              <a:rPr lang="en-GB" dirty="0"/>
              <a:t>For food businesses they must meet the food-safety and hygiene requirements, following up from the laws.</a:t>
            </a:r>
          </a:p>
          <a:p>
            <a:pPr marL="0" lvl="0" indent="0">
              <a:buNone/>
            </a:pPr>
            <a:r>
              <a:rPr lang="en-GB" dirty="0"/>
              <a:t>The employment and the data protection rules in which could affect staffing and the ordering food platform.</a:t>
            </a:r>
          </a:p>
          <a:p>
            <a:pPr marL="0" lvl="0" indent="0">
              <a:buNone/>
            </a:pPr>
            <a:r>
              <a:rPr lang="en-GB" dirty="0"/>
              <a:t>Compliances that could increase costs, but they can protect customers and the brand reputation and awareness.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3870F81-DF61-F99E-7A59-52D50F91A9F0}"/>
              </a:ext>
            </a:extLst>
          </p:cNvPr>
          <p:cNvSpPr txBox="1"/>
          <p:nvPr/>
        </p:nvSpPr>
        <p:spPr>
          <a:xfrm>
            <a:off x="4153652" y="1825627"/>
            <a:ext cx="4034597" cy="435133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228600" marR="0" lvl="0" indent="-22860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FC1DB"/>
              </a:buClr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sng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Economic 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Ingredient, packaging, energy, and fuel costs can reduce the margin within the business.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Subscriptions and local suppliers that can improve costs and control the predictable revenue.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Customers will have a change of becoming more price-sensitive during hard periods of financial pressures.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1EBE24F-A260-2EC4-9882-6C1A47858E74}"/>
              </a:ext>
            </a:extLst>
          </p:cNvPr>
          <p:cNvSpPr txBox="1"/>
          <p:nvPr/>
        </p:nvSpPr>
        <p:spPr>
          <a:xfrm>
            <a:off x="8038353" y="1825627"/>
            <a:ext cx="4034597" cy="435133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228600" marR="0" lvl="0" indent="-22860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FC1DB"/>
              </a:buClr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sng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Social / Environmental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Growing interest within fitness, nutrition and the convenient amount of food supports demanded.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dirty="0">
                <a:solidFill>
                  <a:srgbClr val="FFFFFF"/>
                </a:solidFill>
                <a:latin typeface="Calibri"/>
              </a:rPr>
              <a:t>Customers increasingly will be considering the packaging and good waste when choosing the right brand.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Eco-friendly packaging that will surplus-food partnerships and can strengthen </a:t>
            </a:r>
            <a:r>
              <a:rPr lang="en-GB" sz="2000" b="0" i="0" u="none" strike="noStrike" kern="1200" cap="none" spc="0" baseline="0" dirty="0" err="1">
                <a:solidFill>
                  <a:srgbClr val="FFFFFF"/>
                </a:solidFill>
                <a:uFillTx/>
                <a:latin typeface="Calibri"/>
              </a:rPr>
              <a:t>FitFuel’s</a:t>
            </a:r>
            <a:r>
              <a:rPr lang="en-GB" sz="20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 Proposition.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3D4EA-0A11-C662-7432-1FF7A5B2C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87047-95A6-9CBC-6000-50551C46D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840" y="1825627"/>
            <a:ext cx="5715000" cy="4351336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/>
              <a:t>Strengths:</a:t>
            </a:r>
          </a:p>
          <a:p>
            <a:pPr>
              <a:buFontTx/>
              <a:buChar char="-"/>
            </a:pPr>
            <a:r>
              <a:rPr lang="en-GB" dirty="0"/>
              <a:t>Having a personalised meal for different fitness and dietary goals.</a:t>
            </a:r>
          </a:p>
          <a:p>
            <a:pPr>
              <a:buFontTx/>
              <a:buChar char="-"/>
            </a:pPr>
            <a:r>
              <a:rPr lang="en-GB" dirty="0"/>
              <a:t>Subscription models will encourage customers to repeat the same process.</a:t>
            </a:r>
          </a:p>
          <a:p>
            <a:pPr>
              <a:buFontTx/>
              <a:buChar char="-"/>
            </a:pPr>
            <a:r>
              <a:rPr lang="en-GB" dirty="0"/>
              <a:t>Healthy and convenient along with high-protein meal options</a:t>
            </a:r>
          </a:p>
          <a:p>
            <a:pPr>
              <a:buFontTx/>
              <a:buChar char="-"/>
            </a:pPr>
            <a:r>
              <a:rPr lang="en-GB" dirty="0"/>
              <a:t>Sustainable packaging and community focused.</a:t>
            </a:r>
          </a:p>
          <a:p>
            <a:r>
              <a:rPr lang="en-GB" b="1" u="sng" dirty="0"/>
              <a:t>Opportunities:</a:t>
            </a:r>
          </a:p>
          <a:p>
            <a:pPr>
              <a:buFontTx/>
              <a:buChar char="-"/>
            </a:pPr>
            <a:r>
              <a:rPr lang="en-GB" dirty="0"/>
              <a:t>Growing the interest of the fitness and healthy eating world.</a:t>
            </a:r>
          </a:p>
          <a:p>
            <a:pPr>
              <a:buFontTx/>
              <a:buChar char="-"/>
            </a:pPr>
            <a:r>
              <a:rPr lang="en-GB" dirty="0"/>
              <a:t>Entering partnerships with gyms, universities and engaging with more personal trainers.</a:t>
            </a:r>
          </a:p>
          <a:p>
            <a:pPr>
              <a:buFontTx/>
              <a:buChar char="-"/>
            </a:pPr>
            <a:r>
              <a:rPr lang="en-GB" dirty="0"/>
              <a:t>Corporate healthy lunch packages</a:t>
            </a:r>
          </a:p>
          <a:p>
            <a:pPr>
              <a:buFontTx/>
              <a:buChar char="-"/>
            </a:pPr>
            <a:r>
              <a:rPr lang="en-GB" dirty="0"/>
              <a:t>Expansion into other </a:t>
            </a:r>
            <a:r>
              <a:rPr lang="en-GB" dirty="0" err="1"/>
              <a:t>uk</a:t>
            </a:r>
            <a:r>
              <a:rPr lang="en-GB" dirty="0"/>
              <a:t> cities.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DA11FDF-F711-1058-BB89-5B4B5C2481A9}"/>
              </a:ext>
            </a:extLst>
          </p:cNvPr>
          <p:cNvSpPr txBox="1">
            <a:spLocks/>
          </p:cNvSpPr>
          <p:nvPr/>
        </p:nvSpPr>
        <p:spPr>
          <a:xfrm>
            <a:off x="6233160" y="1825627"/>
            <a:ext cx="57150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 fontScale="92500" lnSpcReduction="10000"/>
          </a:bodyPr>
          <a:lstStyle>
            <a:lvl1pPr marL="228600" marR="0" lvl="0" indent="-22860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FC1DB"/>
              </a:buClr>
              <a:buSzPct val="100000"/>
              <a:buFont typeface="Arial" pitchFamily="34"/>
              <a:buChar char="•"/>
              <a:tabLst/>
              <a:defRPr lang="en-US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  <a:lvl2pPr marL="685800" marR="0" lvl="1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FC1DB"/>
              </a:buClr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2pPr>
            <a:lvl3pPr marL="1143000" marR="0" lvl="2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FC1DB"/>
              </a:buClr>
              <a:buSzPct val="100000"/>
              <a:buFont typeface="Arial" pitchFamily="34"/>
              <a:buChar char="•"/>
              <a:tabLst/>
              <a:defRPr lang="en-US" sz="16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3pPr>
            <a:lvl4pPr marL="1600200" marR="0" lvl="3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FC1DB"/>
              </a:buClr>
              <a:buSzPct val="100000"/>
              <a:buFont typeface="Arial" pitchFamily="34"/>
              <a:buChar char="•"/>
              <a:tabLst/>
              <a:defRPr lang="en-US" sz="1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4pPr>
            <a:lvl5pPr marL="2057400" marR="0" lvl="4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FC1DB"/>
              </a:buClr>
              <a:buSzPct val="100000"/>
              <a:buFont typeface="Arial" pitchFamily="34"/>
              <a:buChar char="•"/>
              <a:tabLst/>
              <a:defRPr lang="en-US" sz="1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/>
              <a:t>Weaknesses:</a:t>
            </a:r>
          </a:p>
          <a:p>
            <a:pPr>
              <a:buFontTx/>
              <a:buChar char="-"/>
            </a:pPr>
            <a:r>
              <a:rPr lang="en-GB" dirty="0"/>
              <a:t>Reliance on efficient delivery operations</a:t>
            </a:r>
          </a:p>
          <a:p>
            <a:pPr>
              <a:buFontTx/>
              <a:buChar char="-"/>
            </a:pPr>
            <a:r>
              <a:rPr lang="en-GB" dirty="0"/>
              <a:t>Keeping fresh ingredients while they have a short shelf life.</a:t>
            </a:r>
          </a:p>
          <a:p>
            <a:pPr>
              <a:buFontTx/>
              <a:buChar char="-"/>
            </a:pPr>
            <a:r>
              <a:rPr lang="en-GB" dirty="0"/>
              <a:t>New business with a low brand awareness next to competition.</a:t>
            </a:r>
          </a:p>
          <a:p>
            <a:pPr>
              <a:buFontTx/>
              <a:buChar char="-"/>
            </a:pPr>
            <a:r>
              <a:rPr lang="en-GB" dirty="0"/>
              <a:t>High initial start up costs which could risk the ability to rise.</a:t>
            </a:r>
            <a:endParaRPr lang="en-GB" b="1" u="sng" dirty="0"/>
          </a:p>
          <a:p>
            <a:r>
              <a:rPr lang="en-GB" b="1" u="sng" dirty="0"/>
              <a:t>Threats:</a:t>
            </a:r>
          </a:p>
          <a:p>
            <a:pPr>
              <a:buFontTx/>
              <a:buChar char="-"/>
            </a:pPr>
            <a:r>
              <a:rPr lang="en-GB" dirty="0"/>
              <a:t>Rising food, energy and the fuel costs up</a:t>
            </a:r>
          </a:p>
          <a:p>
            <a:pPr>
              <a:buFontTx/>
              <a:buChar char="-"/>
            </a:pPr>
            <a:r>
              <a:rPr lang="en-GB" dirty="0"/>
              <a:t>Food safety or having delivery problems in which could damage the reputation</a:t>
            </a:r>
          </a:p>
          <a:p>
            <a:pPr>
              <a:buFontTx/>
              <a:buChar char="-"/>
            </a:pPr>
            <a:r>
              <a:rPr lang="en-GB" dirty="0"/>
              <a:t>Having strong competition for established meal prep brands.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Font typeface="Arial" pitchFamily="34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179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FB3D2-6A32-B5D1-B71B-AB41B8C7B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Two Major Marketing Strategies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2EEF4F-9BC2-1404-2616-E019DD32C3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1. Social media and influencers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DACBD5-5D37-EAA6-4D96-BBBF0C06678F}"/>
              </a:ext>
            </a:extLst>
          </p:cNvPr>
          <p:cNvSpPr>
            <a:spLocks noGrp="1"/>
          </p:cNvSpPr>
          <p:nvPr>
            <p:ph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</a:t>
            </a:r>
            <a:r>
              <a:rPr lang="en-GB" dirty="0" err="1"/>
              <a:t>FitFuel</a:t>
            </a:r>
            <a:r>
              <a:rPr lang="en-GB" dirty="0"/>
              <a:t> mobile use TikTok and Instagram when doing meal preps, fitness and keeping active along side with behind-the-scenes content could get a whole lot of views and interactions, giving the brand awareness.</a:t>
            </a:r>
          </a:p>
          <a:p>
            <a:r>
              <a:rPr lang="en-GB" dirty="0"/>
              <a:t>Working with local fitness creators/influencers to have a demonstration of the subscriptions and the meal plans.</a:t>
            </a:r>
          </a:p>
          <a:p>
            <a:r>
              <a:rPr lang="en-GB" dirty="0"/>
              <a:t>Having ability to use the launch offers of 20% off the first order to convert the interest into sales.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40B03-940E-E96D-D589-401C99299957}"/>
              </a:ext>
            </a:extLst>
          </p:cNvPr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GB" dirty="0"/>
              <a:t>2. Partnerships and referrals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525CD4-1301-678F-78D9-5CB877EE4182}"/>
              </a:ext>
            </a:extLst>
          </p:cNvPr>
          <p:cNvSpPr>
            <a:spLocks noGrp="1"/>
          </p:cNvSpPr>
          <p:nvPr>
            <p:ph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Partnering up with gyms, personal trainers, universities or even sports clubs.</a:t>
            </a:r>
          </a:p>
          <a:p>
            <a:r>
              <a:rPr lang="en-GB" dirty="0"/>
              <a:t>Having to offer member/student discounts and referral rewards for the users.</a:t>
            </a:r>
          </a:p>
          <a:p>
            <a:r>
              <a:rPr lang="en-GB" dirty="0"/>
              <a:t>Having QR codes on posters along with promotional materials which can link directly to ordering.</a:t>
            </a:r>
          </a:p>
          <a:p>
            <a:r>
              <a:rPr lang="en-GB" dirty="0"/>
              <a:t>Building that repeat of purchases throughout the loyalty points and subscription incentivises.</a:t>
            </a:r>
          </a:p>
        </p:txBody>
      </p:sp>
    </p:spTree>
    <p:extLst>
      <p:ext uri="{BB962C8B-B14F-4D97-AF65-F5344CB8AC3E}">
        <p14:creationId xmlns:p14="http://schemas.microsoft.com/office/powerpoint/2010/main" val="1954672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84E8-8634-FD7E-950C-8059ADF1F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5. Funding requirements and allocation</a:t>
            </a:r>
            <a:br>
              <a:rPr lang="en-GB" dirty="0"/>
            </a:br>
            <a:r>
              <a:rPr lang="en-GB" sz="2000" dirty="0"/>
              <a:t>this should be the initial funding requirement to launch </a:t>
            </a:r>
            <a:r>
              <a:rPr lang="en-GB" sz="2000" dirty="0" err="1"/>
              <a:t>FitFuel</a:t>
            </a:r>
            <a:r>
              <a:rPr lang="en-GB" sz="2000" dirty="0"/>
              <a:t> Mobile</a:t>
            </a:r>
            <a:br>
              <a:rPr lang="en-GB" sz="2000" dirty="0"/>
            </a:br>
            <a:r>
              <a:rPr lang="en-GB" sz="2000" dirty="0"/>
              <a:t>£45,000 total start-up funding.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C6A1BA-DDC9-F3DB-1F63-670EA91E51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the funding will be used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2B53B0-629C-6CF8-AC5D-3F954B1597AD}"/>
              </a:ext>
            </a:extLst>
          </p:cNvPr>
          <p:cNvSpPr>
            <a:spLocks noGrp="1"/>
          </p:cNvSpPr>
          <p:nvPr>
            <p:ph idx="2"/>
          </p:nvPr>
        </p:nvSpPr>
        <p:spPr/>
        <p:txBody>
          <a:bodyPr/>
          <a:lstStyle/>
          <a:p>
            <a:r>
              <a:rPr lang="en-GB" dirty="0"/>
              <a:t>Website + ordering system: £3,500</a:t>
            </a:r>
          </a:p>
          <a:p>
            <a:r>
              <a:rPr lang="en-GB" dirty="0"/>
              <a:t>Packaging, branding + launch marketing: £4,300</a:t>
            </a:r>
          </a:p>
          <a:p>
            <a:r>
              <a:rPr lang="en-GB" dirty="0"/>
              <a:t>Insurance, training + technology: £4,700</a:t>
            </a:r>
          </a:p>
          <a:p>
            <a:r>
              <a:rPr lang="en-GB" dirty="0"/>
              <a:t>Kitchen deposit + initial food stock: £5,500</a:t>
            </a:r>
          </a:p>
          <a:p>
            <a:r>
              <a:rPr lang="en-GB" dirty="0"/>
              <a:t>Commercial kitchen + equipment: £7,500</a:t>
            </a:r>
          </a:p>
          <a:p>
            <a:r>
              <a:rPr lang="en-GB" dirty="0"/>
              <a:t>Used refrigerated delivery van: £9,000</a:t>
            </a:r>
          </a:p>
          <a:p>
            <a:r>
              <a:rPr lang="en-GB" dirty="0"/>
              <a:t>Working capital: £10,000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538025-6814-7315-AE16-DFADEE085540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096000" y="1666738"/>
            <a:ext cx="5183184" cy="823910"/>
          </a:xfrm>
        </p:spPr>
        <p:txBody>
          <a:bodyPr/>
          <a:lstStyle/>
          <a:p>
            <a:r>
              <a:rPr lang="en-GB" dirty="0"/>
              <a:t>Funding sources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3FE275-4C9C-6C20-67F0-CC00547F7BD1}"/>
              </a:ext>
            </a:extLst>
          </p:cNvPr>
          <p:cNvSpPr>
            <a:spLocks noGrp="1"/>
          </p:cNvSpPr>
          <p:nvPr>
            <p:ph idx="4"/>
          </p:nvPr>
        </p:nvSpPr>
        <p:spPr/>
        <p:txBody>
          <a:bodyPr/>
          <a:lstStyle/>
          <a:p>
            <a:r>
              <a:rPr lang="en-GB" dirty="0"/>
              <a:t>Investors value should have the funding support of a sustainable launch, have a built local demand and provide capacity for future experiences.</a:t>
            </a:r>
          </a:p>
          <a:p>
            <a:r>
              <a:rPr lang="en-GB" dirty="0"/>
              <a:t>Private investor: £10,000</a:t>
            </a:r>
          </a:p>
          <a:p>
            <a:r>
              <a:rPr lang="en-GB" dirty="0"/>
              <a:t>Owner’s savings: £15,000</a:t>
            </a:r>
          </a:p>
          <a:p>
            <a:r>
              <a:rPr lang="en-GB" dirty="0"/>
              <a:t>Start up loan: £20,000</a:t>
            </a:r>
          </a:p>
        </p:txBody>
      </p:sp>
    </p:spTree>
    <p:extLst>
      <p:ext uri="{BB962C8B-B14F-4D97-AF65-F5344CB8AC3E}">
        <p14:creationId xmlns:p14="http://schemas.microsoft.com/office/powerpoint/2010/main" val="978104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73DCC-B822-ACCE-BBE5-0952D8EF2A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73040"/>
            <a:ext cx="9144000" cy="4531679"/>
          </a:xfrm>
        </p:spPr>
        <p:txBody>
          <a:bodyPr>
            <a:normAutofit/>
          </a:bodyPr>
          <a:lstStyle/>
          <a:p>
            <a:r>
              <a:rPr lang="en-GB" sz="7200" dirty="0"/>
              <a:t>Thank You for listening! </a:t>
            </a:r>
            <a:br>
              <a:rPr lang="en-GB" sz="7200" dirty="0"/>
            </a:br>
            <a:r>
              <a:rPr lang="en-GB" sz="7200" dirty="0"/>
              <a:t>Is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48931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F1FF1-55F2-413D-DB23-0BBAC978EB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1643" y="761999"/>
            <a:ext cx="8366757" cy="67531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8D8AB8-C7E6-75B4-5D4E-0276516EAC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3941" y="1767839"/>
            <a:ext cx="10104117" cy="4495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Department for Environment, Food &amp; Rural Affairs (2025)</a:t>
            </a:r>
            <a:r>
              <a:rPr lang="en-GB" dirty="0"/>
              <a:t> </a:t>
            </a:r>
            <a:r>
              <a:rPr lang="en-GB" i="1" dirty="0"/>
              <a:t>Simpler recycling: workplace recycling in England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GOV.UK – Workplace recycling guidance</a:t>
            </a:r>
            <a:r>
              <a:rPr lang="en-GB" dirty="0"/>
              <a:t> (Accessed: 9 August 2026).</a:t>
            </a:r>
          </a:p>
          <a:p>
            <a:r>
              <a:rPr lang="en-GB" b="1" dirty="0"/>
              <a:t>GOV.UK (2026)</a:t>
            </a:r>
            <a:r>
              <a:rPr lang="en-GB" dirty="0"/>
              <a:t> </a:t>
            </a:r>
            <a:r>
              <a:rPr lang="en-GB" i="1" dirty="0"/>
              <a:t>Set up a private limited company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GOV.UK – Private limited companies</a:t>
            </a:r>
            <a:r>
              <a:rPr lang="en-GB" dirty="0"/>
              <a:t> (Accessed: 9 August 2026).</a:t>
            </a:r>
          </a:p>
          <a:p>
            <a:r>
              <a:rPr lang="en-GB" b="1" dirty="0"/>
              <a:t>Food Standards Agency (2025)</a:t>
            </a:r>
            <a:r>
              <a:rPr lang="en-GB" dirty="0"/>
              <a:t> </a:t>
            </a:r>
            <a:r>
              <a:rPr lang="en-GB" i="1" dirty="0"/>
              <a:t>Download your allergen icons and posters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Food Standards Agency – Allergen guidance</a:t>
            </a:r>
            <a:r>
              <a:rPr lang="en-GB" dirty="0"/>
              <a:t> (Accessed: 9 August 2026).</a:t>
            </a:r>
          </a:p>
          <a:p>
            <a:r>
              <a:rPr lang="en-GB" b="1" dirty="0"/>
              <a:t>Low Pay Commission (2026)</a:t>
            </a:r>
            <a:r>
              <a:rPr lang="en-GB" dirty="0"/>
              <a:t> </a:t>
            </a:r>
            <a:r>
              <a:rPr lang="en-GB" i="1" dirty="0"/>
              <a:t>The National Minimum Wage in 2026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GOV.UK – National Minimum Wage in 2026</a:t>
            </a:r>
            <a:r>
              <a:rPr lang="en-GB" dirty="0"/>
              <a:t> (Accessed: 9 August 2026).</a:t>
            </a:r>
          </a:p>
          <a:p>
            <a:r>
              <a:rPr lang="en-GB" b="1" dirty="0"/>
              <a:t>Information Commissioner's Office (2026)</a:t>
            </a:r>
            <a:r>
              <a:rPr lang="en-GB" dirty="0"/>
              <a:t> </a:t>
            </a:r>
            <a:r>
              <a:rPr lang="en-GB" i="1" dirty="0"/>
              <a:t>A guide to the data protection principles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ICO – Data protection principles</a:t>
            </a:r>
            <a:r>
              <a:rPr lang="en-GB" dirty="0"/>
              <a:t> (Accessed: 9 August 2026).</a:t>
            </a:r>
          </a:p>
        </p:txBody>
      </p:sp>
    </p:spTree>
    <p:extLst>
      <p:ext uri="{BB962C8B-B14F-4D97-AF65-F5344CB8AC3E}">
        <p14:creationId xmlns:p14="http://schemas.microsoft.com/office/powerpoint/2010/main" val="3210099885"/>
      </p:ext>
    </p:extLst>
  </p:cSld>
  <p:clrMapOvr>
    <a:masterClrMapping/>
  </p:clrMapOvr>
</p:sld>
</file>

<file path=ppt/theme/theme1.xml><?xml version="1.0" encoding="utf-8"?>
<a:theme xmlns:a="http://schemas.openxmlformats.org/drawingml/2006/main" name="Celebration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964</Words>
  <Application>Microsoft Office PowerPoint</Application>
  <PresentationFormat>Widescreen</PresentationFormat>
  <Paragraphs>84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Calibri</vt:lpstr>
      <vt:lpstr>Gill Sans Nova</vt:lpstr>
      <vt:lpstr>CelebrationVTI</vt:lpstr>
      <vt:lpstr>FitFuel Mobile</vt:lpstr>
      <vt:lpstr>1. Business Idea What FitFuel Mobile offers and why customers should choose it</vt:lpstr>
      <vt:lpstr>2. Pestle – Three Key External Factors</vt:lpstr>
      <vt:lpstr>3. SWOT</vt:lpstr>
      <vt:lpstr>4. Two Major Marketing Strategies  </vt:lpstr>
      <vt:lpstr>5. Funding requirements and allocation this should be the initial funding requirement to launch FitFuel Mobile £45,000 total start-up funding.</vt:lpstr>
      <vt:lpstr>Thank You for listening!  Is there any 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Gheorghe</dc:creator>
  <cp:lastModifiedBy>Andreea Gheorghe</cp:lastModifiedBy>
  <cp:revision>6</cp:revision>
  <dcterms:created xsi:type="dcterms:W3CDTF">2026-08-09T09:18:50Z</dcterms:created>
  <dcterms:modified xsi:type="dcterms:W3CDTF">2026-08-09T20:34:00Z</dcterms:modified>
</cp:coreProperties>
</file>