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8"/>
  </p:notesMasterIdLst>
  <p:handoutMasterIdLst>
    <p:handoutMasterId r:id="rId19"/>
  </p:handoutMasterIdLst>
  <p:sldIdLst>
    <p:sldId id="295" r:id="rId2"/>
    <p:sldId id="261" r:id="rId3"/>
    <p:sldId id="257" r:id="rId4"/>
    <p:sldId id="258" r:id="rId5"/>
    <p:sldId id="293" r:id="rId6"/>
    <p:sldId id="294" r:id="rId7"/>
    <p:sldId id="290" r:id="rId8"/>
    <p:sldId id="292" r:id="rId9"/>
    <p:sldId id="259" r:id="rId10"/>
    <p:sldId id="287" r:id="rId11"/>
    <p:sldId id="284" r:id="rId12"/>
    <p:sldId id="260" r:id="rId13"/>
    <p:sldId id="291" r:id="rId14"/>
    <p:sldId id="289" r:id="rId15"/>
    <p:sldId id="262" r:id="rId16"/>
    <p:sldId id="288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2C47A0-6FC7-44E2-98CF-5F924B18D4D9}" v="20" dt="2024-01-27T15:35:37.7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38" autoAdjust="0"/>
    <p:restoredTop sz="72900" autoAdjust="0"/>
  </p:normalViewPr>
  <p:slideViewPr>
    <p:cSldViewPr snapToGrid="0">
      <p:cViewPr varScale="1">
        <p:scale>
          <a:sx n="79" d="100"/>
          <a:sy n="79" d="100"/>
        </p:scale>
        <p:origin x="244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1" d="100"/>
        <a:sy n="121" d="100"/>
      </p:scale>
      <p:origin x="0" y="-11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45436E-AAE6-4694-953D-F8DD45CFB3AF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06B8D7-653C-4E3A-940B-55A8FDB15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688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9AA35-2B4E-483B-B38C-6CA1F9B3944B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6DCD6-B073-4C1D-9F49-44AAD05BD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4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ology.fas.harvard.edu/files/sociology/files/literature_review.pdf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0193CA-9059-4C07-B6F4-1E4F2672801B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297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777F711-1862-4272-ABE8-790096BD8A9C}" type="slidenum">
              <a:rPr lang="en-GB" altLang="en-US">
                <a:latin typeface="Times New Roman" panose="02020603050405020304" pitchFamily="18" charset="0"/>
              </a:rPr>
              <a:pPr/>
              <a:t>12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6619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literature_review.pdf (harvard.edu)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6DCD6-B073-4C1D-9F49-44AAD05BD35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879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29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31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61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162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88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526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111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160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297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421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234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9B25D-79AE-4B9C-9CBA-495B8E411B54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131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329F74F-A118-DE20-CDE2-34696118BC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GB" dirty="0"/>
              <a:t>Research for a Dissertation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AD79695-12C7-E62D-3383-4AF051A8B5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/>
          <a:p>
            <a:r>
              <a:rPr lang="en-US" dirty="0"/>
              <a:t>Research Methods  </a:t>
            </a:r>
          </a:p>
        </p:txBody>
      </p:sp>
    </p:spTree>
    <p:extLst>
      <p:ext uri="{BB962C8B-B14F-4D97-AF65-F5344CB8AC3E}">
        <p14:creationId xmlns:p14="http://schemas.microsoft.com/office/powerpoint/2010/main" val="2738930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460FC-9426-4EDD-9D0A-3DE503A2B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8E3C0-13BA-4FEC-9592-5C7B54700A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An undergraduate degree is evidence that the holder has a general knowledge of the named subject area; </a:t>
            </a:r>
          </a:p>
          <a:p>
            <a:r>
              <a:rPr lang="en-GB" dirty="0"/>
              <a:t>A Master’s degree is normally a postgraduate qualification, indicating that the holder has </a:t>
            </a:r>
            <a:r>
              <a:rPr lang="en-GB"/>
              <a:t>advanced</a:t>
            </a:r>
            <a:r>
              <a:rPr lang="en-GB" dirty="0"/>
              <a:t> knowledge of the named subject area.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6059C-2F54-452D-9794-4E60308C44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40" r="15480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30666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298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 algn="r"/>
            <a:r>
              <a:rPr lang="en-GB" altLang="en-US" sz="3500">
                <a:solidFill>
                  <a:srgbClr val="FFFFFF"/>
                </a:solidFill>
              </a:rPr>
              <a:t>The Research Process</a:t>
            </a:r>
          </a:p>
        </p:txBody>
      </p:sp>
      <p:sp>
        <p:nvSpPr>
          <p:cNvPr id="439306" name="Line 10"/>
          <p:cNvSpPr>
            <a:spLocks noChangeShapeType="1"/>
          </p:cNvSpPr>
          <p:nvPr/>
        </p:nvSpPr>
        <p:spPr bwMode="auto">
          <a:xfrm>
            <a:off x="4189085" y="2062129"/>
            <a:ext cx="2324854" cy="2206982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BFBB08-4790-4778-9C43-1002C9364E04}"/>
              </a:ext>
            </a:extLst>
          </p:cNvPr>
          <p:cNvSpPr txBox="1"/>
          <p:nvPr/>
        </p:nvSpPr>
        <p:spPr>
          <a:xfrm>
            <a:off x="1176889" y="2149046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Select a topic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8B8A26-9161-4743-8D04-0CF683D44937}"/>
              </a:ext>
            </a:extLst>
          </p:cNvPr>
          <p:cNvSpPr txBox="1"/>
          <p:nvPr/>
        </p:nvSpPr>
        <p:spPr>
          <a:xfrm>
            <a:off x="1784437" y="2573860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Identify a broad area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F524FC-1493-4A02-81C1-669B248DC002}"/>
              </a:ext>
            </a:extLst>
          </p:cNvPr>
          <p:cNvSpPr txBox="1"/>
          <p:nvPr/>
        </p:nvSpPr>
        <p:spPr>
          <a:xfrm>
            <a:off x="3349066" y="3369144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Choose the methods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E9D414-3F92-45CF-9912-6AD7A6F64BC4}"/>
              </a:ext>
            </a:extLst>
          </p:cNvPr>
          <p:cNvSpPr txBox="1"/>
          <p:nvPr/>
        </p:nvSpPr>
        <p:spPr>
          <a:xfrm>
            <a:off x="2736279" y="2959337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Decide an approach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FA9252-6BA8-46A3-803D-401753B6208F}"/>
              </a:ext>
            </a:extLst>
          </p:cNvPr>
          <p:cNvSpPr txBox="1"/>
          <p:nvPr/>
        </p:nvSpPr>
        <p:spPr>
          <a:xfrm>
            <a:off x="3927520" y="3764158"/>
            <a:ext cx="2008053" cy="6485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Collect data</a:t>
            </a:r>
            <a:endParaRPr lang="en-US" sz="1314" kern="1200" dirty="0">
              <a:solidFill>
                <a:schemeClr val="tx1"/>
              </a:solidFill>
              <a:latin typeface="+mn-lt"/>
              <a:ea typeface="+mn-lt"/>
              <a:cs typeface="+mn-lt"/>
            </a:endParaRPr>
          </a:p>
          <a:p>
            <a:pPr algn="l">
              <a:spcAft>
                <a:spcPts val="600"/>
              </a:spcAft>
            </a:pPr>
            <a:endParaRPr lang="en-US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BA25A3-BC43-455E-81F2-A10B8F48A30E}"/>
              </a:ext>
            </a:extLst>
          </p:cNvPr>
          <p:cNvSpPr txBox="1"/>
          <p:nvPr/>
        </p:nvSpPr>
        <p:spPr>
          <a:xfrm>
            <a:off x="4406254" y="4107116"/>
            <a:ext cx="2008053" cy="6485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Analyse data</a:t>
            </a:r>
            <a:endParaRPr lang="en-US" sz="1314" kern="1200" dirty="0">
              <a:solidFill>
                <a:schemeClr val="tx1"/>
              </a:solidFill>
              <a:latin typeface="+mn-lt"/>
              <a:ea typeface="+mn-lt"/>
              <a:cs typeface="+mn-lt"/>
            </a:endParaRPr>
          </a:p>
          <a:p>
            <a:pPr algn="l">
              <a:spcAft>
                <a:spcPts val="600"/>
              </a:spcAft>
            </a:pPr>
            <a:endParaRPr lang="en-US" dirty="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8782E3-12FA-4B94-B7CF-B505F064A0A0}"/>
              </a:ext>
            </a:extLst>
          </p:cNvPr>
          <p:cNvSpPr txBox="1"/>
          <p:nvPr/>
        </p:nvSpPr>
        <p:spPr>
          <a:xfrm>
            <a:off x="4791260" y="4440590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 dirty="0">
                <a:solidFill>
                  <a:schemeClr val="tx1"/>
                </a:solidFill>
                <a:latin typeface="+mn-lt"/>
                <a:ea typeface="+mn-lt"/>
                <a:cs typeface="+mn-lt"/>
              </a:rPr>
              <a:t>Present findings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425B94C-3438-4875-AAF5-609CE36E92DF}"/>
              </a:ext>
            </a:extLst>
          </p:cNvPr>
          <p:cNvSpPr txBox="1"/>
          <p:nvPr/>
        </p:nvSpPr>
        <p:spPr>
          <a:xfrm>
            <a:off x="914401" y="378069"/>
            <a:ext cx="63145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The Dissertation Life Cycle</a:t>
            </a:r>
          </a:p>
        </p:txBody>
      </p:sp>
    </p:spTree>
    <p:extLst>
      <p:ext uri="{BB962C8B-B14F-4D97-AF65-F5344CB8AC3E}">
        <p14:creationId xmlns:p14="http://schemas.microsoft.com/office/powerpoint/2010/main" val="1249500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9306" grpId="0" animBg="1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r>
              <a:rPr lang="en-US" dirty="0"/>
              <a:t>Or, it can be framed as a Series of Questions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do you want to find out?</a:t>
            </a:r>
          </a:p>
          <a:p>
            <a:r>
              <a:rPr lang="en-US" dirty="0"/>
              <a:t>What style of research is needed?</a:t>
            </a:r>
          </a:p>
          <a:p>
            <a:r>
              <a:rPr lang="en-US" dirty="0"/>
              <a:t>What has already been understood?</a:t>
            </a:r>
          </a:p>
          <a:p>
            <a:r>
              <a:rPr lang="en-US" dirty="0"/>
              <a:t>What data do you need to answer your question?</a:t>
            </a:r>
          </a:p>
          <a:p>
            <a:r>
              <a:rPr lang="en-US" dirty="0"/>
              <a:t>How are you going to gather it?</a:t>
            </a:r>
          </a:p>
          <a:p>
            <a:r>
              <a:rPr lang="en-US" dirty="0"/>
              <a:t>How are you going to make sense of it?</a:t>
            </a:r>
          </a:p>
          <a:p>
            <a:r>
              <a:rPr lang="en-US" dirty="0"/>
              <a:t>What does it tell you?</a:t>
            </a:r>
          </a:p>
        </p:txBody>
      </p:sp>
    </p:spTree>
    <p:extLst>
      <p:ext uri="{BB962C8B-B14F-4D97-AF65-F5344CB8AC3E}">
        <p14:creationId xmlns:p14="http://schemas.microsoft.com/office/powerpoint/2010/main" val="953005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760366" y="380735"/>
            <a:ext cx="5829300" cy="403622"/>
          </a:xfrm>
        </p:spPr>
        <p:txBody>
          <a:bodyPr>
            <a:noAutofit/>
          </a:bodyPr>
          <a:lstStyle/>
          <a:p>
            <a:r>
              <a:rPr lang="en-GB" altLang="en-US" sz="2700" dirty="0">
                <a:solidFill>
                  <a:schemeClr val="accent1"/>
                </a:solidFill>
              </a:rPr>
              <a:t>Research Stages</a:t>
            </a:r>
            <a:endParaRPr lang="en-US" altLang="en-US" sz="2700" dirty="0">
              <a:solidFill>
                <a:schemeClr val="accent1"/>
              </a:solidFill>
            </a:endParaRPr>
          </a:p>
        </p:txBody>
      </p:sp>
      <p:grpSp>
        <p:nvGrpSpPr>
          <p:cNvPr id="441347" name="Group 3"/>
          <p:cNvGrpSpPr>
            <a:grpSpLocks/>
          </p:cNvGrpSpPr>
          <p:nvPr/>
        </p:nvGrpSpPr>
        <p:grpSpPr bwMode="auto">
          <a:xfrm>
            <a:off x="1187261" y="1444702"/>
            <a:ext cx="1354310" cy="1448047"/>
            <a:chOff x="839" y="890"/>
            <a:chExt cx="862" cy="1391"/>
          </a:xfrm>
        </p:grpSpPr>
        <p:pic>
          <p:nvPicPr>
            <p:cNvPr id="441348" name="Picture 4" descr="j029912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49" name="Text Box 5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4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Introduction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0" name="Group 6"/>
          <p:cNvGrpSpPr>
            <a:grpSpLocks/>
          </p:cNvGrpSpPr>
          <p:nvPr/>
        </p:nvGrpSpPr>
        <p:grpSpPr bwMode="auto">
          <a:xfrm>
            <a:off x="3124352" y="1613995"/>
            <a:ext cx="917972" cy="1438764"/>
            <a:chOff x="839" y="890"/>
            <a:chExt cx="862" cy="1402"/>
          </a:xfrm>
        </p:grpSpPr>
        <p:pic>
          <p:nvPicPr>
            <p:cNvPr id="441351" name="Picture 7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52" name="Text Box 8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4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Literature Review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3" name="Group 9"/>
          <p:cNvGrpSpPr>
            <a:grpSpLocks/>
          </p:cNvGrpSpPr>
          <p:nvPr/>
        </p:nvGrpSpPr>
        <p:grpSpPr bwMode="auto">
          <a:xfrm>
            <a:off x="4711631" y="1866116"/>
            <a:ext cx="1507693" cy="1568416"/>
            <a:chOff x="839" y="890"/>
            <a:chExt cx="899" cy="1334"/>
          </a:xfrm>
        </p:grpSpPr>
        <p:pic>
          <p:nvPicPr>
            <p:cNvPr id="441354" name="Picture 10" descr="j029912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55" name="Text Box 11"/>
            <p:cNvSpPr txBox="1">
              <a:spLocks noChangeArrowheads="1"/>
            </p:cNvSpPr>
            <p:nvPr/>
          </p:nvSpPr>
          <p:spPr bwMode="auto">
            <a:xfrm>
              <a:off x="839" y="1797"/>
              <a:ext cx="899" cy="4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Methodology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6" name="Group 12"/>
          <p:cNvGrpSpPr>
            <a:grpSpLocks/>
          </p:cNvGrpSpPr>
          <p:nvPr/>
        </p:nvGrpSpPr>
        <p:grpSpPr bwMode="auto">
          <a:xfrm>
            <a:off x="4929927" y="4030712"/>
            <a:ext cx="1026319" cy="1208513"/>
            <a:chOff x="839" y="890"/>
            <a:chExt cx="862" cy="1207"/>
          </a:xfrm>
        </p:grpSpPr>
        <p:pic>
          <p:nvPicPr>
            <p:cNvPr id="441357" name="Picture 13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58" name="Text Box 14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Findings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9" name="Group 15"/>
          <p:cNvGrpSpPr>
            <a:grpSpLocks/>
          </p:cNvGrpSpPr>
          <p:nvPr/>
        </p:nvGrpSpPr>
        <p:grpSpPr bwMode="auto">
          <a:xfrm>
            <a:off x="3135581" y="4093920"/>
            <a:ext cx="917972" cy="1246640"/>
            <a:chOff x="839" y="890"/>
            <a:chExt cx="862" cy="1194"/>
          </a:xfrm>
        </p:grpSpPr>
        <p:pic>
          <p:nvPicPr>
            <p:cNvPr id="441360" name="Picture 16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61" name="Text Box 17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2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Analysis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62" name="Group 18"/>
          <p:cNvGrpSpPr>
            <a:grpSpLocks/>
          </p:cNvGrpSpPr>
          <p:nvPr/>
        </p:nvGrpSpPr>
        <p:grpSpPr bwMode="auto">
          <a:xfrm>
            <a:off x="1339785" y="4001190"/>
            <a:ext cx="1086937" cy="1415348"/>
            <a:chOff x="839" y="890"/>
            <a:chExt cx="862" cy="1415"/>
          </a:xfrm>
        </p:grpSpPr>
        <p:pic>
          <p:nvPicPr>
            <p:cNvPr id="441363" name="Picture 19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64" name="Text Box 20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5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Conclusion</a:t>
              </a:r>
              <a:endParaRPr lang="en-US" altLang="en-US" sz="1350" dirty="0">
                <a:latin typeface="Garamond" charset="0"/>
              </a:endParaRPr>
            </a:p>
          </p:txBody>
        </p:sp>
      </p:grpSp>
      <p:sp>
        <p:nvSpPr>
          <p:cNvPr id="441365" name="Line 21"/>
          <p:cNvSpPr>
            <a:spLocks noChangeShapeType="1"/>
          </p:cNvSpPr>
          <p:nvPr/>
        </p:nvSpPr>
        <p:spPr bwMode="auto">
          <a:xfrm>
            <a:off x="2438491" y="2040514"/>
            <a:ext cx="594122" cy="16311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 dirty="0"/>
          </a:p>
        </p:txBody>
      </p:sp>
      <p:sp>
        <p:nvSpPr>
          <p:cNvPr id="441366" name="Line 22"/>
          <p:cNvSpPr>
            <a:spLocks noChangeShapeType="1"/>
          </p:cNvSpPr>
          <p:nvPr/>
        </p:nvSpPr>
        <p:spPr bwMode="auto">
          <a:xfrm>
            <a:off x="4139804" y="2358175"/>
            <a:ext cx="594122" cy="161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441367" name="Freeform 23"/>
          <p:cNvSpPr>
            <a:spLocks/>
          </p:cNvSpPr>
          <p:nvPr/>
        </p:nvSpPr>
        <p:spPr bwMode="auto">
          <a:xfrm>
            <a:off x="6027590" y="3209191"/>
            <a:ext cx="607051" cy="1287223"/>
          </a:xfrm>
          <a:custGeom>
            <a:avLst/>
            <a:gdLst>
              <a:gd name="T0" fmla="*/ 544 w 544"/>
              <a:gd name="T1" fmla="*/ 0 h 702"/>
              <a:gd name="T2" fmla="*/ 453 w 544"/>
              <a:gd name="T3" fmla="*/ 589 h 702"/>
              <a:gd name="T4" fmla="*/ 0 w 544"/>
              <a:gd name="T5" fmla="*/ 680 h 7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44" h="702">
                <a:moveTo>
                  <a:pt x="544" y="0"/>
                </a:moveTo>
                <a:cubicBezTo>
                  <a:pt x="544" y="238"/>
                  <a:pt x="544" y="476"/>
                  <a:pt x="453" y="589"/>
                </a:cubicBezTo>
                <a:cubicBezTo>
                  <a:pt x="362" y="702"/>
                  <a:pt x="75" y="665"/>
                  <a:pt x="0" y="68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441368" name="Line 24"/>
          <p:cNvSpPr>
            <a:spLocks noChangeShapeType="1"/>
          </p:cNvSpPr>
          <p:nvPr/>
        </p:nvSpPr>
        <p:spPr bwMode="auto">
          <a:xfrm flipH="1">
            <a:off x="4086226" y="465834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 dirty="0"/>
          </a:p>
        </p:txBody>
      </p:sp>
      <p:sp>
        <p:nvSpPr>
          <p:cNvPr id="441369" name="Line 25"/>
          <p:cNvSpPr>
            <a:spLocks noChangeShapeType="1"/>
          </p:cNvSpPr>
          <p:nvPr/>
        </p:nvSpPr>
        <p:spPr bwMode="auto">
          <a:xfrm flipH="1" flipV="1">
            <a:off x="2507019" y="4615567"/>
            <a:ext cx="594122" cy="3880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914714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22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altLang="en-US"/>
              <a:t>The Structure of a Dissertation</a:t>
            </a:r>
          </a:p>
        </p:txBody>
      </p:sp>
      <p:sp>
        <p:nvSpPr>
          <p:cNvPr id="4403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1800" i="1"/>
              <a:t>Title Page</a:t>
            </a:r>
          </a:p>
          <a:p>
            <a:pPr>
              <a:lnSpc>
                <a:spcPct val="90000"/>
              </a:lnSpc>
            </a:pPr>
            <a:r>
              <a:rPr lang="en-GB" altLang="en-US" sz="1800" i="1"/>
              <a:t>Abstract</a:t>
            </a:r>
          </a:p>
          <a:p>
            <a:pPr>
              <a:lnSpc>
                <a:spcPct val="90000"/>
              </a:lnSpc>
            </a:pPr>
            <a:r>
              <a:rPr lang="en-GB" altLang="en-US" sz="1800" i="1"/>
              <a:t>Table of Contents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Introduction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Background (if required)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Literature Review 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Methodology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Findings: Presentation and Analysis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Discussion</a:t>
            </a:r>
          </a:p>
          <a:p>
            <a:pPr>
              <a:lnSpc>
                <a:spcPct val="90000"/>
              </a:lnSpc>
            </a:pPr>
            <a:r>
              <a:rPr lang="en-GB" altLang="en-US" sz="1800"/>
              <a:t>Conclusions and Critical Reflection</a:t>
            </a:r>
          </a:p>
          <a:p>
            <a:pPr>
              <a:lnSpc>
                <a:spcPct val="90000"/>
              </a:lnSpc>
            </a:pPr>
            <a:r>
              <a:rPr lang="en-GB" altLang="en-US" sz="1800" i="1"/>
              <a:t>Recommendations (if required)</a:t>
            </a:r>
          </a:p>
        </p:txBody>
      </p:sp>
    </p:spTree>
    <p:extLst>
      <p:ext uri="{BB962C8B-B14F-4D97-AF65-F5344CB8AC3E}">
        <p14:creationId xmlns:p14="http://schemas.microsoft.com/office/powerpoint/2010/main" val="642095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188D29F-8695-BF51-970D-ECDB5FE403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Does Literature Help Develop the Research Question?</a:t>
            </a:r>
            <a:br>
              <a:rPr lang="en-US" dirty="0"/>
            </a:b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81F34363-465A-C926-C71E-0ADCCB17DB8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Research Methods </a:t>
            </a:r>
          </a:p>
        </p:txBody>
      </p:sp>
    </p:spTree>
    <p:extLst>
      <p:ext uri="{BB962C8B-B14F-4D97-AF65-F5344CB8AC3E}">
        <p14:creationId xmlns:p14="http://schemas.microsoft.com/office/powerpoint/2010/main" val="4112159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358E5-91E2-434E-8FFF-7AD49E00E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literature review?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64A9C-93BF-40E3-900E-B59D82821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overview of published and unpublished materials which help answer two fundamental questions: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1. What are the current theoretical or policy issues and debates related to your topic? </a:t>
            </a:r>
          </a:p>
          <a:p>
            <a:pPr marL="0" indent="0">
              <a:buNone/>
            </a:pPr>
            <a:r>
              <a:rPr lang="en-GB" dirty="0"/>
              <a:t>2. What is the current state of knowledge about these issues and problems? </a:t>
            </a:r>
          </a:p>
        </p:txBody>
      </p:sp>
    </p:spTree>
    <p:extLst>
      <p:ext uri="{BB962C8B-B14F-4D97-AF65-F5344CB8AC3E}">
        <p14:creationId xmlns:p14="http://schemas.microsoft.com/office/powerpoint/2010/main" val="4007805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eaLnBrk="1" hangingPunct="1"/>
            <a:r>
              <a:rPr lang="en-GB" altLang="en-US"/>
              <a:t>What is the Role of a Literature Review?</a:t>
            </a:r>
            <a:endParaRPr lang="en-US" altLang="en-US" b="1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dirty="0"/>
              <a:t>First - What is literature?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“The ‘literature’ is what is already known, and written down, relevant to your research project.” </a:t>
            </a: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sz="2000" dirty="0"/>
              <a:t>(Robson &amp; McCartan, 2016, p.52)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Also, can be referred as desk-based or library research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dirty="0"/>
              <a:t>Two key Stages: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altLang="en-US" dirty="0"/>
              <a:t>Helping to identify the focus of the research question for the project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altLang="en-US" dirty="0"/>
              <a:t>Exploring the themes that are important in greater depth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7096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The ‘Landscape’ of a subject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59105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Understanding what the landscape looks like helps us identify which bit we want to explore in more depth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26" r="21525"/>
          <a:stretch/>
        </p:blipFill>
        <p:spPr>
          <a:xfrm>
            <a:off x="5492750" y="1600201"/>
            <a:ext cx="3194050" cy="31548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6316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Can I Do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We have talked about Research as a skill</a:t>
            </a:r>
          </a:p>
          <a:p>
            <a:pPr lvl="1"/>
            <a:r>
              <a:rPr lang="en-GB" sz="2100"/>
              <a:t>You all demonstrated that you had that skill</a:t>
            </a:r>
          </a:p>
          <a:p>
            <a:r>
              <a:rPr lang="en-GB"/>
              <a:t>So, what about using Literature?</a:t>
            </a:r>
          </a:p>
          <a:p>
            <a:pPr marL="0" indent="0">
              <a:buNone/>
            </a:pPr>
            <a:r>
              <a:rPr lang="en-GB"/>
              <a:t>Question</a:t>
            </a:r>
          </a:p>
          <a:p>
            <a:r>
              <a:rPr lang="en-GB"/>
              <a:t>Have you read books, articles, company reports?</a:t>
            </a:r>
          </a:p>
          <a:p>
            <a:r>
              <a:rPr lang="en-GB"/>
              <a:t>You have already been doing Literature Reviews</a:t>
            </a:r>
          </a:p>
        </p:txBody>
      </p:sp>
      <p:pic>
        <p:nvPicPr>
          <p:cNvPr id="12" name="Picture 11" descr="Abstract blurred public library with bookshelves">
            <a:extLst>
              <a:ext uri="{FF2B5EF4-FFF2-40B4-BE49-F238E27FC236}">
                <a16:creationId xmlns:a16="http://schemas.microsoft.com/office/drawing/2014/main" id="{240C4364-7F2F-50F1-FC44-902BB1324E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44" r="27376" b="-2"/>
          <a:stretch/>
        </p:blipFill>
        <p:spPr>
          <a:xfrm>
            <a:off x="5092700" y="1600201"/>
            <a:ext cx="3594100" cy="35499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35657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dirty="0"/>
              <a:t>So, What is a Literature Review for?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dirty="0"/>
              <a:t>A good literature review should  allow you explore the following: 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What is already known about this area?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Which concepts and theories are relevant?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Which research methods and strategies have been used in this area?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Are there any controversies?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Are there any inconsistencies in findings?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/>
              <a:t>Are there unanswered questions?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934298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FDBD9-B7AF-4EC2-9EE5-E8A356509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So, What is a Literature Review for?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07A9E-E1AC-4386-9E90-1E131C498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altLang="en-US" sz="2400" dirty="0"/>
              <a:t>It is an important component of a dissertation or report</a:t>
            </a:r>
            <a:r>
              <a:rPr lang="hu-HU" altLang="en-US" sz="2400" dirty="0"/>
              <a:t>.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2400" dirty="0"/>
              <a:t>It is important to </a:t>
            </a:r>
            <a:r>
              <a:rPr lang="en-US" altLang="en-US" sz="2400" b="1" dirty="0"/>
              <a:t>critically </a:t>
            </a:r>
            <a:r>
              <a:rPr lang="en-US" altLang="en-US" sz="2400" b="1" dirty="0" err="1"/>
              <a:t>analyse</a:t>
            </a:r>
            <a:r>
              <a:rPr lang="en-US" altLang="en-US" sz="2400" b="1" dirty="0"/>
              <a:t> </a:t>
            </a:r>
            <a:r>
              <a:rPr lang="en-US" altLang="en-US" sz="2400" dirty="0"/>
              <a:t>the material you are reading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2400" dirty="0"/>
              <a:t>Academic journal articles are a premier source for a literature review.</a:t>
            </a:r>
            <a:endParaRPr lang="en-GB" alt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530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55702" y="-4206"/>
            <a:ext cx="6832596" cy="1567535"/>
          </a:xfrm>
        </p:spPr>
        <p:txBody>
          <a:bodyPr>
            <a:normAutofit/>
          </a:bodyPr>
          <a:lstStyle/>
          <a:p>
            <a:r>
              <a:rPr lang="en-GB" dirty="0"/>
              <a:t>The Funnel Analogy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153" y="1322439"/>
            <a:ext cx="5380704" cy="50737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00398" y="1447055"/>
            <a:ext cx="3097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Initial Subject Idea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4748979" y="2005781"/>
            <a:ext cx="0" cy="3529780"/>
          </a:xfrm>
          <a:prstGeom prst="straightConnector1">
            <a:avLst/>
          </a:prstGeom>
          <a:ln w="476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677263" y="5724073"/>
            <a:ext cx="2143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32786671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6858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3300" b="1">
                <a:latin typeface="+mj-lt"/>
                <a:ea typeface="+mj-ea"/>
                <a:cs typeface="+mj-cs"/>
              </a:rPr>
              <a:t>The process of critically reviewing the literature</a:t>
            </a:r>
            <a:endParaRPr lang="en-US" sz="3300" b="1" i="1">
              <a:latin typeface="+mj-lt"/>
              <a:ea typeface="+mj-ea"/>
              <a:cs typeface="+mj-cs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1951" y="2277791"/>
            <a:ext cx="5727700" cy="3069012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en-US" sz="2100" i="1"/>
              <a:t>(Saunders &amp; Lewis, 2018)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</a:pPr>
            <a:endParaRPr lang="en-US" sz="2100" i="1"/>
          </a:p>
        </p:txBody>
      </p:sp>
    </p:spTree>
    <p:extLst>
      <p:ext uri="{BB962C8B-B14F-4D97-AF65-F5344CB8AC3E}">
        <p14:creationId xmlns:p14="http://schemas.microsoft.com/office/powerpoint/2010/main" val="1561650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Is critically reviewing literature looking for the faults in the work?</a:t>
            </a:r>
          </a:p>
        </p:txBody>
      </p:sp>
      <p:pic>
        <p:nvPicPr>
          <p:cNvPr id="13" name="Picture 12" descr="Glasses on top of a book">
            <a:extLst>
              <a:ext uri="{FF2B5EF4-FFF2-40B4-BE49-F238E27FC236}">
                <a16:creationId xmlns:a16="http://schemas.microsoft.com/office/drawing/2014/main" id="{978DF50C-3A91-1871-7358-F47AC09A95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43" r="28784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19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555</Words>
  <Application>Microsoft Office PowerPoint</Application>
  <PresentationFormat>On-screen Show (4:3)</PresentationFormat>
  <Paragraphs>88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Myriad Pro</vt:lpstr>
      <vt:lpstr>Arial</vt:lpstr>
      <vt:lpstr>Calibri</vt:lpstr>
      <vt:lpstr>Garamond</vt:lpstr>
      <vt:lpstr>Times New Roman</vt:lpstr>
      <vt:lpstr>UWTSD</vt:lpstr>
      <vt:lpstr>Research for a Dissertation</vt:lpstr>
      <vt:lpstr>Why </vt:lpstr>
      <vt:lpstr>The Research Process</vt:lpstr>
      <vt:lpstr>Or, it can be framed as a Series of Questions </vt:lpstr>
      <vt:lpstr>Research Stages</vt:lpstr>
      <vt:lpstr>The Structure of a Dissertation</vt:lpstr>
      <vt:lpstr>How Does Literature Help Develop the Research Question? </vt:lpstr>
      <vt:lpstr>What is a literature review? </vt:lpstr>
      <vt:lpstr>What is the Role of a Literature Review?</vt:lpstr>
      <vt:lpstr>The ‘Landscape’ of a subject</vt:lpstr>
      <vt:lpstr>Can I Do It?</vt:lpstr>
      <vt:lpstr>So, What is a Literature Review for?</vt:lpstr>
      <vt:lpstr>So, What is a Literature Review for?</vt:lpstr>
      <vt:lpstr>The Funnel Analogy</vt:lpstr>
      <vt:lpstr>PowerPoint Presentation</vt:lpstr>
      <vt:lpstr>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for a Dissertation</dc:title>
  <dc:creator>Helen Evans (Institute of Management and Health)</dc:creator>
  <cp:lastModifiedBy>Helen Evans (Institute of Management and Health)</cp:lastModifiedBy>
  <cp:revision>2</cp:revision>
  <dcterms:created xsi:type="dcterms:W3CDTF">2024-01-27T15:34:33Z</dcterms:created>
  <dcterms:modified xsi:type="dcterms:W3CDTF">2024-04-08T16:59:19Z</dcterms:modified>
</cp:coreProperties>
</file>