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52" r:id="rId1"/>
  </p:sldMasterIdLst>
  <p:sldIdLst>
    <p:sldId id="257" r:id="rId2"/>
  </p:sldIdLst>
  <p:sldSz cx="16256000" cy="12192000"/>
  <p:notesSz cx="6858000" cy="9144000"/>
  <p:defaultTextStyle>
    <a:defPPr>
      <a:defRPr lang="en-US"/>
    </a:defPPr>
    <a:lvl1pPr marL="0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1pPr>
    <a:lvl2pPr marL="519428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2pPr>
    <a:lvl3pPr marL="1038857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3pPr>
    <a:lvl4pPr marL="1558286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4pPr>
    <a:lvl5pPr marL="2077713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5pPr>
    <a:lvl6pPr marL="2597141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6pPr>
    <a:lvl7pPr marL="3116570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7pPr>
    <a:lvl8pPr marL="3635998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8pPr>
    <a:lvl9pPr marL="4155426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52" d="100"/>
          <a:sy n="52" d="100"/>
        </p:scale>
        <p:origin x="135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9200" y="1995312"/>
            <a:ext cx="13817600" cy="4244622"/>
          </a:xfrm>
        </p:spPr>
        <p:txBody>
          <a:bodyPr anchor="b"/>
          <a:lstStyle>
            <a:lvl1pPr algn="ctr">
              <a:defRPr sz="1066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32000" y="6403623"/>
            <a:ext cx="12192000" cy="2943577"/>
          </a:xfrm>
        </p:spPr>
        <p:txBody>
          <a:bodyPr/>
          <a:lstStyle>
            <a:lvl1pPr marL="0" indent="0" algn="ctr">
              <a:buNone/>
              <a:defRPr sz="4267"/>
            </a:lvl1pPr>
            <a:lvl2pPr marL="812810" indent="0" algn="ctr">
              <a:buNone/>
              <a:defRPr sz="3556"/>
            </a:lvl2pPr>
            <a:lvl3pPr marL="1625620" indent="0" algn="ctr">
              <a:buNone/>
              <a:defRPr sz="3200"/>
            </a:lvl3pPr>
            <a:lvl4pPr marL="2438430" indent="0" algn="ctr">
              <a:buNone/>
              <a:defRPr sz="2844"/>
            </a:lvl4pPr>
            <a:lvl5pPr marL="3251241" indent="0" algn="ctr">
              <a:buNone/>
              <a:defRPr sz="2844"/>
            </a:lvl5pPr>
            <a:lvl6pPr marL="4064051" indent="0" algn="ctr">
              <a:buNone/>
              <a:defRPr sz="2844"/>
            </a:lvl6pPr>
            <a:lvl7pPr marL="4876861" indent="0" algn="ctr">
              <a:buNone/>
              <a:defRPr sz="2844"/>
            </a:lvl7pPr>
            <a:lvl8pPr marL="5689671" indent="0" algn="ctr">
              <a:buNone/>
              <a:defRPr sz="2844"/>
            </a:lvl8pPr>
            <a:lvl9pPr marL="6502481" indent="0" algn="ctr">
              <a:buNone/>
              <a:defRPr sz="2844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09/03/2025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528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09/03/2025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260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9134" y="3039537"/>
            <a:ext cx="14020800" cy="5071532"/>
          </a:xfrm>
        </p:spPr>
        <p:txBody>
          <a:bodyPr anchor="b"/>
          <a:lstStyle>
            <a:lvl1pPr>
              <a:defRPr sz="1066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9134" y="8159048"/>
            <a:ext cx="14020800" cy="2666999"/>
          </a:xfrm>
        </p:spPr>
        <p:txBody>
          <a:bodyPr/>
          <a:lstStyle>
            <a:lvl1pPr marL="0" indent="0">
              <a:buNone/>
              <a:defRPr sz="4267">
                <a:solidFill>
                  <a:schemeClr val="tx1"/>
                </a:solidFill>
              </a:defRPr>
            </a:lvl1pPr>
            <a:lvl2pPr marL="812810" indent="0">
              <a:buNone/>
              <a:defRPr sz="3556">
                <a:solidFill>
                  <a:schemeClr val="tx1">
                    <a:tint val="75000"/>
                  </a:schemeClr>
                </a:solidFill>
              </a:defRPr>
            </a:lvl2pPr>
            <a:lvl3pPr marL="162562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438430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4pPr>
            <a:lvl5pPr marL="3251241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5pPr>
            <a:lvl6pPr marL="4064051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6pPr>
            <a:lvl7pPr marL="4876861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7pPr>
            <a:lvl8pPr marL="5689671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8pPr>
            <a:lvl9pPr marL="6502481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09/03/2025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169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3245556"/>
            <a:ext cx="690880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0" y="3245556"/>
            <a:ext cx="690880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09/03/2025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1797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9717" y="649114"/>
            <a:ext cx="14020800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9719" y="2988734"/>
            <a:ext cx="6877049" cy="1464732"/>
          </a:xfrm>
        </p:spPr>
        <p:txBody>
          <a:bodyPr anchor="b"/>
          <a:lstStyle>
            <a:lvl1pPr marL="0" indent="0">
              <a:buNone/>
              <a:defRPr sz="4267" b="1"/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9719" y="4453467"/>
            <a:ext cx="6877049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229601" y="2988734"/>
            <a:ext cx="6910917" cy="1464732"/>
          </a:xfrm>
        </p:spPr>
        <p:txBody>
          <a:bodyPr anchor="b"/>
          <a:lstStyle>
            <a:lvl1pPr marL="0" indent="0">
              <a:buNone/>
              <a:defRPr sz="4267" b="1"/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229601" y="4453467"/>
            <a:ext cx="6910917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09/03/2025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8329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09/03/2025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825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09/03/2025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404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9717" y="812800"/>
            <a:ext cx="5242983" cy="2844800"/>
          </a:xfrm>
        </p:spPr>
        <p:txBody>
          <a:bodyPr anchor="b"/>
          <a:lstStyle>
            <a:lvl1pPr>
              <a:defRPr sz="56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10917" y="1755425"/>
            <a:ext cx="8229600" cy="8664222"/>
          </a:xfrm>
        </p:spPr>
        <p:txBody>
          <a:bodyPr/>
          <a:lstStyle>
            <a:lvl1pPr>
              <a:defRPr sz="5689"/>
            </a:lvl1pPr>
            <a:lvl2pPr>
              <a:defRPr sz="4978"/>
            </a:lvl2pPr>
            <a:lvl3pPr>
              <a:defRPr sz="4267"/>
            </a:lvl3pPr>
            <a:lvl4pPr>
              <a:defRPr sz="3556"/>
            </a:lvl4pPr>
            <a:lvl5pPr>
              <a:defRPr sz="3556"/>
            </a:lvl5pPr>
            <a:lvl6pPr>
              <a:defRPr sz="3556"/>
            </a:lvl6pPr>
            <a:lvl7pPr>
              <a:defRPr sz="3556"/>
            </a:lvl7pPr>
            <a:lvl8pPr>
              <a:defRPr sz="3556"/>
            </a:lvl8pPr>
            <a:lvl9pPr>
              <a:defRPr sz="355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9717" y="3657600"/>
            <a:ext cx="5242983" cy="6776156"/>
          </a:xfrm>
        </p:spPr>
        <p:txBody>
          <a:bodyPr/>
          <a:lstStyle>
            <a:lvl1pPr marL="0" indent="0">
              <a:buNone/>
              <a:defRPr sz="2844"/>
            </a:lvl1pPr>
            <a:lvl2pPr marL="812810" indent="0">
              <a:buNone/>
              <a:defRPr sz="2489"/>
            </a:lvl2pPr>
            <a:lvl3pPr marL="1625620" indent="0">
              <a:buNone/>
              <a:defRPr sz="2133"/>
            </a:lvl3pPr>
            <a:lvl4pPr marL="2438430" indent="0">
              <a:buNone/>
              <a:defRPr sz="1778"/>
            </a:lvl4pPr>
            <a:lvl5pPr marL="3251241" indent="0">
              <a:buNone/>
              <a:defRPr sz="1778"/>
            </a:lvl5pPr>
            <a:lvl6pPr marL="4064051" indent="0">
              <a:buNone/>
              <a:defRPr sz="1778"/>
            </a:lvl6pPr>
            <a:lvl7pPr marL="4876861" indent="0">
              <a:buNone/>
              <a:defRPr sz="1778"/>
            </a:lvl7pPr>
            <a:lvl8pPr marL="5689671" indent="0">
              <a:buNone/>
              <a:defRPr sz="1778"/>
            </a:lvl8pPr>
            <a:lvl9pPr marL="6502481" indent="0">
              <a:buNone/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09/03/2025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1792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9717" y="812800"/>
            <a:ext cx="5242983" cy="2844800"/>
          </a:xfrm>
        </p:spPr>
        <p:txBody>
          <a:bodyPr anchor="b"/>
          <a:lstStyle>
            <a:lvl1pPr>
              <a:defRPr sz="56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10917" y="1755425"/>
            <a:ext cx="8229600" cy="8664222"/>
          </a:xfrm>
        </p:spPr>
        <p:txBody>
          <a:bodyPr anchor="t"/>
          <a:lstStyle>
            <a:lvl1pPr marL="0" indent="0">
              <a:buNone/>
              <a:defRPr sz="5689"/>
            </a:lvl1pPr>
            <a:lvl2pPr marL="812810" indent="0">
              <a:buNone/>
              <a:defRPr sz="4978"/>
            </a:lvl2pPr>
            <a:lvl3pPr marL="1625620" indent="0">
              <a:buNone/>
              <a:defRPr sz="4267"/>
            </a:lvl3pPr>
            <a:lvl4pPr marL="2438430" indent="0">
              <a:buNone/>
              <a:defRPr sz="3556"/>
            </a:lvl4pPr>
            <a:lvl5pPr marL="3251241" indent="0">
              <a:buNone/>
              <a:defRPr sz="3556"/>
            </a:lvl5pPr>
            <a:lvl6pPr marL="4064051" indent="0">
              <a:buNone/>
              <a:defRPr sz="3556"/>
            </a:lvl6pPr>
            <a:lvl7pPr marL="4876861" indent="0">
              <a:buNone/>
              <a:defRPr sz="3556"/>
            </a:lvl7pPr>
            <a:lvl8pPr marL="5689671" indent="0">
              <a:buNone/>
              <a:defRPr sz="3556"/>
            </a:lvl8pPr>
            <a:lvl9pPr marL="6502481" indent="0">
              <a:buNone/>
              <a:defRPr sz="355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9717" y="3657600"/>
            <a:ext cx="5242983" cy="6776156"/>
          </a:xfrm>
        </p:spPr>
        <p:txBody>
          <a:bodyPr/>
          <a:lstStyle>
            <a:lvl1pPr marL="0" indent="0">
              <a:buNone/>
              <a:defRPr sz="2844"/>
            </a:lvl1pPr>
            <a:lvl2pPr marL="812810" indent="0">
              <a:buNone/>
              <a:defRPr sz="2489"/>
            </a:lvl2pPr>
            <a:lvl3pPr marL="1625620" indent="0">
              <a:buNone/>
              <a:defRPr sz="2133"/>
            </a:lvl3pPr>
            <a:lvl4pPr marL="2438430" indent="0">
              <a:buNone/>
              <a:defRPr sz="1778"/>
            </a:lvl4pPr>
            <a:lvl5pPr marL="3251241" indent="0">
              <a:buNone/>
              <a:defRPr sz="1778"/>
            </a:lvl5pPr>
            <a:lvl6pPr marL="4064051" indent="0">
              <a:buNone/>
              <a:defRPr sz="1778"/>
            </a:lvl6pPr>
            <a:lvl7pPr marL="4876861" indent="0">
              <a:buNone/>
              <a:defRPr sz="1778"/>
            </a:lvl7pPr>
            <a:lvl8pPr marL="5689671" indent="0">
              <a:buNone/>
              <a:defRPr sz="1778"/>
            </a:lvl8pPr>
            <a:lvl9pPr marL="6502481" indent="0">
              <a:buNone/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09/03/2025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2058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09/03/2025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547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633201" y="649111"/>
            <a:ext cx="3505200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1" y="649111"/>
            <a:ext cx="10312400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09/03/2025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0145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0551146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600" y="649114"/>
            <a:ext cx="14020800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600" y="3245556"/>
            <a:ext cx="14020800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600" y="11300181"/>
            <a:ext cx="365760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1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3A209E-AF03-4CA8-8396-B6EF4CBB10FB}" type="datetimeFigureOut">
              <a:rPr lang="en-GB" smtClean="0"/>
              <a:t>09/03/2025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84800" y="11300181"/>
            <a:ext cx="548640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1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480800" y="11300181"/>
            <a:ext cx="365760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306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</p:sldLayoutIdLst>
  <p:txStyles>
    <p:titleStyle>
      <a:lvl1pPr algn="l" defTabSz="1625620" rtl="0" eaLnBrk="1" latinLnBrk="0" hangingPunct="1">
        <a:lnSpc>
          <a:spcPct val="90000"/>
        </a:lnSpc>
        <a:spcBef>
          <a:spcPct val="0"/>
        </a:spcBef>
        <a:buNone/>
        <a:defRPr sz="782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06405" indent="-406405" algn="l" defTabSz="1625620" rtl="0" eaLnBrk="1" latinLnBrk="0" hangingPunct="1">
        <a:lnSpc>
          <a:spcPct val="90000"/>
        </a:lnSpc>
        <a:spcBef>
          <a:spcPts val="1778"/>
        </a:spcBef>
        <a:buFont typeface="Arial" panose="020B0604020202020204" pitchFamily="34" charset="0"/>
        <a:buChar char="•"/>
        <a:defRPr sz="4978" kern="1200">
          <a:solidFill>
            <a:schemeClr val="tx1"/>
          </a:solidFill>
          <a:latin typeface="+mn-lt"/>
          <a:ea typeface="+mn-ea"/>
          <a:cs typeface="+mn-cs"/>
        </a:defRPr>
      </a:lvl1pPr>
      <a:lvl2pPr marL="1219215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2pPr>
      <a:lvl3pPr marL="2032025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556" kern="1200">
          <a:solidFill>
            <a:schemeClr val="tx1"/>
          </a:solidFill>
          <a:latin typeface="+mn-lt"/>
          <a:ea typeface="+mn-ea"/>
          <a:cs typeface="+mn-cs"/>
        </a:defRPr>
      </a:lvl3pPr>
      <a:lvl4pPr marL="2844836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646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5pPr>
      <a:lvl6pPr marL="4470456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6pPr>
      <a:lvl7pPr marL="5283266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7pPr>
      <a:lvl8pPr marL="6096076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8pPr>
      <a:lvl9pPr marL="6908886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812810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625620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438430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4pPr>
      <a:lvl5pPr marL="3251241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5pPr>
      <a:lvl6pPr marL="4064051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6pPr>
      <a:lvl7pPr marL="4876861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7pPr>
      <a:lvl8pPr marL="5689671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8pPr>
      <a:lvl9pPr marL="6502481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2.xml" /><Relationship Id="rId5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ounded Rectangle 74"/>
          <p:cNvSpPr/>
          <p:nvPr/>
        </p:nvSpPr>
        <p:spPr>
          <a:xfrm>
            <a:off x="0" y="38416"/>
            <a:ext cx="16255999" cy="672873"/>
          </a:xfrm>
          <a:prstGeom prst="roundRect">
            <a:avLst>
              <a:gd name="adj" fmla="val 5711"/>
            </a:avLst>
          </a:prstGeom>
          <a:solidFill>
            <a:schemeClr val="accent4">
              <a:lumMod val="60000"/>
              <a:lumOff val="40000"/>
            </a:schemeClr>
          </a:solidFill>
          <a:ln w="76200">
            <a:solidFill>
              <a:schemeClr val="accent6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algn="ctr"/>
            <a:endParaRPr lang="en-US" sz="2396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9AFA996E-AD6B-4DC6-BC85-A182D141A5B5}"/>
              </a:ext>
            </a:extLst>
          </p:cNvPr>
          <p:cNvSpPr txBox="1"/>
          <p:nvPr/>
        </p:nvSpPr>
        <p:spPr>
          <a:xfrm>
            <a:off x="1116290" y="88870"/>
            <a:ext cx="14413176" cy="1227103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defPPr>
              <a:defRPr kern="1200"/>
            </a:defPPr>
            <a:lvl1pPr marL="0" marR="0" indent="0" algn="l" defTabSz="3783013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 sz="6000" kern="1200" baseline="0">
                <a:solidFill>
                  <a:schemeClr val="tx2"/>
                </a:solidFill>
                <a:latin typeface="Franklin Gothic Heavy" pitchFamily="34" charset="0"/>
                <a:ea typeface="+mn-ea"/>
                <a:cs typeface="+mn-cs"/>
              </a:defRPr>
            </a:lvl1pPr>
            <a:lvl2pPr marL="1880543" indent="0" algn="l" defTabSz="3761086" rtl="0" eaLnBrk="1" latinLnBrk="0" hangingPunct="1">
              <a:spcBef>
                <a:spcPct val="20000"/>
              </a:spcBef>
              <a:buFontTx/>
              <a:buNone/>
              <a:defRPr sz="1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761086" indent="0" algn="l" defTabSz="3761086" rtl="0" eaLnBrk="1" latinLnBrk="0" hangingPunct="1">
              <a:spcBef>
                <a:spcPct val="20000"/>
              </a:spcBef>
              <a:buFontTx/>
              <a:buNone/>
              <a:defRPr sz="9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641629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22172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342988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223531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104074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5984617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/>
              <a:t>‘</a:t>
            </a:r>
            <a:r>
              <a:rPr lang="en-US" sz="3200" dirty="0"/>
              <a:t>Enhancing Emotional Intelligence for Personal and Professional Growth</a:t>
            </a:r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endParaRPr lang="en-GB" sz="32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32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" name="Rounded Rectangle 75"/>
          <p:cNvSpPr/>
          <p:nvPr/>
        </p:nvSpPr>
        <p:spPr>
          <a:xfrm>
            <a:off x="1" y="897924"/>
            <a:ext cx="7368628" cy="2388654"/>
          </a:xfrm>
          <a:prstGeom prst="roundRect">
            <a:avLst>
              <a:gd name="adj" fmla="val 1834"/>
            </a:avLst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is the ability to recognise, understand, and manage emotions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Pilotti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2024).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EI enhances communication, leadership, and decision-making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Kakarla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2025).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poster explores how EI fosters personal and professional development.</a:t>
            </a:r>
          </a:p>
        </p:txBody>
      </p:sp>
      <p:sp>
        <p:nvSpPr>
          <p:cNvPr id="77" name="Rounded Rectangle 76"/>
          <p:cNvSpPr/>
          <p:nvPr/>
        </p:nvSpPr>
        <p:spPr>
          <a:xfrm>
            <a:off x="90586" y="8970437"/>
            <a:ext cx="7230493" cy="3131354"/>
          </a:xfrm>
          <a:prstGeom prst="roundRect">
            <a:avLst>
              <a:gd name="adj" fmla="val 2291"/>
            </a:avLst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8" name="Rounded Rectangle 77"/>
          <p:cNvSpPr/>
          <p:nvPr/>
        </p:nvSpPr>
        <p:spPr>
          <a:xfrm>
            <a:off x="7501503" y="906975"/>
            <a:ext cx="8637232" cy="2883256"/>
          </a:xfrm>
          <a:prstGeom prst="roundRect">
            <a:avLst>
              <a:gd name="adj" fmla="val 1931"/>
            </a:avLst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9" name="Rounded Rectangle 78"/>
          <p:cNvSpPr/>
          <p:nvPr/>
        </p:nvSpPr>
        <p:spPr>
          <a:xfrm>
            <a:off x="7967736" y="10265205"/>
            <a:ext cx="8170998" cy="1893535"/>
          </a:xfrm>
          <a:prstGeom prst="roundRect">
            <a:avLst>
              <a:gd name="adj" fmla="val 3341"/>
            </a:avLst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algn="just"/>
            <a:endParaRPr lang="en-US" sz="10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Pilotti</a:t>
            </a:r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 (2024). The Emergent Smart Organisation with Emotional Potentials as Source of Creativity and Collaborative Intelligence in Responsible Companies: Well-being, Participation, Resilience and Spirituality over Competences for Possible Happiness. In Place Based Approaches to Sustainability Volume II: Business, Economic, and Social Models (pp. 229-247). </a:t>
            </a:r>
          </a:p>
          <a:p>
            <a:pPr algn="just"/>
            <a:r>
              <a:rPr lang="en-US" sz="1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Pitšugina</a:t>
            </a:r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(2024). Emotional Intelligence in Business: Leading Post-Pandemic Organizational Change.</a:t>
            </a:r>
          </a:p>
          <a:p>
            <a:pPr algn="just"/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Singh, A., </a:t>
            </a:r>
            <a:r>
              <a:rPr lang="en-US" sz="1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Prabhakar</a:t>
            </a:r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R., and </a:t>
            </a:r>
            <a:r>
              <a:rPr lang="en-US" sz="1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Kiran</a:t>
            </a:r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 S. (2022). Emotional intelligence: A literature review of its Concept, models, and measures. Journal of Positive School Psychology, 6(10), 2254-2275.</a:t>
            </a:r>
          </a:p>
          <a:p>
            <a:pPr algn="just"/>
            <a:r>
              <a:rPr lang="en-US" sz="1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Drigas</a:t>
            </a:r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1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Papoutsi</a:t>
            </a:r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C., and </a:t>
            </a:r>
            <a:r>
              <a:rPr lang="en-US" sz="1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Skianis</a:t>
            </a:r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 (2021). Metacognitive and </a:t>
            </a:r>
            <a:r>
              <a:rPr lang="en-US" sz="1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metaemotional</a:t>
            </a:r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training strategies through the nine-layer pyramid model of emotional intelligence. International Journal of Recent Contributions from Engineering, Science &amp; IT (</a:t>
            </a:r>
            <a:r>
              <a:rPr lang="en-US" sz="1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iJES</a:t>
            </a:r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9(4), 58-76. </a:t>
            </a:r>
          </a:p>
          <a:p>
            <a:pPr algn="just"/>
            <a:r>
              <a:rPr lang="en-US" sz="1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Kakarla</a:t>
            </a:r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U. (2025). Emotional Intelligence in Interpersonal Communication. International Journal of Innovative Scientific Research, 3(1), 111-121</a:t>
            </a:r>
            <a:r>
              <a:rPr lang="en-US" sz="9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/>
            <a:endParaRPr lang="en-US" sz="8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1685516" y="904762"/>
            <a:ext cx="40806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85" name="TextBox 84"/>
          <p:cNvSpPr txBox="1"/>
          <p:nvPr/>
        </p:nvSpPr>
        <p:spPr>
          <a:xfrm>
            <a:off x="3477712" y="2579979"/>
            <a:ext cx="4080638" cy="194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r>
              <a:rPr lang="en-US" sz="667" dirty="0">
                <a:latin typeface="Times New Roman" panose="02020603050405020304" pitchFamily="18" charset="0"/>
                <a:ea typeface="Open Sans" panose="020B0606030504020204" pitchFamily="34" charset="0"/>
                <a:cs typeface="Times New Roman" panose="02020603050405020304" pitchFamily="18" charset="0"/>
              </a:rPr>
              <a:t>I</a:t>
            </a:r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56C266B8-8AB7-40F0-B164-823BEF121F94}"/>
              </a:ext>
            </a:extLst>
          </p:cNvPr>
          <p:cNvSpPr/>
          <p:nvPr/>
        </p:nvSpPr>
        <p:spPr>
          <a:xfrm>
            <a:off x="8360835" y="10113810"/>
            <a:ext cx="480076" cy="19582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13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Rounded Rectangle 25"/>
          <p:cNvSpPr/>
          <p:nvPr/>
        </p:nvSpPr>
        <p:spPr>
          <a:xfrm>
            <a:off x="0" y="3391156"/>
            <a:ext cx="7368629" cy="3033070"/>
          </a:xfrm>
          <a:prstGeom prst="roundRect">
            <a:avLst>
              <a:gd name="adj" fmla="val 1834"/>
            </a:avLst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Through self-evaluation using Goleman’s EI model, I identified areas for improvement, especially in self-regulation.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 strong self-awareness helps me understand and manage emotions, allowing me to build better relationships at work and socially.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struggle with self-regulation, which increases my stress and pressure in challenging situations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Drigas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2021).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improving my emotional and social intelligence, I can enhance my leadership, communication, and overall workplace performance.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963800" y="9033397"/>
            <a:ext cx="5348026" cy="4001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 lvl="0"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Emotional Intelligence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11228117" y="6858407"/>
            <a:ext cx="4994506" cy="3035401"/>
          </a:xfrm>
          <a:prstGeom prst="roundRect">
            <a:avLst>
              <a:gd name="adj" fmla="val 0"/>
            </a:avLst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EI enhances workplace communication, leadership, and adaptability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Pilotti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2024).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Core EI skills: self-awareness, self-regulation, empathy, and social intelligence help in personal and professional success (Singh et al., 2022).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EI fosters flexibility in managing relationships and responding to environmental changes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Zivkovic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2022).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5E7CCBE-8901-4B3D-AE78-2BE3AAB26519}"/>
              </a:ext>
            </a:extLst>
          </p:cNvPr>
          <p:cNvSpPr txBox="1"/>
          <p:nvPr/>
        </p:nvSpPr>
        <p:spPr>
          <a:xfrm>
            <a:off x="9062814" y="10217302"/>
            <a:ext cx="5769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 algn="ctr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03824" y="3372358"/>
            <a:ext cx="64040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 lvl="1"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Reflecting on My Emotional Intelligence</a:t>
            </a: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012006" y="911426"/>
            <a:ext cx="73621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 lvl="0"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Types of EI skills and their impact</a:t>
            </a: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41652F-45C6-39C6-D9BA-4C08E3E45564}"/>
              </a:ext>
            </a:extLst>
          </p:cNvPr>
          <p:cNvSpPr txBox="1"/>
          <p:nvPr/>
        </p:nvSpPr>
        <p:spPr>
          <a:xfrm>
            <a:off x="11677765" y="6897583"/>
            <a:ext cx="40806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 lvl="0"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30946" y="9537267"/>
            <a:ext cx="691119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Daniel Goleman EI model: 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 EI enables individuals to manage workplace relationships effectively (Singh et al., 2022).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EI reduces stress and enhances problem-solving in high-pressure situations (</a:t>
            </a:r>
            <a:r>
              <a:rPr lang="en-US" sz="18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Zivkovic</a:t>
            </a:r>
            <a:r>
              <a:rPr lang="en-US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2022).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Conflict management and polite communication improve teamwork (</a:t>
            </a:r>
            <a:r>
              <a:rPr lang="en-US" sz="18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Samans</a:t>
            </a:r>
            <a:r>
              <a:rPr lang="en-US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Nelson, 2022).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Public speaking anxiety is better managed through EI, improving audience engagement.</a:t>
            </a:r>
            <a:endParaRPr lang="en-GB" sz="18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451669" y="973211"/>
            <a:ext cx="7932801" cy="4405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778050" y="1318393"/>
            <a:ext cx="805960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Mayer and Salovey’s Four-Branch Model includes perceiving, using, understanding, and managing emotions (Olsson, 2024).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awareness in conversations enhances communication and feedback 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Bukhari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Jayasekara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Empathy fosters positive interactions, strengthening relationships 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Pitšugina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emotional control can negatively affect mental and physical well-being (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Singh et al., 2022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48337" y="8649253"/>
            <a:ext cx="29293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Sharma et al., 2024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2"/>
          <a:srcRect l="5855" r="4145" b="5250"/>
          <a:stretch/>
        </p:blipFill>
        <p:spPr>
          <a:xfrm>
            <a:off x="7463199" y="8361429"/>
            <a:ext cx="3543857" cy="2040539"/>
          </a:xfrm>
          <a:prstGeom prst="rect">
            <a:avLst/>
          </a:prstGeom>
        </p:spPr>
      </p:pic>
      <p:sp>
        <p:nvSpPr>
          <p:cNvPr id="28" name="Rounded Rectangle 27"/>
          <p:cNvSpPr/>
          <p:nvPr/>
        </p:nvSpPr>
        <p:spPr>
          <a:xfrm>
            <a:off x="7756523" y="3851657"/>
            <a:ext cx="8382211" cy="2716097"/>
          </a:xfrm>
          <a:prstGeom prst="roundRect">
            <a:avLst>
              <a:gd name="adj" fmla="val 1834"/>
            </a:avLst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Journaling and mindfulness enhance self-awareness and emotional triggers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Zivkovic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2022).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Deep breathing techniques improve self-regulation and stress management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Pitšugina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2024).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Active listening and perspective-taking boost empathy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Bukhari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Jayasekara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2024).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EI supports personal growth, adaptability, and professional success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Kakarla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2025).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786138" y="3918396"/>
            <a:ext cx="7128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 algn="ctr"/>
            <a:r>
              <a:rPr lang="en-GB" sz="2000" b="1" dirty="0"/>
              <a:t>Improvement and Capitalisation on EI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13" y="6417456"/>
            <a:ext cx="3192710" cy="223179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5568" t="8427" r="5135"/>
          <a:stretch/>
        </p:blipFill>
        <p:spPr>
          <a:xfrm>
            <a:off x="7526829" y="6265343"/>
            <a:ext cx="3202409" cy="1852043"/>
          </a:xfrm>
          <a:prstGeom prst="rect">
            <a:avLst/>
          </a:prstGeom>
        </p:spPr>
      </p:pic>
      <p:sp>
        <p:nvSpPr>
          <p:cNvPr id="33" name="TextBox 32"/>
          <p:cNvSpPr txBox="1"/>
          <p:nvPr/>
        </p:nvSpPr>
        <p:spPr>
          <a:xfrm>
            <a:off x="8127999" y="8061221"/>
            <a:ext cx="29293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Drigas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2021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8666" y="6527986"/>
            <a:ext cx="3567578" cy="2121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876915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604</Words>
  <Application>Microsoft Office PowerPoint</Application>
  <PresentationFormat>Custom</PresentationFormat>
  <Paragraphs>46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samuel kirvej</cp:lastModifiedBy>
  <cp:revision>2</cp:revision>
  <dcterms:created xsi:type="dcterms:W3CDTF">2025-02-17T06:58:16Z</dcterms:created>
  <dcterms:modified xsi:type="dcterms:W3CDTF">2025-03-09T21:33:24Z</dcterms:modified>
</cp:coreProperties>
</file>