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8" r:id="rId10"/>
    <p:sldId id="264" r:id="rId11"/>
    <p:sldId id="265"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3205A1-01D9-452E-A06A-1B0938FDA3F7}" v="11" dt="2020-06-19T15:08:17.6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5" d="100"/>
          <a:sy n="85" d="100"/>
        </p:scale>
        <p:origin x="180"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in_amos@yahoo.com" userId="6ff6a95f79eb4933" providerId="LiveId" clId="{F33205A1-01D9-452E-A06A-1B0938FDA3F7}"/>
    <pc:docChg chg="undo modSld">
      <pc:chgData name="florin_amos@yahoo.com" userId="6ff6a95f79eb4933" providerId="LiveId" clId="{F33205A1-01D9-452E-A06A-1B0938FDA3F7}" dt="2020-06-19T15:08:30.186" v="201" actId="14100"/>
      <pc:docMkLst>
        <pc:docMk/>
      </pc:docMkLst>
      <pc:sldChg chg="modSp">
        <pc:chgData name="florin_amos@yahoo.com" userId="6ff6a95f79eb4933" providerId="LiveId" clId="{F33205A1-01D9-452E-A06A-1B0938FDA3F7}" dt="2020-06-19T15:08:30.186" v="201" actId="14100"/>
        <pc:sldMkLst>
          <pc:docMk/>
          <pc:sldMk cId="2939270407" sldId="256"/>
        </pc:sldMkLst>
        <pc:spChg chg="mod">
          <ac:chgData name="florin_amos@yahoo.com" userId="6ff6a95f79eb4933" providerId="LiveId" clId="{F33205A1-01D9-452E-A06A-1B0938FDA3F7}" dt="2020-06-19T15:08:30.186" v="201" actId="14100"/>
          <ac:spMkLst>
            <pc:docMk/>
            <pc:sldMk cId="2939270407" sldId="256"/>
            <ac:spMk id="2"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3CC9EB66-95E6-4BCA-A4AB-876426B15029}" type="datetimeFigureOut">
              <a:rPr lang="en-US" smtClean="0"/>
              <a:t>6/19/2020</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00A7ABD8-9CC2-42C7-BE56-3005D39E2559}" type="slidenum">
              <a:rPr lang="en-US" smtClean="0"/>
              <a:t>‹#›</a:t>
            </a:fld>
            <a:endParaRPr lang="en-US"/>
          </a:p>
        </p:txBody>
      </p:sp>
    </p:spTree>
    <p:extLst>
      <p:ext uri="{BB962C8B-B14F-4D97-AF65-F5344CB8AC3E}">
        <p14:creationId xmlns:p14="http://schemas.microsoft.com/office/powerpoint/2010/main" val="9145310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C9EB66-95E6-4BCA-A4AB-876426B15029}" type="datetimeFigureOut">
              <a:rPr lang="en-US" smtClean="0"/>
              <a:t>6/19/2020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A7ABD8-9CC2-42C7-BE56-3005D39E2559}" type="slidenum">
              <a:rPr lang="en-US" smtClean="0"/>
              <a:t>‹#›</a:t>
            </a:fld>
            <a:endParaRPr lang="en-US"/>
          </a:p>
        </p:txBody>
      </p:sp>
    </p:spTree>
    <p:extLst>
      <p:ext uri="{BB962C8B-B14F-4D97-AF65-F5344CB8AC3E}">
        <p14:creationId xmlns:p14="http://schemas.microsoft.com/office/powerpoint/2010/main" val="1847246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CC9EB66-95E6-4BCA-A4AB-876426B15029}" type="datetimeFigureOut">
              <a:rPr lang="en-US" smtClean="0"/>
              <a:t>6/19/2020</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0A7ABD8-9CC2-42C7-BE56-3005D39E2559}" type="slidenum">
              <a:rPr lang="en-US" smtClean="0"/>
              <a:t>‹#›</a:t>
            </a:fld>
            <a:endParaRPr lang="en-US"/>
          </a:p>
        </p:txBody>
      </p:sp>
    </p:spTree>
    <p:extLst>
      <p:ext uri="{BB962C8B-B14F-4D97-AF65-F5344CB8AC3E}">
        <p14:creationId xmlns:p14="http://schemas.microsoft.com/office/powerpoint/2010/main" val="3796890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C9EB66-95E6-4BCA-A4AB-876426B15029}" type="datetimeFigureOut">
              <a:rPr lang="en-US" smtClean="0"/>
              <a:t>6/19/2020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A7ABD8-9CC2-42C7-BE56-3005D39E2559}" type="slidenum">
              <a:rPr lang="en-US" smtClean="0"/>
              <a:t>‹#›</a:t>
            </a:fld>
            <a:endParaRPr lang="en-US"/>
          </a:p>
        </p:txBody>
      </p:sp>
    </p:spTree>
    <p:extLst>
      <p:ext uri="{BB962C8B-B14F-4D97-AF65-F5344CB8AC3E}">
        <p14:creationId xmlns:p14="http://schemas.microsoft.com/office/powerpoint/2010/main" val="2154393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C9EB66-95E6-4BCA-A4AB-876426B15029}" type="datetimeFigureOut">
              <a:rPr lang="en-US" smtClean="0"/>
              <a:t>6/19/2020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0A7ABD8-9CC2-42C7-BE56-3005D39E2559}" type="slidenum">
              <a:rPr lang="en-US" smtClean="0"/>
              <a:t>‹#›</a:t>
            </a:fld>
            <a:endParaRPr lang="en-US"/>
          </a:p>
        </p:txBody>
      </p:sp>
    </p:spTree>
    <p:extLst>
      <p:ext uri="{BB962C8B-B14F-4D97-AF65-F5344CB8AC3E}">
        <p14:creationId xmlns:p14="http://schemas.microsoft.com/office/powerpoint/2010/main" val="2585498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C9EB66-95E6-4BCA-A4AB-876426B15029}" type="datetimeFigureOut">
              <a:rPr lang="en-US" smtClean="0"/>
              <a:t>6/19/2020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0A7ABD8-9CC2-42C7-BE56-3005D39E2559}" type="slidenum">
              <a:rPr lang="en-US" smtClean="0"/>
              <a:t>‹#›</a:t>
            </a:fld>
            <a:endParaRPr lang="en-US"/>
          </a:p>
        </p:txBody>
      </p:sp>
    </p:spTree>
    <p:extLst>
      <p:ext uri="{BB962C8B-B14F-4D97-AF65-F5344CB8AC3E}">
        <p14:creationId xmlns:p14="http://schemas.microsoft.com/office/powerpoint/2010/main" val="2597903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C9EB66-95E6-4BCA-A4AB-876426B15029}" type="datetimeFigureOut">
              <a:rPr lang="en-US" smtClean="0"/>
              <a:t>6/19/2020</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0A7ABD8-9CC2-42C7-BE56-3005D39E2559}" type="slidenum">
              <a:rPr lang="en-US" smtClean="0"/>
              <a:t>‹#›</a:t>
            </a:fld>
            <a:endParaRPr lang="en-US"/>
          </a:p>
        </p:txBody>
      </p:sp>
    </p:spTree>
    <p:extLst>
      <p:ext uri="{BB962C8B-B14F-4D97-AF65-F5344CB8AC3E}">
        <p14:creationId xmlns:p14="http://schemas.microsoft.com/office/powerpoint/2010/main" val="42628513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CC9EB66-95E6-4BCA-A4AB-876426B15029}" type="datetimeFigureOut">
              <a:rPr lang="en-US" smtClean="0"/>
              <a:t>6/19/2020</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0A7ABD8-9CC2-42C7-BE56-3005D39E2559}" type="slidenum">
              <a:rPr lang="en-US" smtClean="0"/>
              <a:t>‹#›</a:t>
            </a:fld>
            <a:endParaRPr lang="en-US"/>
          </a:p>
        </p:txBody>
      </p:sp>
    </p:spTree>
    <p:extLst>
      <p:ext uri="{BB962C8B-B14F-4D97-AF65-F5344CB8AC3E}">
        <p14:creationId xmlns:p14="http://schemas.microsoft.com/office/powerpoint/2010/main" val="1119739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CC9EB66-95E6-4BCA-A4AB-876426B15029}" type="datetimeFigureOut">
              <a:rPr lang="en-US" smtClean="0"/>
              <a:t>6/19/2020</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0A7ABD8-9CC2-42C7-BE56-3005D39E2559}" type="slidenum">
              <a:rPr lang="en-US" smtClean="0"/>
              <a:t>‹#›</a:t>
            </a:fld>
            <a:endParaRPr lang="en-US"/>
          </a:p>
        </p:txBody>
      </p:sp>
    </p:spTree>
    <p:extLst>
      <p:ext uri="{BB962C8B-B14F-4D97-AF65-F5344CB8AC3E}">
        <p14:creationId xmlns:p14="http://schemas.microsoft.com/office/powerpoint/2010/main" val="318483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CC9EB66-95E6-4BCA-A4AB-876426B15029}" type="datetimeFigureOut">
              <a:rPr lang="en-US" smtClean="0"/>
              <a:t>6/19/2020</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0A7ABD8-9CC2-42C7-BE56-3005D39E2559}" type="slidenum">
              <a:rPr lang="en-US" smtClean="0"/>
              <a:t>‹#›</a:t>
            </a:fld>
            <a:endParaRPr lang="en-US"/>
          </a:p>
        </p:txBody>
      </p:sp>
    </p:spTree>
    <p:extLst>
      <p:ext uri="{BB962C8B-B14F-4D97-AF65-F5344CB8AC3E}">
        <p14:creationId xmlns:p14="http://schemas.microsoft.com/office/powerpoint/2010/main" val="3407396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CC9EB66-95E6-4BCA-A4AB-876426B15029}" type="datetimeFigureOut">
              <a:rPr lang="en-US" smtClean="0"/>
              <a:t>6/19/2020</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0A7ABD8-9CC2-42C7-BE56-3005D39E2559}" type="slidenum">
              <a:rPr lang="en-US" smtClean="0"/>
              <a:t>‹#›</a:t>
            </a:fld>
            <a:endParaRPr lang="en-US"/>
          </a:p>
        </p:txBody>
      </p:sp>
    </p:spTree>
    <p:extLst>
      <p:ext uri="{BB962C8B-B14F-4D97-AF65-F5344CB8AC3E}">
        <p14:creationId xmlns:p14="http://schemas.microsoft.com/office/powerpoint/2010/main" val="16916415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CC9EB66-95E6-4BCA-A4AB-876426B15029}" type="datetimeFigureOut">
              <a:rPr lang="en-US" smtClean="0"/>
              <a:t>6/19/2020</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0A7ABD8-9CC2-42C7-BE56-3005D39E2559}" type="slidenum">
              <a:rPr lang="en-US" smtClean="0"/>
              <a:t>‹#›</a:t>
            </a:fld>
            <a:endParaRPr lang="en-US"/>
          </a:p>
        </p:txBody>
      </p:sp>
    </p:spTree>
    <p:extLst>
      <p:ext uri="{BB962C8B-B14F-4D97-AF65-F5344CB8AC3E}">
        <p14:creationId xmlns:p14="http://schemas.microsoft.com/office/powerpoint/2010/main" val="2237220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CC9EB66-95E6-4BCA-A4AB-876426B15029}" type="datetimeFigureOut">
              <a:rPr lang="en-US" smtClean="0"/>
              <a:t>6/19/2020</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0A7ABD8-9CC2-42C7-BE56-3005D39E2559}" type="slidenum">
              <a:rPr lang="en-US" smtClean="0"/>
              <a:t>‹#›</a:t>
            </a:fld>
            <a:endParaRPr lang="en-US"/>
          </a:p>
        </p:txBody>
      </p:sp>
    </p:spTree>
    <p:extLst>
      <p:ext uri="{BB962C8B-B14F-4D97-AF65-F5344CB8AC3E}">
        <p14:creationId xmlns:p14="http://schemas.microsoft.com/office/powerpoint/2010/main" val="39377888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CC9EB66-95E6-4BCA-A4AB-876426B15029}" type="datetimeFigureOut">
              <a:rPr lang="en-US" smtClean="0"/>
              <a:t>6/19/2020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0A7ABD8-9CC2-42C7-BE56-3005D39E2559}" type="slidenum">
              <a:rPr lang="en-US" smtClean="0"/>
              <a:t>‹#›</a:t>
            </a:fld>
            <a:endParaRPr lang="en-US"/>
          </a:p>
        </p:txBody>
      </p:sp>
    </p:spTree>
    <p:extLst>
      <p:ext uri="{BB962C8B-B14F-4D97-AF65-F5344CB8AC3E}">
        <p14:creationId xmlns:p14="http://schemas.microsoft.com/office/powerpoint/2010/main" val="31214437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CC9EB66-95E6-4BCA-A4AB-876426B15029}" type="datetimeFigureOut">
              <a:rPr lang="en-US" smtClean="0"/>
              <a:t>6/19/2020</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00A7ABD8-9CC2-42C7-BE56-3005D39E2559}" type="slidenum">
              <a:rPr lang="en-US" smtClean="0"/>
              <a:t>‹#›</a:t>
            </a:fld>
            <a:endParaRPr lang="en-US"/>
          </a:p>
        </p:txBody>
      </p:sp>
    </p:spTree>
    <p:extLst>
      <p:ext uri="{BB962C8B-B14F-4D97-AF65-F5344CB8AC3E}">
        <p14:creationId xmlns:p14="http://schemas.microsoft.com/office/powerpoint/2010/main" val="41300589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3CC9EB66-95E6-4BCA-A4AB-876426B15029}" type="datetimeFigureOut">
              <a:rPr lang="en-US" smtClean="0"/>
              <a:t>6/19/2020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A7ABD8-9CC2-42C7-BE56-3005D39E2559}" type="slidenum">
              <a:rPr lang="en-US" smtClean="0"/>
              <a:t>‹#›</a:t>
            </a:fld>
            <a:endParaRPr lang="en-US"/>
          </a:p>
        </p:txBody>
      </p:sp>
    </p:spTree>
    <p:extLst>
      <p:ext uri="{BB962C8B-B14F-4D97-AF65-F5344CB8AC3E}">
        <p14:creationId xmlns:p14="http://schemas.microsoft.com/office/powerpoint/2010/main" val="11283620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3CC9EB66-95E6-4BCA-A4AB-876426B15029}" type="datetimeFigureOut">
              <a:rPr lang="en-US" smtClean="0"/>
              <a:t>6/19/2020</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0A7ABD8-9CC2-42C7-BE56-3005D39E2559}" type="slidenum">
              <a:rPr lang="en-US" smtClean="0"/>
              <a:t>‹#›</a:t>
            </a:fld>
            <a:endParaRPr lang="en-US"/>
          </a:p>
        </p:txBody>
      </p:sp>
    </p:spTree>
    <p:extLst>
      <p:ext uri="{BB962C8B-B14F-4D97-AF65-F5344CB8AC3E}">
        <p14:creationId xmlns:p14="http://schemas.microsoft.com/office/powerpoint/2010/main" val="1667609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3CC9EB66-95E6-4BCA-A4AB-876426B15029}" type="datetimeFigureOut">
              <a:rPr lang="en-US" smtClean="0"/>
              <a:t>6/19/2020</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00A7ABD8-9CC2-42C7-BE56-3005D39E2559}" type="slidenum">
              <a:rPr lang="en-US" smtClean="0"/>
              <a:t>‹#›</a:t>
            </a:fld>
            <a:endParaRPr lang="en-US"/>
          </a:p>
        </p:txBody>
      </p:sp>
    </p:spTree>
    <p:extLst>
      <p:ext uri="{BB962C8B-B14F-4D97-AF65-F5344CB8AC3E}">
        <p14:creationId xmlns:p14="http://schemas.microsoft.com/office/powerpoint/2010/main" val="31364490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9467" y="824086"/>
            <a:ext cx="8696050" cy="5802492"/>
          </a:xfrm>
        </p:spPr>
        <p:txBody>
          <a:bodyPr/>
          <a:lstStyle/>
          <a:p>
            <a:pPr algn="ctr"/>
            <a:br>
              <a:rPr lang="en-US" sz="4400" dirty="0">
                <a:solidFill>
                  <a:schemeClr val="bg1"/>
                </a:solidFill>
                <a:latin typeface="Times New Roman" panose="02020603050405020304" pitchFamily="18" charset="0"/>
                <a:cs typeface="Times New Roman" panose="02020603050405020304" pitchFamily="18" charset="0"/>
              </a:rPr>
            </a:br>
            <a:br>
              <a:rPr lang="en-US" sz="4400" dirty="0">
                <a:solidFill>
                  <a:schemeClr val="bg1"/>
                </a:solidFill>
                <a:latin typeface="Times New Roman" panose="02020603050405020304" pitchFamily="18" charset="0"/>
                <a:cs typeface="Times New Roman" panose="02020603050405020304" pitchFamily="18" charset="0"/>
              </a:rPr>
            </a:br>
            <a:br>
              <a:rPr lang="en-US" sz="4400" dirty="0">
                <a:solidFill>
                  <a:schemeClr val="bg1"/>
                </a:solidFill>
                <a:latin typeface="Times New Roman" panose="02020603050405020304" pitchFamily="18" charset="0"/>
                <a:cs typeface="Times New Roman" panose="02020603050405020304" pitchFamily="18" charset="0"/>
              </a:rPr>
            </a:br>
            <a:r>
              <a:rPr lang="en-US" sz="1200" u="sng" dirty="0">
                <a:solidFill>
                  <a:schemeClr val="bg1"/>
                </a:solidFill>
                <a:latin typeface="Times New Roman" panose="02020603050405020304" pitchFamily="18" charset="0"/>
                <a:cs typeface="Times New Roman" panose="02020603050405020304" pitchFamily="18" charset="0"/>
              </a:rPr>
              <a:t>UNIVERSITY OF WALES TRINITY SAINT DAVID</a:t>
            </a:r>
            <a:br>
              <a:rPr lang="en-US" sz="1200" dirty="0">
                <a:solidFill>
                  <a:schemeClr val="bg1"/>
                </a:solidFill>
                <a:latin typeface="Times New Roman" panose="02020603050405020304" pitchFamily="18" charset="0"/>
                <a:cs typeface="Times New Roman" panose="02020603050405020304" pitchFamily="18" charset="0"/>
              </a:rPr>
            </a:br>
            <a:r>
              <a:rPr lang="en-US" sz="1200" u="sng" dirty="0">
                <a:solidFill>
                  <a:schemeClr val="bg1"/>
                </a:solidFill>
                <a:latin typeface="Times New Roman" panose="02020603050405020304" pitchFamily="18" charset="0"/>
                <a:cs typeface="Times New Roman" panose="02020603050405020304" pitchFamily="18" charset="0"/>
              </a:rPr>
              <a:t>BIRMINGHAM CAMPUS</a:t>
            </a:r>
            <a:br>
              <a:rPr lang="en-US" sz="4400" dirty="0">
                <a:solidFill>
                  <a:schemeClr val="bg1"/>
                </a:solidFill>
                <a:latin typeface="Times New Roman" panose="02020603050405020304" pitchFamily="18" charset="0"/>
                <a:cs typeface="Times New Roman" panose="02020603050405020304" pitchFamily="18" charset="0"/>
              </a:rPr>
            </a:br>
            <a:r>
              <a:rPr lang="en-US" sz="4400" dirty="0">
                <a:solidFill>
                  <a:srgbClr val="FFFF00"/>
                </a:solidFill>
                <a:latin typeface="Times New Roman" panose="02020603050405020304" pitchFamily="18" charset="0"/>
                <a:cs typeface="Times New Roman" panose="02020603050405020304" pitchFamily="18" charset="0"/>
              </a:rPr>
              <a:t>Entrepreneurship</a:t>
            </a:r>
            <a:br>
              <a:rPr lang="en-US" sz="4400" dirty="0">
                <a:solidFill>
                  <a:schemeClr val="bg1"/>
                </a:solidFill>
                <a:latin typeface="Times New Roman" panose="02020603050405020304" pitchFamily="18" charset="0"/>
                <a:cs typeface="Times New Roman" panose="02020603050405020304" pitchFamily="18" charset="0"/>
              </a:rPr>
            </a:br>
            <a:r>
              <a:rPr lang="en-US" sz="4400" dirty="0">
                <a:solidFill>
                  <a:srgbClr val="FFFF00"/>
                </a:solidFill>
                <a:latin typeface="Times New Roman" panose="02020603050405020304" pitchFamily="18" charset="0"/>
                <a:cs typeface="Times New Roman" panose="02020603050405020304" pitchFamily="18" charset="0"/>
              </a:rPr>
              <a:t>M5X01926</a:t>
            </a:r>
            <a:br>
              <a:rPr lang="en-US" sz="4400" dirty="0">
                <a:solidFill>
                  <a:srgbClr val="FFFF00"/>
                </a:solidFill>
                <a:latin typeface="Times New Roman" panose="02020603050405020304" pitchFamily="18" charset="0"/>
                <a:cs typeface="Times New Roman" panose="02020603050405020304" pitchFamily="18" charset="0"/>
              </a:rPr>
            </a:br>
            <a:br>
              <a:rPr lang="en-US" sz="4400" dirty="0">
                <a:solidFill>
                  <a:schemeClr val="bg1"/>
                </a:solidFill>
                <a:latin typeface="Times New Roman" panose="02020603050405020304" pitchFamily="18" charset="0"/>
                <a:cs typeface="Times New Roman" panose="02020603050405020304" pitchFamily="18" charset="0"/>
              </a:rPr>
            </a:br>
            <a:r>
              <a:rPr lang="en-US" sz="4400" u="sng" dirty="0">
                <a:solidFill>
                  <a:srgbClr val="FFFF00"/>
                </a:solidFill>
                <a:latin typeface="Times New Roman" panose="02020603050405020304" pitchFamily="18" charset="0"/>
                <a:cs typeface="Times New Roman" panose="02020603050405020304" pitchFamily="18" charset="0"/>
              </a:rPr>
              <a:t>PRESENTATION</a:t>
            </a:r>
            <a:br>
              <a:rPr lang="en-US" sz="4400" dirty="0">
                <a:solidFill>
                  <a:srgbClr val="FFFF00"/>
                </a:solidFill>
                <a:latin typeface="Times New Roman" panose="02020603050405020304" pitchFamily="18" charset="0"/>
                <a:cs typeface="Times New Roman" panose="02020603050405020304" pitchFamily="18" charset="0"/>
              </a:rPr>
            </a:br>
            <a:br>
              <a:rPr lang="en-US" sz="4400" dirty="0">
                <a:solidFill>
                  <a:schemeClr val="bg1"/>
                </a:solidFill>
                <a:latin typeface="Times New Roman" panose="02020603050405020304" pitchFamily="18" charset="0"/>
                <a:cs typeface="Times New Roman" panose="02020603050405020304" pitchFamily="18" charset="0"/>
              </a:rPr>
            </a:br>
            <a:r>
              <a:rPr lang="en-US" sz="2800" dirty="0">
                <a:solidFill>
                  <a:schemeClr val="bg1"/>
                </a:solidFill>
                <a:latin typeface="Times New Roman" panose="02020603050405020304" pitchFamily="18" charset="0"/>
                <a:cs typeface="Times New Roman" panose="02020603050405020304" pitchFamily="18" charset="0"/>
              </a:rPr>
              <a:t>STUDENT : Florin Amos 1815218</a:t>
            </a:r>
            <a:br>
              <a:rPr lang="en-US" sz="2800" dirty="0">
                <a:solidFill>
                  <a:schemeClr val="bg1"/>
                </a:solidFill>
                <a:latin typeface="Times New Roman" panose="02020603050405020304" pitchFamily="18" charset="0"/>
                <a:cs typeface="Times New Roman" panose="02020603050405020304" pitchFamily="18" charset="0"/>
              </a:rPr>
            </a:br>
            <a:r>
              <a:rPr lang="en-US" sz="2800" dirty="0">
                <a:solidFill>
                  <a:schemeClr val="bg1"/>
                </a:solidFill>
                <a:latin typeface="Times New Roman" panose="02020603050405020304" pitchFamily="18" charset="0"/>
                <a:cs typeface="Times New Roman" panose="02020603050405020304" pitchFamily="18" charset="0"/>
              </a:rPr>
              <a:t>LECTURER : Dr David Jenkins </a:t>
            </a:r>
            <a:br>
              <a:rPr lang="en-US" sz="4400" dirty="0">
                <a:solidFill>
                  <a:schemeClr val="bg1"/>
                </a:solidFill>
                <a:latin typeface="Times New Roman" panose="02020603050405020304" pitchFamily="18" charset="0"/>
                <a:cs typeface="Times New Roman" panose="02020603050405020304" pitchFamily="18" charset="0"/>
              </a:rPr>
            </a:br>
            <a:r>
              <a:rPr lang="en-US" sz="4400" dirty="0">
                <a:solidFill>
                  <a:schemeClr val="bg1"/>
                </a:solidFill>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939270407"/>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dirty="0">
                <a:solidFill>
                  <a:schemeClr val="bg1"/>
                </a:solidFill>
                <a:latin typeface="Times New Roman" panose="02020603050405020304" pitchFamily="18" charset="0"/>
                <a:cs typeface="Times New Roman" panose="02020603050405020304" pitchFamily="18" charset="0"/>
              </a:rPr>
              <a:t>Table of contents </a:t>
            </a:r>
          </a:p>
        </p:txBody>
      </p:sp>
      <p:sp>
        <p:nvSpPr>
          <p:cNvPr id="3" name="Content Placeholder 2"/>
          <p:cNvSpPr>
            <a:spLocks noGrp="1"/>
          </p:cNvSpPr>
          <p:nvPr>
            <p:ph idx="1"/>
          </p:nvPr>
        </p:nvSpPr>
        <p:spPr>
          <a:xfrm>
            <a:off x="1122830" y="2073824"/>
            <a:ext cx="8825659" cy="4447032"/>
          </a:xfrm>
        </p:spPr>
        <p:txBody>
          <a:bodyPr/>
          <a:lstStyle/>
          <a:p>
            <a:r>
              <a:rPr lang="en-US" dirty="0">
                <a:solidFill>
                  <a:schemeClr val="tx1"/>
                </a:solidFill>
                <a:latin typeface="Times New Roman" panose="02020603050405020304" pitchFamily="18" charset="0"/>
                <a:cs typeface="Times New Roman" panose="02020603050405020304" pitchFamily="18" charset="0"/>
              </a:rPr>
              <a:t>Introduction</a:t>
            </a:r>
          </a:p>
          <a:p>
            <a:r>
              <a:rPr lang="en-US" dirty="0">
                <a:latin typeface="Times New Roman" panose="02020603050405020304" pitchFamily="18" charset="0"/>
                <a:cs typeface="Times New Roman" panose="02020603050405020304" pitchFamily="18" charset="0"/>
              </a:rPr>
              <a:t>Definition of entrepreneurship </a:t>
            </a:r>
          </a:p>
          <a:p>
            <a:r>
              <a:rPr lang="en-US" dirty="0">
                <a:latin typeface="Times New Roman" panose="02020603050405020304" pitchFamily="18" charset="0"/>
                <a:cs typeface="Times New Roman" panose="02020603050405020304" pitchFamily="18" charset="0"/>
              </a:rPr>
              <a:t>The importance of entrepreneurship</a:t>
            </a:r>
          </a:p>
          <a:p>
            <a:r>
              <a:rPr lang="en-US" dirty="0">
                <a:latin typeface="Times New Roman" panose="02020603050405020304" pitchFamily="18" charset="0"/>
                <a:cs typeface="Times New Roman" panose="02020603050405020304" pitchFamily="18" charset="0"/>
              </a:rPr>
              <a:t>Different perspectives in understanding entrepreneurship</a:t>
            </a:r>
          </a:p>
          <a:p>
            <a:r>
              <a:rPr lang="en-US" dirty="0">
                <a:latin typeface="Times New Roman" panose="02020603050405020304" pitchFamily="18" charset="0"/>
                <a:cs typeface="Times New Roman" panose="02020603050405020304" pitchFamily="18" charset="0"/>
              </a:rPr>
              <a:t>Entrepreneurial traits and motivations </a:t>
            </a:r>
          </a:p>
          <a:p>
            <a:r>
              <a:rPr lang="en-US" dirty="0">
                <a:latin typeface="Times New Roman" panose="02020603050405020304" pitchFamily="18" charset="0"/>
                <a:cs typeface="Times New Roman" panose="02020603050405020304" pitchFamily="18" charset="0"/>
              </a:rPr>
              <a:t>The role of the entrepreneur: Managerial versus the entrepreneurial mindset</a:t>
            </a:r>
          </a:p>
          <a:p>
            <a:r>
              <a:rPr lang="en-US" dirty="0">
                <a:latin typeface="Times New Roman" panose="02020603050405020304" pitchFamily="18" charset="0"/>
                <a:cs typeface="Times New Roman" panose="02020603050405020304" pitchFamily="18" charset="0"/>
              </a:rPr>
              <a:t>Developing entrepreneurial skills</a:t>
            </a:r>
          </a:p>
          <a:p>
            <a:r>
              <a:rPr lang="en-US" dirty="0">
                <a:solidFill>
                  <a:schemeClr val="tx1"/>
                </a:solidFill>
                <a:latin typeface="Times New Roman" panose="02020603050405020304" pitchFamily="18" charset="0"/>
                <a:cs typeface="Times New Roman" panose="02020603050405020304" pitchFamily="18" charset="0"/>
              </a:rPr>
              <a:t>Conclusion</a:t>
            </a:r>
          </a:p>
          <a:p>
            <a:r>
              <a:rPr lang="en-US" dirty="0">
                <a:solidFill>
                  <a:schemeClr val="tx1"/>
                </a:solidFill>
                <a:latin typeface="Times New Roman" panose="02020603050405020304" pitchFamily="18" charset="0"/>
                <a:cs typeface="Times New Roman" panose="02020603050405020304" pitchFamily="18" charset="0"/>
              </a:rPr>
              <a:t>References </a:t>
            </a: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endParaRPr lang="en-US"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2980231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dirty="0">
                <a:latin typeface="Times New Roman" panose="02020603050405020304" pitchFamily="18" charset="0"/>
                <a:cs typeface="Times New Roman" panose="02020603050405020304" pitchFamily="18" charset="0"/>
              </a:rPr>
              <a:t>Introduction </a:t>
            </a:r>
          </a:p>
        </p:txBody>
      </p:sp>
      <p:sp>
        <p:nvSpPr>
          <p:cNvPr id="3" name="Content Placeholder 2"/>
          <p:cNvSpPr>
            <a:spLocks noGrp="1"/>
          </p:cNvSpPr>
          <p:nvPr>
            <p:ph idx="1"/>
          </p:nvPr>
        </p:nvSpPr>
        <p:spPr>
          <a:xfrm>
            <a:off x="1164098" y="2612644"/>
            <a:ext cx="8825659" cy="3416300"/>
          </a:xfrm>
        </p:spPr>
        <p:txBody>
          <a:bodyPr/>
          <a:lstStyle/>
          <a:p>
            <a:pPr algn="just"/>
            <a:r>
              <a:rPr lang="en-US" dirty="0">
                <a:solidFill>
                  <a:schemeClr val="tx1"/>
                </a:solidFill>
                <a:latin typeface="Times New Roman" panose="02020603050405020304" pitchFamily="18" charset="0"/>
                <a:cs typeface="Times New Roman" panose="02020603050405020304" pitchFamily="18" charset="0"/>
              </a:rPr>
              <a:t>The business is run by the initiative taken by the entrepreneurs for the purpose of making profit and providing services to the society since the products and services are produced to serve the society and other stakeholders. </a:t>
            </a:r>
          </a:p>
        </p:txBody>
      </p:sp>
    </p:spTree>
    <p:extLst>
      <p:ext uri="{BB962C8B-B14F-4D97-AF65-F5344CB8AC3E}">
        <p14:creationId xmlns:p14="http://schemas.microsoft.com/office/powerpoint/2010/main" val="174511940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sz="2400" dirty="0">
                <a:latin typeface="Times New Roman" panose="02020603050405020304" pitchFamily="18" charset="0"/>
                <a:cs typeface="Times New Roman" panose="02020603050405020304" pitchFamily="18" charset="0"/>
              </a:rPr>
              <a:t>Definition of entrepreneurship</a:t>
            </a:r>
          </a:p>
        </p:txBody>
      </p:sp>
      <p:sp>
        <p:nvSpPr>
          <p:cNvPr id="3" name="Content Placeholder 2"/>
          <p:cNvSpPr>
            <a:spLocks noGrp="1"/>
          </p:cNvSpPr>
          <p:nvPr>
            <p:ph idx="1"/>
          </p:nvPr>
        </p:nvSpPr>
        <p:spPr>
          <a:xfrm>
            <a:off x="1154954" y="2292604"/>
            <a:ext cx="8825659" cy="3416300"/>
          </a:xfrm>
        </p:spPr>
        <p:txBody>
          <a:bodyPr>
            <a:normAutofit/>
          </a:bodyPr>
          <a:lstStyle/>
          <a:p>
            <a:pPr algn="just"/>
            <a:r>
              <a:rPr lang="en-US" dirty="0">
                <a:solidFill>
                  <a:schemeClr val="tx1"/>
                </a:solidFill>
                <a:latin typeface="Times New Roman" panose="02020603050405020304" pitchFamily="18" charset="0"/>
                <a:cs typeface="Times New Roman" panose="02020603050405020304" pitchFamily="18" charset="0"/>
              </a:rPr>
              <a:t>Entrepreneurship is the initiative to take the financial risk to make profit through the fulfillment.</a:t>
            </a:r>
          </a:p>
          <a:p>
            <a:pPr algn="just"/>
            <a:r>
              <a:rPr lang="en-US" dirty="0">
                <a:solidFill>
                  <a:schemeClr val="tx1"/>
                </a:solidFill>
                <a:latin typeface="Times New Roman" panose="02020603050405020304" pitchFamily="18" charset="0"/>
                <a:cs typeface="Times New Roman" panose="02020603050405020304" pitchFamily="18" charset="0"/>
              </a:rPr>
              <a:t>The purpose is the profit generation </a:t>
            </a:r>
          </a:p>
          <a:p>
            <a:pPr algn="just"/>
            <a:r>
              <a:rPr lang="en-US" dirty="0">
                <a:solidFill>
                  <a:schemeClr val="tx1"/>
                </a:solidFill>
                <a:latin typeface="Times New Roman" panose="02020603050405020304" pitchFamily="18" charset="0"/>
                <a:cs typeface="Times New Roman" panose="02020603050405020304" pitchFamily="18" charset="0"/>
              </a:rPr>
              <a:t>Products or services are delivered to the society</a:t>
            </a:r>
          </a:p>
          <a:p>
            <a:pPr algn="just"/>
            <a:r>
              <a:rPr lang="en-US" dirty="0">
                <a:solidFill>
                  <a:schemeClr val="tx1"/>
                </a:solidFill>
                <a:latin typeface="Times New Roman" panose="02020603050405020304" pitchFamily="18" charset="0"/>
                <a:cs typeface="Times New Roman" panose="02020603050405020304" pitchFamily="18" charset="0"/>
              </a:rPr>
              <a:t>Different types of business are established.</a:t>
            </a:r>
          </a:p>
        </p:txBody>
      </p:sp>
    </p:spTree>
    <p:extLst>
      <p:ext uri="{BB962C8B-B14F-4D97-AF65-F5344CB8AC3E}">
        <p14:creationId xmlns:p14="http://schemas.microsoft.com/office/powerpoint/2010/main" val="1625319563"/>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dirty="0">
                <a:latin typeface="Times New Roman" panose="02020603050405020304" pitchFamily="18" charset="0"/>
                <a:cs typeface="Times New Roman" panose="02020603050405020304" pitchFamily="18" charset="0"/>
              </a:rPr>
              <a:t>The importance of entrepreneurship</a:t>
            </a:r>
          </a:p>
        </p:txBody>
      </p:sp>
      <p:sp>
        <p:nvSpPr>
          <p:cNvPr id="3" name="Content Placeholder 2"/>
          <p:cNvSpPr>
            <a:spLocks noGrp="1"/>
          </p:cNvSpPr>
          <p:nvPr>
            <p:ph idx="1"/>
          </p:nvPr>
        </p:nvSpPr>
        <p:spPr>
          <a:xfrm>
            <a:off x="1090708" y="2329180"/>
            <a:ext cx="8825659" cy="3416300"/>
          </a:xfrm>
        </p:spPr>
        <p:txBody>
          <a:bodyPr/>
          <a:lstStyle/>
          <a:p>
            <a:r>
              <a:rPr lang="en-US" dirty="0">
                <a:solidFill>
                  <a:schemeClr val="tx1"/>
                </a:solidFill>
                <a:latin typeface="Times New Roman" panose="02020603050405020304" pitchFamily="18" charset="0"/>
                <a:cs typeface="Times New Roman" panose="02020603050405020304" pitchFamily="18" charset="0"/>
              </a:rPr>
              <a:t>To increase the employment rate in a country.</a:t>
            </a:r>
          </a:p>
          <a:p>
            <a:r>
              <a:rPr lang="en-US" dirty="0">
                <a:solidFill>
                  <a:schemeClr val="tx1"/>
                </a:solidFill>
                <a:latin typeface="Times New Roman" panose="02020603050405020304" pitchFamily="18" charset="0"/>
                <a:cs typeface="Times New Roman" panose="02020603050405020304" pitchFamily="18" charset="0"/>
              </a:rPr>
              <a:t>To raise the standard of living of a country.</a:t>
            </a:r>
          </a:p>
          <a:p>
            <a:r>
              <a:rPr lang="en-US" dirty="0">
                <a:solidFill>
                  <a:schemeClr val="tx1"/>
                </a:solidFill>
                <a:latin typeface="Times New Roman" panose="02020603050405020304" pitchFamily="18" charset="0"/>
                <a:cs typeface="Times New Roman" panose="02020603050405020304" pitchFamily="18" charset="0"/>
              </a:rPr>
              <a:t>To add products and services to the GDP.</a:t>
            </a:r>
          </a:p>
          <a:p>
            <a:r>
              <a:rPr lang="en-US" dirty="0">
                <a:solidFill>
                  <a:schemeClr val="tx1"/>
                </a:solidFill>
                <a:latin typeface="Times New Roman" panose="02020603050405020304" pitchFamily="18" charset="0"/>
                <a:cs typeface="Times New Roman" panose="02020603050405020304" pitchFamily="18" charset="0"/>
              </a:rPr>
              <a:t>To decrease trade deficit.</a:t>
            </a:r>
          </a:p>
          <a:p>
            <a:r>
              <a:rPr lang="en-US" dirty="0">
                <a:solidFill>
                  <a:schemeClr val="tx1"/>
                </a:solidFill>
                <a:latin typeface="Times New Roman" panose="02020603050405020304" pitchFamily="18" charset="0"/>
                <a:cs typeface="Times New Roman" panose="02020603050405020304" pitchFamily="18" charset="0"/>
              </a:rPr>
              <a:t>To achieve the required amount of foreign reserve.</a:t>
            </a:r>
          </a:p>
        </p:txBody>
      </p:sp>
    </p:spTree>
    <p:extLst>
      <p:ext uri="{BB962C8B-B14F-4D97-AF65-F5344CB8AC3E}">
        <p14:creationId xmlns:p14="http://schemas.microsoft.com/office/powerpoint/2010/main" val="242014964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dirty="0">
                <a:latin typeface="Times New Roman" panose="02020603050405020304" pitchFamily="18" charset="0"/>
                <a:cs typeface="Times New Roman" panose="02020603050405020304" pitchFamily="18" charset="0"/>
              </a:rPr>
              <a:t>Different perspective in understanding entrepreneurship</a:t>
            </a:r>
          </a:p>
        </p:txBody>
      </p:sp>
      <p:sp>
        <p:nvSpPr>
          <p:cNvPr id="3" name="Content Placeholder 2"/>
          <p:cNvSpPr>
            <a:spLocks noGrp="1"/>
          </p:cNvSpPr>
          <p:nvPr>
            <p:ph idx="1"/>
          </p:nvPr>
        </p:nvSpPr>
        <p:spPr>
          <a:xfrm>
            <a:off x="1264682" y="2329856"/>
            <a:ext cx="8825659" cy="4339168"/>
          </a:xfrm>
        </p:spPr>
        <p:txBody>
          <a:bodyPr/>
          <a:lstStyle/>
          <a:p>
            <a:pPr algn="just"/>
            <a:r>
              <a:rPr lang="en-US" dirty="0">
                <a:solidFill>
                  <a:schemeClr val="tx1"/>
                </a:solidFill>
                <a:latin typeface="Times New Roman" panose="02020603050405020304" pitchFamily="18" charset="0"/>
                <a:cs typeface="Times New Roman" panose="02020603050405020304" pitchFamily="18" charset="0"/>
              </a:rPr>
              <a:t>Answering the question of how business works and what needs to done to carry on the business.</a:t>
            </a:r>
            <a:endParaRPr lang="en-US" b="1" dirty="0">
              <a:solidFill>
                <a:schemeClr val="tx1"/>
              </a:solidFill>
              <a:latin typeface="Times New Roman" panose="02020603050405020304" pitchFamily="18" charset="0"/>
              <a:cs typeface="Times New Roman" panose="02020603050405020304" pitchFamily="18" charset="0"/>
            </a:endParaRPr>
          </a:p>
          <a:p>
            <a:pPr algn="just"/>
            <a:r>
              <a:rPr lang="en-US" dirty="0">
                <a:solidFill>
                  <a:schemeClr val="tx1"/>
                </a:solidFill>
                <a:latin typeface="Times New Roman" panose="02020603050405020304" pitchFamily="18" charset="0"/>
                <a:cs typeface="Times New Roman" panose="02020603050405020304" pitchFamily="18" charset="0"/>
              </a:rPr>
              <a:t>The business is a place where the outer results are produced for the customers.</a:t>
            </a:r>
          </a:p>
          <a:p>
            <a:pPr algn="just"/>
            <a:r>
              <a:rPr lang="en-US" dirty="0">
                <a:solidFill>
                  <a:schemeClr val="tx1"/>
                </a:solidFill>
                <a:latin typeface="Times New Roman" panose="02020603050405020304" pitchFamily="18" charset="0"/>
                <a:cs typeface="Times New Roman" panose="02020603050405020304" pitchFamily="18" charset="0"/>
              </a:rPr>
              <a:t>The entrepreneurial perspective states to have an imaginary picture to be successful in the future.</a:t>
            </a:r>
          </a:p>
          <a:p>
            <a:pPr algn="just"/>
            <a:r>
              <a:rPr lang="en-US" dirty="0">
                <a:solidFill>
                  <a:schemeClr val="tx1"/>
                </a:solidFill>
                <a:latin typeface="Times New Roman" panose="02020603050405020304" pitchFamily="18" charset="0"/>
                <a:cs typeface="Times New Roman" panose="02020603050405020304" pitchFamily="18" charset="0"/>
              </a:rPr>
              <a:t>A well-defined picture of the future creating drive to be </a:t>
            </a:r>
            <a:r>
              <a:rPr lang="en-US" dirty="0" err="1">
                <a:solidFill>
                  <a:schemeClr val="tx1"/>
                </a:solidFill>
                <a:latin typeface="Times New Roman" panose="02020603050405020304" pitchFamily="18" charset="0"/>
                <a:cs typeface="Times New Roman" panose="02020603050405020304" pitchFamily="18" charset="0"/>
              </a:rPr>
              <a:t>successgful</a:t>
            </a:r>
            <a:r>
              <a:rPr lang="en-US" dirty="0">
                <a:solidFill>
                  <a:schemeClr val="tx1"/>
                </a:solidFill>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93126635"/>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dirty="0">
                <a:latin typeface="Times New Roman" panose="02020603050405020304" pitchFamily="18" charset="0"/>
                <a:cs typeface="Times New Roman" panose="02020603050405020304" pitchFamily="18" charset="0"/>
              </a:rPr>
              <a:t>Entrepreneurial traits and motivations	</a:t>
            </a:r>
          </a:p>
        </p:txBody>
      </p:sp>
      <p:sp>
        <p:nvSpPr>
          <p:cNvPr id="3" name="Content Placeholder 2"/>
          <p:cNvSpPr>
            <a:spLocks noGrp="1"/>
          </p:cNvSpPr>
          <p:nvPr>
            <p:ph idx="1"/>
          </p:nvPr>
        </p:nvSpPr>
        <p:spPr>
          <a:xfrm>
            <a:off x="1090708" y="2109724"/>
            <a:ext cx="8825659" cy="4309364"/>
          </a:xfrm>
        </p:spPr>
        <p:txBody>
          <a:bodyPr/>
          <a:lstStyle/>
          <a:p>
            <a:pPr algn="just"/>
            <a:r>
              <a:rPr lang="en-US" dirty="0">
                <a:solidFill>
                  <a:schemeClr val="tx1"/>
                </a:solidFill>
                <a:latin typeface="Times New Roman" panose="02020603050405020304" pitchFamily="18" charset="0"/>
                <a:cs typeface="Times New Roman" panose="02020603050405020304" pitchFamily="18" charset="0"/>
              </a:rPr>
              <a:t>Availability of the resources </a:t>
            </a:r>
          </a:p>
          <a:p>
            <a:pPr algn="just"/>
            <a:r>
              <a:rPr lang="en-US" dirty="0">
                <a:solidFill>
                  <a:schemeClr val="tx1"/>
                </a:solidFill>
                <a:latin typeface="Times New Roman" panose="02020603050405020304" pitchFamily="18" charset="0"/>
                <a:cs typeface="Times New Roman" panose="02020603050405020304" pitchFamily="18" charset="0"/>
              </a:rPr>
              <a:t>Imagine the future.</a:t>
            </a:r>
          </a:p>
          <a:p>
            <a:pPr algn="just"/>
            <a:r>
              <a:rPr lang="en-US" dirty="0">
                <a:solidFill>
                  <a:schemeClr val="tx1"/>
                </a:solidFill>
                <a:latin typeface="Times New Roman" panose="02020603050405020304" pitchFamily="18" charset="0"/>
                <a:cs typeface="Times New Roman" panose="02020603050405020304" pitchFamily="18" charset="0"/>
              </a:rPr>
              <a:t>Self-motivated </a:t>
            </a:r>
          </a:p>
          <a:p>
            <a:pPr algn="just"/>
            <a:r>
              <a:rPr lang="en-US" dirty="0">
                <a:solidFill>
                  <a:schemeClr val="tx1"/>
                </a:solidFill>
                <a:latin typeface="Times New Roman" panose="02020603050405020304" pitchFamily="18" charset="0"/>
                <a:cs typeface="Times New Roman" panose="02020603050405020304" pitchFamily="18" charset="0"/>
              </a:rPr>
              <a:t>Risk-taking behavior</a:t>
            </a:r>
          </a:p>
          <a:p>
            <a:pPr algn="just"/>
            <a:r>
              <a:rPr lang="en-US" dirty="0">
                <a:solidFill>
                  <a:schemeClr val="tx1"/>
                </a:solidFill>
                <a:latin typeface="Times New Roman" panose="02020603050405020304" pitchFamily="18" charset="0"/>
                <a:cs typeface="Times New Roman" panose="02020603050405020304" pitchFamily="18" charset="0"/>
              </a:rPr>
              <a:t>Committed</a:t>
            </a:r>
          </a:p>
          <a:p>
            <a:pPr algn="just"/>
            <a:r>
              <a:rPr lang="en-US" dirty="0">
                <a:solidFill>
                  <a:schemeClr val="tx1"/>
                </a:solidFill>
                <a:latin typeface="Times New Roman" panose="02020603050405020304" pitchFamily="18" charset="0"/>
                <a:cs typeface="Times New Roman" panose="02020603050405020304" pitchFamily="18" charset="0"/>
              </a:rPr>
              <a:t>Optimistic</a:t>
            </a:r>
          </a:p>
          <a:p>
            <a:pPr algn="just"/>
            <a:r>
              <a:rPr lang="en-US" dirty="0">
                <a:solidFill>
                  <a:schemeClr val="tx1"/>
                </a:solidFill>
                <a:latin typeface="Times New Roman" panose="02020603050405020304" pitchFamily="18" charset="0"/>
                <a:cs typeface="Times New Roman" panose="02020603050405020304" pitchFamily="18" charset="0"/>
              </a:rPr>
              <a:t>Curiosity</a:t>
            </a:r>
          </a:p>
        </p:txBody>
      </p:sp>
    </p:spTree>
    <p:extLst>
      <p:ext uri="{BB962C8B-B14F-4D97-AF65-F5344CB8AC3E}">
        <p14:creationId xmlns:p14="http://schemas.microsoft.com/office/powerpoint/2010/main" val="718022633"/>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dirty="0">
                <a:latin typeface="Times New Roman" panose="02020603050405020304" pitchFamily="18" charset="0"/>
                <a:cs typeface="Times New Roman" panose="02020603050405020304" pitchFamily="18" charset="0"/>
              </a:rPr>
              <a:t>The role of entrepreneur: Managerial vs Entrepreneurial mindset</a:t>
            </a:r>
          </a:p>
        </p:txBody>
      </p:sp>
      <p:sp>
        <p:nvSpPr>
          <p:cNvPr id="3" name="Content Placeholder 2"/>
          <p:cNvSpPr>
            <a:spLocks noGrp="1"/>
          </p:cNvSpPr>
          <p:nvPr>
            <p:ph idx="1"/>
          </p:nvPr>
        </p:nvSpPr>
        <p:spPr>
          <a:xfrm>
            <a:off x="1090708" y="2338324"/>
            <a:ext cx="8825659" cy="3416300"/>
          </a:xfrm>
        </p:spPr>
        <p:txBody>
          <a:bodyPr/>
          <a:lstStyle/>
          <a:p>
            <a:pPr algn="just"/>
            <a:r>
              <a:rPr lang="en-US" dirty="0">
                <a:solidFill>
                  <a:schemeClr val="tx1"/>
                </a:solidFill>
                <a:latin typeface="Times New Roman" panose="02020603050405020304" pitchFamily="18" charset="0"/>
                <a:cs typeface="Times New Roman" panose="02020603050405020304" pitchFamily="18" charset="0"/>
              </a:rPr>
              <a:t>Leadership skills facilitating the entrepreneurs to adapt every situation.</a:t>
            </a:r>
          </a:p>
          <a:p>
            <a:pPr algn="just"/>
            <a:r>
              <a:rPr lang="en-US" dirty="0">
                <a:solidFill>
                  <a:schemeClr val="tx1"/>
                </a:solidFill>
                <a:latin typeface="Times New Roman" panose="02020603050405020304" pitchFamily="18" charset="0"/>
                <a:cs typeface="Times New Roman" panose="02020603050405020304" pitchFamily="18" charset="0"/>
              </a:rPr>
              <a:t>Skills attitudes leading to the managerial mindset of the entrepreneurs.</a:t>
            </a:r>
          </a:p>
          <a:p>
            <a:pPr algn="just"/>
            <a:r>
              <a:rPr lang="en-US" dirty="0">
                <a:solidFill>
                  <a:schemeClr val="tx1"/>
                </a:solidFill>
                <a:latin typeface="Times New Roman" panose="02020603050405020304" pitchFamily="18" charset="0"/>
                <a:cs typeface="Times New Roman" panose="02020603050405020304" pitchFamily="18" charset="0"/>
              </a:rPr>
              <a:t>Behavioral attitudes leading entrepreneurial mindset</a:t>
            </a:r>
          </a:p>
          <a:p>
            <a:pPr algn="just"/>
            <a:r>
              <a:rPr lang="en-US" dirty="0">
                <a:solidFill>
                  <a:schemeClr val="tx1"/>
                </a:solidFill>
                <a:latin typeface="Times New Roman" panose="02020603050405020304" pitchFamily="18" charset="0"/>
                <a:cs typeface="Times New Roman" panose="02020603050405020304" pitchFamily="18" charset="0"/>
              </a:rPr>
              <a:t>Entrepreneurial mindset is effective shaping the behavior of the employees towards the organization</a:t>
            </a:r>
          </a:p>
          <a:p>
            <a:pPr algn="just"/>
            <a:r>
              <a:rPr lang="en-US" dirty="0">
                <a:solidFill>
                  <a:schemeClr val="tx1"/>
                </a:solidFill>
                <a:latin typeface="Times New Roman" panose="02020603050405020304" pitchFamily="18" charset="0"/>
                <a:cs typeface="Times New Roman" panose="02020603050405020304" pitchFamily="18" charset="0"/>
              </a:rPr>
              <a:t>Skills attitude efficient in making the employees productive.</a:t>
            </a:r>
          </a:p>
        </p:txBody>
      </p:sp>
    </p:spTree>
    <p:extLst>
      <p:ext uri="{BB962C8B-B14F-4D97-AF65-F5344CB8AC3E}">
        <p14:creationId xmlns:p14="http://schemas.microsoft.com/office/powerpoint/2010/main" val="1184387160"/>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sz="2400" dirty="0">
                <a:latin typeface="Times New Roman" panose="02020603050405020304" pitchFamily="18" charset="0"/>
                <a:cs typeface="Times New Roman" panose="02020603050405020304" pitchFamily="18" charset="0"/>
              </a:rPr>
              <a:t>Skills attitudes vs behavioral attitudes</a:t>
            </a:r>
          </a:p>
        </p:txBody>
      </p:sp>
      <p:sp>
        <p:nvSpPr>
          <p:cNvPr id="3" name="Content Placeholder 2"/>
          <p:cNvSpPr>
            <a:spLocks noGrp="1"/>
          </p:cNvSpPr>
          <p:nvPr>
            <p:ph idx="1"/>
          </p:nvPr>
        </p:nvSpPr>
        <p:spPr>
          <a:xfrm>
            <a:off x="1122830" y="2301748"/>
            <a:ext cx="8825659" cy="4473956"/>
          </a:xfrm>
        </p:spPr>
        <p:txBody>
          <a:bodyPr/>
          <a:lstStyle/>
          <a:p>
            <a:pPr algn="just"/>
            <a:r>
              <a:rPr lang="en-US" dirty="0">
                <a:solidFill>
                  <a:schemeClr val="tx1"/>
                </a:solidFill>
                <a:latin typeface="Times New Roman" panose="02020603050405020304" pitchFamily="18" charset="0"/>
                <a:cs typeface="Times New Roman" panose="02020603050405020304" pitchFamily="18" charset="0"/>
              </a:rPr>
              <a:t>Skills attitudes increasing efficiency of the employees in the organization</a:t>
            </a:r>
          </a:p>
          <a:p>
            <a:pPr algn="just"/>
            <a:r>
              <a:rPr lang="en-US" dirty="0">
                <a:solidFill>
                  <a:schemeClr val="tx1"/>
                </a:solidFill>
                <a:latin typeface="Times New Roman" panose="02020603050405020304" pitchFamily="18" charset="0"/>
                <a:cs typeface="Times New Roman" panose="02020603050405020304" pitchFamily="18" charset="0"/>
              </a:rPr>
              <a:t>Increasing productivity</a:t>
            </a:r>
          </a:p>
          <a:p>
            <a:pPr algn="just"/>
            <a:r>
              <a:rPr lang="en-US" dirty="0">
                <a:solidFill>
                  <a:schemeClr val="tx1"/>
                </a:solidFill>
                <a:latin typeface="Times New Roman" panose="02020603050405020304" pitchFamily="18" charset="0"/>
                <a:cs typeface="Times New Roman" panose="02020603050405020304" pitchFamily="18" charset="0"/>
              </a:rPr>
              <a:t>Increasing employees behavior by behavioral attitudes</a:t>
            </a:r>
          </a:p>
          <a:p>
            <a:pPr algn="just"/>
            <a:r>
              <a:rPr lang="en-US" dirty="0">
                <a:solidFill>
                  <a:schemeClr val="tx1"/>
                </a:solidFill>
                <a:latin typeface="Times New Roman" panose="02020603050405020304" pitchFamily="18" charset="0"/>
                <a:cs typeface="Times New Roman" panose="02020603050405020304" pitchFamily="18" charset="0"/>
              </a:rPr>
              <a:t>The combination of both can uplift the environment of the organization.</a:t>
            </a:r>
          </a:p>
        </p:txBody>
      </p:sp>
    </p:spTree>
    <p:extLst>
      <p:ext uri="{BB962C8B-B14F-4D97-AF65-F5344CB8AC3E}">
        <p14:creationId xmlns:p14="http://schemas.microsoft.com/office/powerpoint/2010/main" val="2565115528"/>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dirty="0">
                <a:latin typeface="Times New Roman" panose="02020603050405020304" pitchFamily="18" charset="0"/>
                <a:cs typeface="Times New Roman" panose="02020603050405020304" pitchFamily="18" charset="0"/>
              </a:rPr>
              <a:t>Developing entrepreneurial skills </a:t>
            </a:r>
          </a:p>
        </p:txBody>
      </p:sp>
      <p:sp>
        <p:nvSpPr>
          <p:cNvPr id="3" name="Content Placeholder 2"/>
          <p:cNvSpPr>
            <a:spLocks noGrp="1"/>
          </p:cNvSpPr>
          <p:nvPr>
            <p:ph idx="1"/>
          </p:nvPr>
        </p:nvSpPr>
        <p:spPr/>
        <p:txBody>
          <a:bodyPr/>
          <a:lstStyle/>
          <a:p>
            <a:pPr algn="just"/>
            <a:r>
              <a:rPr lang="en-US" dirty="0">
                <a:solidFill>
                  <a:schemeClr val="tx1"/>
                </a:solidFill>
                <a:latin typeface="Times New Roman" panose="02020603050405020304" pitchFamily="18" charset="0"/>
                <a:cs typeface="Times New Roman" panose="02020603050405020304" pitchFamily="18" charset="0"/>
              </a:rPr>
              <a:t>Networking skills can be developed by being connected with people.</a:t>
            </a:r>
          </a:p>
          <a:p>
            <a:pPr algn="just"/>
            <a:r>
              <a:rPr lang="en-US" dirty="0">
                <a:solidFill>
                  <a:schemeClr val="tx1"/>
                </a:solidFill>
                <a:latin typeface="Times New Roman" panose="02020603050405020304" pitchFamily="18" charset="0"/>
                <a:cs typeface="Times New Roman" panose="02020603050405020304" pitchFamily="18" charset="0"/>
              </a:rPr>
              <a:t>Time management skills can be achieved by following the disciplined practice.</a:t>
            </a:r>
          </a:p>
          <a:p>
            <a:pPr algn="just"/>
            <a:r>
              <a:rPr lang="en-US" dirty="0">
                <a:solidFill>
                  <a:schemeClr val="tx1"/>
                </a:solidFill>
                <a:latin typeface="Times New Roman" panose="02020603050405020304" pitchFamily="18" charset="0"/>
                <a:cs typeface="Times New Roman" panose="02020603050405020304" pitchFamily="18" charset="0"/>
              </a:rPr>
              <a:t>Analytical ability increasing the strategic thinking of the entrepreneurs.</a:t>
            </a:r>
          </a:p>
          <a:p>
            <a:pPr algn="just"/>
            <a:r>
              <a:rPr lang="en-US" dirty="0">
                <a:solidFill>
                  <a:schemeClr val="tx1"/>
                </a:solidFill>
                <a:latin typeface="Times New Roman" panose="02020603050405020304" pitchFamily="18" charset="0"/>
                <a:cs typeface="Times New Roman" panose="02020603050405020304" pitchFamily="18" charset="0"/>
              </a:rPr>
              <a:t>Being curious may help to innovate the unique products.</a:t>
            </a:r>
          </a:p>
        </p:txBody>
      </p:sp>
    </p:spTree>
    <p:extLst>
      <p:ext uri="{BB962C8B-B14F-4D97-AF65-F5344CB8AC3E}">
        <p14:creationId xmlns:p14="http://schemas.microsoft.com/office/powerpoint/2010/main" val="4151163291"/>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sz="2400"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xfrm>
            <a:off x="1090708" y="2384044"/>
            <a:ext cx="8825659" cy="4473956"/>
          </a:xfrm>
        </p:spPr>
        <p:txBody>
          <a:bodyPr/>
          <a:lstStyle/>
          <a:p>
            <a:pPr marL="0" indent="0" algn="just">
              <a:buNone/>
            </a:pPr>
            <a:r>
              <a:rPr lang="en-US" dirty="0">
                <a:solidFill>
                  <a:schemeClr val="tx1"/>
                </a:solidFill>
                <a:latin typeface="Times New Roman" panose="02020603050405020304" pitchFamily="18" charset="0"/>
                <a:cs typeface="Times New Roman" panose="02020603050405020304" pitchFamily="18" charset="0"/>
              </a:rPr>
              <a:t>The entrepreneurs are the key to any country since they increase the standard of living by providing employment to the unemployed people. The government and other stakeholders are also helped by the initiative of the entrepreneurs. Therefore, the government sometimes provide subsidies to the businesses so that they can continue their business.</a:t>
            </a:r>
          </a:p>
        </p:txBody>
      </p:sp>
    </p:spTree>
    <p:extLst>
      <p:ext uri="{BB962C8B-B14F-4D97-AF65-F5344CB8AC3E}">
        <p14:creationId xmlns:p14="http://schemas.microsoft.com/office/powerpoint/2010/main" val="3238090470"/>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sz="2400"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1154954" y="2292604"/>
            <a:ext cx="8825659" cy="4473956"/>
          </a:xfrm>
        </p:spPr>
        <p:txBody>
          <a:bodyPr/>
          <a:lstStyle/>
          <a:p>
            <a:r>
              <a:rPr lang="en-US" dirty="0" err="1">
                <a:latin typeface="Times New Roman" panose="02020603050405020304" pitchFamily="18" charset="0"/>
                <a:cs typeface="Times New Roman" panose="02020603050405020304" pitchFamily="18" charset="0"/>
              </a:rPr>
              <a:t>Audretsch</a:t>
            </a:r>
            <a:r>
              <a:rPr lang="en-US" dirty="0">
                <a:latin typeface="Times New Roman" panose="02020603050405020304" pitchFamily="18" charset="0"/>
                <a:cs typeface="Times New Roman" panose="02020603050405020304" pitchFamily="18" charset="0"/>
              </a:rPr>
              <a:t>, D.B., </a:t>
            </a:r>
            <a:r>
              <a:rPr lang="en-US" dirty="0" err="1">
                <a:latin typeface="Times New Roman" panose="02020603050405020304" pitchFamily="18" charset="0"/>
                <a:cs typeface="Times New Roman" panose="02020603050405020304" pitchFamily="18" charset="0"/>
              </a:rPr>
              <a:t>Belitski</a:t>
            </a:r>
            <a:r>
              <a:rPr lang="en-US" dirty="0">
                <a:latin typeface="Times New Roman" panose="02020603050405020304" pitchFamily="18" charset="0"/>
                <a:cs typeface="Times New Roman" panose="02020603050405020304" pitchFamily="18" charset="0"/>
              </a:rPr>
              <a:t>, M. and Desai, S</a:t>
            </a:r>
            <a:r>
              <a:rPr lang="en-US">
                <a:latin typeface="Times New Roman" panose="02020603050405020304" pitchFamily="18" charset="0"/>
                <a:cs typeface="Times New Roman" panose="02020603050405020304" pitchFamily="18" charset="0"/>
              </a:rPr>
              <a:t>., (2015). </a:t>
            </a:r>
            <a:r>
              <a:rPr lang="en-US" dirty="0">
                <a:latin typeface="Times New Roman" panose="02020603050405020304" pitchFamily="18" charset="0"/>
                <a:cs typeface="Times New Roman" panose="02020603050405020304" pitchFamily="18" charset="0"/>
              </a:rPr>
              <a:t>Entrepreneurship and economic development in cities. </a:t>
            </a:r>
            <a:r>
              <a:rPr lang="en-US" i="1" dirty="0">
                <a:latin typeface="Times New Roman" panose="02020603050405020304" pitchFamily="18" charset="0"/>
                <a:cs typeface="Times New Roman" panose="02020603050405020304" pitchFamily="18" charset="0"/>
              </a:rPr>
              <a:t>The Annals of Regional Science</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55</a:t>
            </a:r>
            <a:r>
              <a:rPr lang="en-US" dirty="0">
                <a:latin typeface="Times New Roman" panose="02020603050405020304" pitchFamily="18" charset="0"/>
                <a:cs typeface="Times New Roman" panose="02020603050405020304" pitchFamily="18" charset="0"/>
              </a:rPr>
              <a:t>(1), pp.33-60.</a:t>
            </a:r>
          </a:p>
          <a:p>
            <a:r>
              <a:rPr lang="en-US" dirty="0" err="1">
                <a:latin typeface="Times New Roman" panose="02020603050405020304" pitchFamily="18" charset="0"/>
                <a:cs typeface="Times New Roman" panose="02020603050405020304" pitchFamily="18" charset="0"/>
              </a:rPr>
              <a:t>Barringer</a:t>
            </a:r>
            <a:r>
              <a:rPr lang="en-US" dirty="0">
                <a:latin typeface="Times New Roman" panose="02020603050405020304" pitchFamily="18" charset="0"/>
                <a:cs typeface="Times New Roman" panose="02020603050405020304" pitchFamily="18" charset="0"/>
              </a:rPr>
              <a:t>, B. R. &amp; Ireland, R.D. (2008) Entrepreneurship: Successfully Launching New Ventures, 2nd Ed., Prentice </a:t>
            </a:r>
            <a:r>
              <a:rPr lang="en-US" dirty="0" err="1">
                <a:latin typeface="Times New Roman" panose="02020603050405020304" pitchFamily="18" charset="0"/>
                <a:cs typeface="Times New Roman" panose="02020603050405020304" pitchFamily="18" charset="0"/>
              </a:rPr>
              <a:t>Hall:New</a:t>
            </a:r>
            <a:r>
              <a:rPr lang="en-US" dirty="0">
                <a:latin typeface="Times New Roman" panose="02020603050405020304" pitchFamily="18" charset="0"/>
                <a:cs typeface="Times New Roman" panose="02020603050405020304" pitchFamily="18" charset="0"/>
              </a:rPr>
              <a:t> Jersey</a:t>
            </a:r>
          </a:p>
          <a:p>
            <a:r>
              <a:rPr lang="en-US" dirty="0">
                <a:latin typeface="Times New Roman" panose="02020603050405020304" pitchFamily="18" charset="0"/>
                <a:cs typeface="Times New Roman" panose="02020603050405020304" pitchFamily="18" charset="0"/>
              </a:rPr>
              <a:t>Burns, P. (2006) Entrepreneurship and Small Business, 2nd Ed., Palgrave Macmillan: Basingstoke</a:t>
            </a:r>
          </a:p>
          <a:p>
            <a:r>
              <a:rPr lang="en-US" dirty="0">
                <a:latin typeface="Times New Roman" panose="02020603050405020304" pitchFamily="18" charset="0"/>
                <a:cs typeface="Times New Roman" panose="02020603050405020304" pitchFamily="18" charset="0"/>
              </a:rPr>
              <a:t>Butler, D. (2010) Enterprise Planning and Development: Small Business and Enterprise Start-up Survival and Growth. Routledge.</a:t>
            </a:r>
          </a:p>
          <a:p>
            <a:pPr marL="0" indent="0" algn="just">
              <a:buNone/>
            </a:pPr>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92382671"/>
      </p:ext>
    </p:extLst>
  </p:cSld>
  <p:clrMapOvr>
    <a:masterClrMapping/>
  </p:clrMapOvr>
  <p:transition spd="slow">
    <p:push dir="u"/>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305</TotalTime>
  <Words>586</Words>
  <Application>Microsoft Office PowerPoint</Application>
  <PresentationFormat>Widescreen</PresentationFormat>
  <Paragraphs>60</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Century Gothic</vt:lpstr>
      <vt:lpstr>Times New Roman</vt:lpstr>
      <vt:lpstr>Wingdings 3</vt:lpstr>
      <vt:lpstr>Ion Boardroom</vt:lpstr>
      <vt:lpstr>   UNIVERSITY OF WALES TRINITY SAINT DAVID BIRMINGHAM CAMPUS Entrepreneurship M5X01926  PRESENTATION  STUDENT : Florin Amos 1815218 LECTURER : Dr David Jenkins   </vt:lpstr>
      <vt:lpstr>Table of contents </vt:lpstr>
      <vt:lpstr>Introduction </vt:lpstr>
      <vt:lpstr>Definition of entrepreneurship</vt:lpstr>
      <vt:lpstr>The importance of entrepreneurship</vt:lpstr>
      <vt:lpstr>Different perspective in understanding entrepreneurship</vt:lpstr>
      <vt:lpstr>Entrepreneurial traits and motivations </vt:lpstr>
      <vt:lpstr>The role of entrepreneur: Managerial vs Entrepreneurial mindset</vt:lpstr>
      <vt:lpstr>Skills attitudes vs behavioral attitudes</vt:lpstr>
      <vt:lpstr>Developing entrepreneurial skills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entrepreneurship</dc:title>
  <cp:lastModifiedBy>florin_amos@yahoo.com</cp:lastModifiedBy>
  <cp:revision>1</cp:revision>
  <dcterms:created xsi:type="dcterms:W3CDTF">2019-04-30T18:12:58Z</dcterms:created>
  <dcterms:modified xsi:type="dcterms:W3CDTF">2020-06-19T15:08:34Z</dcterms:modified>
</cp:coreProperties>
</file>