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79" r:id="rId8"/>
    <p:sldId id="261" r:id="rId9"/>
    <p:sldId id="267" r:id="rId10"/>
    <p:sldId id="268" r:id="rId11"/>
    <p:sldId id="269" r:id="rId12"/>
    <p:sldId id="270" r:id="rId13"/>
    <p:sldId id="271" r:id="rId14"/>
    <p:sldId id="272" r:id="rId15"/>
    <p:sldId id="263" r:id="rId16"/>
    <p:sldId id="264" r:id="rId17"/>
    <p:sldId id="265" r:id="rId18"/>
    <p:sldId id="273" r:id="rId19"/>
    <p:sldId id="274" r:id="rId20"/>
    <p:sldId id="275" r:id="rId21"/>
    <p:sldId id="277" r:id="rId22"/>
    <p:sldId id="266" r:id="rId23"/>
    <p:sldId id="278" r:id="rId24"/>
    <p:sldId id="27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DC59AD-A8DD-59F3-418B-A411A762FE20}" v="21" dt="2025-12-10T14:35:45.5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43F111-0FCE-4192-9AA1-4A73052CEEC6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0FB392C-3893-4F24-89DA-0CF6832F12D8}">
      <dgm:prSet/>
      <dgm:spPr/>
      <dgm:t>
        <a:bodyPr/>
        <a:lstStyle/>
        <a:p>
          <a:r>
            <a:rPr lang="en-US"/>
            <a:t>Rogers developed client-centred therapy, which was renamed as person centred therapy.</a:t>
          </a:r>
        </a:p>
      </dgm:t>
    </dgm:pt>
    <dgm:pt modelId="{E8BECFA8-A91E-48D8-9AB4-E9753B142F2B}" type="parTrans" cxnId="{E681CC21-2809-4653-B387-CA7F3A11CF30}">
      <dgm:prSet/>
      <dgm:spPr/>
      <dgm:t>
        <a:bodyPr/>
        <a:lstStyle/>
        <a:p>
          <a:endParaRPr lang="en-US"/>
        </a:p>
      </dgm:t>
    </dgm:pt>
    <dgm:pt modelId="{749C5212-7997-43A6-AF13-74192173C2A3}" type="sibTrans" cxnId="{E681CC21-2809-4653-B387-CA7F3A11CF30}">
      <dgm:prSet/>
      <dgm:spPr/>
      <dgm:t>
        <a:bodyPr/>
        <a:lstStyle/>
        <a:p>
          <a:endParaRPr lang="en-US"/>
        </a:p>
      </dgm:t>
    </dgm:pt>
    <dgm:pt modelId="{51613AA4-1CB6-4117-ABC1-C8CBD6E70357}">
      <dgm:prSet/>
      <dgm:spPr/>
      <dgm:t>
        <a:bodyPr/>
        <a:lstStyle/>
        <a:p>
          <a:r>
            <a:rPr lang="en-US"/>
            <a:t>This method involves allowing a person to be the centre of their care and therapy, allowing them to work through things at their own pace.</a:t>
          </a:r>
        </a:p>
      </dgm:t>
    </dgm:pt>
    <dgm:pt modelId="{B8F3468A-C15A-466C-8E48-A623CC124E59}" type="parTrans" cxnId="{53066786-E204-46C9-A2C7-4226B15FF29A}">
      <dgm:prSet/>
      <dgm:spPr/>
      <dgm:t>
        <a:bodyPr/>
        <a:lstStyle/>
        <a:p>
          <a:endParaRPr lang="en-US"/>
        </a:p>
      </dgm:t>
    </dgm:pt>
    <dgm:pt modelId="{5F974548-1119-4A46-ADD0-4DD8E1469FD6}" type="sibTrans" cxnId="{53066786-E204-46C9-A2C7-4226B15FF29A}">
      <dgm:prSet/>
      <dgm:spPr/>
      <dgm:t>
        <a:bodyPr/>
        <a:lstStyle/>
        <a:p>
          <a:endParaRPr lang="en-US"/>
        </a:p>
      </dgm:t>
    </dgm:pt>
    <dgm:pt modelId="{9A578E29-BEF2-4FF7-B07F-9BC5664893C7}" type="pres">
      <dgm:prSet presAssocID="{FB43F111-0FCE-4192-9AA1-4A73052CEEC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0768D3C-614B-4D0E-9CDE-F8FE4673F362}" type="pres">
      <dgm:prSet presAssocID="{50FB392C-3893-4F24-89DA-0CF6832F12D8}" presName="hierRoot1" presStyleCnt="0"/>
      <dgm:spPr/>
    </dgm:pt>
    <dgm:pt modelId="{5CECE4FA-59D7-4340-BC4A-0816CD838FB4}" type="pres">
      <dgm:prSet presAssocID="{50FB392C-3893-4F24-89DA-0CF6832F12D8}" presName="composite" presStyleCnt="0"/>
      <dgm:spPr/>
    </dgm:pt>
    <dgm:pt modelId="{6572F796-9C9A-4C4D-89EF-5C6768A1391C}" type="pres">
      <dgm:prSet presAssocID="{50FB392C-3893-4F24-89DA-0CF6832F12D8}" presName="background" presStyleLbl="node0" presStyleIdx="0" presStyleCnt="2"/>
      <dgm:spPr/>
    </dgm:pt>
    <dgm:pt modelId="{0DFE25AA-38A1-4427-8723-3C5DF3DB629F}" type="pres">
      <dgm:prSet presAssocID="{50FB392C-3893-4F24-89DA-0CF6832F12D8}" presName="text" presStyleLbl="fgAcc0" presStyleIdx="0" presStyleCnt="2">
        <dgm:presLayoutVars>
          <dgm:chPref val="3"/>
        </dgm:presLayoutVars>
      </dgm:prSet>
      <dgm:spPr/>
    </dgm:pt>
    <dgm:pt modelId="{72F96596-A47B-48A4-B680-3F64E17F25C0}" type="pres">
      <dgm:prSet presAssocID="{50FB392C-3893-4F24-89DA-0CF6832F12D8}" presName="hierChild2" presStyleCnt="0"/>
      <dgm:spPr/>
    </dgm:pt>
    <dgm:pt modelId="{29156B2E-544C-44DE-86AE-17B0A24C1D06}" type="pres">
      <dgm:prSet presAssocID="{51613AA4-1CB6-4117-ABC1-C8CBD6E70357}" presName="hierRoot1" presStyleCnt="0"/>
      <dgm:spPr/>
    </dgm:pt>
    <dgm:pt modelId="{496018B5-2CAD-4F32-83E7-20900ED16B81}" type="pres">
      <dgm:prSet presAssocID="{51613AA4-1CB6-4117-ABC1-C8CBD6E70357}" presName="composite" presStyleCnt="0"/>
      <dgm:spPr/>
    </dgm:pt>
    <dgm:pt modelId="{9F343560-32D2-421D-B6A1-0046670D8FE6}" type="pres">
      <dgm:prSet presAssocID="{51613AA4-1CB6-4117-ABC1-C8CBD6E70357}" presName="background" presStyleLbl="node0" presStyleIdx="1" presStyleCnt="2"/>
      <dgm:spPr/>
    </dgm:pt>
    <dgm:pt modelId="{56E6B68D-AAB8-4280-A83D-C80E700EE337}" type="pres">
      <dgm:prSet presAssocID="{51613AA4-1CB6-4117-ABC1-C8CBD6E70357}" presName="text" presStyleLbl="fgAcc0" presStyleIdx="1" presStyleCnt="2">
        <dgm:presLayoutVars>
          <dgm:chPref val="3"/>
        </dgm:presLayoutVars>
      </dgm:prSet>
      <dgm:spPr/>
    </dgm:pt>
    <dgm:pt modelId="{8549BC29-729E-48CC-9159-6A15065D8692}" type="pres">
      <dgm:prSet presAssocID="{51613AA4-1CB6-4117-ABC1-C8CBD6E70357}" presName="hierChild2" presStyleCnt="0"/>
      <dgm:spPr/>
    </dgm:pt>
  </dgm:ptLst>
  <dgm:cxnLst>
    <dgm:cxn modelId="{EEE86000-82DD-4F70-8B5B-3572943CA73C}" type="presOf" srcId="{51613AA4-1CB6-4117-ABC1-C8CBD6E70357}" destId="{56E6B68D-AAB8-4280-A83D-C80E700EE337}" srcOrd="0" destOrd="0" presId="urn:microsoft.com/office/officeart/2005/8/layout/hierarchy1"/>
    <dgm:cxn modelId="{E681CC21-2809-4653-B387-CA7F3A11CF30}" srcId="{FB43F111-0FCE-4192-9AA1-4A73052CEEC6}" destId="{50FB392C-3893-4F24-89DA-0CF6832F12D8}" srcOrd="0" destOrd="0" parTransId="{E8BECFA8-A91E-48D8-9AB4-E9753B142F2B}" sibTransId="{749C5212-7997-43A6-AF13-74192173C2A3}"/>
    <dgm:cxn modelId="{DE431D6C-B5D3-4A0D-B75A-9085F08E7F33}" type="presOf" srcId="{50FB392C-3893-4F24-89DA-0CF6832F12D8}" destId="{0DFE25AA-38A1-4427-8723-3C5DF3DB629F}" srcOrd="0" destOrd="0" presId="urn:microsoft.com/office/officeart/2005/8/layout/hierarchy1"/>
    <dgm:cxn modelId="{53066786-E204-46C9-A2C7-4226B15FF29A}" srcId="{FB43F111-0FCE-4192-9AA1-4A73052CEEC6}" destId="{51613AA4-1CB6-4117-ABC1-C8CBD6E70357}" srcOrd="1" destOrd="0" parTransId="{B8F3468A-C15A-466C-8E48-A623CC124E59}" sibTransId="{5F974548-1119-4A46-ADD0-4DD8E1469FD6}"/>
    <dgm:cxn modelId="{D00AACF6-BEAB-4FAA-A886-420675D06861}" type="presOf" srcId="{FB43F111-0FCE-4192-9AA1-4A73052CEEC6}" destId="{9A578E29-BEF2-4FF7-B07F-9BC5664893C7}" srcOrd="0" destOrd="0" presId="urn:microsoft.com/office/officeart/2005/8/layout/hierarchy1"/>
    <dgm:cxn modelId="{13041C04-DE68-4977-A315-48DCF5BA97ED}" type="presParOf" srcId="{9A578E29-BEF2-4FF7-B07F-9BC5664893C7}" destId="{60768D3C-614B-4D0E-9CDE-F8FE4673F362}" srcOrd="0" destOrd="0" presId="urn:microsoft.com/office/officeart/2005/8/layout/hierarchy1"/>
    <dgm:cxn modelId="{A6F7D7E5-9E55-402E-B07F-8F048BE121AC}" type="presParOf" srcId="{60768D3C-614B-4D0E-9CDE-F8FE4673F362}" destId="{5CECE4FA-59D7-4340-BC4A-0816CD838FB4}" srcOrd="0" destOrd="0" presId="urn:microsoft.com/office/officeart/2005/8/layout/hierarchy1"/>
    <dgm:cxn modelId="{0EE66FEA-8D9F-423F-8080-1B00D8CA4F63}" type="presParOf" srcId="{5CECE4FA-59D7-4340-BC4A-0816CD838FB4}" destId="{6572F796-9C9A-4C4D-89EF-5C6768A1391C}" srcOrd="0" destOrd="0" presId="urn:microsoft.com/office/officeart/2005/8/layout/hierarchy1"/>
    <dgm:cxn modelId="{80BD1A66-5AF8-4EB4-9B0C-D9A7EB8C092C}" type="presParOf" srcId="{5CECE4FA-59D7-4340-BC4A-0816CD838FB4}" destId="{0DFE25AA-38A1-4427-8723-3C5DF3DB629F}" srcOrd="1" destOrd="0" presId="urn:microsoft.com/office/officeart/2005/8/layout/hierarchy1"/>
    <dgm:cxn modelId="{30EB68B2-61A8-4B9F-976E-6B2CE46795DD}" type="presParOf" srcId="{60768D3C-614B-4D0E-9CDE-F8FE4673F362}" destId="{72F96596-A47B-48A4-B680-3F64E17F25C0}" srcOrd="1" destOrd="0" presId="urn:microsoft.com/office/officeart/2005/8/layout/hierarchy1"/>
    <dgm:cxn modelId="{1C202A82-6ECD-4C59-98E3-3ED7B717AADA}" type="presParOf" srcId="{9A578E29-BEF2-4FF7-B07F-9BC5664893C7}" destId="{29156B2E-544C-44DE-86AE-17B0A24C1D06}" srcOrd="1" destOrd="0" presId="urn:microsoft.com/office/officeart/2005/8/layout/hierarchy1"/>
    <dgm:cxn modelId="{A9967190-4042-4CA5-8BD6-AA84924A2334}" type="presParOf" srcId="{29156B2E-544C-44DE-86AE-17B0A24C1D06}" destId="{496018B5-2CAD-4F32-83E7-20900ED16B81}" srcOrd="0" destOrd="0" presId="urn:microsoft.com/office/officeart/2005/8/layout/hierarchy1"/>
    <dgm:cxn modelId="{9A93B9C2-FFE2-49AC-AD03-5AEF232986B5}" type="presParOf" srcId="{496018B5-2CAD-4F32-83E7-20900ED16B81}" destId="{9F343560-32D2-421D-B6A1-0046670D8FE6}" srcOrd="0" destOrd="0" presId="urn:microsoft.com/office/officeart/2005/8/layout/hierarchy1"/>
    <dgm:cxn modelId="{E6093F15-2B5D-4DFC-AA27-3E831C0C2B32}" type="presParOf" srcId="{496018B5-2CAD-4F32-83E7-20900ED16B81}" destId="{56E6B68D-AAB8-4280-A83D-C80E700EE337}" srcOrd="1" destOrd="0" presId="urn:microsoft.com/office/officeart/2005/8/layout/hierarchy1"/>
    <dgm:cxn modelId="{49D5B43E-D7C8-478D-B8E5-F7D5308AC52C}" type="presParOf" srcId="{29156B2E-544C-44DE-86AE-17B0A24C1D06}" destId="{8549BC29-729E-48CC-9159-6A15065D869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BF69AC-AF2A-4C54-8264-38464F3589E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DBCA77-2F2D-4F56-BABE-1816B7BB73F2}">
      <dgm:prSet/>
      <dgm:spPr/>
      <dgm:t>
        <a:bodyPr/>
        <a:lstStyle/>
        <a:p>
          <a:r>
            <a:rPr lang="en-US"/>
            <a:t>The self is a critical concept within humanistic psychology.</a:t>
          </a:r>
        </a:p>
      </dgm:t>
    </dgm:pt>
    <dgm:pt modelId="{B1144385-DF41-4CCA-8823-5AFE113625C0}" type="parTrans" cxnId="{442BE7F8-9653-447A-99EE-A0E5DEDA5D83}">
      <dgm:prSet/>
      <dgm:spPr/>
      <dgm:t>
        <a:bodyPr/>
        <a:lstStyle/>
        <a:p>
          <a:endParaRPr lang="en-US"/>
        </a:p>
      </dgm:t>
    </dgm:pt>
    <dgm:pt modelId="{CA7D80BE-E89E-49FB-8504-F7000F0A5508}" type="sibTrans" cxnId="{442BE7F8-9653-447A-99EE-A0E5DEDA5D83}">
      <dgm:prSet/>
      <dgm:spPr/>
      <dgm:t>
        <a:bodyPr/>
        <a:lstStyle/>
        <a:p>
          <a:endParaRPr lang="en-US"/>
        </a:p>
      </dgm:t>
    </dgm:pt>
    <dgm:pt modelId="{DD338592-AD83-449E-8D18-3EBD1D058FDB}">
      <dgm:prSet/>
      <dgm:spPr/>
      <dgm:t>
        <a:bodyPr/>
        <a:lstStyle/>
        <a:p>
          <a:r>
            <a:rPr lang="en-US"/>
            <a:t>The organised, consistent set of perceptions and beliefs about oneself.</a:t>
          </a:r>
        </a:p>
      </dgm:t>
    </dgm:pt>
    <dgm:pt modelId="{229D30DA-42F2-4DDE-8E2D-8E344C9DA557}" type="parTrans" cxnId="{641794BF-A592-4355-BA67-4A74952FF661}">
      <dgm:prSet/>
      <dgm:spPr/>
      <dgm:t>
        <a:bodyPr/>
        <a:lstStyle/>
        <a:p>
          <a:endParaRPr lang="en-US"/>
        </a:p>
      </dgm:t>
    </dgm:pt>
    <dgm:pt modelId="{F31940D7-59F7-41A4-82D4-B83DC992EE3C}" type="sibTrans" cxnId="{641794BF-A592-4355-BA67-4A74952FF661}">
      <dgm:prSet/>
      <dgm:spPr/>
      <dgm:t>
        <a:bodyPr/>
        <a:lstStyle/>
        <a:p>
          <a:endParaRPr lang="en-US"/>
        </a:p>
      </dgm:t>
    </dgm:pt>
    <dgm:pt modelId="{62685699-E195-47B4-AF32-DDBD98ABD251}">
      <dgm:prSet/>
      <dgm:spPr/>
      <dgm:t>
        <a:bodyPr/>
        <a:lstStyle/>
        <a:p>
          <a:r>
            <a:rPr lang="en-US"/>
            <a:t>The self is our inner personality, similar to the thoughts of Freud's psyche.</a:t>
          </a:r>
        </a:p>
      </dgm:t>
    </dgm:pt>
    <dgm:pt modelId="{FB36B1FC-8856-4678-B8D5-9219803872CF}" type="parTrans" cxnId="{FC0B7BC3-DA8E-49FD-AF2E-32E555760703}">
      <dgm:prSet/>
      <dgm:spPr/>
      <dgm:t>
        <a:bodyPr/>
        <a:lstStyle/>
        <a:p>
          <a:endParaRPr lang="en-US"/>
        </a:p>
      </dgm:t>
    </dgm:pt>
    <dgm:pt modelId="{67AF62C9-3457-4FBD-AE49-65269A05E084}" type="sibTrans" cxnId="{FC0B7BC3-DA8E-49FD-AF2E-32E555760703}">
      <dgm:prSet/>
      <dgm:spPr/>
      <dgm:t>
        <a:bodyPr/>
        <a:lstStyle/>
        <a:p>
          <a:endParaRPr lang="en-US"/>
        </a:p>
      </dgm:t>
    </dgm:pt>
    <dgm:pt modelId="{DE808FAA-E621-485D-96ED-E377BAFEA0FB}">
      <dgm:prSet/>
      <dgm:spPr/>
      <dgm:t>
        <a:bodyPr/>
        <a:lstStyle/>
        <a:p>
          <a:r>
            <a:rPr lang="en-US"/>
            <a:t>It is influenced by our experiences and how we interpret them.</a:t>
          </a:r>
        </a:p>
      </dgm:t>
    </dgm:pt>
    <dgm:pt modelId="{92617845-B6AF-40E5-8915-AC37374CDF66}" type="parTrans" cxnId="{6E64813E-FE20-46B0-8DC7-4808FF76C988}">
      <dgm:prSet/>
      <dgm:spPr/>
      <dgm:t>
        <a:bodyPr/>
        <a:lstStyle/>
        <a:p>
          <a:endParaRPr lang="en-US"/>
        </a:p>
      </dgm:t>
    </dgm:pt>
    <dgm:pt modelId="{5B07386A-6B32-4809-851A-EA09603E431E}" type="sibTrans" cxnId="{6E64813E-FE20-46B0-8DC7-4808FF76C988}">
      <dgm:prSet/>
      <dgm:spPr/>
      <dgm:t>
        <a:bodyPr/>
        <a:lstStyle/>
        <a:p>
          <a:endParaRPr lang="en-US"/>
        </a:p>
      </dgm:t>
    </dgm:pt>
    <dgm:pt modelId="{E615A87B-987C-459B-B09A-FD6BCC2D4B87}" type="pres">
      <dgm:prSet presAssocID="{1CBF69AC-AF2A-4C54-8264-38464F3589EB}" presName="linear" presStyleCnt="0">
        <dgm:presLayoutVars>
          <dgm:animLvl val="lvl"/>
          <dgm:resizeHandles val="exact"/>
        </dgm:presLayoutVars>
      </dgm:prSet>
      <dgm:spPr/>
    </dgm:pt>
    <dgm:pt modelId="{3A73DA90-8404-4C20-BA21-E6EF5D00939B}" type="pres">
      <dgm:prSet presAssocID="{6ADBCA77-2F2D-4F56-BABE-1816B7BB73F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FCBD93C-B31B-4244-AF7B-4060D109E99B}" type="pres">
      <dgm:prSet presAssocID="{CA7D80BE-E89E-49FB-8504-F7000F0A5508}" presName="spacer" presStyleCnt="0"/>
      <dgm:spPr/>
    </dgm:pt>
    <dgm:pt modelId="{5C9A4E11-7200-4BC8-A16E-3E15ED3E1FB1}" type="pres">
      <dgm:prSet presAssocID="{DD338592-AD83-449E-8D18-3EBD1D058FD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A785506-FE1B-4D81-AEFE-4842852FB39B}" type="pres">
      <dgm:prSet presAssocID="{F31940D7-59F7-41A4-82D4-B83DC992EE3C}" presName="spacer" presStyleCnt="0"/>
      <dgm:spPr/>
    </dgm:pt>
    <dgm:pt modelId="{76F6A38F-4D47-47A5-813B-A5AF66BBBCA3}" type="pres">
      <dgm:prSet presAssocID="{62685699-E195-47B4-AF32-DDBD98ABD25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9C4D6EF-12AF-4DC2-9BCF-63ED5E2A6507}" type="pres">
      <dgm:prSet presAssocID="{67AF62C9-3457-4FBD-AE49-65269A05E084}" presName="spacer" presStyleCnt="0"/>
      <dgm:spPr/>
    </dgm:pt>
    <dgm:pt modelId="{10E8D0BE-F5CA-4426-8281-0F16BFA07452}" type="pres">
      <dgm:prSet presAssocID="{DE808FAA-E621-485D-96ED-E377BAFEA0F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862CC08-D2CD-4D4A-888E-37AAF9C3BE4B}" type="presOf" srcId="{6ADBCA77-2F2D-4F56-BABE-1816B7BB73F2}" destId="{3A73DA90-8404-4C20-BA21-E6EF5D00939B}" srcOrd="0" destOrd="0" presId="urn:microsoft.com/office/officeart/2005/8/layout/vList2"/>
    <dgm:cxn modelId="{CEAA1037-0A07-41DE-8841-681A3F0870FE}" type="presOf" srcId="{DD338592-AD83-449E-8D18-3EBD1D058FDB}" destId="{5C9A4E11-7200-4BC8-A16E-3E15ED3E1FB1}" srcOrd="0" destOrd="0" presId="urn:microsoft.com/office/officeart/2005/8/layout/vList2"/>
    <dgm:cxn modelId="{6E64813E-FE20-46B0-8DC7-4808FF76C988}" srcId="{1CBF69AC-AF2A-4C54-8264-38464F3589EB}" destId="{DE808FAA-E621-485D-96ED-E377BAFEA0FB}" srcOrd="3" destOrd="0" parTransId="{92617845-B6AF-40E5-8915-AC37374CDF66}" sibTransId="{5B07386A-6B32-4809-851A-EA09603E431E}"/>
    <dgm:cxn modelId="{B3442061-25B4-4B57-B804-AF7CACBF4AD1}" type="presOf" srcId="{DE808FAA-E621-485D-96ED-E377BAFEA0FB}" destId="{10E8D0BE-F5CA-4426-8281-0F16BFA07452}" srcOrd="0" destOrd="0" presId="urn:microsoft.com/office/officeart/2005/8/layout/vList2"/>
    <dgm:cxn modelId="{B69D0771-5BB4-4E0D-82A1-21D8110B3A3E}" type="presOf" srcId="{1CBF69AC-AF2A-4C54-8264-38464F3589EB}" destId="{E615A87B-987C-459B-B09A-FD6BCC2D4B87}" srcOrd="0" destOrd="0" presId="urn:microsoft.com/office/officeart/2005/8/layout/vList2"/>
    <dgm:cxn modelId="{641794BF-A592-4355-BA67-4A74952FF661}" srcId="{1CBF69AC-AF2A-4C54-8264-38464F3589EB}" destId="{DD338592-AD83-449E-8D18-3EBD1D058FDB}" srcOrd="1" destOrd="0" parTransId="{229D30DA-42F2-4DDE-8E2D-8E344C9DA557}" sibTransId="{F31940D7-59F7-41A4-82D4-B83DC992EE3C}"/>
    <dgm:cxn modelId="{FC0B7BC3-DA8E-49FD-AF2E-32E555760703}" srcId="{1CBF69AC-AF2A-4C54-8264-38464F3589EB}" destId="{62685699-E195-47B4-AF32-DDBD98ABD251}" srcOrd="2" destOrd="0" parTransId="{FB36B1FC-8856-4678-B8D5-9219803872CF}" sibTransId="{67AF62C9-3457-4FBD-AE49-65269A05E084}"/>
    <dgm:cxn modelId="{F3BFB7CC-71A2-406B-A1D8-2A086DEE18B4}" type="presOf" srcId="{62685699-E195-47B4-AF32-DDBD98ABD251}" destId="{76F6A38F-4D47-47A5-813B-A5AF66BBBCA3}" srcOrd="0" destOrd="0" presId="urn:microsoft.com/office/officeart/2005/8/layout/vList2"/>
    <dgm:cxn modelId="{442BE7F8-9653-447A-99EE-A0E5DEDA5D83}" srcId="{1CBF69AC-AF2A-4C54-8264-38464F3589EB}" destId="{6ADBCA77-2F2D-4F56-BABE-1816B7BB73F2}" srcOrd="0" destOrd="0" parTransId="{B1144385-DF41-4CCA-8823-5AFE113625C0}" sibTransId="{CA7D80BE-E89E-49FB-8504-F7000F0A5508}"/>
    <dgm:cxn modelId="{03F1DA86-59BF-41DF-8426-CF5AE650C6C1}" type="presParOf" srcId="{E615A87B-987C-459B-B09A-FD6BCC2D4B87}" destId="{3A73DA90-8404-4C20-BA21-E6EF5D00939B}" srcOrd="0" destOrd="0" presId="urn:microsoft.com/office/officeart/2005/8/layout/vList2"/>
    <dgm:cxn modelId="{0382DEB3-7DA7-4D0C-993E-4764FB5AA1AA}" type="presParOf" srcId="{E615A87B-987C-459B-B09A-FD6BCC2D4B87}" destId="{DFCBD93C-B31B-4244-AF7B-4060D109E99B}" srcOrd="1" destOrd="0" presId="urn:microsoft.com/office/officeart/2005/8/layout/vList2"/>
    <dgm:cxn modelId="{B32FF58F-B501-4412-AAB8-8F300F2E54B5}" type="presParOf" srcId="{E615A87B-987C-459B-B09A-FD6BCC2D4B87}" destId="{5C9A4E11-7200-4BC8-A16E-3E15ED3E1FB1}" srcOrd="2" destOrd="0" presId="urn:microsoft.com/office/officeart/2005/8/layout/vList2"/>
    <dgm:cxn modelId="{113913EB-B8A4-41D8-A3D5-77736E045ECE}" type="presParOf" srcId="{E615A87B-987C-459B-B09A-FD6BCC2D4B87}" destId="{CA785506-FE1B-4D81-AEFE-4842852FB39B}" srcOrd="3" destOrd="0" presId="urn:microsoft.com/office/officeart/2005/8/layout/vList2"/>
    <dgm:cxn modelId="{29905332-D4A1-4B8C-8348-C7542A82F261}" type="presParOf" srcId="{E615A87B-987C-459B-B09A-FD6BCC2D4B87}" destId="{76F6A38F-4D47-47A5-813B-A5AF66BBBCA3}" srcOrd="4" destOrd="0" presId="urn:microsoft.com/office/officeart/2005/8/layout/vList2"/>
    <dgm:cxn modelId="{1F3C6938-2494-4FA2-8B85-FC8D92349B2E}" type="presParOf" srcId="{E615A87B-987C-459B-B09A-FD6BCC2D4B87}" destId="{D9C4D6EF-12AF-4DC2-9BCF-63ED5E2A6507}" srcOrd="5" destOrd="0" presId="urn:microsoft.com/office/officeart/2005/8/layout/vList2"/>
    <dgm:cxn modelId="{72553F9F-B3B2-4C3C-9447-3C61E64E6CB5}" type="presParOf" srcId="{E615A87B-987C-459B-B09A-FD6BCC2D4B87}" destId="{10E8D0BE-F5CA-4426-8281-0F16BFA0745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0DF1D2-EF81-4EB2-913C-CA7018B6023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1603849-1966-4C22-A331-C1B4A6CDFAAC}">
      <dgm:prSet/>
      <dgm:spPr/>
      <dgm:t>
        <a:bodyPr/>
        <a:lstStyle/>
        <a:p>
          <a:r>
            <a:rPr lang="en-US"/>
            <a:t>Self worth</a:t>
          </a:r>
        </a:p>
      </dgm:t>
    </dgm:pt>
    <dgm:pt modelId="{08B84541-FDCA-4A7F-908B-D939CD9C15E8}" type="parTrans" cxnId="{0A57504F-7A40-4FA2-B3B4-6FCF65CF893B}">
      <dgm:prSet/>
      <dgm:spPr/>
      <dgm:t>
        <a:bodyPr/>
        <a:lstStyle/>
        <a:p>
          <a:endParaRPr lang="en-US"/>
        </a:p>
      </dgm:t>
    </dgm:pt>
    <dgm:pt modelId="{A6D8F0EE-644A-499D-AB8A-A3B531934955}" type="sibTrans" cxnId="{0A57504F-7A40-4FA2-B3B4-6FCF65CF893B}">
      <dgm:prSet/>
      <dgm:spPr/>
      <dgm:t>
        <a:bodyPr/>
        <a:lstStyle/>
        <a:p>
          <a:endParaRPr lang="en-US"/>
        </a:p>
      </dgm:t>
    </dgm:pt>
    <dgm:pt modelId="{2BB9C146-AD77-48E4-B6B8-3472E8380FD1}">
      <dgm:prSet/>
      <dgm:spPr/>
      <dgm:t>
        <a:bodyPr/>
        <a:lstStyle/>
        <a:p>
          <a:r>
            <a:rPr lang="en-US"/>
            <a:t>Self image</a:t>
          </a:r>
        </a:p>
      </dgm:t>
    </dgm:pt>
    <dgm:pt modelId="{D1A560A6-7D3B-44BA-B6AA-90D58C9922A4}" type="parTrans" cxnId="{028242AD-54DD-42F8-84D7-D45A91CFDFD1}">
      <dgm:prSet/>
      <dgm:spPr/>
      <dgm:t>
        <a:bodyPr/>
        <a:lstStyle/>
        <a:p>
          <a:endParaRPr lang="en-US"/>
        </a:p>
      </dgm:t>
    </dgm:pt>
    <dgm:pt modelId="{3FDD8A81-52AF-41EA-8D6C-EC5C8FC922FB}" type="sibTrans" cxnId="{028242AD-54DD-42F8-84D7-D45A91CFDFD1}">
      <dgm:prSet/>
      <dgm:spPr/>
      <dgm:t>
        <a:bodyPr/>
        <a:lstStyle/>
        <a:p>
          <a:endParaRPr lang="en-US"/>
        </a:p>
      </dgm:t>
    </dgm:pt>
    <dgm:pt modelId="{A329A356-C746-48AA-BA4A-D023FBEFCEF2}">
      <dgm:prSet/>
      <dgm:spPr/>
      <dgm:t>
        <a:bodyPr/>
        <a:lstStyle/>
        <a:p>
          <a:r>
            <a:rPr lang="en-US"/>
            <a:t>The ideal self</a:t>
          </a:r>
        </a:p>
      </dgm:t>
    </dgm:pt>
    <dgm:pt modelId="{2812FF8E-7AA3-4C8A-80A0-1536D58F8E9C}" type="parTrans" cxnId="{E3C6D0BC-125B-44C3-ACFF-0D8D483C41B8}">
      <dgm:prSet/>
      <dgm:spPr/>
      <dgm:t>
        <a:bodyPr/>
        <a:lstStyle/>
        <a:p>
          <a:endParaRPr lang="en-US"/>
        </a:p>
      </dgm:t>
    </dgm:pt>
    <dgm:pt modelId="{C02A795B-5378-4108-B3DC-60A2AA22D26C}" type="sibTrans" cxnId="{E3C6D0BC-125B-44C3-ACFF-0D8D483C41B8}">
      <dgm:prSet/>
      <dgm:spPr/>
      <dgm:t>
        <a:bodyPr/>
        <a:lstStyle/>
        <a:p>
          <a:endParaRPr lang="en-US"/>
        </a:p>
      </dgm:t>
    </dgm:pt>
    <dgm:pt modelId="{AAFEBAEC-9B16-4B04-B4E2-27D0BAF2B001}" type="pres">
      <dgm:prSet presAssocID="{3A0DF1D2-EF81-4EB2-913C-CA7018B60238}" presName="linear" presStyleCnt="0">
        <dgm:presLayoutVars>
          <dgm:animLvl val="lvl"/>
          <dgm:resizeHandles val="exact"/>
        </dgm:presLayoutVars>
      </dgm:prSet>
      <dgm:spPr/>
    </dgm:pt>
    <dgm:pt modelId="{DB496CE5-04A1-4FE9-986F-05EA541C6E19}" type="pres">
      <dgm:prSet presAssocID="{E1603849-1966-4C22-A331-C1B4A6CDFAA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57A06B5-D4CE-4D71-B291-A926BB60239C}" type="pres">
      <dgm:prSet presAssocID="{A6D8F0EE-644A-499D-AB8A-A3B531934955}" presName="spacer" presStyleCnt="0"/>
      <dgm:spPr/>
    </dgm:pt>
    <dgm:pt modelId="{E6464951-8656-4EE1-A614-500C7A6F92AA}" type="pres">
      <dgm:prSet presAssocID="{2BB9C146-AD77-48E4-B6B8-3472E8380FD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CE833E4-DAD0-4DB1-A826-FA70D301D95C}" type="pres">
      <dgm:prSet presAssocID="{3FDD8A81-52AF-41EA-8D6C-EC5C8FC922FB}" presName="spacer" presStyleCnt="0"/>
      <dgm:spPr/>
    </dgm:pt>
    <dgm:pt modelId="{B6CE029E-1EBA-43FD-817A-FF25BD45C44A}" type="pres">
      <dgm:prSet presAssocID="{A329A356-C746-48AA-BA4A-D023FBEFCEF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288D10A-8FD8-45B2-A742-2084060572FF}" type="presOf" srcId="{A329A356-C746-48AA-BA4A-D023FBEFCEF2}" destId="{B6CE029E-1EBA-43FD-817A-FF25BD45C44A}" srcOrd="0" destOrd="0" presId="urn:microsoft.com/office/officeart/2005/8/layout/vList2"/>
    <dgm:cxn modelId="{EE804D11-C6BD-4B0F-A09B-FE8A2501217E}" type="presOf" srcId="{E1603849-1966-4C22-A331-C1B4A6CDFAAC}" destId="{DB496CE5-04A1-4FE9-986F-05EA541C6E19}" srcOrd="0" destOrd="0" presId="urn:microsoft.com/office/officeart/2005/8/layout/vList2"/>
    <dgm:cxn modelId="{87E9CE41-BBAA-48F7-B28E-33DA17F5F76E}" type="presOf" srcId="{2BB9C146-AD77-48E4-B6B8-3472E8380FD1}" destId="{E6464951-8656-4EE1-A614-500C7A6F92AA}" srcOrd="0" destOrd="0" presId="urn:microsoft.com/office/officeart/2005/8/layout/vList2"/>
    <dgm:cxn modelId="{0A57504F-7A40-4FA2-B3B4-6FCF65CF893B}" srcId="{3A0DF1D2-EF81-4EB2-913C-CA7018B60238}" destId="{E1603849-1966-4C22-A331-C1B4A6CDFAAC}" srcOrd="0" destOrd="0" parTransId="{08B84541-FDCA-4A7F-908B-D939CD9C15E8}" sibTransId="{A6D8F0EE-644A-499D-AB8A-A3B531934955}"/>
    <dgm:cxn modelId="{028242AD-54DD-42F8-84D7-D45A91CFDFD1}" srcId="{3A0DF1D2-EF81-4EB2-913C-CA7018B60238}" destId="{2BB9C146-AD77-48E4-B6B8-3472E8380FD1}" srcOrd="1" destOrd="0" parTransId="{D1A560A6-7D3B-44BA-B6AA-90D58C9922A4}" sibTransId="{3FDD8A81-52AF-41EA-8D6C-EC5C8FC922FB}"/>
    <dgm:cxn modelId="{E3C6D0BC-125B-44C3-ACFF-0D8D483C41B8}" srcId="{3A0DF1D2-EF81-4EB2-913C-CA7018B60238}" destId="{A329A356-C746-48AA-BA4A-D023FBEFCEF2}" srcOrd="2" destOrd="0" parTransId="{2812FF8E-7AA3-4C8A-80A0-1536D58F8E9C}" sibTransId="{C02A795B-5378-4108-B3DC-60A2AA22D26C}"/>
    <dgm:cxn modelId="{5FD8F9F9-F9E2-4E59-9C01-DF8A9972491C}" type="presOf" srcId="{3A0DF1D2-EF81-4EB2-913C-CA7018B60238}" destId="{AAFEBAEC-9B16-4B04-B4E2-27D0BAF2B001}" srcOrd="0" destOrd="0" presId="urn:microsoft.com/office/officeart/2005/8/layout/vList2"/>
    <dgm:cxn modelId="{D2BF7AB1-FC6B-4B5C-9B9A-AAB2EA152817}" type="presParOf" srcId="{AAFEBAEC-9B16-4B04-B4E2-27D0BAF2B001}" destId="{DB496CE5-04A1-4FE9-986F-05EA541C6E19}" srcOrd="0" destOrd="0" presId="urn:microsoft.com/office/officeart/2005/8/layout/vList2"/>
    <dgm:cxn modelId="{A4B1D3E0-C34C-4A5F-B7CA-44F9C8B78B89}" type="presParOf" srcId="{AAFEBAEC-9B16-4B04-B4E2-27D0BAF2B001}" destId="{E57A06B5-D4CE-4D71-B291-A926BB60239C}" srcOrd="1" destOrd="0" presId="urn:microsoft.com/office/officeart/2005/8/layout/vList2"/>
    <dgm:cxn modelId="{078783B2-A132-4ABB-8688-9A29A243E9E9}" type="presParOf" srcId="{AAFEBAEC-9B16-4B04-B4E2-27D0BAF2B001}" destId="{E6464951-8656-4EE1-A614-500C7A6F92AA}" srcOrd="2" destOrd="0" presId="urn:microsoft.com/office/officeart/2005/8/layout/vList2"/>
    <dgm:cxn modelId="{D9822D96-333D-422A-B8F7-908B8B74828B}" type="presParOf" srcId="{AAFEBAEC-9B16-4B04-B4E2-27D0BAF2B001}" destId="{CCE833E4-DAD0-4DB1-A826-FA70D301D95C}" srcOrd="3" destOrd="0" presId="urn:microsoft.com/office/officeart/2005/8/layout/vList2"/>
    <dgm:cxn modelId="{1D485E8E-23B6-4535-ACF9-6E7CFF9271AF}" type="presParOf" srcId="{AAFEBAEC-9B16-4B04-B4E2-27D0BAF2B001}" destId="{B6CE029E-1EBA-43FD-817A-FF25BD45C44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373663F-7600-48BB-860A-985ADC045FF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8FAB18A-4BB4-445C-B599-E5CD7C31F1AD}">
      <dgm:prSet/>
      <dgm:spPr/>
      <dgm:t>
        <a:bodyPr/>
        <a:lstStyle/>
        <a:p>
          <a:r>
            <a:rPr lang="en-US"/>
            <a:t>We WANT to be our ideal self, and behave in this fashion.</a:t>
          </a:r>
        </a:p>
      </dgm:t>
    </dgm:pt>
    <dgm:pt modelId="{D331093F-8BF5-4399-B7FC-BC27CD91F66D}" type="parTrans" cxnId="{4CA943A5-84E1-47BE-9DFE-468029A91729}">
      <dgm:prSet/>
      <dgm:spPr/>
      <dgm:t>
        <a:bodyPr/>
        <a:lstStyle/>
        <a:p>
          <a:endParaRPr lang="en-US"/>
        </a:p>
      </dgm:t>
    </dgm:pt>
    <dgm:pt modelId="{7FB520E5-2ED3-4A08-9E15-AA7A6F084158}" type="sibTrans" cxnId="{4CA943A5-84E1-47BE-9DFE-468029A91729}">
      <dgm:prSet/>
      <dgm:spPr/>
      <dgm:t>
        <a:bodyPr/>
        <a:lstStyle/>
        <a:p>
          <a:endParaRPr lang="en-US"/>
        </a:p>
      </dgm:t>
    </dgm:pt>
    <dgm:pt modelId="{5BCEB368-D3EA-4BE5-B429-C67777871639}">
      <dgm:prSet/>
      <dgm:spPr/>
      <dgm:t>
        <a:bodyPr/>
        <a:lstStyle/>
        <a:p>
          <a:r>
            <a:rPr lang="en-US"/>
            <a:t>The closer our self image and ideal self are to one another, the more consistent/congruent we are.</a:t>
          </a:r>
        </a:p>
      </dgm:t>
    </dgm:pt>
    <dgm:pt modelId="{63F1EFDF-A73D-42ED-9739-04870D90ACCA}" type="parTrans" cxnId="{0E4A9401-E52F-4EFA-8175-AE0F03062BDE}">
      <dgm:prSet/>
      <dgm:spPr/>
      <dgm:t>
        <a:bodyPr/>
        <a:lstStyle/>
        <a:p>
          <a:endParaRPr lang="en-US"/>
        </a:p>
      </dgm:t>
    </dgm:pt>
    <dgm:pt modelId="{BE4991AA-1D0E-4B9B-A874-7A633609911F}" type="sibTrans" cxnId="{0E4A9401-E52F-4EFA-8175-AE0F03062BDE}">
      <dgm:prSet/>
      <dgm:spPr/>
      <dgm:t>
        <a:bodyPr/>
        <a:lstStyle/>
        <a:p>
          <a:endParaRPr lang="en-US"/>
        </a:p>
      </dgm:t>
    </dgm:pt>
    <dgm:pt modelId="{C153D6F2-0C52-46BD-8C9E-2CFDA1B532BC}">
      <dgm:prSet/>
      <dgm:spPr/>
      <dgm:t>
        <a:bodyPr/>
        <a:lstStyle/>
        <a:p>
          <a:r>
            <a:rPr lang="en-US"/>
            <a:t>This raises self-worth!</a:t>
          </a:r>
        </a:p>
      </dgm:t>
    </dgm:pt>
    <dgm:pt modelId="{485A7636-DFBA-400A-BBB5-D3DF54F70A18}" type="parTrans" cxnId="{6C01C431-C663-4661-AF94-76241795C671}">
      <dgm:prSet/>
      <dgm:spPr/>
      <dgm:t>
        <a:bodyPr/>
        <a:lstStyle/>
        <a:p>
          <a:endParaRPr lang="en-US"/>
        </a:p>
      </dgm:t>
    </dgm:pt>
    <dgm:pt modelId="{19E6AE27-380D-41DA-8B0A-97E5BB283BDA}" type="sibTrans" cxnId="{6C01C431-C663-4661-AF94-76241795C671}">
      <dgm:prSet/>
      <dgm:spPr/>
      <dgm:t>
        <a:bodyPr/>
        <a:lstStyle/>
        <a:p>
          <a:endParaRPr lang="en-US"/>
        </a:p>
      </dgm:t>
    </dgm:pt>
    <dgm:pt modelId="{651BB240-86FF-4EAC-B469-C8BDDE64A4ED}">
      <dgm:prSet/>
      <dgm:spPr/>
      <dgm:t>
        <a:bodyPr/>
        <a:lstStyle/>
        <a:p>
          <a:r>
            <a:rPr lang="en-US"/>
            <a:t>We may use defense mechanisms like denial or repression in order to feel less threatened by some of what we consider to be our undesirable feelings.</a:t>
          </a:r>
        </a:p>
      </dgm:t>
    </dgm:pt>
    <dgm:pt modelId="{99226A20-1537-4C58-ADE9-E4D5B6483C38}" type="parTrans" cxnId="{8C48F52E-14BF-42BB-A6B0-2016B6CADBC5}">
      <dgm:prSet/>
      <dgm:spPr/>
      <dgm:t>
        <a:bodyPr/>
        <a:lstStyle/>
        <a:p>
          <a:endParaRPr lang="en-US"/>
        </a:p>
      </dgm:t>
    </dgm:pt>
    <dgm:pt modelId="{CAF17962-A75B-44D0-819A-4703182D8A4D}" type="sibTrans" cxnId="{8C48F52E-14BF-42BB-A6B0-2016B6CADBC5}">
      <dgm:prSet/>
      <dgm:spPr/>
      <dgm:t>
        <a:bodyPr/>
        <a:lstStyle/>
        <a:p>
          <a:endParaRPr lang="en-US"/>
        </a:p>
      </dgm:t>
    </dgm:pt>
    <dgm:pt modelId="{67DF4E05-F805-45ED-925B-DE88CB7EEB18}">
      <dgm:prSet/>
      <dgm:spPr/>
      <dgm:t>
        <a:bodyPr/>
        <a:lstStyle/>
        <a:p>
          <a:r>
            <a:rPr lang="en-US"/>
            <a:t>A person whose self-concept is incongruent with their feelings and experiences will defend because the truth hurts.</a:t>
          </a:r>
        </a:p>
      </dgm:t>
    </dgm:pt>
    <dgm:pt modelId="{12879BD8-85C6-4917-A549-DFBC96CACEF3}" type="parTrans" cxnId="{6CB13257-E0DC-462F-A2C0-3E42B177E2D7}">
      <dgm:prSet/>
      <dgm:spPr/>
      <dgm:t>
        <a:bodyPr/>
        <a:lstStyle/>
        <a:p>
          <a:endParaRPr lang="en-US"/>
        </a:p>
      </dgm:t>
    </dgm:pt>
    <dgm:pt modelId="{14FC8137-1D34-4DAF-917A-27C29416853E}" type="sibTrans" cxnId="{6CB13257-E0DC-462F-A2C0-3E42B177E2D7}">
      <dgm:prSet/>
      <dgm:spPr/>
      <dgm:t>
        <a:bodyPr/>
        <a:lstStyle/>
        <a:p>
          <a:endParaRPr lang="en-US"/>
        </a:p>
      </dgm:t>
    </dgm:pt>
    <dgm:pt modelId="{6E691259-0B00-4598-ABFC-597713C13599}" type="pres">
      <dgm:prSet presAssocID="{5373663F-7600-48BB-860A-985ADC045FFE}" presName="linear" presStyleCnt="0">
        <dgm:presLayoutVars>
          <dgm:animLvl val="lvl"/>
          <dgm:resizeHandles val="exact"/>
        </dgm:presLayoutVars>
      </dgm:prSet>
      <dgm:spPr/>
    </dgm:pt>
    <dgm:pt modelId="{0A8089D1-F657-4C71-9931-DDF366838024}" type="pres">
      <dgm:prSet presAssocID="{28FAB18A-4BB4-445C-B599-E5CD7C31F1A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516A75C-592C-4C8A-A6FD-4D97F0775CAF}" type="pres">
      <dgm:prSet presAssocID="{7FB520E5-2ED3-4A08-9E15-AA7A6F084158}" presName="spacer" presStyleCnt="0"/>
      <dgm:spPr/>
    </dgm:pt>
    <dgm:pt modelId="{3C47CC9A-CFE6-4156-AE1C-E890B45852F6}" type="pres">
      <dgm:prSet presAssocID="{5BCEB368-D3EA-4BE5-B429-C6777787163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706DB99-E010-4680-AF28-48A105247357}" type="pres">
      <dgm:prSet presAssocID="{BE4991AA-1D0E-4B9B-A874-7A633609911F}" presName="spacer" presStyleCnt="0"/>
      <dgm:spPr/>
    </dgm:pt>
    <dgm:pt modelId="{D4BC7EAA-113B-4A48-9678-9A27B5A12489}" type="pres">
      <dgm:prSet presAssocID="{C153D6F2-0C52-46BD-8C9E-2CFDA1B532B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158CB46-0E2F-4955-B4C2-D086EECA293C}" type="pres">
      <dgm:prSet presAssocID="{19E6AE27-380D-41DA-8B0A-97E5BB283BDA}" presName="spacer" presStyleCnt="0"/>
      <dgm:spPr/>
    </dgm:pt>
    <dgm:pt modelId="{58BEEF0B-93B8-4B7B-8463-74B1181D8A35}" type="pres">
      <dgm:prSet presAssocID="{651BB240-86FF-4EAC-B469-C8BDDE64A4E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B63EB3E-403B-482C-90B2-CF42674A0237}" type="pres">
      <dgm:prSet presAssocID="{CAF17962-A75B-44D0-819A-4703182D8A4D}" presName="spacer" presStyleCnt="0"/>
      <dgm:spPr/>
    </dgm:pt>
    <dgm:pt modelId="{F59DBF7C-9293-4F93-923E-334AD415D001}" type="pres">
      <dgm:prSet presAssocID="{67DF4E05-F805-45ED-925B-DE88CB7EEB1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E4A9401-E52F-4EFA-8175-AE0F03062BDE}" srcId="{5373663F-7600-48BB-860A-985ADC045FFE}" destId="{5BCEB368-D3EA-4BE5-B429-C67777871639}" srcOrd="1" destOrd="0" parTransId="{63F1EFDF-A73D-42ED-9739-04870D90ACCA}" sibTransId="{BE4991AA-1D0E-4B9B-A874-7A633609911F}"/>
    <dgm:cxn modelId="{9A94BC0A-9230-4540-8BE5-35E6680CF46E}" type="presOf" srcId="{C153D6F2-0C52-46BD-8C9E-2CFDA1B532BC}" destId="{D4BC7EAA-113B-4A48-9678-9A27B5A12489}" srcOrd="0" destOrd="0" presId="urn:microsoft.com/office/officeart/2005/8/layout/vList2"/>
    <dgm:cxn modelId="{8C48F52E-14BF-42BB-A6B0-2016B6CADBC5}" srcId="{5373663F-7600-48BB-860A-985ADC045FFE}" destId="{651BB240-86FF-4EAC-B469-C8BDDE64A4ED}" srcOrd="3" destOrd="0" parTransId="{99226A20-1537-4C58-ADE9-E4D5B6483C38}" sibTransId="{CAF17962-A75B-44D0-819A-4703182D8A4D}"/>
    <dgm:cxn modelId="{6C01C431-C663-4661-AF94-76241795C671}" srcId="{5373663F-7600-48BB-860A-985ADC045FFE}" destId="{C153D6F2-0C52-46BD-8C9E-2CFDA1B532BC}" srcOrd="2" destOrd="0" parTransId="{485A7636-DFBA-400A-BBB5-D3DF54F70A18}" sibTransId="{19E6AE27-380D-41DA-8B0A-97E5BB283BDA}"/>
    <dgm:cxn modelId="{6CB13257-E0DC-462F-A2C0-3E42B177E2D7}" srcId="{5373663F-7600-48BB-860A-985ADC045FFE}" destId="{67DF4E05-F805-45ED-925B-DE88CB7EEB18}" srcOrd="4" destOrd="0" parTransId="{12879BD8-85C6-4917-A549-DFBC96CACEF3}" sibTransId="{14FC8137-1D34-4DAF-917A-27C29416853E}"/>
    <dgm:cxn modelId="{2E91C37F-C4C1-4C21-9E23-4E4EB17B44F8}" type="presOf" srcId="{67DF4E05-F805-45ED-925B-DE88CB7EEB18}" destId="{F59DBF7C-9293-4F93-923E-334AD415D001}" srcOrd="0" destOrd="0" presId="urn:microsoft.com/office/officeart/2005/8/layout/vList2"/>
    <dgm:cxn modelId="{D9C2BF91-1797-42E3-9247-E30C01D59ED6}" type="presOf" srcId="{28FAB18A-4BB4-445C-B599-E5CD7C31F1AD}" destId="{0A8089D1-F657-4C71-9931-DDF366838024}" srcOrd="0" destOrd="0" presId="urn:microsoft.com/office/officeart/2005/8/layout/vList2"/>
    <dgm:cxn modelId="{4CA943A5-84E1-47BE-9DFE-468029A91729}" srcId="{5373663F-7600-48BB-860A-985ADC045FFE}" destId="{28FAB18A-4BB4-445C-B599-E5CD7C31F1AD}" srcOrd="0" destOrd="0" parTransId="{D331093F-8BF5-4399-B7FC-BC27CD91F66D}" sibTransId="{7FB520E5-2ED3-4A08-9E15-AA7A6F084158}"/>
    <dgm:cxn modelId="{63C0DFA7-9B06-40EE-9FC2-F45FEAC96AEC}" type="presOf" srcId="{5BCEB368-D3EA-4BE5-B429-C67777871639}" destId="{3C47CC9A-CFE6-4156-AE1C-E890B45852F6}" srcOrd="0" destOrd="0" presId="urn:microsoft.com/office/officeart/2005/8/layout/vList2"/>
    <dgm:cxn modelId="{C2A35DB1-0B6E-4F93-8CBA-7C397D545163}" type="presOf" srcId="{5373663F-7600-48BB-860A-985ADC045FFE}" destId="{6E691259-0B00-4598-ABFC-597713C13599}" srcOrd="0" destOrd="0" presId="urn:microsoft.com/office/officeart/2005/8/layout/vList2"/>
    <dgm:cxn modelId="{4208E2BB-C77E-4919-9052-A80DC221E91B}" type="presOf" srcId="{651BB240-86FF-4EAC-B469-C8BDDE64A4ED}" destId="{58BEEF0B-93B8-4B7B-8463-74B1181D8A35}" srcOrd="0" destOrd="0" presId="urn:microsoft.com/office/officeart/2005/8/layout/vList2"/>
    <dgm:cxn modelId="{578A485E-DF4B-411D-9472-AA7C15AC8CA8}" type="presParOf" srcId="{6E691259-0B00-4598-ABFC-597713C13599}" destId="{0A8089D1-F657-4C71-9931-DDF366838024}" srcOrd="0" destOrd="0" presId="urn:microsoft.com/office/officeart/2005/8/layout/vList2"/>
    <dgm:cxn modelId="{5249BA08-6418-4471-A812-2C18F8DE7B9D}" type="presParOf" srcId="{6E691259-0B00-4598-ABFC-597713C13599}" destId="{6516A75C-592C-4C8A-A6FD-4D97F0775CAF}" srcOrd="1" destOrd="0" presId="urn:microsoft.com/office/officeart/2005/8/layout/vList2"/>
    <dgm:cxn modelId="{ED4A4C47-1696-43A5-B059-0709930C53CC}" type="presParOf" srcId="{6E691259-0B00-4598-ABFC-597713C13599}" destId="{3C47CC9A-CFE6-4156-AE1C-E890B45852F6}" srcOrd="2" destOrd="0" presId="urn:microsoft.com/office/officeart/2005/8/layout/vList2"/>
    <dgm:cxn modelId="{EAEA0EBF-B310-4606-A4D9-903CA0D141B9}" type="presParOf" srcId="{6E691259-0B00-4598-ABFC-597713C13599}" destId="{D706DB99-E010-4680-AF28-48A105247357}" srcOrd="3" destOrd="0" presId="urn:microsoft.com/office/officeart/2005/8/layout/vList2"/>
    <dgm:cxn modelId="{8A773B8D-0A1F-40A2-957A-690583E6516D}" type="presParOf" srcId="{6E691259-0B00-4598-ABFC-597713C13599}" destId="{D4BC7EAA-113B-4A48-9678-9A27B5A12489}" srcOrd="4" destOrd="0" presId="urn:microsoft.com/office/officeart/2005/8/layout/vList2"/>
    <dgm:cxn modelId="{5740B57D-8033-465D-8481-1E1DD57E5831}" type="presParOf" srcId="{6E691259-0B00-4598-ABFC-597713C13599}" destId="{2158CB46-0E2F-4955-B4C2-D086EECA293C}" srcOrd="5" destOrd="0" presId="urn:microsoft.com/office/officeart/2005/8/layout/vList2"/>
    <dgm:cxn modelId="{6F30A49D-9257-4F8E-A983-AFAFA0BDDD04}" type="presParOf" srcId="{6E691259-0B00-4598-ABFC-597713C13599}" destId="{58BEEF0B-93B8-4B7B-8463-74B1181D8A35}" srcOrd="6" destOrd="0" presId="urn:microsoft.com/office/officeart/2005/8/layout/vList2"/>
    <dgm:cxn modelId="{CB51B921-04E8-4043-AB27-9BBD5E92254C}" type="presParOf" srcId="{6E691259-0B00-4598-ABFC-597713C13599}" destId="{BB63EB3E-403B-482C-90B2-CF42674A0237}" srcOrd="7" destOrd="0" presId="urn:microsoft.com/office/officeart/2005/8/layout/vList2"/>
    <dgm:cxn modelId="{E8525D50-9230-46C2-A8A8-F4EFCD0C2973}" type="presParOf" srcId="{6E691259-0B00-4598-ABFC-597713C13599}" destId="{F59DBF7C-9293-4F93-923E-334AD415D00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6D78A03-913E-4F71-AE63-8A57145EEF1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2CAA50E-174D-4588-9188-D74B50EC7BF1}">
      <dgm:prSet/>
      <dgm:spPr/>
      <dgm:t>
        <a:bodyPr/>
        <a:lstStyle/>
        <a:p>
          <a:r>
            <a:rPr lang="en-US"/>
            <a:t>This term was introduced by Kurt Goldstein (1939, 1940) and was then adopted by Abraham Maslow and Carl Rogers.</a:t>
          </a:r>
        </a:p>
      </dgm:t>
    </dgm:pt>
    <dgm:pt modelId="{1C4E07F5-D345-47B2-AA15-4A8910EE69FF}" type="parTrans" cxnId="{22594745-7EF1-4B79-8F07-9D6D38593FEC}">
      <dgm:prSet/>
      <dgm:spPr/>
      <dgm:t>
        <a:bodyPr/>
        <a:lstStyle/>
        <a:p>
          <a:endParaRPr lang="en-US"/>
        </a:p>
      </dgm:t>
    </dgm:pt>
    <dgm:pt modelId="{B4305336-CA20-4DBD-A35D-CBE9BC13B635}" type="sibTrans" cxnId="{22594745-7EF1-4B79-8F07-9D6D38593FEC}">
      <dgm:prSet/>
      <dgm:spPr/>
      <dgm:t>
        <a:bodyPr/>
        <a:lstStyle/>
        <a:p>
          <a:endParaRPr lang="en-US"/>
        </a:p>
      </dgm:t>
    </dgm:pt>
    <dgm:pt modelId="{CB55B396-219F-4227-B8BE-2B6E3E538A0F}">
      <dgm:prSet/>
      <dgm:spPr/>
      <dgm:t>
        <a:bodyPr/>
        <a:lstStyle/>
        <a:p>
          <a:r>
            <a:rPr lang="en-US"/>
            <a:t>Goldstein's (1940) view was that self-actualisation was not a goal per se, but an innate propsensite to realise potential. </a:t>
          </a:r>
        </a:p>
      </dgm:t>
    </dgm:pt>
    <dgm:pt modelId="{6D619637-F7A6-4DD2-938F-ABD0454800F6}" type="parTrans" cxnId="{BD748F43-9C96-4A1D-9652-4ADCF116A41E}">
      <dgm:prSet/>
      <dgm:spPr/>
      <dgm:t>
        <a:bodyPr/>
        <a:lstStyle/>
        <a:p>
          <a:endParaRPr lang="en-US"/>
        </a:p>
      </dgm:t>
    </dgm:pt>
    <dgm:pt modelId="{9AB1EA92-71A2-475B-B6B5-F557659733A5}" type="sibTrans" cxnId="{BD748F43-9C96-4A1D-9652-4ADCF116A41E}">
      <dgm:prSet/>
      <dgm:spPr/>
      <dgm:t>
        <a:bodyPr/>
        <a:lstStyle/>
        <a:p>
          <a:endParaRPr lang="en-US"/>
        </a:p>
      </dgm:t>
    </dgm:pt>
    <dgm:pt modelId="{4E48F517-103C-40C6-AD6A-393F176B321B}">
      <dgm:prSet/>
      <dgm:spPr/>
      <dgm:t>
        <a:bodyPr/>
        <a:lstStyle/>
        <a:p>
          <a:r>
            <a:rPr lang="en-US"/>
            <a:t>It is the ultimate goal of an organism, to be the best it can be. </a:t>
          </a:r>
        </a:p>
      </dgm:t>
    </dgm:pt>
    <dgm:pt modelId="{8C0E26C7-CB61-4B8E-B5D0-FD2C1A2C9D87}" type="parTrans" cxnId="{E7702193-AEEC-4A6A-953A-FAA2C8F5BE05}">
      <dgm:prSet/>
      <dgm:spPr/>
      <dgm:t>
        <a:bodyPr/>
        <a:lstStyle/>
        <a:p>
          <a:endParaRPr lang="en-US"/>
        </a:p>
      </dgm:t>
    </dgm:pt>
    <dgm:pt modelId="{36D1F1DD-1AE3-4427-B041-00807A40C693}" type="sibTrans" cxnId="{E7702193-AEEC-4A6A-953A-FAA2C8F5BE05}">
      <dgm:prSet/>
      <dgm:spPr/>
      <dgm:t>
        <a:bodyPr/>
        <a:lstStyle/>
        <a:p>
          <a:endParaRPr lang="en-US"/>
        </a:p>
      </dgm:t>
    </dgm:pt>
    <dgm:pt modelId="{CF86CFD6-1956-4634-8787-CBC872CAAF3F}" type="pres">
      <dgm:prSet presAssocID="{D6D78A03-913E-4F71-AE63-8A57145EEF17}" presName="linear" presStyleCnt="0">
        <dgm:presLayoutVars>
          <dgm:animLvl val="lvl"/>
          <dgm:resizeHandles val="exact"/>
        </dgm:presLayoutVars>
      </dgm:prSet>
      <dgm:spPr/>
    </dgm:pt>
    <dgm:pt modelId="{56842923-5890-4F1F-B828-F4A33E12C565}" type="pres">
      <dgm:prSet presAssocID="{92CAA50E-174D-4588-9188-D74B50EC7BF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D38B538-0A11-4613-B5DA-08F2BFBF8F22}" type="pres">
      <dgm:prSet presAssocID="{B4305336-CA20-4DBD-A35D-CBE9BC13B635}" presName="spacer" presStyleCnt="0"/>
      <dgm:spPr/>
    </dgm:pt>
    <dgm:pt modelId="{ECF4F811-B1F1-4E7D-A508-A7290764EEAB}" type="pres">
      <dgm:prSet presAssocID="{CB55B396-219F-4227-B8BE-2B6E3E538A0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4CAAC37-4354-4314-9216-E1DDC4915147}" type="pres">
      <dgm:prSet presAssocID="{9AB1EA92-71A2-475B-B6B5-F557659733A5}" presName="spacer" presStyleCnt="0"/>
      <dgm:spPr/>
    </dgm:pt>
    <dgm:pt modelId="{68A392A6-C118-4F34-ADE8-2E099D37C0A2}" type="pres">
      <dgm:prSet presAssocID="{4E48F517-103C-40C6-AD6A-393F176B321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8BF2538-6631-4ED3-906D-93D0F36F683E}" type="presOf" srcId="{92CAA50E-174D-4588-9188-D74B50EC7BF1}" destId="{56842923-5890-4F1F-B828-F4A33E12C565}" srcOrd="0" destOrd="0" presId="urn:microsoft.com/office/officeart/2005/8/layout/vList2"/>
    <dgm:cxn modelId="{BD748F43-9C96-4A1D-9652-4ADCF116A41E}" srcId="{D6D78A03-913E-4F71-AE63-8A57145EEF17}" destId="{CB55B396-219F-4227-B8BE-2B6E3E538A0F}" srcOrd="1" destOrd="0" parTransId="{6D619637-F7A6-4DD2-938F-ABD0454800F6}" sibTransId="{9AB1EA92-71A2-475B-B6B5-F557659733A5}"/>
    <dgm:cxn modelId="{22594745-7EF1-4B79-8F07-9D6D38593FEC}" srcId="{D6D78A03-913E-4F71-AE63-8A57145EEF17}" destId="{92CAA50E-174D-4588-9188-D74B50EC7BF1}" srcOrd="0" destOrd="0" parTransId="{1C4E07F5-D345-47B2-AA15-4A8910EE69FF}" sibTransId="{B4305336-CA20-4DBD-A35D-CBE9BC13B635}"/>
    <dgm:cxn modelId="{1A2C9054-E6DD-4147-BF5C-E70BC7E50347}" type="presOf" srcId="{4E48F517-103C-40C6-AD6A-393F176B321B}" destId="{68A392A6-C118-4F34-ADE8-2E099D37C0A2}" srcOrd="0" destOrd="0" presId="urn:microsoft.com/office/officeart/2005/8/layout/vList2"/>
    <dgm:cxn modelId="{66549F8C-FE80-4A22-A663-AD5641C956E5}" type="presOf" srcId="{CB55B396-219F-4227-B8BE-2B6E3E538A0F}" destId="{ECF4F811-B1F1-4E7D-A508-A7290764EEAB}" srcOrd="0" destOrd="0" presId="urn:microsoft.com/office/officeart/2005/8/layout/vList2"/>
    <dgm:cxn modelId="{E7702193-AEEC-4A6A-953A-FAA2C8F5BE05}" srcId="{D6D78A03-913E-4F71-AE63-8A57145EEF17}" destId="{4E48F517-103C-40C6-AD6A-393F176B321B}" srcOrd="2" destOrd="0" parTransId="{8C0E26C7-CB61-4B8E-B5D0-FD2C1A2C9D87}" sibTransId="{36D1F1DD-1AE3-4427-B041-00807A40C693}"/>
    <dgm:cxn modelId="{DE21A3BA-0F56-4241-ABE1-25C796BE0578}" type="presOf" srcId="{D6D78A03-913E-4F71-AE63-8A57145EEF17}" destId="{CF86CFD6-1956-4634-8787-CBC872CAAF3F}" srcOrd="0" destOrd="0" presId="urn:microsoft.com/office/officeart/2005/8/layout/vList2"/>
    <dgm:cxn modelId="{A3C68D15-11ED-4A8C-B2A7-0657D5A73E32}" type="presParOf" srcId="{CF86CFD6-1956-4634-8787-CBC872CAAF3F}" destId="{56842923-5890-4F1F-B828-F4A33E12C565}" srcOrd="0" destOrd="0" presId="urn:microsoft.com/office/officeart/2005/8/layout/vList2"/>
    <dgm:cxn modelId="{F7F1577A-F489-4B1A-882C-7A6B2FCD68B7}" type="presParOf" srcId="{CF86CFD6-1956-4634-8787-CBC872CAAF3F}" destId="{AD38B538-0A11-4613-B5DA-08F2BFBF8F22}" srcOrd="1" destOrd="0" presId="urn:microsoft.com/office/officeart/2005/8/layout/vList2"/>
    <dgm:cxn modelId="{FA2A146B-B934-4545-AAC7-3A7802CDFD26}" type="presParOf" srcId="{CF86CFD6-1956-4634-8787-CBC872CAAF3F}" destId="{ECF4F811-B1F1-4E7D-A508-A7290764EEAB}" srcOrd="2" destOrd="0" presId="urn:microsoft.com/office/officeart/2005/8/layout/vList2"/>
    <dgm:cxn modelId="{45CC7FE6-89E4-4AA0-905E-7119A845BEC3}" type="presParOf" srcId="{CF86CFD6-1956-4634-8787-CBC872CAAF3F}" destId="{B4CAAC37-4354-4314-9216-E1DDC4915147}" srcOrd="3" destOrd="0" presId="urn:microsoft.com/office/officeart/2005/8/layout/vList2"/>
    <dgm:cxn modelId="{8E5E0C6A-A761-47DC-A418-14F07C58BF8B}" type="presParOf" srcId="{CF86CFD6-1956-4634-8787-CBC872CAAF3F}" destId="{68A392A6-C118-4F34-ADE8-2E099D37C0A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1E9D7CB-B6C1-4132-A1CA-E479F0E02E1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040D5CE-7F33-42A9-9F89-27BD7C70594B}">
      <dgm:prSet/>
      <dgm:spPr/>
      <dgm:t>
        <a:bodyPr/>
        <a:lstStyle/>
        <a:p>
          <a:r>
            <a:rPr lang="en-US"/>
            <a:t>Rogers' (1967) view was that this is a continual, lifelong process where the self concept is developed and changed. This is an underlying tendency.</a:t>
          </a:r>
        </a:p>
      </dgm:t>
    </dgm:pt>
    <dgm:pt modelId="{B213EF25-5C04-4A20-BC3B-550157B6407C}" type="parTrans" cxnId="{3FEE7D69-8B7F-4768-B193-4D9B07E2AA93}">
      <dgm:prSet/>
      <dgm:spPr/>
      <dgm:t>
        <a:bodyPr/>
        <a:lstStyle/>
        <a:p>
          <a:endParaRPr lang="en-US"/>
        </a:p>
      </dgm:t>
    </dgm:pt>
    <dgm:pt modelId="{EB603925-AACA-425B-A8AA-0CC38CA49928}" type="sibTrans" cxnId="{3FEE7D69-8B7F-4768-B193-4D9B07E2AA93}">
      <dgm:prSet/>
      <dgm:spPr/>
      <dgm:t>
        <a:bodyPr/>
        <a:lstStyle/>
        <a:p>
          <a:endParaRPr lang="en-US"/>
        </a:p>
      </dgm:t>
    </dgm:pt>
    <dgm:pt modelId="{56BBC34E-A2A3-4CCB-B564-036B77123C6C}">
      <dgm:prSet/>
      <dgm:spPr/>
      <dgm:t>
        <a:bodyPr/>
        <a:lstStyle/>
        <a:p>
          <a:r>
            <a:rPr lang="en-US"/>
            <a:t>Without positive self-regard, this cannot occur. </a:t>
          </a:r>
        </a:p>
      </dgm:t>
    </dgm:pt>
    <dgm:pt modelId="{5F4FF0A1-69E9-4462-8ED3-41E40048AFCB}" type="parTrans" cxnId="{4B32C16E-745B-47BF-9605-F554490915F0}">
      <dgm:prSet/>
      <dgm:spPr/>
      <dgm:t>
        <a:bodyPr/>
        <a:lstStyle/>
        <a:p>
          <a:endParaRPr lang="en-US"/>
        </a:p>
      </dgm:t>
    </dgm:pt>
    <dgm:pt modelId="{43F3FEAB-1797-4785-8147-29975630F36F}" type="sibTrans" cxnId="{4B32C16E-745B-47BF-9605-F554490915F0}">
      <dgm:prSet/>
      <dgm:spPr/>
      <dgm:t>
        <a:bodyPr/>
        <a:lstStyle/>
        <a:p>
          <a:endParaRPr lang="en-US"/>
        </a:p>
      </dgm:t>
    </dgm:pt>
    <dgm:pt modelId="{08F849FF-B5DC-4D9D-9DE3-4F45039B3E3B}">
      <dgm:prSet/>
      <dgm:spPr/>
      <dgm:t>
        <a:bodyPr/>
        <a:lstStyle/>
        <a:p>
          <a:r>
            <a:rPr lang="en-US"/>
            <a:t>Therefore, congruence must occur before self-actualisation. </a:t>
          </a:r>
        </a:p>
      </dgm:t>
    </dgm:pt>
    <dgm:pt modelId="{65D9A1BE-6A56-42D8-B951-90F78123F7C9}" type="parTrans" cxnId="{80DA6C60-8B6E-49D4-8B8E-642C17B89635}">
      <dgm:prSet/>
      <dgm:spPr/>
      <dgm:t>
        <a:bodyPr/>
        <a:lstStyle/>
        <a:p>
          <a:endParaRPr lang="en-US"/>
        </a:p>
      </dgm:t>
    </dgm:pt>
    <dgm:pt modelId="{860A0040-BD5D-4D7A-B32A-4B28D3B4B989}" type="sibTrans" cxnId="{80DA6C60-8B6E-49D4-8B8E-642C17B89635}">
      <dgm:prSet/>
      <dgm:spPr/>
      <dgm:t>
        <a:bodyPr/>
        <a:lstStyle/>
        <a:p>
          <a:endParaRPr lang="en-US"/>
        </a:p>
      </dgm:t>
    </dgm:pt>
    <dgm:pt modelId="{3E87C667-B4A1-421E-96FB-122723E07A4F}" type="pres">
      <dgm:prSet presAssocID="{F1E9D7CB-B6C1-4132-A1CA-E479F0E02E16}" presName="linear" presStyleCnt="0">
        <dgm:presLayoutVars>
          <dgm:animLvl val="lvl"/>
          <dgm:resizeHandles val="exact"/>
        </dgm:presLayoutVars>
      </dgm:prSet>
      <dgm:spPr/>
    </dgm:pt>
    <dgm:pt modelId="{4E9EEF03-8A42-4519-9A57-CDB7310411BB}" type="pres">
      <dgm:prSet presAssocID="{E040D5CE-7F33-42A9-9F89-27BD7C70594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DE0ED5E-CB3A-415B-882D-974FE9CC474C}" type="pres">
      <dgm:prSet presAssocID="{EB603925-AACA-425B-A8AA-0CC38CA49928}" presName="spacer" presStyleCnt="0"/>
      <dgm:spPr/>
    </dgm:pt>
    <dgm:pt modelId="{F7D7B88C-B8B5-403D-845A-F577F55A4993}" type="pres">
      <dgm:prSet presAssocID="{56BBC34E-A2A3-4CCB-B564-036B77123C6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FAFAC38-F655-42C5-B652-F8FE67B32C03}" type="pres">
      <dgm:prSet presAssocID="{43F3FEAB-1797-4785-8147-29975630F36F}" presName="spacer" presStyleCnt="0"/>
      <dgm:spPr/>
    </dgm:pt>
    <dgm:pt modelId="{7258D06D-014F-468A-9156-636205C65979}" type="pres">
      <dgm:prSet presAssocID="{08F849FF-B5DC-4D9D-9DE3-4F45039B3E3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AFF5839-E07C-4283-BE2F-53A9FDE1ABFD}" type="presOf" srcId="{56BBC34E-A2A3-4CCB-B564-036B77123C6C}" destId="{F7D7B88C-B8B5-403D-845A-F577F55A4993}" srcOrd="0" destOrd="0" presId="urn:microsoft.com/office/officeart/2005/8/layout/vList2"/>
    <dgm:cxn modelId="{5F37C439-35EA-4BEF-82B6-63D87F9E6DBA}" type="presOf" srcId="{F1E9D7CB-B6C1-4132-A1CA-E479F0E02E16}" destId="{3E87C667-B4A1-421E-96FB-122723E07A4F}" srcOrd="0" destOrd="0" presId="urn:microsoft.com/office/officeart/2005/8/layout/vList2"/>
    <dgm:cxn modelId="{80DA6C60-8B6E-49D4-8B8E-642C17B89635}" srcId="{F1E9D7CB-B6C1-4132-A1CA-E479F0E02E16}" destId="{08F849FF-B5DC-4D9D-9DE3-4F45039B3E3B}" srcOrd="2" destOrd="0" parTransId="{65D9A1BE-6A56-42D8-B951-90F78123F7C9}" sibTransId="{860A0040-BD5D-4D7A-B32A-4B28D3B4B989}"/>
    <dgm:cxn modelId="{3FEE7D69-8B7F-4768-B193-4D9B07E2AA93}" srcId="{F1E9D7CB-B6C1-4132-A1CA-E479F0E02E16}" destId="{E040D5CE-7F33-42A9-9F89-27BD7C70594B}" srcOrd="0" destOrd="0" parTransId="{B213EF25-5C04-4A20-BC3B-550157B6407C}" sibTransId="{EB603925-AACA-425B-A8AA-0CC38CA49928}"/>
    <dgm:cxn modelId="{4B32C16E-745B-47BF-9605-F554490915F0}" srcId="{F1E9D7CB-B6C1-4132-A1CA-E479F0E02E16}" destId="{56BBC34E-A2A3-4CCB-B564-036B77123C6C}" srcOrd="1" destOrd="0" parTransId="{5F4FF0A1-69E9-4462-8ED3-41E40048AFCB}" sibTransId="{43F3FEAB-1797-4785-8147-29975630F36F}"/>
    <dgm:cxn modelId="{2F13759C-CC8F-4A06-A555-3F38A1CA4F9F}" type="presOf" srcId="{E040D5CE-7F33-42A9-9F89-27BD7C70594B}" destId="{4E9EEF03-8A42-4519-9A57-CDB7310411BB}" srcOrd="0" destOrd="0" presId="urn:microsoft.com/office/officeart/2005/8/layout/vList2"/>
    <dgm:cxn modelId="{3047FEEB-DAB2-4452-9C08-6703806BC402}" type="presOf" srcId="{08F849FF-B5DC-4D9D-9DE3-4F45039B3E3B}" destId="{7258D06D-014F-468A-9156-636205C65979}" srcOrd="0" destOrd="0" presId="urn:microsoft.com/office/officeart/2005/8/layout/vList2"/>
    <dgm:cxn modelId="{70380D8A-B5B8-4572-9B75-E897D88F7CEB}" type="presParOf" srcId="{3E87C667-B4A1-421E-96FB-122723E07A4F}" destId="{4E9EEF03-8A42-4519-9A57-CDB7310411BB}" srcOrd="0" destOrd="0" presId="urn:microsoft.com/office/officeart/2005/8/layout/vList2"/>
    <dgm:cxn modelId="{E87D1813-0DFE-41B8-8132-F32353170D66}" type="presParOf" srcId="{3E87C667-B4A1-421E-96FB-122723E07A4F}" destId="{1DE0ED5E-CB3A-415B-882D-974FE9CC474C}" srcOrd="1" destOrd="0" presId="urn:microsoft.com/office/officeart/2005/8/layout/vList2"/>
    <dgm:cxn modelId="{8D6DC917-2147-4832-AB93-783813356E09}" type="presParOf" srcId="{3E87C667-B4A1-421E-96FB-122723E07A4F}" destId="{F7D7B88C-B8B5-403D-845A-F577F55A4993}" srcOrd="2" destOrd="0" presId="urn:microsoft.com/office/officeart/2005/8/layout/vList2"/>
    <dgm:cxn modelId="{E66C870E-7FFB-4AFA-9743-5A97AF8DFA65}" type="presParOf" srcId="{3E87C667-B4A1-421E-96FB-122723E07A4F}" destId="{6FAFAC38-F655-42C5-B652-F8FE67B32C03}" srcOrd="3" destOrd="0" presId="urn:microsoft.com/office/officeart/2005/8/layout/vList2"/>
    <dgm:cxn modelId="{40573D7D-D716-4A75-A6E1-AE48D0D4F028}" type="presParOf" srcId="{3E87C667-B4A1-421E-96FB-122723E07A4F}" destId="{7258D06D-014F-468A-9156-636205C6597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E07624F-112B-4CF5-B304-07574DB5B7F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DB7761-D079-4728-82D3-6E63636E2614}">
      <dgm:prSet/>
      <dgm:spPr/>
      <dgm:t>
        <a:bodyPr/>
        <a:lstStyle/>
        <a:p>
          <a:r>
            <a:rPr lang="en-US"/>
            <a:t>What do we need to live a happy, healthy life?</a:t>
          </a:r>
        </a:p>
      </dgm:t>
    </dgm:pt>
    <dgm:pt modelId="{D680BEE2-5268-47BB-9D46-8CF412A4420D}" type="parTrans" cxnId="{673E60EC-446D-4932-9CB2-DF81A7497D22}">
      <dgm:prSet/>
      <dgm:spPr/>
      <dgm:t>
        <a:bodyPr/>
        <a:lstStyle/>
        <a:p>
          <a:endParaRPr lang="en-US"/>
        </a:p>
      </dgm:t>
    </dgm:pt>
    <dgm:pt modelId="{92D23869-8C7F-4834-A16D-4F0C39B85343}" type="sibTrans" cxnId="{673E60EC-446D-4932-9CB2-DF81A7497D22}">
      <dgm:prSet/>
      <dgm:spPr/>
      <dgm:t>
        <a:bodyPr/>
        <a:lstStyle/>
        <a:p>
          <a:endParaRPr lang="en-US"/>
        </a:p>
      </dgm:t>
    </dgm:pt>
    <dgm:pt modelId="{92A481E7-F2F4-4A3F-BD9F-9D3BD4ACCF52}">
      <dgm:prSet/>
      <dgm:spPr/>
      <dgm:t>
        <a:bodyPr/>
        <a:lstStyle/>
        <a:p>
          <a:r>
            <a:rPr lang="en-US"/>
            <a:t>Put these in an order, from what we need first, then second etc.</a:t>
          </a:r>
        </a:p>
      </dgm:t>
    </dgm:pt>
    <dgm:pt modelId="{D43ECFD0-710D-4AC1-A13D-3A30EB883C96}" type="parTrans" cxnId="{401B6E81-0421-4CEC-B9A1-29B997E22962}">
      <dgm:prSet/>
      <dgm:spPr/>
      <dgm:t>
        <a:bodyPr/>
        <a:lstStyle/>
        <a:p>
          <a:endParaRPr lang="en-US"/>
        </a:p>
      </dgm:t>
    </dgm:pt>
    <dgm:pt modelId="{AAECB913-CCBA-4686-8399-0F5285A9FB8D}" type="sibTrans" cxnId="{401B6E81-0421-4CEC-B9A1-29B997E22962}">
      <dgm:prSet/>
      <dgm:spPr/>
      <dgm:t>
        <a:bodyPr/>
        <a:lstStyle/>
        <a:p>
          <a:endParaRPr lang="en-US"/>
        </a:p>
      </dgm:t>
    </dgm:pt>
    <dgm:pt modelId="{DCEDD4A6-0BC7-4680-9971-47433955130C}" type="pres">
      <dgm:prSet presAssocID="{9E07624F-112B-4CF5-B304-07574DB5B7F4}" presName="linear" presStyleCnt="0">
        <dgm:presLayoutVars>
          <dgm:animLvl val="lvl"/>
          <dgm:resizeHandles val="exact"/>
        </dgm:presLayoutVars>
      </dgm:prSet>
      <dgm:spPr/>
    </dgm:pt>
    <dgm:pt modelId="{1B580422-704D-49C7-888B-8E6D72E5FE8F}" type="pres">
      <dgm:prSet presAssocID="{04DB7761-D079-4728-82D3-6E63636E261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2277E23-D2EC-4C59-A8F1-4DC027A6DCE8}" type="pres">
      <dgm:prSet presAssocID="{92D23869-8C7F-4834-A16D-4F0C39B85343}" presName="spacer" presStyleCnt="0"/>
      <dgm:spPr/>
    </dgm:pt>
    <dgm:pt modelId="{71E50E32-5FCE-43D6-B18D-734DB9656E87}" type="pres">
      <dgm:prSet presAssocID="{92A481E7-F2F4-4A3F-BD9F-9D3BD4ACCF5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05FA41E-8DDE-4D2D-B134-E79E278A4071}" type="presOf" srcId="{04DB7761-D079-4728-82D3-6E63636E2614}" destId="{1B580422-704D-49C7-888B-8E6D72E5FE8F}" srcOrd="0" destOrd="0" presId="urn:microsoft.com/office/officeart/2005/8/layout/vList2"/>
    <dgm:cxn modelId="{401B6E81-0421-4CEC-B9A1-29B997E22962}" srcId="{9E07624F-112B-4CF5-B304-07574DB5B7F4}" destId="{92A481E7-F2F4-4A3F-BD9F-9D3BD4ACCF52}" srcOrd="1" destOrd="0" parTransId="{D43ECFD0-710D-4AC1-A13D-3A30EB883C96}" sibTransId="{AAECB913-CCBA-4686-8399-0F5285A9FB8D}"/>
    <dgm:cxn modelId="{60886CA0-8596-4697-9785-9640A6E27119}" type="presOf" srcId="{9E07624F-112B-4CF5-B304-07574DB5B7F4}" destId="{DCEDD4A6-0BC7-4680-9971-47433955130C}" srcOrd="0" destOrd="0" presId="urn:microsoft.com/office/officeart/2005/8/layout/vList2"/>
    <dgm:cxn modelId="{7A8564DF-33AE-4556-B2E3-F67473A2FC80}" type="presOf" srcId="{92A481E7-F2F4-4A3F-BD9F-9D3BD4ACCF52}" destId="{71E50E32-5FCE-43D6-B18D-734DB9656E87}" srcOrd="0" destOrd="0" presId="urn:microsoft.com/office/officeart/2005/8/layout/vList2"/>
    <dgm:cxn modelId="{673E60EC-446D-4932-9CB2-DF81A7497D22}" srcId="{9E07624F-112B-4CF5-B304-07574DB5B7F4}" destId="{04DB7761-D079-4728-82D3-6E63636E2614}" srcOrd="0" destOrd="0" parTransId="{D680BEE2-5268-47BB-9D46-8CF412A4420D}" sibTransId="{92D23869-8C7F-4834-A16D-4F0C39B85343}"/>
    <dgm:cxn modelId="{872E101D-96EE-4B5A-9855-A6BC0A7CF283}" type="presParOf" srcId="{DCEDD4A6-0BC7-4680-9971-47433955130C}" destId="{1B580422-704D-49C7-888B-8E6D72E5FE8F}" srcOrd="0" destOrd="0" presId="urn:microsoft.com/office/officeart/2005/8/layout/vList2"/>
    <dgm:cxn modelId="{9819C5B8-9BDA-438D-88D9-F9A40D291E09}" type="presParOf" srcId="{DCEDD4A6-0BC7-4680-9971-47433955130C}" destId="{82277E23-D2EC-4C59-A8F1-4DC027A6DCE8}" srcOrd="1" destOrd="0" presId="urn:microsoft.com/office/officeart/2005/8/layout/vList2"/>
    <dgm:cxn modelId="{5C0EA78B-9611-4E04-94A2-1C119EC6A49A}" type="presParOf" srcId="{DCEDD4A6-0BC7-4680-9971-47433955130C}" destId="{71E50E32-5FCE-43D6-B18D-734DB9656E8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D7C0E34-F286-4B2B-9DD8-94FC67D01C7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329DCB-CA81-42A8-8F44-D1796D8C12E1}">
      <dgm:prSet/>
      <dgm:spPr/>
      <dgm:t>
        <a:bodyPr/>
        <a:lstStyle/>
        <a:p>
          <a:r>
            <a:rPr lang="en-US"/>
            <a:t>Maslow's view of self-actualisation was more akin to Goldstein's view, however, he only applied it to humans. </a:t>
          </a:r>
        </a:p>
      </dgm:t>
    </dgm:pt>
    <dgm:pt modelId="{869D3C1D-4347-4AF3-A468-1EAC9C61BB60}" type="parTrans" cxnId="{BBA7745A-5D68-4C64-A693-C846E09DB4EB}">
      <dgm:prSet/>
      <dgm:spPr/>
      <dgm:t>
        <a:bodyPr/>
        <a:lstStyle/>
        <a:p>
          <a:endParaRPr lang="en-US"/>
        </a:p>
      </dgm:t>
    </dgm:pt>
    <dgm:pt modelId="{97247976-B68F-4335-B1FA-FE4A01BB552D}" type="sibTrans" cxnId="{BBA7745A-5D68-4C64-A693-C846E09DB4EB}">
      <dgm:prSet/>
      <dgm:spPr/>
      <dgm:t>
        <a:bodyPr/>
        <a:lstStyle/>
        <a:p>
          <a:endParaRPr lang="en-US"/>
        </a:p>
      </dgm:t>
    </dgm:pt>
    <dgm:pt modelId="{5867879F-8CCF-4F07-BF4D-7FD3ECF51B83}">
      <dgm:prSet/>
      <dgm:spPr/>
      <dgm:t>
        <a:bodyPr/>
        <a:lstStyle/>
        <a:p>
          <a:r>
            <a:rPr lang="en-US"/>
            <a:t>Maslow pointed out that humans have lower and higher order needs, and the lower order must be filled first. Only then can self actualisation be reached.</a:t>
          </a:r>
        </a:p>
      </dgm:t>
    </dgm:pt>
    <dgm:pt modelId="{227908A9-5F0B-4C8E-AB03-5D69B0B8984C}" type="parTrans" cxnId="{9A2DE5C5-91BA-457A-A59E-D2E81E4CAF12}">
      <dgm:prSet/>
      <dgm:spPr/>
      <dgm:t>
        <a:bodyPr/>
        <a:lstStyle/>
        <a:p>
          <a:endParaRPr lang="en-US"/>
        </a:p>
      </dgm:t>
    </dgm:pt>
    <dgm:pt modelId="{FF299C7F-C83B-4922-BA22-474C58832326}" type="sibTrans" cxnId="{9A2DE5C5-91BA-457A-A59E-D2E81E4CAF12}">
      <dgm:prSet/>
      <dgm:spPr/>
      <dgm:t>
        <a:bodyPr/>
        <a:lstStyle/>
        <a:p>
          <a:endParaRPr lang="en-US"/>
        </a:p>
      </dgm:t>
    </dgm:pt>
    <dgm:pt modelId="{D10C2AED-62C8-4DAF-AA05-202BAD396EEA}" type="pres">
      <dgm:prSet presAssocID="{5D7C0E34-F286-4B2B-9DD8-94FC67D01C7B}" presName="linear" presStyleCnt="0">
        <dgm:presLayoutVars>
          <dgm:animLvl val="lvl"/>
          <dgm:resizeHandles val="exact"/>
        </dgm:presLayoutVars>
      </dgm:prSet>
      <dgm:spPr/>
    </dgm:pt>
    <dgm:pt modelId="{9BEAE8EA-BB86-4F04-BB7A-F4DBCC9FEF58}" type="pres">
      <dgm:prSet presAssocID="{97329DCB-CA81-42A8-8F44-D1796D8C12E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0D76919-5CA9-4A60-9F0F-C867CD9158BF}" type="pres">
      <dgm:prSet presAssocID="{97247976-B68F-4335-B1FA-FE4A01BB552D}" presName="spacer" presStyleCnt="0"/>
      <dgm:spPr/>
    </dgm:pt>
    <dgm:pt modelId="{398CD2EC-B612-437A-B623-768B7945E363}" type="pres">
      <dgm:prSet presAssocID="{5867879F-8CCF-4F07-BF4D-7FD3ECF51B8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A760913-B7F1-4186-81F6-2B6C417A3514}" type="presOf" srcId="{97329DCB-CA81-42A8-8F44-D1796D8C12E1}" destId="{9BEAE8EA-BB86-4F04-BB7A-F4DBCC9FEF58}" srcOrd="0" destOrd="0" presId="urn:microsoft.com/office/officeart/2005/8/layout/vList2"/>
    <dgm:cxn modelId="{BBA7745A-5D68-4C64-A693-C846E09DB4EB}" srcId="{5D7C0E34-F286-4B2B-9DD8-94FC67D01C7B}" destId="{97329DCB-CA81-42A8-8F44-D1796D8C12E1}" srcOrd="0" destOrd="0" parTransId="{869D3C1D-4347-4AF3-A468-1EAC9C61BB60}" sibTransId="{97247976-B68F-4335-B1FA-FE4A01BB552D}"/>
    <dgm:cxn modelId="{DA81A9B8-E2BD-4839-B5B9-38CA2A6C61D5}" type="presOf" srcId="{5867879F-8CCF-4F07-BF4D-7FD3ECF51B83}" destId="{398CD2EC-B612-437A-B623-768B7945E363}" srcOrd="0" destOrd="0" presId="urn:microsoft.com/office/officeart/2005/8/layout/vList2"/>
    <dgm:cxn modelId="{9A2DE5C5-91BA-457A-A59E-D2E81E4CAF12}" srcId="{5D7C0E34-F286-4B2B-9DD8-94FC67D01C7B}" destId="{5867879F-8CCF-4F07-BF4D-7FD3ECF51B83}" srcOrd="1" destOrd="0" parTransId="{227908A9-5F0B-4C8E-AB03-5D69B0B8984C}" sibTransId="{FF299C7F-C83B-4922-BA22-474C58832326}"/>
    <dgm:cxn modelId="{AD2C1FF6-6000-4BBB-AEC5-1C218B20ECC7}" type="presOf" srcId="{5D7C0E34-F286-4B2B-9DD8-94FC67D01C7B}" destId="{D10C2AED-62C8-4DAF-AA05-202BAD396EEA}" srcOrd="0" destOrd="0" presId="urn:microsoft.com/office/officeart/2005/8/layout/vList2"/>
    <dgm:cxn modelId="{6AF953EE-D71C-4027-9898-8F76336CC958}" type="presParOf" srcId="{D10C2AED-62C8-4DAF-AA05-202BAD396EEA}" destId="{9BEAE8EA-BB86-4F04-BB7A-F4DBCC9FEF58}" srcOrd="0" destOrd="0" presId="urn:microsoft.com/office/officeart/2005/8/layout/vList2"/>
    <dgm:cxn modelId="{19CED39D-9947-45C3-B2B4-6C4F1F5C7BB2}" type="presParOf" srcId="{D10C2AED-62C8-4DAF-AA05-202BAD396EEA}" destId="{40D76919-5CA9-4A60-9F0F-C867CD9158BF}" srcOrd="1" destOrd="0" presId="urn:microsoft.com/office/officeart/2005/8/layout/vList2"/>
    <dgm:cxn modelId="{4A1A1C21-2F68-4598-A761-DDB27AD62DDC}" type="presParOf" srcId="{D10C2AED-62C8-4DAF-AA05-202BAD396EEA}" destId="{398CD2EC-B612-437A-B623-768B7945E36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99A0607-9174-4861-BB4B-341786A89E2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89EA84B-9837-4B82-9DFB-7A8EB811D987}">
      <dgm:prSet/>
      <dgm:spPr/>
      <dgm:t>
        <a:bodyPr/>
        <a:lstStyle/>
        <a:p>
          <a:r>
            <a:rPr lang="en-US"/>
            <a:t>Maslow identified a few people he believed self-actualised.</a:t>
          </a:r>
        </a:p>
      </dgm:t>
    </dgm:pt>
    <dgm:pt modelId="{FA5760F9-942C-47A1-A44C-842537372D6D}" type="parTrans" cxnId="{E2373481-8B5F-4C1C-885D-F5573E76A4F2}">
      <dgm:prSet/>
      <dgm:spPr/>
      <dgm:t>
        <a:bodyPr/>
        <a:lstStyle/>
        <a:p>
          <a:endParaRPr lang="en-US"/>
        </a:p>
      </dgm:t>
    </dgm:pt>
    <dgm:pt modelId="{307E84B7-3B08-4191-96F1-32EF4B0082DD}" type="sibTrans" cxnId="{E2373481-8B5F-4C1C-885D-F5573E76A4F2}">
      <dgm:prSet/>
      <dgm:spPr/>
      <dgm:t>
        <a:bodyPr/>
        <a:lstStyle/>
        <a:p>
          <a:endParaRPr lang="en-US"/>
        </a:p>
      </dgm:t>
    </dgm:pt>
    <dgm:pt modelId="{F179F1D0-85A8-4028-B4F9-E3EC486DB55E}">
      <dgm:prSet/>
      <dgm:spPr/>
      <dgm:t>
        <a:bodyPr/>
        <a:lstStyle/>
        <a:p>
          <a:r>
            <a:rPr lang="en-US"/>
            <a:t>Abraham Lincoln, Albert Einstein, Eleanor Roosevelt, Thomas Jefferson to name a few.</a:t>
          </a:r>
        </a:p>
      </dgm:t>
    </dgm:pt>
    <dgm:pt modelId="{91A4AC4A-A55C-48A9-9EF8-A48302416ABD}" type="parTrans" cxnId="{913D84E1-020A-469E-A3FF-F7CF82CC6B90}">
      <dgm:prSet/>
      <dgm:spPr/>
      <dgm:t>
        <a:bodyPr/>
        <a:lstStyle/>
        <a:p>
          <a:endParaRPr lang="en-US"/>
        </a:p>
      </dgm:t>
    </dgm:pt>
    <dgm:pt modelId="{5954496B-14C7-4767-927A-A6E148C576D8}" type="sibTrans" cxnId="{913D84E1-020A-469E-A3FF-F7CF82CC6B90}">
      <dgm:prSet/>
      <dgm:spPr/>
      <dgm:t>
        <a:bodyPr/>
        <a:lstStyle/>
        <a:p>
          <a:endParaRPr lang="en-US"/>
        </a:p>
      </dgm:t>
    </dgm:pt>
    <dgm:pt modelId="{E80AEECE-FBF0-4EA4-B1F9-D20A366116FC}" type="pres">
      <dgm:prSet presAssocID="{D99A0607-9174-4861-BB4B-341786A89E23}" presName="linear" presStyleCnt="0">
        <dgm:presLayoutVars>
          <dgm:animLvl val="lvl"/>
          <dgm:resizeHandles val="exact"/>
        </dgm:presLayoutVars>
      </dgm:prSet>
      <dgm:spPr/>
    </dgm:pt>
    <dgm:pt modelId="{7470834E-2054-4FFA-B72A-3EB455D75CD5}" type="pres">
      <dgm:prSet presAssocID="{989EA84B-9837-4B82-9DFB-7A8EB811D98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BCB730F-2721-499B-9E3D-A5726E603DB4}" type="pres">
      <dgm:prSet presAssocID="{307E84B7-3B08-4191-96F1-32EF4B0082DD}" presName="spacer" presStyleCnt="0"/>
      <dgm:spPr/>
    </dgm:pt>
    <dgm:pt modelId="{17B24ABD-00DE-48C9-9774-6D09A21E04BF}" type="pres">
      <dgm:prSet presAssocID="{F179F1D0-85A8-4028-B4F9-E3EC486DB55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8AB2D65-DA94-4144-810C-3B954CC59433}" type="presOf" srcId="{D99A0607-9174-4861-BB4B-341786A89E23}" destId="{E80AEECE-FBF0-4EA4-B1F9-D20A366116FC}" srcOrd="0" destOrd="0" presId="urn:microsoft.com/office/officeart/2005/8/layout/vList2"/>
    <dgm:cxn modelId="{E2373481-8B5F-4C1C-885D-F5573E76A4F2}" srcId="{D99A0607-9174-4861-BB4B-341786A89E23}" destId="{989EA84B-9837-4B82-9DFB-7A8EB811D987}" srcOrd="0" destOrd="0" parTransId="{FA5760F9-942C-47A1-A44C-842537372D6D}" sibTransId="{307E84B7-3B08-4191-96F1-32EF4B0082DD}"/>
    <dgm:cxn modelId="{3043A59E-0995-49D7-A0C7-1B8A7692187A}" type="presOf" srcId="{989EA84B-9837-4B82-9DFB-7A8EB811D987}" destId="{7470834E-2054-4FFA-B72A-3EB455D75CD5}" srcOrd="0" destOrd="0" presId="urn:microsoft.com/office/officeart/2005/8/layout/vList2"/>
    <dgm:cxn modelId="{913D84E1-020A-469E-A3FF-F7CF82CC6B90}" srcId="{D99A0607-9174-4861-BB4B-341786A89E23}" destId="{F179F1D0-85A8-4028-B4F9-E3EC486DB55E}" srcOrd="1" destOrd="0" parTransId="{91A4AC4A-A55C-48A9-9EF8-A48302416ABD}" sibTransId="{5954496B-14C7-4767-927A-A6E148C576D8}"/>
    <dgm:cxn modelId="{A69541F1-6837-4711-8A78-26E8FCFB6AE6}" type="presOf" srcId="{F179F1D0-85A8-4028-B4F9-E3EC486DB55E}" destId="{17B24ABD-00DE-48C9-9774-6D09A21E04BF}" srcOrd="0" destOrd="0" presId="urn:microsoft.com/office/officeart/2005/8/layout/vList2"/>
    <dgm:cxn modelId="{E1FA3C8F-5B7D-47E6-BF93-09586F44172D}" type="presParOf" srcId="{E80AEECE-FBF0-4EA4-B1F9-D20A366116FC}" destId="{7470834E-2054-4FFA-B72A-3EB455D75CD5}" srcOrd="0" destOrd="0" presId="urn:microsoft.com/office/officeart/2005/8/layout/vList2"/>
    <dgm:cxn modelId="{D32AD318-7E6E-41BA-9E2E-8D450C37D65D}" type="presParOf" srcId="{E80AEECE-FBF0-4EA4-B1F9-D20A366116FC}" destId="{DBCB730F-2721-499B-9E3D-A5726E603DB4}" srcOrd="1" destOrd="0" presId="urn:microsoft.com/office/officeart/2005/8/layout/vList2"/>
    <dgm:cxn modelId="{D9275416-E92A-437E-8B56-4023E9DCAB33}" type="presParOf" srcId="{E80AEECE-FBF0-4EA4-B1F9-D20A366116FC}" destId="{17B24ABD-00DE-48C9-9774-6D09A21E04B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72F796-9C9A-4C4D-89EF-5C6768A1391C}">
      <dsp:nvSpPr>
        <dsp:cNvPr id="0" name=""/>
        <dsp:cNvSpPr/>
      </dsp:nvSpPr>
      <dsp:spPr>
        <a:xfrm>
          <a:off x="1163" y="437597"/>
          <a:ext cx="4082681" cy="25925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FE25AA-38A1-4427-8723-3C5DF3DB629F}">
      <dsp:nvSpPr>
        <dsp:cNvPr id="0" name=""/>
        <dsp:cNvSpPr/>
      </dsp:nvSpPr>
      <dsp:spPr>
        <a:xfrm>
          <a:off x="454794" y="868546"/>
          <a:ext cx="4082681" cy="25925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Rogers developed client-centred therapy, which was renamed as person centred therapy.</a:t>
          </a:r>
        </a:p>
      </dsp:txBody>
      <dsp:txXfrm>
        <a:off x="530726" y="944478"/>
        <a:ext cx="3930817" cy="2440638"/>
      </dsp:txXfrm>
    </dsp:sp>
    <dsp:sp modelId="{9F343560-32D2-421D-B6A1-0046670D8FE6}">
      <dsp:nvSpPr>
        <dsp:cNvPr id="0" name=""/>
        <dsp:cNvSpPr/>
      </dsp:nvSpPr>
      <dsp:spPr>
        <a:xfrm>
          <a:off x="4991107" y="437597"/>
          <a:ext cx="4082681" cy="25925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E6B68D-AAB8-4280-A83D-C80E700EE337}">
      <dsp:nvSpPr>
        <dsp:cNvPr id="0" name=""/>
        <dsp:cNvSpPr/>
      </dsp:nvSpPr>
      <dsp:spPr>
        <a:xfrm>
          <a:off x="5444738" y="868546"/>
          <a:ext cx="4082681" cy="25925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This method involves allowing a person to be the centre of their care and therapy, allowing them to work through things at their own pace.</a:t>
          </a:r>
        </a:p>
      </dsp:txBody>
      <dsp:txXfrm>
        <a:off x="5520670" y="944478"/>
        <a:ext cx="3930817" cy="24406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73DA90-8404-4C20-BA21-E6EF5D00939B}">
      <dsp:nvSpPr>
        <dsp:cNvPr id="0" name=""/>
        <dsp:cNvSpPr/>
      </dsp:nvSpPr>
      <dsp:spPr>
        <a:xfrm>
          <a:off x="0" y="719127"/>
          <a:ext cx="6034656" cy="9945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self is a critical concept within humanistic psychology.</a:t>
          </a:r>
        </a:p>
      </dsp:txBody>
      <dsp:txXfrm>
        <a:off x="48547" y="767674"/>
        <a:ext cx="5937562" cy="897406"/>
      </dsp:txXfrm>
    </dsp:sp>
    <dsp:sp modelId="{5C9A4E11-7200-4BC8-A16E-3E15ED3E1FB1}">
      <dsp:nvSpPr>
        <dsp:cNvPr id="0" name=""/>
        <dsp:cNvSpPr/>
      </dsp:nvSpPr>
      <dsp:spPr>
        <a:xfrm>
          <a:off x="0" y="1785627"/>
          <a:ext cx="6034656" cy="994500"/>
        </a:xfrm>
        <a:prstGeom prst="roundRect">
          <a:avLst/>
        </a:prstGeom>
        <a:gradFill rotWithShape="0">
          <a:gsLst>
            <a:gs pos="0">
              <a:schemeClr val="accent2">
                <a:hueOff val="-498939"/>
                <a:satOff val="-225"/>
                <a:lumOff val="23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98939"/>
                <a:satOff val="-225"/>
                <a:lumOff val="23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98939"/>
                <a:satOff val="-225"/>
                <a:lumOff val="23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organised, consistent set of perceptions and beliefs about oneself.</a:t>
          </a:r>
        </a:p>
      </dsp:txBody>
      <dsp:txXfrm>
        <a:off x="48547" y="1834174"/>
        <a:ext cx="5937562" cy="897406"/>
      </dsp:txXfrm>
    </dsp:sp>
    <dsp:sp modelId="{76F6A38F-4D47-47A5-813B-A5AF66BBBCA3}">
      <dsp:nvSpPr>
        <dsp:cNvPr id="0" name=""/>
        <dsp:cNvSpPr/>
      </dsp:nvSpPr>
      <dsp:spPr>
        <a:xfrm>
          <a:off x="0" y="2852127"/>
          <a:ext cx="6034656" cy="994500"/>
        </a:xfrm>
        <a:prstGeom prst="roundRect">
          <a:avLst/>
        </a:prstGeom>
        <a:gradFill rotWithShape="0">
          <a:gsLst>
            <a:gs pos="0">
              <a:schemeClr val="accent2">
                <a:hueOff val="-997877"/>
                <a:satOff val="-449"/>
                <a:lumOff val="47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97877"/>
                <a:satOff val="-449"/>
                <a:lumOff val="47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97877"/>
                <a:satOff val="-449"/>
                <a:lumOff val="47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self is our inner personality, similar to the thoughts of Freud's psyche.</a:t>
          </a:r>
        </a:p>
      </dsp:txBody>
      <dsp:txXfrm>
        <a:off x="48547" y="2900674"/>
        <a:ext cx="5937562" cy="897406"/>
      </dsp:txXfrm>
    </dsp:sp>
    <dsp:sp modelId="{10E8D0BE-F5CA-4426-8281-0F16BFA07452}">
      <dsp:nvSpPr>
        <dsp:cNvPr id="0" name=""/>
        <dsp:cNvSpPr/>
      </dsp:nvSpPr>
      <dsp:spPr>
        <a:xfrm>
          <a:off x="0" y="3918627"/>
          <a:ext cx="6034656" cy="994500"/>
        </a:xfrm>
        <a:prstGeom prst="roundRect">
          <a:avLst/>
        </a:prstGeom>
        <a:gradFill rotWithShape="0">
          <a:gsLst>
            <a:gs pos="0">
              <a:schemeClr val="accent2">
                <a:hueOff val="-1496816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816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816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It is influenced by our experiences and how we interpret them.</a:t>
          </a:r>
        </a:p>
      </dsp:txBody>
      <dsp:txXfrm>
        <a:off x="48547" y="3967174"/>
        <a:ext cx="5937562" cy="8974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496CE5-04A1-4FE9-986F-05EA541C6E19}">
      <dsp:nvSpPr>
        <dsp:cNvPr id="0" name=""/>
        <dsp:cNvSpPr/>
      </dsp:nvSpPr>
      <dsp:spPr>
        <a:xfrm>
          <a:off x="0" y="290389"/>
          <a:ext cx="6034656" cy="155902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Self worth</a:t>
          </a:r>
        </a:p>
      </dsp:txBody>
      <dsp:txXfrm>
        <a:off x="76105" y="366494"/>
        <a:ext cx="5882446" cy="1406815"/>
      </dsp:txXfrm>
    </dsp:sp>
    <dsp:sp modelId="{E6464951-8656-4EE1-A614-500C7A6F92AA}">
      <dsp:nvSpPr>
        <dsp:cNvPr id="0" name=""/>
        <dsp:cNvSpPr/>
      </dsp:nvSpPr>
      <dsp:spPr>
        <a:xfrm>
          <a:off x="0" y="2036614"/>
          <a:ext cx="6034656" cy="1559025"/>
        </a:xfrm>
        <a:prstGeom prst="roundRect">
          <a:avLst/>
        </a:prstGeom>
        <a:gradFill rotWithShape="0">
          <a:gsLst>
            <a:gs pos="0">
              <a:schemeClr val="accent2">
                <a:hueOff val="-748408"/>
                <a:satOff val="-337"/>
                <a:lumOff val="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48408"/>
                <a:satOff val="-337"/>
                <a:lumOff val="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48408"/>
                <a:satOff val="-337"/>
                <a:lumOff val="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Self image</a:t>
          </a:r>
        </a:p>
      </dsp:txBody>
      <dsp:txXfrm>
        <a:off x="76105" y="2112719"/>
        <a:ext cx="5882446" cy="1406815"/>
      </dsp:txXfrm>
    </dsp:sp>
    <dsp:sp modelId="{B6CE029E-1EBA-43FD-817A-FF25BD45C44A}">
      <dsp:nvSpPr>
        <dsp:cNvPr id="0" name=""/>
        <dsp:cNvSpPr/>
      </dsp:nvSpPr>
      <dsp:spPr>
        <a:xfrm>
          <a:off x="0" y="3782839"/>
          <a:ext cx="6034656" cy="1559025"/>
        </a:xfrm>
        <a:prstGeom prst="roundRect">
          <a:avLst/>
        </a:prstGeom>
        <a:gradFill rotWithShape="0">
          <a:gsLst>
            <a:gs pos="0">
              <a:schemeClr val="accent2">
                <a:hueOff val="-1496816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816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816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The ideal self</a:t>
          </a:r>
        </a:p>
      </dsp:txBody>
      <dsp:txXfrm>
        <a:off x="76105" y="3858944"/>
        <a:ext cx="5882446" cy="14068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8089D1-F657-4C71-9931-DDF366838024}">
      <dsp:nvSpPr>
        <dsp:cNvPr id="0" name=""/>
        <dsp:cNvSpPr/>
      </dsp:nvSpPr>
      <dsp:spPr>
        <a:xfrm>
          <a:off x="0" y="49507"/>
          <a:ext cx="6034656" cy="10628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We WANT to be our ideal self, and behave in this fashion.</a:t>
          </a:r>
        </a:p>
      </dsp:txBody>
      <dsp:txXfrm>
        <a:off x="51885" y="101392"/>
        <a:ext cx="5930886" cy="959101"/>
      </dsp:txXfrm>
    </dsp:sp>
    <dsp:sp modelId="{3C47CC9A-CFE6-4156-AE1C-E890B45852F6}">
      <dsp:nvSpPr>
        <dsp:cNvPr id="0" name=""/>
        <dsp:cNvSpPr/>
      </dsp:nvSpPr>
      <dsp:spPr>
        <a:xfrm>
          <a:off x="0" y="1167099"/>
          <a:ext cx="6034656" cy="1062871"/>
        </a:xfrm>
        <a:prstGeom prst="roundRect">
          <a:avLst/>
        </a:prstGeom>
        <a:gradFill rotWithShape="0">
          <a:gsLst>
            <a:gs pos="0">
              <a:schemeClr val="accent2">
                <a:hueOff val="-374204"/>
                <a:satOff val="-169"/>
                <a:lumOff val="176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74204"/>
                <a:satOff val="-169"/>
                <a:lumOff val="176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74204"/>
                <a:satOff val="-169"/>
                <a:lumOff val="176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closer our self image and ideal self are to one another, the more consistent/congruent we are.</a:t>
          </a:r>
        </a:p>
      </dsp:txBody>
      <dsp:txXfrm>
        <a:off x="51885" y="1218984"/>
        <a:ext cx="5930886" cy="959101"/>
      </dsp:txXfrm>
    </dsp:sp>
    <dsp:sp modelId="{D4BC7EAA-113B-4A48-9678-9A27B5A12489}">
      <dsp:nvSpPr>
        <dsp:cNvPr id="0" name=""/>
        <dsp:cNvSpPr/>
      </dsp:nvSpPr>
      <dsp:spPr>
        <a:xfrm>
          <a:off x="0" y="2284691"/>
          <a:ext cx="6034656" cy="1062871"/>
        </a:xfrm>
        <a:prstGeom prst="roundRect">
          <a:avLst/>
        </a:prstGeom>
        <a:gradFill rotWithShape="0">
          <a:gsLst>
            <a:gs pos="0">
              <a:schemeClr val="accent2">
                <a:hueOff val="-748408"/>
                <a:satOff val="-337"/>
                <a:lumOff val="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48408"/>
                <a:satOff val="-337"/>
                <a:lumOff val="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48408"/>
                <a:satOff val="-337"/>
                <a:lumOff val="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This raises self-worth!</a:t>
          </a:r>
        </a:p>
      </dsp:txBody>
      <dsp:txXfrm>
        <a:off x="51885" y="2336576"/>
        <a:ext cx="5930886" cy="959101"/>
      </dsp:txXfrm>
    </dsp:sp>
    <dsp:sp modelId="{58BEEF0B-93B8-4B7B-8463-74B1181D8A35}">
      <dsp:nvSpPr>
        <dsp:cNvPr id="0" name=""/>
        <dsp:cNvSpPr/>
      </dsp:nvSpPr>
      <dsp:spPr>
        <a:xfrm>
          <a:off x="0" y="3402282"/>
          <a:ext cx="6034656" cy="1062871"/>
        </a:xfrm>
        <a:prstGeom prst="roundRect">
          <a:avLst/>
        </a:prstGeom>
        <a:gradFill rotWithShape="0">
          <a:gsLst>
            <a:gs pos="0">
              <a:schemeClr val="accent2">
                <a:hueOff val="-1122612"/>
                <a:satOff val="-506"/>
                <a:lumOff val="529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22612"/>
                <a:satOff val="-506"/>
                <a:lumOff val="529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22612"/>
                <a:satOff val="-506"/>
                <a:lumOff val="529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We may use defense mechanisms like denial or repression in order to feel less threatened by some of what we consider to be our undesirable feelings.</a:t>
          </a:r>
        </a:p>
      </dsp:txBody>
      <dsp:txXfrm>
        <a:off x="51885" y="3454167"/>
        <a:ext cx="5930886" cy="959101"/>
      </dsp:txXfrm>
    </dsp:sp>
    <dsp:sp modelId="{F59DBF7C-9293-4F93-923E-334AD415D001}">
      <dsp:nvSpPr>
        <dsp:cNvPr id="0" name=""/>
        <dsp:cNvSpPr/>
      </dsp:nvSpPr>
      <dsp:spPr>
        <a:xfrm>
          <a:off x="0" y="4519874"/>
          <a:ext cx="6034656" cy="1062871"/>
        </a:xfrm>
        <a:prstGeom prst="roundRect">
          <a:avLst/>
        </a:prstGeom>
        <a:gradFill rotWithShape="0">
          <a:gsLst>
            <a:gs pos="0">
              <a:schemeClr val="accent2">
                <a:hueOff val="-1496816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816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816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 person whose self-concept is incongruent with their feelings and experiences will defend because the truth hurts.</a:t>
          </a:r>
        </a:p>
      </dsp:txBody>
      <dsp:txXfrm>
        <a:off x="51885" y="4571759"/>
        <a:ext cx="5930886" cy="9591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842923-5890-4F1F-B828-F4A33E12C565}">
      <dsp:nvSpPr>
        <dsp:cNvPr id="0" name=""/>
        <dsp:cNvSpPr/>
      </dsp:nvSpPr>
      <dsp:spPr>
        <a:xfrm>
          <a:off x="0" y="67752"/>
          <a:ext cx="6034656" cy="17842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This term was introduced by Kurt Goldstein (1939, 1940) and was then adopted by Abraham Maslow and Carl Rogers.</a:t>
          </a:r>
        </a:p>
      </dsp:txBody>
      <dsp:txXfrm>
        <a:off x="87100" y="154852"/>
        <a:ext cx="5860456" cy="1610050"/>
      </dsp:txXfrm>
    </dsp:sp>
    <dsp:sp modelId="{ECF4F811-B1F1-4E7D-A508-A7290764EEAB}">
      <dsp:nvSpPr>
        <dsp:cNvPr id="0" name=""/>
        <dsp:cNvSpPr/>
      </dsp:nvSpPr>
      <dsp:spPr>
        <a:xfrm>
          <a:off x="0" y="1924002"/>
          <a:ext cx="6034656" cy="1784250"/>
        </a:xfrm>
        <a:prstGeom prst="roundRect">
          <a:avLst/>
        </a:prstGeom>
        <a:gradFill rotWithShape="0">
          <a:gsLst>
            <a:gs pos="0">
              <a:schemeClr val="accent2">
                <a:hueOff val="-748408"/>
                <a:satOff val="-337"/>
                <a:lumOff val="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48408"/>
                <a:satOff val="-337"/>
                <a:lumOff val="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48408"/>
                <a:satOff val="-337"/>
                <a:lumOff val="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Goldstein's (1940) view was that self-actualisation was not a goal per se, but an innate propsensite to realise potential. </a:t>
          </a:r>
        </a:p>
      </dsp:txBody>
      <dsp:txXfrm>
        <a:off x="87100" y="2011102"/>
        <a:ext cx="5860456" cy="1610050"/>
      </dsp:txXfrm>
    </dsp:sp>
    <dsp:sp modelId="{68A392A6-C118-4F34-ADE8-2E099D37C0A2}">
      <dsp:nvSpPr>
        <dsp:cNvPr id="0" name=""/>
        <dsp:cNvSpPr/>
      </dsp:nvSpPr>
      <dsp:spPr>
        <a:xfrm>
          <a:off x="0" y="3780252"/>
          <a:ext cx="6034656" cy="1784250"/>
        </a:xfrm>
        <a:prstGeom prst="roundRect">
          <a:avLst/>
        </a:prstGeom>
        <a:gradFill rotWithShape="0">
          <a:gsLst>
            <a:gs pos="0">
              <a:schemeClr val="accent2">
                <a:hueOff val="-1496816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816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816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It is the ultimate goal of an organism, to be the best it can be. </a:t>
          </a:r>
        </a:p>
      </dsp:txBody>
      <dsp:txXfrm>
        <a:off x="87100" y="3867352"/>
        <a:ext cx="5860456" cy="161005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9EEF03-8A42-4519-9A57-CDB7310411BB}">
      <dsp:nvSpPr>
        <dsp:cNvPr id="0" name=""/>
        <dsp:cNvSpPr/>
      </dsp:nvSpPr>
      <dsp:spPr>
        <a:xfrm>
          <a:off x="0" y="177687"/>
          <a:ext cx="6034656" cy="17128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Rogers' (1967) view was that this is a continual, lifelong process where the self concept is developed and changed. This is an underlying tendency.</a:t>
          </a:r>
        </a:p>
      </dsp:txBody>
      <dsp:txXfrm>
        <a:off x="83616" y="261303"/>
        <a:ext cx="5867424" cy="1545648"/>
      </dsp:txXfrm>
    </dsp:sp>
    <dsp:sp modelId="{F7D7B88C-B8B5-403D-845A-F577F55A4993}">
      <dsp:nvSpPr>
        <dsp:cNvPr id="0" name=""/>
        <dsp:cNvSpPr/>
      </dsp:nvSpPr>
      <dsp:spPr>
        <a:xfrm>
          <a:off x="0" y="1959687"/>
          <a:ext cx="6034656" cy="1712880"/>
        </a:xfrm>
        <a:prstGeom prst="roundRect">
          <a:avLst/>
        </a:prstGeom>
        <a:gradFill rotWithShape="0">
          <a:gsLst>
            <a:gs pos="0">
              <a:schemeClr val="accent2">
                <a:hueOff val="-748408"/>
                <a:satOff val="-337"/>
                <a:lumOff val="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48408"/>
                <a:satOff val="-337"/>
                <a:lumOff val="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48408"/>
                <a:satOff val="-337"/>
                <a:lumOff val="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Without positive self-regard, this cannot occur. </a:t>
          </a:r>
        </a:p>
      </dsp:txBody>
      <dsp:txXfrm>
        <a:off x="83616" y="2043303"/>
        <a:ext cx="5867424" cy="1545648"/>
      </dsp:txXfrm>
    </dsp:sp>
    <dsp:sp modelId="{7258D06D-014F-468A-9156-636205C65979}">
      <dsp:nvSpPr>
        <dsp:cNvPr id="0" name=""/>
        <dsp:cNvSpPr/>
      </dsp:nvSpPr>
      <dsp:spPr>
        <a:xfrm>
          <a:off x="0" y="3741687"/>
          <a:ext cx="6034656" cy="1712880"/>
        </a:xfrm>
        <a:prstGeom prst="roundRect">
          <a:avLst/>
        </a:prstGeom>
        <a:gradFill rotWithShape="0">
          <a:gsLst>
            <a:gs pos="0">
              <a:schemeClr val="accent2">
                <a:hueOff val="-1496816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816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816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Therefore, congruence must occur before self-actualisation. </a:t>
          </a:r>
        </a:p>
      </dsp:txBody>
      <dsp:txXfrm>
        <a:off x="83616" y="3825303"/>
        <a:ext cx="5867424" cy="15456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580422-704D-49C7-888B-8E6D72E5FE8F}">
      <dsp:nvSpPr>
        <dsp:cNvPr id="0" name=""/>
        <dsp:cNvSpPr/>
      </dsp:nvSpPr>
      <dsp:spPr>
        <a:xfrm>
          <a:off x="0" y="446067"/>
          <a:ext cx="6034656" cy="230957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What do we need to live a happy, healthy life?</a:t>
          </a:r>
        </a:p>
      </dsp:txBody>
      <dsp:txXfrm>
        <a:off x="112744" y="558811"/>
        <a:ext cx="5809168" cy="2084091"/>
      </dsp:txXfrm>
    </dsp:sp>
    <dsp:sp modelId="{71E50E32-5FCE-43D6-B18D-734DB9656E87}">
      <dsp:nvSpPr>
        <dsp:cNvPr id="0" name=""/>
        <dsp:cNvSpPr/>
      </dsp:nvSpPr>
      <dsp:spPr>
        <a:xfrm>
          <a:off x="0" y="2876607"/>
          <a:ext cx="6034656" cy="2309579"/>
        </a:xfrm>
        <a:prstGeom prst="roundRect">
          <a:avLst/>
        </a:prstGeom>
        <a:gradFill rotWithShape="0">
          <a:gsLst>
            <a:gs pos="0">
              <a:schemeClr val="accent2">
                <a:hueOff val="-1496816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816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816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Put these in an order, from what we need first, then second etc.</a:t>
          </a:r>
        </a:p>
      </dsp:txBody>
      <dsp:txXfrm>
        <a:off x="112744" y="2989351"/>
        <a:ext cx="5809168" cy="208409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EAE8EA-BB86-4F04-BB7A-F4DBCC9FEF58}">
      <dsp:nvSpPr>
        <dsp:cNvPr id="0" name=""/>
        <dsp:cNvSpPr/>
      </dsp:nvSpPr>
      <dsp:spPr>
        <a:xfrm>
          <a:off x="0" y="340305"/>
          <a:ext cx="6034656" cy="243550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Maslow's view of self-actualisation was more akin to Goldstein's view, however, he only applied it to humans. </a:t>
          </a:r>
        </a:p>
      </dsp:txBody>
      <dsp:txXfrm>
        <a:off x="118891" y="459196"/>
        <a:ext cx="5796874" cy="2197719"/>
      </dsp:txXfrm>
    </dsp:sp>
    <dsp:sp modelId="{398CD2EC-B612-437A-B623-768B7945E363}">
      <dsp:nvSpPr>
        <dsp:cNvPr id="0" name=""/>
        <dsp:cNvSpPr/>
      </dsp:nvSpPr>
      <dsp:spPr>
        <a:xfrm>
          <a:off x="0" y="2856447"/>
          <a:ext cx="6034656" cy="2435501"/>
        </a:xfrm>
        <a:prstGeom prst="roundRect">
          <a:avLst/>
        </a:prstGeom>
        <a:gradFill rotWithShape="0">
          <a:gsLst>
            <a:gs pos="0">
              <a:schemeClr val="accent2">
                <a:hueOff val="-1496816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816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816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Maslow pointed out that humans have lower and higher order needs, and the lower order must be filled first. Only then can self actualisation be reached.</a:t>
          </a:r>
        </a:p>
      </dsp:txBody>
      <dsp:txXfrm>
        <a:off x="118891" y="2975338"/>
        <a:ext cx="5796874" cy="219771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70834E-2054-4FFA-B72A-3EB455D75CD5}">
      <dsp:nvSpPr>
        <dsp:cNvPr id="0" name=""/>
        <dsp:cNvSpPr/>
      </dsp:nvSpPr>
      <dsp:spPr>
        <a:xfrm>
          <a:off x="0" y="177099"/>
          <a:ext cx="6427038" cy="167821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Maslow identified a few people he believed self-actualised.</a:t>
          </a:r>
        </a:p>
      </dsp:txBody>
      <dsp:txXfrm>
        <a:off x="81924" y="259023"/>
        <a:ext cx="6263190" cy="1514370"/>
      </dsp:txXfrm>
    </dsp:sp>
    <dsp:sp modelId="{17B24ABD-00DE-48C9-9774-6D09A21E04BF}">
      <dsp:nvSpPr>
        <dsp:cNvPr id="0" name=""/>
        <dsp:cNvSpPr/>
      </dsp:nvSpPr>
      <dsp:spPr>
        <a:xfrm>
          <a:off x="0" y="1941718"/>
          <a:ext cx="6427038" cy="1678218"/>
        </a:xfrm>
        <a:prstGeom prst="roundRect">
          <a:avLst/>
        </a:prstGeom>
        <a:gradFill rotWithShape="0">
          <a:gsLst>
            <a:gs pos="0">
              <a:schemeClr val="accent2">
                <a:hueOff val="-1496816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816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816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Abraham Lincoln, Albert Einstein, Eleanor Roosevelt, Thomas Jefferson to name a few.</a:t>
          </a:r>
        </a:p>
      </dsp:txBody>
      <dsp:txXfrm>
        <a:off x="81924" y="2023642"/>
        <a:ext cx="6263190" cy="15143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12/10/2025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234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725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5902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14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061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615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783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551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273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227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382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8478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17" r:id="rId6"/>
    <p:sldLayoutId id="2147483713" r:id="rId7"/>
    <p:sldLayoutId id="2147483714" r:id="rId8"/>
    <p:sldLayoutId id="2147483715" r:id="rId9"/>
    <p:sldLayoutId id="2147483716" r:id="rId10"/>
    <p:sldLayoutId id="214748371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sr_ze2eTQrk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9469" y="1247140"/>
            <a:ext cx="3608208" cy="3450844"/>
          </a:xfrm>
        </p:spPr>
        <p:txBody>
          <a:bodyPr>
            <a:normAutofit/>
          </a:bodyPr>
          <a:lstStyle/>
          <a:p>
            <a:r>
              <a:rPr lang="en-US" sz="4400">
                <a:cs typeface="Calibri Light"/>
              </a:rPr>
              <a:t>Humanistic Psychology</a:t>
            </a:r>
            <a:endParaRPr lang="en-US" sz="4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9469" y="4818126"/>
            <a:ext cx="3608208" cy="1268984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036E52-5B82-5C8B-B8DA-DF137512EA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981" r="24336" b="-3"/>
          <a:stretch/>
        </p:blipFill>
        <p:spPr>
          <a:xfrm>
            <a:off x="4735487" y="10"/>
            <a:ext cx="7456513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5290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529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8D86C2-9464-46B4-99E5-D30E45014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5040" y="455362"/>
            <a:ext cx="6991800" cy="1550419"/>
          </a:xfrm>
        </p:spPr>
        <p:txBody>
          <a:bodyPr>
            <a:normAutofit/>
          </a:bodyPr>
          <a:lstStyle/>
          <a:p>
            <a:r>
              <a:rPr lang="en-US" dirty="0"/>
              <a:t>Aims and Objectives</a:t>
            </a:r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1A26FD0D-88FD-2B84-1D4F-0E60E34D49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185" r="23255" b="-3"/>
          <a:stretch/>
        </p:blipFill>
        <p:spPr>
          <a:xfrm>
            <a:off x="20" y="10"/>
            <a:ext cx="4173348" cy="6857990"/>
          </a:xfrm>
          <a:custGeom>
            <a:avLst/>
            <a:gdLst/>
            <a:ahLst/>
            <a:cxnLst/>
            <a:rect l="l" t="t" r="r" b="b"/>
            <a:pathLst>
              <a:path w="4173368" h="6858000">
                <a:moveTo>
                  <a:pt x="0" y="0"/>
                </a:moveTo>
                <a:lnTo>
                  <a:pt x="3603641" y="0"/>
                </a:lnTo>
                <a:lnTo>
                  <a:pt x="3603641" y="565149"/>
                </a:lnTo>
                <a:lnTo>
                  <a:pt x="4173368" y="565149"/>
                </a:lnTo>
                <a:lnTo>
                  <a:pt x="417336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9512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9512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D7501-8F32-CC04-142F-B5B5D6487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040" y="2160016"/>
            <a:ext cx="6991800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Aim: To discuss and evaluate the humanistic approach to psychology.</a:t>
            </a:r>
          </a:p>
          <a:p>
            <a:r>
              <a:rPr lang="en-US"/>
              <a:t>Describe the main assumptions of the approach.</a:t>
            </a:r>
            <a:endParaRPr lang="en-US" dirty="0"/>
          </a:p>
          <a:p>
            <a:r>
              <a:rPr lang="en-US" dirty="0"/>
              <a:t>Discuss the therapeutic outcomes </a:t>
            </a:r>
            <a:r>
              <a:rPr lang="en-US"/>
              <a:t>of humanism.</a:t>
            </a:r>
            <a:endParaRPr lang="en-US" dirty="0"/>
          </a:p>
          <a:p>
            <a:r>
              <a:rPr lang="en-US" dirty="0"/>
              <a:t>Evaluate the approach in modern psychology.</a:t>
            </a:r>
          </a:p>
          <a:p>
            <a:r>
              <a:rPr lang="en-US" dirty="0"/>
              <a:t>Explain Maslow's hierarchy of needs.</a:t>
            </a:r>
          </a:p>
        </p:txBody>
      </p:sp>
    </p:spTree>
    <p:extLst>
      <p:ext uri="{BB962C8B-B14F-4D97-AF65-F5344CB8AC3E}">
        <p14:creationId xmlns:p14="http://schemas.microsoft.com/office/powerpoint/2010/main" val="31586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78A0BA-1C1A-5F0A-E774-63B13374C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362" y="455362"/>
            <a:ext cx="6881728" cy="1550419"/>
          </a:xfrm>
        </p:spPr>
        <p:txBody>
          <a:bodyPr>
            <a:normAutofit/>
          </a:bodyPr>
          <a:lstStyle/>
          <a:p>
            <a:r>
              <a:rPr lang="en-US" dirty="0"/>
              <a:t>Humanistic Approach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A7F702-D11C-B4A1-4265-F2757106CA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19" r="26276" b="-5"/>
          <a:stretch/>
        </p:blipFill>
        <p:spPr>
          <a:xfrm>
            <a:off x="20" y="10"/>
            <a:ext cx="4651228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9AF44-412C-5420-2DED-173E36F020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7362" y="2160016"/>
            <a:ext cx="6881728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This is also called humanism or the humanist approach.</a:t>
            </a:r>
          </a:p>
          <a:p>
            <a:r>
              <a:rPr lang="en-US" dirty="0"/>
              <a:t>This perspective looks at the whole person, and the uniqueness of the person.</a:t>
            </a:r>
          </a:p>
          <a:p>
            <a:r>
              <a:rPr lang="en-US" dirty="0"/>
              <a:t>This approach offered an expansion into the horizons of human </a:t>
            </a:r>
            <a:r>
              <a:rPr lang="en-US" dirty="0" err="1"/>
              <a:t>behaviour</a:t>
            </a:r>
            <a:r>
              <a:rPr lang="en-US" dirty="0"/>
              <a:t> study and gave a broader set of options for psychotherapy.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196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DB73B4-04ED-CE2C-92FA-6552E03D1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362" y="455362"/>
            <a:ext cx="6881728" cy="1550419"/>
          </a:xfrm>
        </p:spPr>
        <p:txBody>
          <a:bodyPr>
            <a:normAutofit/>
          </a:bodyPr>
          <a:lstStyle/>
          <a:p>
            <a:r>
              <a:rPr lang="en-US" dirty="0"/>
              <a:t>The Third Force</a:t>
            </a:r>
          </a:p>
        </p:txBody>
      </p:sp>
      <p:pic>
        <p:nvPicPr>
          <p:cNvPr id="5" name="Picture 4" descr="Balls balancing">
            <a:extLst>
              <a:ext uri="{FF2B5EF4-FFF2-40B4-BE49-F238E27FC236}">
                <a16:creationId xmlns:a16="http://schemas.microsoft.com/office/drawing/2014/main" id="{B2CFB21E-CB7F-C7EC-8D58-F8AB27D070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09" r="33387" b="5"/>
          <a:stretch/>
        </p:blipFill>
        <p:spPr>
          <a:xfrm>
            <a:off x="20" y="10"/>
            <a:ext cx="4651228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AD35C-74B2-524A-1FC2-AC0E38A2F2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7362" y="2160016"/>
            <a:ext cx="6881728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The humanistic approach in psychology developed as a rebellion against what some psychologists saw as the limitations of behaviorist and psychodynamic psychology.</a:t>
            </a:r>
          </a:p>
          <a:p>
            <a:endParaRPr lang="en-US"/>
          </a:p>
          <a:p>
            <a:r>
              <a:rPr lang="en-US" dirty="0">
                <a:ea typeface="+mn-lt"/>
                <a:cs typeface="+mn-lt"/>
              </a:rPr>
              <a:t>The humanistic approach is thus often called the “third force” in psychology after psychoanalysis and behaviorism (Maslow, 1968).</a:t>
            </a:r>
          </a:p>
        </p:txBody>
      </p:sp>
    </p:spTree>
    <p:extLst>
      <p:ext uri="{BB962C8B-B14F-4D97-AF65-F5344CB8AC3E}">
        <p14:creationId xmlns:p14="http://schemas.microsoft.com/office/powerpoint/2010/main" val="7219829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509D5-3329-983B-D6DD-CD7DBB9C1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Assumptions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679D0-6ECB-B106-101B-56D94E01DE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1369262"/>
            <a:ext cx="9486690" cy="4716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Humans have free will, also called personal agency.</a:t>
            </a:r>
          </a:p>
          <a:p>
            <a:r>
              <a:rPr lang="en-US" dirty="0"/>
              <a:t>All individuals are unique and have an innate drive to achieve their potential.</a:t>
            </a:r>
          </a:p>
          <a:p>
            <a:r>
              <a:rPr lang="en-US" dirty="0">
                <a:ea typeface="+mn-lt"/>
                <a:cs typeface="+mn-lt"/>
              </a:rPr>
              <a:t>People are basically good, and have an innate need to make themselves and the world better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Behavior must be understood in terms of the subjective conscious experience of the individual (phenomenology)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Humanism rejected comparative psychology (the study of animals) because it does not tell us anything about the unique properties of human beings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791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8041D-B4A0-BEA4-8EDD-5A61863B8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362" y="455362"/>
            <a:ext cx="6881728" cy="1550419"/>
          </a:xfrm>
        </p:spPr>
        <p:txBody>
          <a:bodyPr>
            <a:normAutofit/>
          </a:bodyPr>
          <a:lstStyle/>
          <a:p>
            <a:r>
              <a:rPr lang="en-US" dirty="0"/>
              <a:t>Carl Rogers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050103DE-D653-2761-8A5E-8A98FEDFCE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05" r="20930" b="4"/>
          <a:stretch/>
        </p:blipFill>
        <p:spPr>
          <a:xfrm>
            <a:off x="20" y="10"/>
            <a:ext cx="4651228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5D454-BABC-EEDC-3693-3E6E2E7ABC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7362" y="2160016"/>
            <a:ext cx="6881728" cy="392615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Carl Rogers is stated to be the founder of this approach.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>
                <a:latin typeface="Neue Haas Grotesk Text Pro"/>
              </a:rPr>
              <a:t>Rogers believed that every person could achieve their goals, wishes, and desires in life. </a:t>
            </a:r>
          </a:p>
          <a:p>
            <a:pPr>
              <a:lnSpc>
                <a:spcPct val="100000"/>
              </a:lnSpc>
            </a:pPr>
            <a:r>
              <a:rPr lang="en-US">
                <a:latin typeface="Neue Haas Grotesk Text Pro"/>
              </a:rPr>
              <a:t>When, or rather if they did so, self actualization took place. </a:t>
            </a:r>
          </a:p>
          <a:p>
            <a:pPr>
              <a:lnSpc>
                <a:spcPct val="100000"/>
              </a:lnSpc>
            </a:pPr>
            <a:r>
              <a:rPr lang="en-US">
                <a:latin typeface="Neue Haas Grotesk Text Pro"/>
              </a:rPr>
              <a:t>This was one of Carl Rogers most important contributions to psychology, and for a person to reach their potential a number of factors must be satisfied.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793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C247B-CEAE-29FC-755C-A723948CE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Carl Rogers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614B7-4646-ACBA-6B76-B98F57F506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https://www.youtube.com/watch?v=sr_ze2eTQrk</a:t>
            </a:r>
            <a:endParaRPr lang="en-US">
              <a:ea typeface="+mn-lt"/>
              <a:cs typeface="+mn-lt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436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093A1D-F12E-3FF0-7099-0ACC972B5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Person </a:t>
            </a:r>
            <a:r>
              <a:rPr lang="en-US" dirty="0" err="1"/>
              <a:t>Centred</a:t>
            </a:r>
            <a:r>
              <a:rPr lang="en-US" dirty="0"/>
              <a:t> 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5C7E9F-BF96-CEF5-0848-93A1B6C795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9579270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61300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46A3C4-EF8C-5D69-B84D-F384CBF1C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The Self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5252AD-96A1-6420-88BA-BFC62C9383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3484201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69986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FC3E98-2EA4-0EBA-2DD2-486897003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The Self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EC2745-3808-8F8C-D98E-B353039DE1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3274409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31701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07D40D60-A371-3746-AE79-A8A0DA64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525EC29A-9786-924D-875A-91FAF9B12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6699E7-8744-740C-49B4-CC4F1EF5B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7323" y="4243241"/>
            <a:ext cx="3853829" cy="1849586"/>
          </a:xfrm>
        </p:spPr>
        <p:txBody>
          <a:bodyPr>
            <a:normAutofit/>
          </a:bodyPr>
          <a:lstStyle/>
          <a:p>
            <a:r>
              <a:rPr lang="en-US" dirty="0"/>
              <a:t>Congruence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CE4EA-96C4-810D-B767-778862D2B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5705" y="4202832"/>
            <a:ext cx="5264729" cy="188333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Our ideal self may not be consistent with the actual experience of life.</a:t>
            </a:r>
          </a:p>
          <a:p>
            <a:r>
              <a:rPr lang="en-US" sz="2000" dirty="0"/>
              <a:t>The differences between the ideal and actual self are called incongruence.</a:t>
            </a:r>
          </a:p>
          <a:p>
            <a:endParaRPr lang="en-US" sz="2000"/>
          </a:p>
        </p:txBody>
      </p:sp>
      <p:pic>
        <p:nvPicPr>
          <p:cNvPr id="4" name="Picture 4" descr="A picture containing text, compact disk&#10;&#10;Description automatically generated">
            <a:extLst>
              <a:ext uri="{FF2B5EF4-FFF2-40B4-BE49-F238E27FC236}">
                <a16:creationId xmlns:a16="http://schemas.microsoft.com/office/drawing/2014/main" id="{2B13F7A9-4E48-DB42-3E26-C4258C95CF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7323" y="622285"/>
            <a:ext cx="9643112" cy="3037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9268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E17367-1285-EEA9-3705-D7301867D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sz="3700"/>
              <a:t>Congruence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E02DE040-4D3F-173B-48EE-CF8E67F4EF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1808555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07447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EF7DB4-288F-626F-FBC1-B5B850FC7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sz="3400"/>
              <a:t>Self-</a:t>
            </a:r>
            <a:r>
              <a:rPr lang="en-US" sz="3400" err="1"/>
              <a:t>Actualisation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046F79-12CD-328D-D1BC-522A442C81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0210587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46719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B9A9B5-8434-C8CC-A8B9-A211DA9DD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sz="3400"/>
              <a:t>Self-</a:t>
            </a:r>
            <a:r>
              <a:rPr lang="en-US" sz="3400" err="1"/>
              <a:t>Actualisation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E62771-4CC6-4628-114E-6675EF530D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1797954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4238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F938EA-A0F4-D9D6-2D53-C66206807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Human Needs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4F1776-9FB2-3C6D-EB2C-E2F464F0D3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2001154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33405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CA68C5-443D-88A6-1BEB-5068BC056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Maslow (1967)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D7C2A8-20B3-DA49-01A1-5F61067F6B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2422891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68068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8ACD26-3BFF-BF1F-674E-183092F68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4018219" cy="1550419"/>
          </a:xfrm>
        </p:spPr>
        <p:txBody>
          <a:bodyPr>
            <a:normAutofit/>
          </a:bodyPr>
          <a:lstStyle/>
          <a:p>
            <a:r>
              <a:rPr lang="en-US" dirty="0"/>
              <a:t>Maslow's Hierarchy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70E0D9C-7C9B-870D-5915-5FF6690BF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2160016"/>
            <a:ext cx="4018219" cy="3926152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63927D57-9046-A7EA-7829-B51E6A47DD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4" r="810" b="-2"/>
          <a:stretch/>
        </p:blipFill>
        <p:spPr>
          <a:xfrm>
            <a:off x="6038059" y="565150"/>
            <a:ext cx="5588782" cy="572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7105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65153"/>
            <a:ext cx="4067325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3498619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8F9FBF-A370-A935-C4E0-C4CDD4D6D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7362" y="455362"/>
            <a:ext cx="6427037" cy="1550419"/>
          </a:xfrm>
        </p:spPr>
        <p:txBody>
          <a:bodyPr>
            <a:normAutofit/>
          </a:bodyPr>
          <a:lstStyle/>
          <a:p>
            <a:r>
              <a:rPr lang="en-US" dirty="0"/>
              <a:t>Maslow's Hierarchy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CDEA5F-94B6-0374-4259-B2821DD7E6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2261534"/>
              </p:ext>
            </p:extLst>
          </p:nvPr>
        </p:nvGraphicFramePr>
        <p:xfrm>
          <a:off x="4647362" y="2160588"/>
          <a:ext cx="6427038" cy="3797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46655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108DF-3467-DC46-3B72-595601D98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Maslow's Hierarchy (1954, 1970)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49B3-61B9-8643-4D1E-B53BB3602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Self-actualized people are accepting of others’ as well as their own flaws, often with humor and tolerance. Not only do self-actualized people fully accept others, they are also true to themselves rather than pretending in order to impress others (</a:t>
            </a:r>
            <a:r>
              <a:rPr lang="en-US" dirty="0" err="1">
                <a:ea typeface="+mn-lt"/>
                <a:cs typeface="+mn-lt"/>
              </a:rPr>
              <a:t>Talevich</a:t>
            </a:r>
            <a:r>
              <a:rPr lang="en-US" dirty="0">
                <a:ea typeface="+mn-lt"/>
                <a:cs typeface="+mn-lt"/>
              </a:rPr>
              <a:t> et al., 2017).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Self-actualized people also tend to be independent and resourceful: they are less likely to rely upon external authorities to direct their lives (</a:t>
            </a:r>
            <a:r>
              <a:rPr lang="en-US" dirty="0" err="1">
                <a:ea typeface="+mn-lt"/>
                <a:cs typeface="+mn-lt"/>
              </a:rPr>
              <a:t>Martela</a:t>
            </a:r>
            <a:r>
              <a:rPr lang="en-US" dirty="0">
                <a:ea typeface="+mn-lt"/>
                <a:cs typeface="+mn-lt"/>
              </a:rPr>
              <a:t> and Pessi, 2018).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Can cultivate deep and loving relationships with others.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7379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F3461-40B7-19C8-331A-700816A76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Maslow's Hierarchy (1954, 1970)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973A3-498F-CF50-C75B-AC56B2A35C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Tendency to exude gratitude and maintain a deep appreciation even for the commonplace blessings in life. 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Can often discern between the superficial and the real when judging situations. 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Seldom depend upon their environment or culture to form their opinions. 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Tendency to view life as a mission which calls them to a purpose beyond themselves.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521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FB970D-7F52-DB60-A413-9B9648AF5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5040" y="455362"/>
            <a:ext cx="6991800" cy="1550419"/>
          </a:xfrm>
        </p:spPr>
        <p:txBody>
          <a:bodyPr>
            <a:normAutofit/>
          </a:bodyPr>
          <a:lstStyle/>
          <a:p>
            <a:r>
              <a:rPr lang="en-US" dirty="0"/>
              <a:t>Self </a:t>
            </a:r>
            <a:r>
              <a:rPr lang="en-US" dirty="0" err="1"/>
              <a:t>Actualisation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75CC1323-B08B-A45D-7F9A-8AD762EF64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818" r="23543" b="4"/>
          <a:stretch/>
        </p:blipFill>
        <p:spPr>
          <a:xfrm>
            <a:off x="20" y="10"/>
            <a:ext cx="4173348" cy="6857990"/>
          </a:xfrm>
          <a:custGeom>
            <a:avLst/>
            <a:gdLst/>
            <a:ahLst/>
            <a:cxnLst/>
            <a:rect l="l" t="t" r="r" b="b"/>
            <a:pathLst>
              <a:path w="4173368" h="6858000">
                <a:moveTo>
                  <a:pt x="0" y="0"/>
                </a:moveTo>
                <a:lnTo>
                  <a:pt x="3603641" y="0"/>
                </a:lnTo>
                <a:lnTo>
                  <a:pt x="3603641" y="565149"/>
                </a:lnTo>
                <a:lnTo>
                  <a:pt x="4173368" y="565149"/>
                </a:lnTo>
                <a:lnTo>
                  <a:pt x="417336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9512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9512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E264E-3FB9-F9A9-E4F2-2DAE03DE1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040" y="2160016"/>
            <a:ext cx="6991800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Rogers identified that to be self </a:t>
            </a:r>
            <a:r>
              <a:rPr lang="en-US" dirty="0" err="1"/>
              <a:t>actualised</a:t>
            </a:r>
            <a:r>
              <a:rPr lang="en-US" dirty="0"/>
              <a:t>, people had to demonstrate five criteria</a:t>
            </a:r>
          </a:p>
          <a:p>
            <a:r>
              <a:rPr lang="en-US" dirty="0"/>
              <a:t>Open to experiences</a:t>
            </a:r>
          </a:p>
          <a:p>
            <a:r>
              <a:rPr lang="en-US" dirty="0"/>
              <a:t>Existentially living</a:t>
            </a:r>
          </a:p>
          <a:p>
            <a:r>
              <a:rPr lang="en-US" dirty="0"/>
              <a:t>Trust their feelings</a:t>
            </a:r>
          </a:p>
          <a:p>
            <a:r>
              <a:rPr lang="en-US" dirty="0"/>
              <a:t>Being creative in thought</a:t>
            </a:r>
          </a:p>
          <a:p>
            <a:r>
              <a:rPr lang="en-US" dirty="0"/>
              <a:t>Fulfilled lifestyle</a:t>
            </a:r>
          </a:p>
        </p:txBody>
      </p:sp>
    </p:spTree>
    <p:extLst>
      <p:ext uri="{BB962C8B-B14F-4D97-AF65-F5344CB8AC3E}">
        <p14:creationId xmlns:p14="http://schemas.microsoft.com/office/powerpoint/2010/main" val="9167661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7BDC9-DA7D-C268-1078-C4AAF831D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Evaluation: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571BE-5B42-68A4-4204-B918EE2BB7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This is the only approach that explicitly states that humans have free will.</a:t>
            </a:r>
          </a:p>
          <a:p>
            <a:r>
              <a:rPr lang="en-US" dirty="0"/>
              <a:t>It </a:t>
            </a:r>
            <a:r>
              <a:rPr lang="en-US" dirty="0" err="1"/>
              <a:t>recognises</a:t>
            </a:r>
            <a:r>
              <a:rPr lang="en-US" dirty="0"/>
              <a:t> both nature and nurture in the influences of </a:t>
            </a:r>
            <a:r>
              <a:rPr lang="en-US" dirty="0" err="1"/>
              <a:t>behaviour</a:t>
            </a:r>
            <a:r>
              <a:rPr lang="en-US" dirty="0"/>
              <a:t>.</a:t>
            </a:r>
          </a:p>
          <a:p>
            <a:r>
              <a:rPr lang="en-US" dirty="0"/>
              <a:t>It is a very holistic approach to psychology.</a:t>
            </a:r>
          </a:p>
          <a:p>
            <a:r>
              <a:rPr lang="en-US" dirty="0"/>
              <a:t>The therapies developed from this approach are very widely </a:t>
            </a:r>
            <a:r>
              <a:rPr lang="en-US" dirty="0" err="1"/>
              <a:t>utilised</a:t>
            </a:r>
            <a:r>
              <a:rPr lang="en-US" dirty="0"/>
              <a:t>, using a non-directive approach to provide unconditional positive regard.</a:t>
            </a:r>
          </a:p>
          <a:p>
            <a:r>
              <a:rPr lang="en-US" dirty="0"/>
              <a:t>Very insightful into human </a:t>
            </a:r>
            <a:r>
              <a:rPr lang="en-US" dirty="0" err="1"/>
              <a:t>behaviour</a:t>
            </a:r>
            <a:r>
              <a:rPr lang="en-US" dirty="0"/>
              <a:t> through qualitative methods.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3036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846C8-E0FF-107F-B88D-CFF5053C9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Evaluation: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2E1CE-6DC6-1AF2-B6EF-47AC7417D5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9522" y="1455526"/>
            <a:ext cx="10507481" cy="46306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Psychoanalysts argue that we cannot explain our OWN </a:t>
            </a:r>
            <a:r>
              <a:rPr lang="en-US" err="1"/>
              <a:t>behaviour</a:t>
            </a:r>
            <a:r>
              <a:rPr lang="en-US" dirty="0"/>
              <a:t> due </a:t>
            </a:r>
            <a:r>
              <a:rPr lang="en-US"/>
              <a:t>to cognitive distortion.</a:t>
            </a:r>
          </a:p>
          <a:p>
            <a:r>
              <a:rPr lang="en-US" err="1"/>
              <a:t>Behaviourists</a:t>
            </a:r>
            <a:r>
              <a:rPr lang="en-US" dirty="0"/>
              <a:t> believe that this phenomenological approach is dualistic </a:t>
            </a:r>
            <a:r>
              <a:rPr lang="en-US"/>
              <a:t>and subjective.</a:t>
            </a:r>
          </a:p>
          <a:p>
            <a:r>
              <a:rPr lang="en-US" dirty="0"/>
              <a:t>Collectivist cultures, where the focus lies on the group, may </a:t>
            </a:r>
            <a:r>
              <a:rPr lang="en-US"/>
              <a:t>not deal with the aspect of the self.</a:t>
            </a:r>
          </a:p>
          <a:p>
            <a:r>
              <a:rPr lang="en-US" dirty="0"/>
              <a:t>This is not the most scientific of approaches due to the methods of </a:t>
            </a:r>
            <a:r>
              <a:rPr lang="en-US"/>
              <a:t>study.</a:t>
            </a:r>
          </a:p>
          <a:p>
            <a:r>
              <a:rPr lang="en-US" dirty="0"/>
              <a:t>Can we truly hold such a positive view of humanity?</a:t>
            </a:r>
          </a:p>
          <a:p>
            <a:r>
              <a:rPr lang="en-US" dirty="0"/>
              <a:t>Self-</a:t>
            </a:r>
            <a:r>
              <a:rPr lang="en-US" dirty="0" err="1"/>
              <a:t>actualisation</a:t>
            </a:r>
            <a:r>
              <a:rPr lang="en-US" dirty="0"/>
              <a:t> can be viewed as a very selfish, self-absorbed concept.</a:t>
            </a:r>
          </a:p>
        </p:txBody>
      </p:sp>
    </p:spTree>
    <p:extLst>
      <p:ext uri="{BB962C8B-B14F-4D97-AF65-F5344CB8AC3E}">
        <p14:creationId xmlns:p14="http://schemas.microsoft.com/office/powerpoint/2010/main" val="36950471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5E321-3213-2EDE-889F-B816C0D4A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456" y="570381"/>
            <a:ext cx="6881728" cy="1550419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92326-05DE-BC58-AE46-4B9DCB1D4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5476" y="1441149"/>
            <a:ext cx="10763614" cy="464501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400" dirty="0">
                <a:ea typeface="+mn-lt"/>
                <a:cs typeface="+mn-lt"/>
              </a:rPr>
              <a:t>Goldstein, K. (1939). The Organism . New York, NY: American Books.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dirty="0">
                <a:ea typeface="+mn-lt"/>
                <a:cs typeface="+mn-lt"/>
              </a:rPr>
              <a:t>Goldstein, K. (1940). Human Nature. Cambridge, Mass. Harvard University Press.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dirty="0" err="1">
                <a:latin typeface="Georgia"/>
                <a:ea typeface="+mn-lt"/>
                <a:cs typeface="+mn-lt"/>
              </a:rPr>
              <a:t>Martela</a:t>
            </a:r>
            <a:r>
              <a:rPr lang="en-US" sz="1400" dirty="0">
                <a:latin typeface="Georgia"/>
                <a:ea typeface="+mn-lt"/>
                <a:cs typeface="+mn-lt"/>
              </a:rPr>
              <a:t>, F., and Pessi, A. B. (2018). Significant work is about self-realization and broader purpose: defining the key dimensions of meaningful work. </a:t>
            </a:r>
            <a:r>
              <a:rPr lang="en-US" sz="1400" i="1" dirty="0">
                <a:latin typeface="Georgia"/>
                <a:ea typeface="+mn-lt"/>
                <a:cs typeface="+mn-lt"/>
              </a:rPr>
              <a:t>Frontiers in psychology</a:t>
            </a:r>
            <a:r>
              <a:rPr lang="en-US" sz="1400" dirty="0">
                <a:latin typeface="Georgia"/>
                <a:ea typeface="+mn-lt"/>
                <a:cs typeface="+mn-lt"/>
              </a:rPr>
              <a:t>, 9, 363.</a:t>
            </a:r>
            <a:endParaRPr lang="en-US" sz="1400" dirty="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sz="1400" dirty="0">
                <a:ea typeface="+mn-lt"/>
                <a:cs typeface="+mn-lt"/>
              </a:rPr>
              <a:t>Maslow, A. H. (1943). A theory of human motivation. Psychological Review, 50 (4), 370-96.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dirty="0">
                <a:ea typeface="+mn-lt"/>
                <a:cs typeface="+mn-lt"/>
              </a:rPr>
              <a:t>Maslow, A. H. (1954). Motivation and personality. New York: Harper and Row.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dirty="0">
                <a:ea typeface="+mn-lt"/>
                <a:cs typeface="+mn-lt"/>
              </a:rPr>
              <a:t>Maslow, A. H. (1962). Toward a psychology of being. Princeton: D. Van Nostrand Company.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ea typeface="+mn-lt"/>
                <a:cs typeface="+mn-lt"/>
              </a:rPr>
              <a:t>Maslow, A.H. (1970). </a:t>
            </a:r>
            <a:r>
              <a:rPr lang="en-US" sz="1400" i="1" dirty="0">
                <a:ea typeface="+mn-lt"/>
                <a:cs typeface="+mn-lt"/>
              </a:rPr>
              <a:t>Motivation and Personality</a:t>
            </a:r>
            <a:r>
              <a:rPr lang="en-US" sz="1400" dirty="0">
                <a:ea typeface="+mn-lt"/>
                <a:cs typeface="+mn-lt"/>
              </a:rPr>
              <a:t>. New York: Harper &amp; Row.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ea typeface="+mn-lt"/>
                <a:cs typeface="+mn-lt"/>
              </a:rPr>
              <a:t>Rogers, C. (1951). Client-centered. </a:t>
            </a:r>
            <a:r>
              <a:rPr lang="en-US" sz="1400" i="1" dirty="0">
                <a:ea typeface="+mn-lt"/>
                <a:cs typeface="+mn-lt"/>
              </a:rPr>
              <a:t>Therapy</a:t>
            </a:r>
            <a:r>
              <a:rPr lang="en-US" sz="1400" dirty="0">
                <a:ea typeface="+mn-lt"/>
                <a:cs typeface="+mn-lt"/>
              </a:rPr>
              <a:t>, 515-520.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ea typeface="+mn-lt"/>
                <a:cs typeface="+mn-lt"/>
              </a:rPr>
              <a:t>Rogers, C. (1963) The Actualizing Tendency in Relation to “Motives” and to Consciousness. In: Jones, M.R., Ed., </a:t>
            </a:r>
            <a:r>
              <a:rPr lang="en-US" sz="1400" i="1" dirty="0">
                <a:ea typeface="+mn-lt"/>
                <a:cs typeface="+mn-lt"/>
              </a:rPr>
              <a:t>Nebraska Symposium on Motivation</a:t>
            </a:r>
            <a:r>
              <a:rPr lang="en-US" sz="1400" dirty="0">
                <a:ea typeface="+mn-lt"/>
                <a:cs typeface="+mn-lt"/>
              </a:rPr>
              <a:t>, University of Nebraska Press, Lincoln, 1-24.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dirty="0">
                <a:ea typeface="+mn-lt"/>
                <a:cs typeface="+mn-lt"/>
              </a:rPr>
              <a:t>Rogers, C. (1967). </a:t>
            </a:r>
            <a:r>
              <a:rPr lang="en-US" sz="1400" i="1" dirty="0">
                <a:ea typeface="+mn-lt"/>
                <a:cs typeface="+mn-lt"/>
              </a:rPr>
              <a:t>On becoming a person: a therapist’s view of psychotherapy</a:t>
            </a:r>
            <a:r>
              <a:rPr lang="en-US" sz="1400" dirty="0">
                <a:ea typeface="+mn-lt"/>
                <a:cs typeface="+mn-lt"/>
              </a:rPr>
              <a:t>. London: Constable.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dirty="0" err="1">
                <a:ea typeface="+mn-lt"/>
                <a:cs typeface="+mn-lt"/>
              </a:rPr>
              <a:t>Talevich</a:t>
            </a:r>
            <a:r>
              <a:rPr lang="en-US" sz="1400" dirty="0">
                <a:ea typeface="+mn-lt"/>
                <a:cs typeface="+mn-lt"/>
              </a:rPr>
              <a:t>, J. R., Read, S. J., Walsh, D. A., Iyer, R., and Chopra, G. (2017). Toward a comprehensive taxonomy of human motives . </a:t>
            </a:r>
            <a:r>
              <a:rPr lang="en-US" sz="1400" i="1" dirty="0" err="1">
                <a:ea typeface="+mn-lt"/>
                <a:cs typeface="+mn-lt"/>
              </a:rPr>
              <a:t>PloS</a:t>
            </a:r>
            <a:r>
              <a:rPr lang="en-US" sz="1400" i="1" dirty="0">
                <a:ea typeface="+mn-lt"/>
                <a:cs typeface="+mn-lt"/>
              </a:rPr>
              <a:t> one, 12</a:t>
            </a:r>
            <a:r>
              <a:rPr lang="en-US" sz="1400" dirty="0">
                <a:ea typeface="+mn-lt"/>
                <a:cs typeface="+mn-lt"/>
              </a:rPr>
              <a:t> (2), e0172279.</a:t>
            </a:r>
          </a:p>
        </p:txBody>
      </p:sp>
    </p:spTree>
    <p:extLst>
      <p:ext uri="{BB962C8B-B14F-4D97-AF65-F5344CB8AC3E}">
        <p14:creationId xmlns:p14="http://schemas.microsoft.com/office/powerpoint/2010/main" val="3121032024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AnalogousFromDarkSeedLeftStep">
      <a:dk1>
        <a:srgbClr val="000000"/>
      </a:dk1>
      <a:lt1>
        <a:srgbClr val="FFFFFF"/>
      </a:lt1>
      <a:dk2>
        <a:srgbClr val="1F1830"/>
      </a:dk2>
      <a:lt2>
        <a:srgbClr val="F0F3F2"/>
      </a:lt2>
      <a:accent1>
        <a:srgbClr val="E7298F"/>
      </a:accent1>
      <a:accent2>
        <a:srgbClr val="D517CD"/>
      </a:accent2>
      <a:accent3>
        <a:srgbClr val="A029E7"/>
      </a:accent3>
      <a:accent4>
        <a:srgbClr val="4822D7"/>
      </a:accent4>
      <a:accent5>
        <a:srgbClr val="2950E7"/>
      </a:accent5>
      <a:accent6>
        <a:srgbClr val="178DD5"/>
      </a:accent6>
      <a:hlink>
        <a:srgbClr val="3F44BF"/>
      </a:hlink>
      <a:folHlink>
        <a:srgbClr val="7F7F7F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InterweaveVTI</vt:lpstr>
      <vt:lpstr>Humanistic Psychology</vt:lpstr>
      <vt:lpstr>Aims and Objectives</vt:lpstr>
      <vt:lpstr>Humanistic Approach</vt:lpstr>
      <vt:lpstr>The Third Force</vt:lpstr>
      <vt:lpstr>Assumptions</vt:lpstr>
      <vt:lpstr>Carl Rogers</vt:lpstr>
      <vt:lpstr>Carl Rogers</vt:lpstr>
      <vt:lpstr>Person Centred Care</vt:lpstr>
      <vt:lpstr>The Self</vt:lpstr>
      <vt:lpstr>The Self</vt:lpstr>
      <vt:lpstr>Congruence</vt:lpstr>
      <vt:lpstr>Congruence</vt:lpstr>
      <vt:lpstr>Self-Actualisation</vt:lpstr>
      <vt:lpstr>Self-Actualisation</vt:lpstr>
      <vt:lpstr>Human Needs</vt:lpstr>
      <vt:lpstr>Maslow (1967)</vt:lpstr>
      <vt:lpstr>Maslow's Hierarchy</vt:lpstr>
      <vt:lpstr>Maslow's Hierarchy</vt:lpstr>
      <vt:lpstr>Maslow's Hierarchy (1954, 1970)</vt:lpstr>
      <vt:lpstr>Maslow's Hierarchy (1954, 1970)</vt:lpstr>
      <vt:lpstr>Self Actualisation</vt:lpstr>
      <vt:lpstr>Evaluation: Strengths</vt:lpstr>
      <vt:lpstr>Evaluation: Weaknesses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238</cp:revision>
  <dcterms:created xsi:type="dcterms:W3CDTF">2023-06-13T12:39:25Z</dcterms:created>
  <dcterms:modified xsi:type="dcterms:W3CDTF">2025-12-10T14:35:46Z</dcterms:modified>
</cp:coreProperties>
</file>