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71" r:id="rId4"/>
    <p:sldId id="269" r:id="rId5"/>
    <p:sldId id="265" r:id="rId6"/>
    <p:sldId id="260" r:id="rId7"/>
    <p:sldId id="261" r:id="rId8"/>
    <p:sldId id="262" r:id="rId9"/>
    <p:sldId id="264" r:id="rId10"/>
    <p:sldId id="266" r:id="rId11"/>
    <p:sldId id="267" r:id="rId12"/>
    <p:sldId id="268" r:id="rId13"/>
    <p:sldId id="270" r:id="rId14"/>
    <p:sldId id="273" r:id="rId15"/>
    <p:sldId id="274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1424A-32FE-4C4D-B9B9-09E6F58CE832}" type="datetimeFigureOut">
              <a:rPr lang="en-GB" smtClean="0"/>
              <a:t>15/06/2015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B16A2-9595-46E5-B199-E0DB6A71229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2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ABC Inventory Analysis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 Inventory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warehouse has 12 product groups based on how fast they turnover.</a:t>
            </a:r>
          </a:p>
          <a:p>
            <a:r>
              <a:rPr lang="en-GB" dirty="0" smtClean="0"/>
              <a:t>Each product group therefore equates to 1/12</a:t>
            </a:r>
            <a:r>
              <a:rPr lang="en-GB" baseline="30000" dirty="0" smtClean="0"/>
              <a:t>th</a:t>
            </a:r>
            <a:r>
              <a:rPr lang="en-GB" dirty="0" smtClean="0"/>
              <a:t> (0.0833 or 8.33%) of the total.</a:t>
            </a:r>
          </a:p>
          <a:p>
            <a:pPr lvl="1"/>
            <a:r>
              <a:rPr lang="en-GB" dirty="0" smtClean="0"/>
              <a:t>Product No. 1 = 0.0833</a:t>
            </a:r>
          </a:p>
          <a:p>
            <a:pPr lvl="1"/>
            <a:r>
              <a:rPr lang="en-GB" dirty="0" smtClean="0"/>
              <a:t>Product No. 2 = 2 x 0.0833 = 0.1666 </a:t>
            </a:r>
          </a:p>
          <a:p>
            <a:pPr lvl="1"/>
            <a:r>
              <a:rPr lang="en-GB" dirty="0" smtClean="0"/>
              <a:t>Product No. 3 = 3 x 0.0833 = 0.2499</a:t>
            </a:r>
          </a:p>
          <a:p>
            <a:pPr lvl="1"/>
            <a:r>
              <a:rPr lang="en-GB" dirty="0" smtClean="0"/>
              <a:t>Product N0. 4 = 4 x 0.0833 = 0.3332</a:t>
            </a:r>
          </a:p>
          <a:p>
            <a:pPr lvl="1"/>
            <a:r>
              <a:rPr lang="en-GB" dirty="0" smtClean="0"/>
              <a:t>And so 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ABC Inventory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product groups are further consolidated </a:t>
            </a:r>
            <a:r>
              <a:rPr lang="en-GB" dirty="0" smtClean="0"/>
              <a:t>into three Classes:</a:t>
            </a:r>
            <a:endParaRPr lang="en-GB" dirty="0"/>
          </a:p>
          <a:p>
            <a:pPr lvl="1"/>
            <a:r>
              <a:rPr lang="en-GB" dirty="0"/>
              <a:t>A:   The top 25% (</a:t>
            </a:r>
            <a:r>
              <a:rPr lang="en-GB" dirty="0" err="1"/>
              <a:t>ie</a:t>
            </a:r>
            <a:r>
              <a:rPr lang="en-GB" dirty="0"/>
              <a:t> the top 3 groups)</a:t>
            </a:r>
          </a:p>
          <a:p>
            <a:pPr lvl="1"/>
            <a:r>
              <a:rPr lang="en-GB" dirty="0"/>
              <a:t>B:   The next 25%</a:t>
            </a:r>
          </a:p>
          <a:p>
            <a:pPr lvl="1"/>
            <a:r>
              <a:rPr lang="en-GB" dirty="0"/>
              <a:t>C:   The bottom 50%</a:t>
            </a:r>
          </a:p>
          <a:p>
            <a:r>
              <a:rPr lang="en-GB" dirty="0" smtClean="0"/>
              <a:t>Class A has a turnover ratio of 10 – this group turns over 10 times a year.</a:t>
            </a:r>
          </a:p>
          <a:p>
            <a:r>
              <a:rPr lang="en-GB" dirty="0" smtClean="0"/>
              <a:t>Class B has a turnover ratio of 5.</a:t>
            </a:r>
          </a:p>
          <a:p>
            <a:r>
              <a:rPr lang="en-GB" dirty="0" smtClean="0"/>
              <a:t>Class C has a turnover ratio of 3.</a:t>
            </a:r>
          </a:p>
          <a:p>
            <a:r>
              <a:rPr lang="en-GB" dirty="0" smtClean="0"/>
              <a:t>These turnover ratios are just made up for the purpose of the exercise.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37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ABC Inventory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anticipated value of inventory to be held </a:t>
            </a:r>
            <a:r>
              <a:rPr lang="en-GB" dirty="0" smtClean="0"/>
              <a:t>of Group A, B and C </a:t>
            </a:r>
            <a:r>
              <a:rPr lang="en-GB" dirty="0"/>
              <a:t>on projected annual sales of £30,000 where the top 25% of items represent 70% of sales.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553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formulae</a:t>
            </a:r>
            <a:endParaRPr lang="en-GB" dirty="0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0481" name="Object 1"/>
          <p:cNvGraphicFramePr>
            <a:graphicFrameLocks noChangeAspect="1"/>
          </p:cNvGraphicFramePr>
          <p:nvPr/>
        </p:nvGraphicFramePr>
        <p:xfrm>
          <a:off x="1048044" y="2708920"/>
          <a:ext cx="2876808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name="Equation" r:id="rId3" imgW="863225" imgH="393529" progId="Equation.3">
                  <p:embed/>
                </p:oleObj>
              </mc:Choice>
              <mc:Fallback>
                <p:oleObj name="Equation" r:id="rId3" imgW="863225" imgH="393529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8044" y="2708920"/>
                        <a:ext cx="2876808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4860032" y="2564904"/>
          <a:ext cx="2979504" cy="13424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8" name="Equation" r:id="rId5" imgW="863225" imgH="393529" progId="Equation.3">
                  <p:embed/>
                </p:oleObj>
              </mc:Choice>
              <mc:Fallback>
                <p:oleObj name="Equation" r:id="rId5" imgW="863225" imgH="393529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2564904"/>
                        <a:ext cx="2979504" cy="13424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find the constant ‘A’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1195388" y="2420938"/>
          <a:ext cx="5119687" cy="2376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Equation" r:id="rId3" imgW="838080" imgH="393480" progId="Equation.3">
                  <p:embed/>
                </p:oleObj>
              </mc:Choice>
              <mc:Fallback>
                <p:oleObj name="Equation" r:id="rId3" imgW="8380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95388" y="2420938"/>
                        <a:ext cx="5119687" cy="2376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16216" y="278092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X = % of items</a:t>
            </a:r>
          </a:p>
          <a:p>
            <a:r>
              <a:rPr lang="en-GB" sz="2400" dirty="0" smtClean="0"/>
              <a:t>Y = % of sales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the information </a:t>
            </a:r>
            <a:r>
              <a:rPr lang="en-GB" dirty="0" smtClean="0"/>
              <a:t>given </a:t>
            </a:r>
            <a:br>
              <a:rPr lang="en-GB" dirty="0" smtClean="0"/>
            </a:br>
            <a:r>
              <a:rPr lang="en-GB" dirty="0" smtClean="0"/>
              <a:t>(X = 25% or 0.25 and Y = 70% or 0.70)</a:t>
            </a:r>
            <a:endParaRPr lang="en-GB" dirty="0"/>
          </a:p>
        </p:txBody>
      </p:sp>
      <p:graphicFrame>
        <p:nvGraphicFramePr>
          <p:cNvPr id="18434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1655763" y="3043238"/>
          <a:ext cx="5367337" cy="1849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name="Equation" r:id="rId3" imgW="1143000" imgH="393480" progId="Equation.3">
                  <p:embed/>
                </p:oleObj>
              </mc:Choice>
              <mc:Fallback>
                <p:oleObj name="Equation" r:id="rId3" imgW="114300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55763" y="3043238"/>
                        <a:ext cx="5367337" cy="18494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5569188"/>
              </p:ext>
            </p:extLst>
          </p:nvPr>
        </p:nvGraphicFramePr>
        <p:xfrm>
          <a:off x="683568" y="1916832"/>
          <a:ext cx="1756748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0" name="Equation" r:id="rId5" imgW="863225" imgH="393529" progId="Equation.3">
                  <p:embed/>
                </p:oleObj>
              </mc:Choice>
              <mc:Fallback>
                <p:oleObj name="Equation" r:id="rId5" imgW="863225" imgH="393529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916832"/>
                        <a:ext cx="1756748" cy="792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the constant A equals</a:t>
            </a:r>
            <a:endParaRPr lang="en-GB" dirty="0"/>
          </a:p>
        </p:txBody>
      </p:sp>
      <p:graphicFrame>
        <p:nvGraphicFramePr>
          <p:cNvPr id="19458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2562225" y="1916113"/>
          <a:ext cx="3298825" cy="3633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0" name="Equation" r:id="rId3" imgW="749160" imgH="825480" progId="Equation.3">
                  <p:embed/>
                </p:oleObj>
              </mc:Choice>
              <mc:Fallback>
                <p:oleObj name="Equation" r:id="rId3" imgW="749160" imgH="825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2225" y="1916113"/>
                        <a:ext cx="3298825" cy="36337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Find out the value of Y for </a:t>
            </a:r>
            <a:r>
              <a:rPr lang="en-GB" u="sng" dirty="0" smtClean="0"/>
              <a:t>each</a:t>
            </a:r>
            <a:r>
              <a:rPr lang="en-GB" dirty="0" smtClean="0"/>
              <a:t> product group</a:t>
            </a:r>
            <a:endParaRPr lang="en-GB" dirty="0"/>
          </a:p>
        </p:txBody>
      </p:sp>
      <p:graphicFrame>
        <p:nvGraphicFramePr>
          <p:cNvPr id="21505" name="Object 1"/>
          <p:cNvGraphicFramePr>
            <a:graphicFrameLocks noGrp="1" noChangeAspect="1"/>
          </p:cNvGraphicFramePr>
          <p:nvPr>
            <p:ph idx="1"/>
          </p:nvPr>
        </p:nvGraphicFramePr>
        <p:xfrm>
          <a:off x="1408261" y="2420888"/>
          <a:ext cx="4963939" cy="2262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0" name="Equation" r:id="rId3" imgW="863225" imgH="393529" progId="Equation.3">
                  <p:embed/>
                </p:oleObj>
              </mc:Choice>
              <mc:Fallback>
                <p:oleObj name="Equation" r:id="rId3" imgW="863225" imgH="393529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8261" y="2420888"/>
                        <a:ext cx="4963939" cy="22629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the calculated value for A and the first cumulative </a:t>
            </a:r>
            <a:r>
              <a:rPr lang="en-GB" dirty="0" smtClean="0"/>
              <a:t>value </a:t>
            </a:r>
            <a:r>
              <a:rPr lang="en-GB" dirty="0" smtClean="0"/>
              <a:t>for X</a:t>
            </a:r>
            <a:endParaRPr lang="en-GB" dirty="0"/>
          </a:p>
        </p:txBody>
      </p:sp>
      <p:graphicFrame>
        <p:nvGraphicFramePr>
          <p:cNvPr id="21505" name="Object 1"/>
          <p:cNvGraphicFramePr>
            <a:graphicFrameLocks noGrp="1" noChangeAspect="1"/>
          </p:cNvGraphicFramePr>
          <p:nvPr>
            <p:ph idx="1"/>
          </p:nvPr>
        </p:nvGraphicFramePr>
        <p:xfrm>
          <a:off x="1481138" y="2889250"/>
          <a:ext cx="4816475" cy="132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6" name="Equation" r:id="rId3" imgW="1434960" imgH="393480" progId="Equation.3">
                  <p:embed/>
                </p:oleObj>
              </mc:Choice>
              <mc:Fallback>
                <p:oleObj name="Equation" r:id="rId3" imgW="1434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81138" y="2889250"/>
                        <a:ext cx="4816475" cy="1320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product Group 1, Y </a:t>
            </a:r>
            <a:r>
              <a:rPr lang="en-GB" dirty="0" smtClean="0"/>
              <a:t>equals </a:t>
            </a:r>
            <a:endParaRPr lang="en-GB" dirty="0"/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2425700" y="2017713"/>
          <a:ext cx="4541838" cy="306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1" name="Equation" r:id="rId3" imgW="736560" imgH="825480" progId="Equation.3">
                  <p:embed/>
                </p:oleObj>
              </mc:Choice>
              <mc:Fallback>
                <p:oleObj name="Equation" r:id="rId3" imgW="736560" imgH="825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5700" y="2017713"/>
                        <a:ext cx="4541838" cy="306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 the </a:t>
            </a:r>
            <a:r>
              <a:rPr lang="en-GB" dirty="0" smtClean="0"/>
              <a:t>calculations for all </a:t>
            </a:r>
            <a:r>
              <a:rPr lang="en-GB" dirty="0" smtClean="0"/>
              <a:t>the product groups (1 to 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......and fill in the sheet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883858425"/>
              </p:ext>
            </p:extLst>
          </p:nvPr>
        </p:nvGraphicFramePr>
        <p:xfrm>
          <a:off x="3563938" y="549275"/>
          <a:ext cx="1724025" cy="784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9" name="Equation" r:id="rId3" imgW="863225" imgH="393529" progId="Equation.3">
                  <p:embed/>
                </p:oleObj>
              </mc:Choice>
              <mc:Fallback>
                <p:oleObj name="Equation" r:id="rId3" imgW="863225" imgH="393529" progId="Equation.3">
                  <p:embed/>
                  <p:pic>
                    <p:nvPicPr>
                      <p:cNvPr id="0" name="Object 1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938" y="549275"/>
                        <a:ext cx="1724025" cy="784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182739"/>
              </p:ext>
            </p:extLst>
          </p:nvPr>
        </p:nvGraphicFramePr>
        <p:xfrm>
          <a:off x="1259631" y="1600198"/>
          <a:ext cx="6336704" cy="4525967"/>
        </p:xfrm>
        <a:graphic>
          <a:graphicData uri="http://schemas.openxmlformats.org/drawingml/2006/table">
            <a:tbl>
              <a:tblPr/>
              <a:tblGrid>
                <a:gridCol w="676667"/>
                <a:gridCol w="676667"/>
                <a:gridCol w="792969"/>
                <a:gridCol w="676667"/>
                <a:gridCol w="708386"/>
                <a:gridCol w="775347"/>
                <a:gridCol w="676667"/>
                <a:gridCol w="676667"/>
                <a:gridCol w="676667"/>
              </a:tblGrid>
              <a:tr h="4828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ABC Class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Item No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Item Proportion (X)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Constant 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Value of 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Projected Item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Turnover Ratio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0.0833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0.3884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0.25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0.6996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0.7775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0.4167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0.8748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0.9073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0.9332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0.9545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0.9722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0.9872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1.0000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22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Annual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2975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9997435"/>
              </p:ext>
            </p:extLst>
          </p:nvPr>
        </p:nvGraphicFramePr>
        <p:xfrm>
          <a:off x="1259631" y="1600198"/>
          <a:ext cx="6336704" cy="4525967"/>
        </p:xfrm>
        <a:graphic>
          <a:graphicData uri="http://schemas.openxmlformats.org/drawingml/2006/table">
            <a:tbl>
              <a:tblPr/>
              <a:tblGrid>
                <a:gridCol w="676667"/>
                <a:gridCol w="676667"/>
                <a:gridCol w="792969"/>
                <a:gridCol w="676667"/>
                <a:gridCol w="708386"/>
                <a:gridCol w="775347"/>
                <a:gridCol w="676667"/>
                <a:gridCol w="676667"/>
                <a:gridCol w="676667"/>
              </a:tblGrid>
              <a:tr h="4828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ABC Class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Item No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Item Proportion (X)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Constant 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Value of 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Projected Item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Turnover Ratio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0.0833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0.3884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11,651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17,489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0.25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0.6996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20,989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0.7775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23,324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0.4167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24,993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0.8748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26,244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0.9073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27,218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0.9332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27,997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0.9545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28,634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0.9722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29,165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0.9872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29,615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1.0000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22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Annual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411760" y="548680"/>
            <a:ext cx="37444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total sales are £30,000 so multiply the value of Y by £30,000 and place the result in Cumulative Sales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8666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352141"/>
              </p:ext>
            </p:extLst>
          </p:nvPr>
        </p:nvGraphicFramePr>
        <p:xfrm>
          <a:off x="1259631" y="1600198"/>
          <a:ext cx="6336704" cy="4525967"/>
        </p:xfrm>
        <a:graphic>
          <a:graphicData uri="http://schemas.openxmlformats.org/drawingml/2006/table">
            <a:tbl>
              <a:tblPr/>
              <a:tblGrid>
                <a:gridCol w="676667"/>
                <a:gridCol w="676667"/>
                <a:gridCol w="792969"/>
                <a:gridCol w="676667"/>
                <a:gridCol w="708386"/>
                <a:gridCol w="775347"/>
                <a:gridCol w="676667"/>
                <a:gridCol w="676667"/>
                <a:gridCol w="676667"/>
              </a:tblGrid>
              <a:tr h="4828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ABC Class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Item No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Item Proportion (X)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Constant 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Value of 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Projected Item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Turnover Ratio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0.0833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0.3884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11,651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7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11,651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17,489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7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5,838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0.25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0.6996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20,989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0.7775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23,324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0.4167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24,993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0.8748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26,244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0.9073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27,218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0.9332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27,997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0.9545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28,634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0.9722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29,165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0.9872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29,615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1.0000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22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Annual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755576" y="548680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 Projected Item Sales for Item No 1 are the same as the Cumulative Sales.</a:t>
            </a:r>
          </a:p>
          <a:p>
            <a:r>
              <a:rPr lang="en-GB" sz="1200" dirty="0" smtClean="0"/>
              <a:t>But after that the Projected Item Sales are the DIFFERENCE between the Cumulative Sales of the item you are looking at and the item immediately before it </a:t>
            </a:r>
          </a:p>
          <a:p>
            <a:r>
              <a:rPr lang="en-GB" sz="1200" dirty="0" err="1" smtClean="0"/>
              <a:t>eg</a:t>
            </a:r>
            <a:r>
              <a:rPr lang="en-GB" sz="1200" dirty="0" smtClean="0"/>
              <a:t> Projected Item Sales for Item 2 = Cumulative Sales for Item 2 – Cumulative Sales for Item 1 =  5,838</a:t>
            </a:r>
          </a:p>
        </p:txBody>
      </p:sp>
    </p:spTree>
    <p:extLst>
      <p:ext uri="{BB962C8B-B14F-4D97-AF65-F5344CB8AC3E}">
        <p14:creationId xmlns:p14="http://schemas.microsoft.com/office/powerpoint/2010/main" val="981947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150982"/>
              </p:ext>
            </p:extLst>
          </p:nvPr>
        </p:nvGraphicFramePr>
        <p:xfrm>
          <a:off x="1259631" y="1600198"/>
          <a:ext cx="6336704" cy="4525967"/>
        </p:xfrm>
        <a:graphic>
          <a:graphicData uri="http://schemas.openxmlformats.org/drawingml/2006/table">
            <a:tbl>
              <a:tblPr/>
              <a:tblGrid>
                <a:gridCol w="676667"/>
                <a:gridCol w="676667"/>
                <a:gridCol w="792969"/>
                <a:gridCol w="676667"/>
                <a:gridCol w="708386"/>
                <a:gridCol w="775347"/>
                <a:gridCol w="676667"/>
                <a:gridCol w="676667"/>
                <a:gridCol w="676667"/>
              </a:tblGrid>
              <a:tr h="482845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ABC Class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Item No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Item Proportion (X)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Constant 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Value of 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Cumulative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Projected Item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Turnover Ratio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0.0833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0.3884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11,651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11,651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17,489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5,838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0.25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0.6996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20,989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3,500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20,989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2,100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0.3333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0.7775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23,324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2,334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0.4167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24,993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1,670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0.8748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26,244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1,251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5,255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1,050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0.5833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0.9073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27,218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973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0.6667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0.9332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27,997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780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9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0.75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0.9545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28,634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637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0.8333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0.9722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29,165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531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0.9872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29,615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450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12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0.167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1.0000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385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3,756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1,250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4322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Annual Sales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Average Inventory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600"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30,000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101" marR="7101" marT="710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4,400</a:t>
                      </a:r>
                    </a:p>
                  </a:txBody>
                  <a:tcPr marL="7101" marR="7101" marT="71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835696" y="620688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Divide the total of each Class (A, B and C) by the Class Turnover ratio to give the average holding in terms of value for the Class.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97884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821</Words>
  <Application>Microsoft Office PowerPoint</Application>
  <PresentationFormat>On-screen Show (4:3)</PresentationFormat>
  <Paragraphs>395</Paragraphs>
  <Slides>16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Office Theme</vt:lpstr>
      <vt:lpstr>Equation</vt:lpstr>
      <vt:lpstr>ABC Inventory Analysis</vt:lpstr>
      <vt:lpstr>ABC Inventory Analysis</vt:lpstr>
      <vt:lpstr>ABC Inventory Analysis</vt:lpstr>
      <vt:lpstr>ABC Inventory Analysis</vt:lpstr>
      <vt:lpstr>Two formulae</vt:lpstr>
      <vt:lpstr>First find the constant ‘A’</vt:lpstr>
      <vt:lpstr>Use the information given  (X = 25% or 0.25 and Y = 70% or 0.70)</vt:lpstr>
      <vt:lpstr>So the constant A equals</vt:lpstr>
      <vt:lpstr>Find out the value of Y for each product group</vt:lpstr>
      <vt:lpstr>Use the calculated value for A and the first cumulative value for X</vt:lpstr>
      <vt:lpstr>For product Group 1, Y equals </vt:lpstr>
      <vt:lpstr>Do the calculations for all the product groups (1 to 12)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user</dc:creator>
  <cp:lastModifiedBy>Orr, Graham</cp:lastModifiedBy>
  <cp:revision>9</cp:revision>
  <dcterms:created xsi:type="dcterms:W3CDTF">2011-04-12T13:17:59Z</dcterms:created>
  <dcterms:modified xsi:type="dcterms:W3CDTF">2015-06-15T10:58:00Z</dcterms:modified>
</cp:coreProperties>
</file>