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handoutMasterIdLst>
    <p:handoutMasterId r:id="rId38"/>
  </p:handoutMasterIdLst>
  <p:sldIdLst>
    <p:sldId id="256" r:id="rId5"/>
    <p:sldId id="296" r:id="rId6"/>
    <p:sldId id="279" r:id="rId7"/>
    <p:sldId id="257" r:id="rId8"/>
    <p:sldId id="276" r:id="rId9"/>
    <p:sldId id="268" r:id="rId10"/>
    <p:sldId id="258" r:id="rId11"/>
    <p:sldId id="298" r:id="rId12"/>
    <p:sldId id="280" r:id="rId13"/>
    <p:sldId id="269" r:id="rId14"/>
    <p:sldId id="261" r:id="rId15"/>
    <p:sldId id="290" r:id="rId16"/>
    <p:sldId id="259" r:id="rId17"/>
    <p:sldId id="270" r:id="rId18"/>
    <p:sldId id="271" r:id="rId19"/>
    <p:sldId id="260" r:id="rId20"/>
    <p:sldId id="263" r:id="rId21"/>
    <p:sldId id="285" r:id="rId22"/>
    <p:sldId id="272" r:id="rId23"/>
    <p:sldId id="295" r:id="rId24"/>
    <p:sldId id="273" r:id="rId25"/>
    <p:sldId id="274" r:id="rId26"/>
    <p:sldId id="289" r:id="rId27"/>
    <p:sldId id="288" r:id="rId28"/>
    <p:sldId id="277" r:id="rId29"/>
    <p:sldId id="292" r:id="rId30"/>
    <p:sldId id="293" r:id="rId31"/>
    <p:sldId id="264" r:id="rId32"/>
    <p:sldId id="297" r:id="rId33"/>
    <p:sldId id="267" r:id="rId34"/>
    <p:sldId id="266" r:id="rId35"/>
    <p:sldId id="294"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235" autoAdjust="0"/>
  </p:normalViewPr>
  <p:slideViewPr>
    <p:cSldViewPr>
      <p:cViewPr varScale="1">
        <p:scale>
          <a:sx n="57" d="100"/>
          <a:sy n="57" d="100"/>
        </p:scale>
        <p:origin x="1776" y="66"/>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20/01/2020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B0FAB-4EDA-4BE5-8E2B-F841D5966E5D}" type="datetimeFigureOut">
              <a:rPr lang="en-GB" smtClean="0"/>
              <a:t>20/01/2020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F7143-3262-4712-BBAC-9EEC69AABB0A}" type="slidenum">
              <a:rPr lang="en-GB" smtClean="0"/>
              <a:t>‹#›</a:t>
            </a:fld>
            <a:endParaRPr lang="en-GB"/>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pPr>
            <a:r>
              <a:rPr lang="pt-BR" sz="2400" dirty="0"/>
              <a:t>Pluralist perspective</a:t>
            </a:r>
            <a:endParaRPr lang="en-GB" sz="2400" dirty="0"/>
          </a:p>
          <a:p>
            <a:pPr lvl="1">
              <a:spcBef>
                <a:spcPts val="0"/>
              </a:spcBef>
            </a:pPr>
            <a:r>
              <a:rPr lang="en-GB" sz="2000" i="1" dirty="0"/>
              <a:t>Conflict is inevitable - employers and employees have different interests</a:t>
            </a:r>
          </a:p>
          <a:p>
            <a:pPr lvl="1">
              <a:spcBef>
                <a:spcPts val="0"/>
              </a:spcBef>
            </a:pPr>
            <a:r>
              <a:rPr lang="en-GB" sz="2000" i="1" dirty="0"/>
              <a:t>ER is about minimising and resolving conflict</a:t>
            </a:r>
          </a:p>
          <a:p>
            <a:pPr lvl="1">
              <a:spcBef>
                <a:spcPts val="0"/>
              </a:spcBef>
            </a:pPr>
            <a:r>
              <a:rPr lang="en-GB" sz="2000" i="1" dirty="0"/>
              <a:t>Government and state plays a neutral role</a:t>
            </a:r>
          </a:p>
          <a:p>
            <a:pPr>
              <a:spcBef>
                <a:spcPts val="0"/>
              </a:spcBef>
            </a:pPr>
            <a:r>
              <a:rPr lang="en-GB" sz="2400" dirty="0"/>
              <a:t>Radical perspective</a:t>
            </a:r>
          </a:p>
          <a:p>
            <a:pPr lvl="1">
              <a:spcBef>
                <a:spcPts val="0"/>
              </a:spcBef>
            </a:pPr>
            <a:r>
              <a:rPr lang="en-GB" sz="2000" i="1" dirty="0"/>
              <a:t>Conflict is inherent in capitalist system</a:t>
            </a:r>
          </a:p>
          <a:p>
            <a:pPr lvl="1">
              <a:spcBef>
                <a:spcPts val="0"/>
              </a:spcBef>
            </a:pPr>
            <a:r>
              <a:rPr lang="en-GB" sz="2000" i="1" dirty="0"/>
              <a:t>State represents the interests of capital</a:t>
            </a:r>
          </a:p>
          <a:p>
            <a:pPr lvl="1">
              <a:spcBef>
                <a:spcPts val="0"/>
              </a:spcBef>
            </a:pPr>
            <a:r>
              <a:rPr lang="en-GB" sz="2000" i="1" dirty="0"/>
              <a:t>Conflict can only be resolved by removal of capitalism itself</a:t>
            </a:r>
          </a:p>
          <a:p>
            <a:pPr>
              <a:spcBef>
                <a:spcPts val="0"/>
              </a:spcBef>
            </a:pPr>
            <a:r>
              <a:rPr lang="en-GB" sz="2400" dirty="0"/>
              <a:t>Unitarist perspective</a:t>
            </a:r>
          </a:p>
          <a:p>
            <a:pPr lvl="1">
              <a:spcBef>
                <a:spcPts val="0"/>
              </a:spcBef>
            </a:pPr>
            <a:r>
              <a:rPr lang="en-GB" sz="2000" i="1" dirty="0"/>
              <a:t>Implies shared values and objectives</a:t>
            </a:r>
          </a:p>
          <a:p>
            <a:pPr lvl="1">
              <a:spcBef>
                <a:spcPts val="0"/>
              </a:spcBef>
            </a:pPr>
            <a:r>
              <a:rPr lang="en-GB" sz="2000" i="1" dirty="0"/>
              <a:t>Conflict due to misunderstanding or agitation</a:t>
            </a:r>
          </a:p>
          <a:p>
            <a:pPr lvl="1">
              <a:spcBef>
                <a:spcPts val="0"/>
              </a:spcBef>
            </a:pPr>
            <a:r>
              <a:rPr lang="en-GB" sz="2000" i="1" dirty="0"/>
              <a:t>Legitimises managerial prerogative and authority </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12</a:t>
            </a:fld>
            <a:endParaRPr lang="en-GB"/>
          </a:p>
        </p:txBody>
      </p:sp>
    </p:spTree>
    <p:extLst>
      <p:ext uri="{BB962C8B-B14F-4D97-AF65-F5344CB8AC3E}">
        <p14:creationId xmlns:p14="http://schemas.microsoft.com/office/powerpoint/2010/main" val="30436128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14350" indent="-514350">
              <a:buAutoNum type="arabicPeriod"/>
            </a:pPr>
            <a:r>
              <a:rPr lang="en-GB" dirty="0"/>
              <a:t>Indeterminate – which derives from the fact that, unlike virtually every other form of contract evident in production, the labour contract involves the exchange of money not for actual goods or services, but for the  capacity  to provide something desired by the purchaser. In other words, employers wishing to secure the full value of their purchased labour power must ensure that workers are willing or somehow required to perform it.  ‘ In the labour contract, the worker sells an ability to work, which is translated into actual labour only during the course of the working day. Expectations about standards of performance have to be built up during the process of production’. </a:t>
            </a:r>
          </a:p>
          <a:p>
            <a:pPr marL="514350" indent="-514350">
              <a:buAutoNum type="arabicPeriod"/>
            </a:pPr>
            <a:r>
              <a:rPr lang="en-GB" dirty="0"/>
              <a:t>Unequal -  in order to provide for themselves and their families, most workers have no choice but to engage in paid work and, in practice, many workers will have relatively limited choices between potential employers. In contrast, employers enjoy considerable resources and can often replace unwilling workers with other people or with technology. Of course, these relative power resources vary over time (employees may be easier to replace when unemployment increases, and harder when labour markets tighten) and between contexts (highly skilled staff are replaced less easily and their departure may incur a financial loss to the employer, when they have invested in training). Nevertheless, the employment relationship is generally one in which the employee is subjugated to the employer and consents to their control during the working day. </a:t>
            </a:r>
          </a:p>
          <a:p>
            <a:pPr marL="514350" indent="-514350">
              <a:buAutoNum type="arabicPeriod"/>
            </a:pPr>
            <a:r>
              <a:rPr lang="en-GB" dirty="0"/>
              <a:t>Dynamic - it is driven forward by the coexistence of both conﬂict and cooperation in varying degrees.</a:t>
            </a:r>
          </a:p>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t>16</a:t>
            </a:fld>
            <a:endParaRPr lang="en-GB"/>
          </a:p>
        </p:txBody>
      </p:sp>
    </p:spTree>
    <p:extLst>
      <p:ext uri="{BB962C8B-B14F-4D97-AF65-F5344CB8AC3E}">
        <p14:creationId xmlns:p14="http://schemas.microsoft.com/office/powerpoint/2010/main" val="20951936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2A32336-E330-4386-84BE-5A9ACF4E8711}" type="slidenum">
              <a:rPr lang="en-GB" smtClean="0"/>
              <a:t>17</a:t>
            </a:fld>
            <a:endParaRPr lang="en-GB"/>
          </a:p>
        </p:txBody>
      </p:sp>
    </p:spTree>
    <p:extLst>
      <p:ext uri="{BB962C8B-B14F-4D97-AF65-F5344CB8AC3E}">
        <p14:creationId xmlns:p14="http://schemas.microsoft.com/office/powerpoint/2010/main" val="2538204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refer to Gennard and Judge (2016) – Paternalistic, Consultative, Traditionalist, Opportunistic. </a:t>
            </a:r>
          </a:p>
        </p:txBody>
      </p:sp>
      <p:sp>
        <p:nvSpPr>
          <p:cNvPr id="4" name="Slide Number Placeholder 3"/>
          <p:cNvSpPr>
            <a:spLocks noGrp="1"/>
          </p:cNvSpPr>
          <p:nvPr>
            <p:ph type="sldNum" sz="quarter" idx="5"/>
          </p:nvPr>
        </p:nvSpPr>
        <p:spPr/>
        <p:txBody>
          <a:bodyPr/>
          <a:lstStyle/>
          <a:p>
            <a:fld id="{A74F7143-3262-4712-BBAC-9EEC69AABB0A}" type="slidenum">
              <a:rPr lang="en-GB" smtClean="0"/>
              <a:t>20</a:t>
            </a:fld>
            <a:endParaRPr lang="en-GB"/>
          </a:p>
        </p:txBody>
      </p:sp>
    </p:spTree>
    <p:extLst>
      <p:ext uri="{BB962C8B-B14F-4D97-AF65-F5344CB8AC3E}">
        <p14:creationId xmlns:p14="http://schemas.microsoft.com/office/powerpoint/2010/main" val="2035371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0A3C1F1-E3A2-4A44-9CC4-343335065CE5}" type="datetime1">
              <a:rPr lang="en-GB" smtClean="0"/>
              <a:t>20/01/2020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720391-B273-47E2-9E3A-61653DB257D7}" type="datetime1">
              <a:rPr lang="en-GB" smtClean="0"/>
              <a:t>20/01/2020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6F63A7-04C3-4B65-B6EC-4B9E49920748}" type="datetime1">
              <a:rPr lang="en-GB" smtClean="0"/>
              <a:t>20/01/2020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536F638-883A-4FBD-90B4-E46631906F62}" type="datetime1">
              <a:rPr lang="en-GB" smtClean="0"/>
              <a:t>20/01/2020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D22008C-A2B9-4DD4-A6C3-610E671F0A9D}" type="datetime1">
              <a:rPr lang="en-GB" smtClean="0"/>
              <a:t>20/01/2020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5493505-C28B-4790-AE7B-EC74EC512DB0}" type="datetime1">
              <a:rPr lang="en-GB" smtClean="0"/>
              <a:t>20/01/2020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F3E65D-FFE9-46E4-B35E-C28716322361}" type="datetime1">
              <a:rPr lang="en-GB" smtClean="0"/>
              <a:t>20/01/2020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8D2CAB-4857-4BDF-9757-809790191DA0}" type="datetime1">
              <a:rPr lang="en-GB" smtClean="0"/>
              <a:t>20/01/2020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34D6C2-A073-4AE3-AB50-FC4639938BBB}" type="datetime1">
              <a:rPr lang="en-GB" smtClean="0"/>
              <a:t>20/01/2020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AD8E5D7-F01F-47FA-9D04-78A950A98A39}" type="datetime1">
              <a:rPr lang="en-GB" smtClean="0"/>
              <a:t>20/01/2020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D672DE-1F11-4524-8C23-F7AEBCB5113C}" type="datetime1">
              <a:rPr lang="en-GB" smtClean="0"/>
              <a:t>20/01/2020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1829F61-BD3A-4F87-802F-55232DF5DE42}" type="datetime1">
              <a:rPr lang="en-GB" smtClean="0"/>
              <a:t>20/01/2020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png"/><Relationship Id="rId9" Type="http://schemas.openxmlformats.org/officeDocument/2006/relationships/image" Target="../media/image10.jpeg"/></Relationships>
</file>

<file path=ppt/slides/_rels/slide3.xml.rels><?xml version="1.0" encoding="UTF-8" standalone="yes"?>
<Relationships xmlns="http://schemas.openxmlformats.org/package/2006/relationships"><Relationship Id="rId3" Type="http://schemas.openxmlformats.org/officeDocument/2006/relationships/hyperlink" Target="https://commons.wikimedia.org/wiki/File:Document-passed.svg" TargetMode="External"/><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video" Target="https://www.youtube.com/embed/uWwlJAH88Kg"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4744"/>
            <a:ext cx="7772400" cy="1988641"/>
          </a:xfrm>
        </p:spPr>
        <p:txBody>
          <a:bodyPr>
            <a:normAutofit fontScale="90000"/>
          </a:bodyPr>
          <a:lstStyle/>
          <a:p>
            <a:r>
              <a:rPr lang="en-GB" dirty="0">
                <a:solidFill>
                  <a:schemeClr val="bg1"/>
                </a:solidFill>
              </a:rPr>
              <a:t>BA </a:t>
            </a:r>
            <a:br>
              <a:rPr lang="en-GB" dirty="0">
                <a:solidFill>
                  <a:schemeClr val="bg1"/>
                </a:solidFill>
              </a:rPr>
            </a:br>
            <a:r>
              <a:rPr lang="en-GB" dirty="0">
                <a:solidFill>
                  <a:schemeClr val="bg1"/>
                </a:solidFill>
              </a:rPr>
              <a:t>Employee Relations </a:t>
            </a:r>
            <a:br>
              <a:rPr lang="en-GB" dirty="0">
                <a:solidFill>
                  <a:schemeClr val="bg1"/>
                </a:solidFill>
              </a:rPr>
            </a:br>
            <a:r>
              <a:rPr lang="en-GB" dirty="0">
                <a:solidFill>
                  <a:schemeClr val="bg1"/>
                </a:solidFill>
              </a:rPr>
              <a:t>and Reward</a:t>
            </a:r>
          </a:p>
        </p:txBody>
      </p:sp>
      <p:sp>
        <p:nvSpPr>
          <p:cNvPr id="3" name="Subtitle 2"/>
          <p:cNvSpPr>
            <a:spLocks noGrp="1"/>
          </p:cNvSpPr>
          <p:nvPr>
            <p:ph type="subTitle" idx="1"/>
          </p:nvPr>
        </p:nvSpPr>
        <p:spPr>
          <a:xfrm>
            <a:off x="914400" y="3284984"/>
            <a:ext cx="7906072" cy="1988641"/>
          </a:xfrm>
        </p:spPr>
        <p:txBody>
          <a:bodyPr>
            <a:normAutofit fontScale="40000" lnSpcReduction="20000"/>
          </a:bodyPr>
          <a:lstStyle/>
          <a:p>
            <a:r>
              <a:rPr lang="en-GB" sz="7600" b="1" dirty="0">
                <a:solidFill>
                  <a:schemeClr val="accent6">
                    <a:lumMod val="75000"/>
                  </a:schemeClr>
                </a:solidFill>
              </a:rPr>
              <a:t>Deborah Rees</a:t>
            </a:r>
          </a:p>
          <a:p>
            <a:r>
              <a:rPr lang="en-GB" sz="7600" b="1" dirty="0">
                <a:solidFill>
                  <a:schemeClr val="accent6">
                    <a:lumMod val="75000"/>
                  </a:schemeClr>
                </a:solidFill>
              </a:rPr>
              <a:t>deborah.rees@uwtsd.ac.uk</a:t>
            </a:r>
          </a:p>
          <a:p>
            <a:r>
              <a:rPr lang="en-GB" sz="7600" b="1" dirty="0">
                <a:solidFill>
                  <a:schemeClr val="accent6">
                    <a:lumMod val="75000"/>
                  </a:schemeClr>
                </a:solidFill>
              </a:rPr>
              <a:t>Week 1</a:t>
            </a:r>
            <a:br>
              <a:rPr lang="en-GB" sz="4600" b="1" dirty="0"/>
            </a:br>
            <a:br>
              <a:rPr lang="en-GB" altLang="en-US" sz="1600" dirty="0"/>
            </a:br>
            <a:br>
              <a:rPr lang="en-GB" altLang="en-US" dirty="0"/>
            </a:br>
            <a:endParaRPr lang="en-GB" dirty="0"/>
          </a:p>
          <a:p>
            <a:endParaRPr lang="en-GB" dirty="0"/>
          </a:p>
        </p:txBody>
      </p:sp>
      <p:sp>
        <p:nvSpPr>
          <p:cNvPr id="4" name="Slide Number Placeholder 3">
            <a:extLst>
              <a:ext uri="{FF2B5EF4-FFF2-40B4-BE49-F238E27FC236}">
                <a16:creationId xmlns:a16="http://schemas.microsoft.com/office/drawing/2014/main" id="{E2AB8713-5AAC-4F01-9C64-D9799E7BF322}"/>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10" name="Title 1">
            <a:extLst>
              <a:ext uri="{FF2B5EF4-FFF2-40B4-BE49-F238E27FC236}">
                <a16:creationId xmlns:a16="http://schemas.microsoft.com/office/drawing/2014/main" id="{047C32F9-6BAB-4448-8A05-01DC21F2A5AE}"/>
              </a:ext>
            </a:extLst>
          </p:cNvPr>
          <p:cNvSpPr txBox="1">
            <a:spLocks/>
          </p:cNvSpPr>
          <p:nvPr/>
        </p:nvSpPr>
        <p:spPr>
          <a:xfrm>
            <a:off x="1568908" y="644522"/>
            <a:ext cx="6858000" cy="1131404"/>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Deborah Rees </a:t>
            </a:r>
            <a:br>
              <a:rPr lang="en-GB" sz="2400" b="1" dirty="0"/>
            </a:br>
            <a:r>
              <a:rPr lang="en-GB" sz="2400" dirty="0"/>
              <a:t>LLM Employment Law, Chartered MCIPD, </a:t>
            </a:r>
            <a:br>
              <a:rPr lang="en-GB" sz="2400" dirty="0"/>
            </a:br>
            <a:r>
              <a:rPr lang="en-GB" sz="2400" dirty="0"/>
              <a:t>ILML7 Executive Coaching and Leadership Mentoring</a:t>
            </a:r>
            <a:br>
              <a:rPr lang="en-GB" sz="2400" dirty="0"/>
            </a:br>
            <a:r>
              <a:rPr lang="en-GB" sz="1650" dirty="0"/>
              <a:t>Lecturer Human Resource Management</a:t>
            </a:r>
          </a:p>
        </p:txBody>
      </p:sp>
      <p:sp>
        <p:nvSpPr>
          <p:cNvPr id="11" name="Subtitle 2">
            <a:extLst>
              <a:ext uri="{FF2B5EF4-FFF2-40B4-BE49-F238E27FC236}">
                <a16:creationId xmlns:a16="http://schemas.microsoft.com/office/drawing/2014/main" id="{800234C0-2436-487E-92BB-98DF27499A13}"/>
              </a:ext>
            </a:extLst>
          </p:cNvPr>
          <p:cNvSpPr txBox="1">
            <a:spLocks/>
          </p:cNvSpPr>
          <p:nvPr/>
        </p:nvSpPr>
        <p:spPr>
          <a:xfrm>
            <a:off x="181470" y="2187178"/>
            <a:ext cx="2707806" cy="124182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800" b="1" dirty="0"/>
              <a:t>Places where</a:t>
            </a:r>
          </a:p>
          <a:p>
            <a:r>
              <a:rPr lang="en-GB" sz="1800" b="1" dirty="0"/>
              <a:t>I have worked in HR/Training:</a:t>
            </a:r>
          </a:p>
        </p:txBody>
      </p:sp>
      <p:pic>
        <p:nvPicPr>
          <p:cNvPr id="12" name="Picture 2" descr="Tata group logo">
            <a:extLst>
              <a:ext uri="{FF2B5EF4-FFF2-40B4-BE49-F238E27FC236}">
                <a16:creationId xmlns:a16="http://schemas.microsoft.com/office/drawing/2014/main" id="{AB5E58A8-E3B3-4EE5-B9F3-27ECCC826C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25450" y="2306392"/>
            <a:ext cx="1365821" cy="119925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South Wales Police Crest">
            <a:extLst>
              <a:ext uri="{FF2B5EF4-FFF2-40B4-BE49-F238E27FC236}">
                <a16:creationId xmlns:a16="http://schemas.microsoft.com/office/drawing/2014/main" id="{F0EB97FD-BD56-4310-824F-417A2BB0A1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5302" y="1903128"/>
            <a:ext cx="1620078" cy="146665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EBB59430-A6BD-40BD-BCE4-0D8B620E1D0A}"/>
              </a:ext>
            </a:extLst>
          </p:cNvPr>
          <p:cNvPicPr/>
          <p:nvPr/>
        </p:nvPicPr>
        <p:blipFill rotWithShape="1">
          <a:blip r:embed="rId4"/>
          <a:srcRect l="3490" t="16847" r="70585" b="49754"/>
          <a:stretch/>
        </p:blipFill>
        <p:spPr bwMode="auto">
          <a:xfrm>
            <a:off x="2889276" y="3811514"/>
            <a:ext cx="2415830" cy="1332042"/>
          </a:xfrm>
          <a:prstGeom prst="rect">
            <a:avLst/>
          </a:prstGeom>
          <a:ln>
            <a:noFill/>
          </a:ln>
          <a:extLst>
            <a:ext uri="{53640926-AAD7-44D8-BBD7-CCE9431645EC}">
              <a14:shadowObscured xmlns:a14="http://schemas.microsoft.com/office/drawing/2010/main"/>
            </a:ext>
          </a:extLst>
        </p:spPr>
      </p:pic>
      <p:pic>
        <p:nvPicPr>
          <p:cNvPr id="15" name="Picture 6" descr="Image result for NHS Logo picture">
            <a:extLst>
              <a:ext uri="{FF2B5EF4-FFF2-40B4-BE49-F238E27FC236}">
                <a16:creationId xmlns:a16="http://schemas.microsoft.com/office/drawing/2014/main" id="{B42F9404-DFD6-47BB-ACE8-B6AD282722E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32165" y="3505649"/>
            <a:ext cx="1747739" cy="97272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8" descr="Image result for Bridgend Council Logo Picture">
            <a:extLst>
              <a:ext uri="{FF2B5EF4-FFF2-40B4-BE49-F238E27FC236}">
                <a16:creationId xmlns:a16="http://schemas.microsoft.com/office/drawing/2014/main" id="{491D5736-2D30-4F12-99E5-E6C3C9554E3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38154" y="2636453"/>
            <a:ext cx="1405923" cy="1251665"/>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0" descr="Image result for NTL logo picture">
            <a:extLst>
              <a:ext uri="{FF2B5EF4-FFF2-40B4-BE49-F238E27FC236}">
                <a16:creationId xmlns:a16="http://schemas.microsoft.com/office/drawing/2014/main" id="{00A3D98C-5F21-44DE-AFEF-8F6D8B92775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894743" y="4786745"/>
            <a:ext cx="1593056" cy="928688"/>
          </a:xfrm>
          <a:prstGeom prst="rect">
            <a:avLst/>
          </a:prstGeom>
          <a:noFill/>
          <a:extLst>
            <a:ext uri="{909E8E84-426E-40DD-AFC4-6F175D3DCCD1}">
              <a14:hiddenFill xmlns:a14="http://schemas.microsoft.com/office/drawing/2010/main">
                <a:solidFill>
                  <a:srgbClr val="FFFFFF"/>
                </a:solidFill>
              </a14:hiddenFill>
            </a:ext>
          </a:extLst>
        </p:spPr>
      </p:pic>
      <p:sp>
        <p:nvSpPr>
          <p:cNvPr id="18" name="Subtitle 2">
            <a:extLst>
              <a:ext uri="{FF2B5EF4-FFF2-40B4-BE49-F238E27FC236}">
                <a16:creationId xmlns:a16="http://schemas.microsoft.com/office/drawing/2014/main" id="{AB11F3C4-213B-4C2E-A226-279F2E251229}"/>
              </a:ext>
            </a:extLst>
          </p:cNvPr>
          <p:cNvSpPr txBox="1">
            <a:spLocks/>
          </p:cNvSpPr>
          <p:nvPr/>
        </p:nvSpPr>
        <p:spPr>
          <a:xfrm>
            <a:off x="83705" y="3863576"/>
            <a:ext cx="2497016" cy="1428750"/>
          </a:xfrm>
          <a:prstGeom prst="rect">
            <a:avLst/>
          </a:prstGeom>
        </p:spPr>
        <p:txBody>
          <a:bodyPr vert="horz" lIns="68580" tIns="34290" rIns="68580" bIns="3429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600" b="1" dirty="0"/>
              <a:t>Interesting facts:</a:t>
            </a:r>
          </a:p>
          <a:p>
            <a:pPr algn="l"/>
            <a:r>
              <a:rPr lang="en-GB" sz="1600" b="1" dirty="0"/>
              <a:t>I was born in Cyprus and lived in Germany for 5 years.  I am crazy about horses and dogs.  My biggest achievement by far is my daughter.</a:t>
            </a:r>
          </a:p>
        </p:txBody>
      </p:sp>
      <p:pic>
        <p:nvPicPr>
          <p:cNvPr id="19" name="Picture 12" descr="Image result for Pure Wafer picture logo">
            <a:extLst>
              <a:ext uri="{FF2B5EF4-FFF2-40B4-BE49-F238E27FC236}">
                <a16:creationId xmlns:a16="http://schemas.microsoft.com/office/drawing/2014/main" id="{4666B351-243C-4416-AECA-F1CD25B0F90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239137" y="4748645"/>
            <a:ext cx="2246243" cy="928688"/>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4" descr="Edit photo">
            <a:extLst>
              <a:ext uri="{FF2B5EF4-FFF2-40B4-BE49-F238E27FC236}">
                <a16:creationId xmlns:a16="http://schemas.microsoft.com/office/drawing/2014/main" id="{C3C7B5B0-27E9-491E-B6D5-848D1DB9BF9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28758" y="222701"/>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2121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Teaching Schedule and Moodle Resources</a:t>
            </a:r>
          </a:p>
        </p:txBody>
      </p:sp>
      <p:pic>
        <p:nvPicPr>
          <p:cNvPr id="6" name="Content Placeholder 5">
            <a:extLst>
              <a:ext uri="{FF2B5EF4-FFF2-40B4-BE49-F238E27FC236}">
                <a16:creationId xmlns:a16="http://schemas.microsoft.com/office/drawing/2014/main" id="{A09E432F-2693-4915-BAC1-F94B35C605CB}"/>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99392" y="1417638"/>
            <a:ext cx="3945215" cy="4098925"/>
          </a:xfrm>
        </p:spPr>
      </p:pic>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7" name="TextBox 6">
            <a:extLst>
              <a:ext uri="{FF2B5EF4-FFF2-40B4-BE49-F238E27FC236}">
                <a16:creationId xmlns:a16="http://schemas.microsoft.com/office/drawing/2014/main" id="{B748FF6A-2DF6-4798-ADFF-33E84564F493}"/>
              </a:ext>
            </a:extLst>
          </p:cNvPr>
          <p:cNvSpPr txBox="1"/>
          <p:nvPr/>
        </p:nvSpPr>
        <p:spPr>
          <a:xfrm>
            <a:off x="2599392" y="5516563"/>
            <a:ext cx="3945215" cy="230832"/>
          </a:xfrm>
          <a:prstGeom prst="rect">
            <a:avLst/>
          </a:prstGeom>
          <a:noFill/>
        </p:spPr>
        <p:txBody>
          <a:bodyPr wrap="square" rtlCol="0">
            <a:spAutoFit/>
          </a:bodyPr>
          <a:lstStyle/>
          <a:p>
            <a:r>
              <a:rPr lang="en-GB" sz="900">
                <a:hlinkClick r:id="rId3" tooltip="https://commons.wikimedia.org/wiki/File:Document-passed.svg"/>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37342734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 1</a:t>
            </a:r>
          </a:p>
        </p:txBody>
      </p:sp>
      <p:sp>
        <p:nvSpPr>
          <p:cNvPr id="3" name="Content Placeholder 2"/>
          <p:cNvSpPr>
            <a:spLocks noGrp="1"/>
          </p:cNvSpPr>
          <p:nvPr>
            <p:ph idx="1"/>
          </p:nvPr>
        </p:nvSpPr>
        <p:spPr>
          <a:xfrm>
            <a:off x="457200" y="1417638"/>
            <a:ext cx="8229600" cy="4099594"/>
          </a:xfrm>
        </p:spPr>
        <p:txBody>
          <a:bodyPr>
            <a:normAutofit/>
          </a:bodyPr>
          <a:lstStyle/>
          <a:p>
            <a:pPr fontAlgn="base" hangingPunct="0"/>
            <a:r>
              <a:rPr lang="en-GB" dirty="0"/>
              <a:t>Systematically evaluate the conceptual apparatus and theoretical debates informing employment relations and reward management.</a:t>
            </a:r>
          </a:p>
          <a:p>
            <a:endParaRPr lang="en-GB" dirty="0"/>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1947463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Session</a:t>
            </a:r>
          </a:p>
        </p:txBody>
      </p:sp>
      <p:sp>
        <p:nvSpPr>
          <p:cNvPr id="3" name="Content Placeholder 2"/>
          <p:cNvSpPr>
            <a:spLocks noGrp="1"/>
          </p:cNvSpPr>
          <p:nvPr>
            <p:ph idx="1"/>
          </p:nvPr>
        </p:nvSpPr>
        <p:spPr>
          <a:xfrm>
            <a:off x="457200" y="1417638"/>
            <a:ext cx="8229600" cy="4099594"/>
          </a:xfrm>
        </p:spPr>
        <p:txBody>
          <a:bodyPr>
            <a:normAutofit fontScale="62500" lnSpcReduction="20000"/>
          </a:bodyPr>
          <a:lstStyle/>
          <a:p>
            <a:pPr lvl="0"/>
            <a:r>
              <a:rPr lang="en-GB" dirty="0"/>
              <a:t>Employee relations definitions. </a:t>
            </a:r>
          </a:p>
          <a:p>
            <a:pPr lvl="0"/>
            <a:r>
              <a:rPr lang="en-GB" dirty="0"/>
              <a:t>Historical and theoretical debates that inform employment relations and reward management.</a:t>
            </a:r>
          </a:p>
          <a:p>
            <a:pPr lvl="0"/>
            <a:r>
              <a:rPr lang="en-US" dirty="0"/>
              <a:t>The State as economic manager, law-maker and changing social attitudes towards work, gender and trade unions etc.</a:t>
            </a:r>
            <a:endParaRPr lang="en-GB" dirty="0"/>
          </a:p>
          <a:p>
            <a:pPr lvl="0"/>
            <a:r>
              <a:rPr lang="en-US" dirty="0"/>
              <a:t>The UK </a:t>
            </a:r>
            <a:r>
              <a:rPr lang="en-US" dirty="0" err="1"/>
              <a:t>Labour</a:t>
            </a:r>
            <a:r>
              <a:rPr lang="en-US" dirty="0"/>
              <a:t> Market </a:t>
            </a:r>
            <a:endParaRPr lang="en-GB" dirty="0"/>
          </a:p>
          <a:p>
            <a:pPr lvl="0"/>
            <a:r>
              <a:rPr lang="en-GB" dirty="0"/>
              <a:t>The historical development of trade unions and the purpose and function of trade unions </a:t>
            </a:r>
          </a:p>
          <a:p>
            <a:pPr lvl="0"/>
            <a:r>
              <a:rPr lang="en-GB" dirty="0"/>
              <a:t>Explanations for the decline in union membership and influence since 1979</a:t>
            </a:r>
          </a:p>
          <a:p>
            <a:pPr lvl="0"/>
            <a:r>
              <a:rPr lang="en-GB" dirty="0"/>
              <a:t>Union renewal strategies</a:t>
            </a:r>
          </a:p>
          <a:p>
            <a:pPr lvl="0"/>
            <a:r>
              <a:rPr lang="en-GB" dirty="0"/>
              <a:t>Non-union representation</a:t>
            </a:r>
          </a:p>
          <a:p>
            <a:pPr lvl="0"/>
            <a:r>
              <a:rPr lang="en-GB" dirty="0"/>
              <a:t>The future of trade unions and employee representation </a:t>
            </a:r>
          </a:p>
          <a:p>
            <a:endParaRPr lang="en-GB" dirty="0"/>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34161354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
          <p:cNvSpPr>
            <a:spLocks noGrp="1"/>
          </p:cNvSpPr>
          <p:nvPr>
            <p:ph type="title"/>
          </p:nvPr>
        </p:nvSpPr>
        <p:spPr>
          <a:xfrm>
            <a:off x="251520" y="450575"/>
            <a:ext cx="8640960" cy="890193"/>
          </a:xfrm>
        </p:spPr>
        <p:txBody>
          <a:bodyPr>
            <a:normAutofit fontScale="90000"/>
          </a:bodyPr>
          <a:lstStyle/>
          <a:p>
            <a:r>
              <a:rPr lang="en-GB" sz="4000" dirty="0">
                <a:cs typeface="Arial" charset="0"/>
              </a:rPr>
              <a:t>Definitions of Employee Relations (ER)</a:t>
            </a:r>
          </a:p>
        </p:txBody>
      </p:sp>
      <p:sp>
        <p:nvSpPr>
          <p:cNvPr id="64514" name="Content Placeholder 2"/>
          <p:cNvSpPr>
            <a:spLocks noGrp="1"/>
          </p:cNvSpPr>
          <p:nvPr>
            <p:ph idx="1"/>
          </p:nvPr>
        </p:nvSpPr>
        <p:spPr>
          <a:xfrm>
            <a:off x="457200" y="1340768"/>
            <a:ext cx="8229600" cy="4133056"/>
          </a:xfrm>
        </p:spPr>
        <p:txBody>
          <a:bodyPr>
            <a:normAutofit fontScale="77500" lnSpcReduction="20000"/>
          </a:bodyPr>
          <a:lstStyle/>
          <a:p>
            <a:pPr marL="0" indent="0">
              <a:buNone/>
            </a:pPr>
            <a:r>
              <a:rPr lang="en-GB" sz="2400" dirty="0">
                <a:cs typeface="Arial" charset="0"/>
              </a:rPr>
              <a:t>Two main types of definitions: </a:t>
            </a:r>
          </a:p>
          <a:p>
            <a:pPr marL="0" indent="0">
              <a:buNone/>
            </a:pPr>
            <a:endParaRPr lang="en-GB" sz="2400" dirty="0">
              <a:cs typeface="Arial" charset="0"/>
            </a:endParaRPr>
          </a:p>
          <a:p>
            <a:pPr marL="838200" lvl="1" indent="-381000">
              <a:buFont typeface="Arial" charset="0"/>
              <a:buAutoNum type="arabicPeriod"/>
            </a:pPr>
            <a:r>
              <a:rPr lang="en-GB" sz="2600" dirty="0">
                <a:cs typeface="Arial" charset="0"/>
              </a:rPr>
              <a:t>Regulatory focused e.g. Gennard and Judge (2010: 225): ‘The purpose of employment relations is to establish rules, regulations and agreements to regulate the employment relationship’</a:t>
            </a:r>
          </a:p>
          <a:p>
            <a:pPr marL="838200" lvl="1" indent="-381000">
              <a:buFont typeface="Arial" charset="0"/>
              <a:buAutoNum type="arabicPeriod"/>
            </a:pPr>
            <a:r>
              <a:rPr lang="en-GB" sz="2600" dirty="0">
                <a:cs typeface="Arial" charset="0"/>
              </a:rPr>
              <a:t>Relationship-based e.g. CIPD Factsheet (2018): ‘</a:t>
            </a:r>
            <a:r>
              <a:rPr lang="en-GB" sz="2600" dirty="0"/>
              <a:t>Today, employee relations is seen as focusing on both individual and collective relationships in the workplace, with an increasing emphasis on helping line managers establish trust-based relationships with employees. A positive climate of employee relations - with high levels of employee involvement, commitment and engagement - can improve business outcomes as well as contribute to employees' well-being.’</a:t>
            </a:r>
            <a:endParaRPr lang="en-GB" sz="2600" dirty="0">
              <a:cs typeface="Arial" charset="0"/>
            </a:endParaRPr>
          </a:p>
          <a:p>
            <a:pPr marL="838200" lvl="1" indent="-381000">
              <a:buFont typeface="Arial" charset="0"/>
              <a:buNone/>
            </a:pPr>
            <a:r>
              <a:rPr lang="en-GB" sz="2400" dirty="0">
                <a:cs typeface="Arial" charset="0"/>
              </a:rPr>
              <a:t>	</a:t>
            </a:r>
          </a:p>
        </p:txBody>
      </p:sp>
      <p:sp>
        <p:nvSpPr>
          <p:cNvPr id="2" name="Slide Number Placeholder 1">
            <a:extLst>
              <a:ext uri="{FF2B5EF4-FFF2-40B4-BE49-F238E27FC236}">
                <a16:creationId xmlns:a16="http://schemas.microsoft.com/office/drawing/2014/main" id="{F8EC5710-F10B-471F-A72E-D3E7D00A4B4D}"/>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3375709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a:t>
            </a:r>
          </a:p>
        </p:txBody>
      </p:sp>
      <p:sp>
        <p:nvSpPr>
          <p:cNvPr id="3" name="Content Placeholder 2"/>
          <p:cNvSpPr>
            <a:spLocks noGrp="1"/>
          </p:cNvSpPr>
          <p:nvPr>
            <p:ph idx="1"/>
          </p:nvPr>
        </p:nvSpPr>
        <p:spPr/>
        <p:txBody>
          <a:bodyPr>
            <a:normAutofit/>
          </a:bodyPr>
          <a:lstStyle/>
          <a:p>
            <a:pPr marL="0" indent="0">
              <a:buNone/>
            </a:pPr>
            <a:r>
              <a:rPr lang="en-GB" dirty="0"/>
              <a:t>‘Employee relations in contemporary organisations is about creating and sustaining effective employee relationships between employers and employees within the constraints and opportunities presented by organisational contexts’ (Ellis, 2016, p.100). </a:t>
            </a:r>
          </a:p>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637D95FA-CDC9-4834-AB61-903A2B7BD435}"/>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755201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Historical Insight to Employee Relations</a:t>
            </a:r>
          </a:p>
        </p:txBody>
      </p:sp>
      <p:sp>
        <p:nvSpPr>
          <p:cNvPr id="3" name="Content Placeholder 2"/>
          <p:cNvSpPr>
            <a:spLocks noGrp="1"/>
          </p:cNvSpPr>
          <p:nvPr>
            <p:ph idx="1"/>
          </p:nvPr>
        </p:nvSpPr>
        <p:spPr/>
        <p:txBody>
          <a:bodyPr>
            <a:normAutofit/>
          </a:bodyPr>
          <a:lstStyle/>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637D95FA-CDC9-4834-AB61-903A2B7BD435}"/>
              </a:ext>
            </a:extLst>
          </p:cNvPr>
          <p:cNvSpPr>
            <a:spLocks noGrp="1"/>
          </p:cNvSpPr>
          <p:nvPr>
            <p:ph type="sldNum" sz="quarter" idx="12"/>
          </p:nvPr>
        </p:nvSpPr>
        <p:spPr/>
        <p:txBody>
          <a:bodyPr/>
          <a:lstStyle/>
          <a:p>
            <a:fld id="{AC82685A-BD3A-4230-8D85-804689F67293}" type="slidenum">
              <a:rPr lang="en-GB" smtClean="0"/>
              <a:t>8</a:t>
            </a:fld>
            <a:endParaRPr lang="en-GB"/>
          </a:p>
        </p:txBody>
      </p:sp>
      <p:pic>
        <p:nvPicPr>
          <p:cNvPr id="6" name="Online Media 5">
            <a:hlinkClick r:id="" action="ppaction://media"/>
            <a:extLst>
              <a:ext uri="{FF2B5EF4-FFF2-40B4-BE49-F238E27FC236}">
                <a16:creationId xmlns:a16="http://schemas.microsoft.com/office/drawing/2014/main" id="{7A6F911D-14F6-4925-BC5D-D6BB6BE30819}"/>
              </a:ext>
            </a:extLst>
          </p:cNvPr>
          <p:cNvPicPr>
            <a:picLocks noRot="1" noChangeAspect="1"/>
          </p:cNvPicPr>
          <p:nvPr>
            <a:videoFile r:link="rId1"/>
          </p:nvPr>
        </p:nvPicPr>
        <p:blipFill>
          <a:blip r:embed="rId3"/>
          <a:stretch>
            <a:fillRect/>
          </a:stretch>
        </p:blipFill>
        <p:spPr>
          <a:xfrm>
            <a:off x="2286000" y="2143125"/>
            <a:ext cx="4572000" cy="2571750"/>
          </a:xfrm>
          <a:prstGeom prst="rect">
            <a:avLst/>
          </a:prstGeom>
        </p:spPr>
      </p:pic>
    </p:spTree>
    <p:extLst>
      <p:ext uri="{BB962C8B-B14F-4D97-AF65-F5344CB8AC3E}">
        <p14:creationId xmlns:p14="http://schemas.microsoft.com/office/powerpoint/2010/main" val="5527387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277071"/>
          </a:xfrm>
        </p:spPr>
        <p:txBody>
          <a:bodyPr>
            <a:normAutofit lnSpcReduction="10000"/>
          </a:bodyPr>
          <a:lstStyle/>
          <a:p>
            <a:r>
              <a:rPr lang="en-GB" dirty="0"/>
              <a:t>Employment relationship portrayed as simple exchange – work for pay</a:t>
            </a:r>
          </a:p>
          <a:p>
            <a:r>
              <a:rPr lang="en-GB" dirty="0"/>
              <a:t>Reality is more complex:</a:t>
            </a:r>
          </a:p>
          <a:p>
            <a:pPr lvl="1"/>
            <a:r>
              <a:rPr lang="en-GB" dirty="0"/>
              <a:t>Unequal distribution of power</a:t>
            </a:r>
          </a:p>
          <a:p>
            <a:pPr lvl="1"/>
            <a:r>
              <a:rPr lang="en-GB" dirty="0"/>
              <a:t>Employment contract underpinned by ‘obedience’</a:t>
            </a:r>
          </a:p>
          <a:p>
            <a:pPr lvl="1"/>
            <a:r>
              <a:rPr lang="en-GB" dirty="0"/>
              <a:t>Employer can only secure the capacity to work</a:t>
            </a:r>
          </a:p>
          <a:p>
            <a:pPr lvl="1"/>
            <a:r>
              <a:rPr lang="en-GB" u="sng" dirty="0"/>
              <a:t>Employment contract is open-ended </a:t>
            </a:r>
            <a:r>
              <a:rPr lang="en-GB" dirty="0"/>
              <a:t>and indeterminate</a:t>
            </a:r>
          </a:p>
        </p:txBody>
      </p:sp>
      <p:sp>
        <p:nvSpPr>
          <p:cNvPr id="5" name="Title 1"/>
          <p:cNvSpPr txBox="1">
            <a:spLocks/>
          </p:cNvSpPr>
          <p:nvPr/>
        </p:nvSpPr>
        <p:spPr>
          <a:xfrm>
            <a:off x="628650" y="150313"/>
            <a:ext cx="7886700" cy="12312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a:lstStyle>
          <a:p>
            <a:r>
              <a:rPr lang="en-GB" dirty="0"/>
              <a:t>The employment relationship – just a contract?</a:t>
            </a:r>
          </a:p>
        </p:txBody>
      </p:sp>
    </p:spTree>
    <p:extLst>
      <p:ext uri="{BB962C8B-B14F-4D97-AF65-F5344CB8AC3E}">
        <p14:creationId xmlns:p14="http://schemas.microsoft.com/office/powerpoint/2010/main" val="10371004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1"/>
          <p:cNvSpPr>
            <a:spLocks noGrp="1"/>
          </p:cNvSpPr>
          <p:nvPr>
            <p:ph type="title"/>
          </p:nvPr>
        </p:nvSpPr>
        <p:spPr>
          <a:xfrm>
            <a:off x="628650" y="0"/>
            <a:ext cx="7886700" cy="1231900"/>
          </a:xfrm>
        </p:spPr>
        <p:txBody>
          <a:bodyPr/>
          <a:lstStyle/>
          <a:p>
            <a:r>
              <a:rPr lang="en-GB" sz="4000" dirty="0">
                <a:latin typeface="Arial" charset="0"/>
                <a:cs typeface="Arial" charset="0"/>
              </a:rPr>
              <a:t>Contexts for ER</a:t>
            </a:r>
          </a:p>
        </p:txBody>
      </p:sp>
      <p:sp>
        <p:nvSpPr>
          <p:cNvPr id="65538" name="Content Placeholder 2"/>
          <p:cNvSpPr>
            <a:spLocks noGrp="1"/>
          </p:cNvSpPr>
          <p:nvPr>
            <p:ph idx="1"/>
          </p:nvPr>
        </p:nvSpPr>
        <p:spPr>
          <a:xfrm>
            <a:off x="457200" y="1231900"/>
            <a:ext cx="8229600" cy="3917032"/>
          </a:xfrm>
        </p:spPr>
        <p:txBody>
          <a:bodyPr>
            <a:normAutofit fontScale="85000" lnSpcReduction="10000"/>
          </a:bodyPr>
          <a:lstStyle/>
          <a:p>
            <a:pPr>
              <a:buFont typeface="Arial" charset="0"/>
              <a:buNone/>
            </a:pPr>
            <a:r>
              <a:rPr lang="en-GB" dirty="0">
                <a:latin typeface="Arial" charset="0"/>
                <a:cs typeface="Arial" charset="0"/>
              </a:rPr>
              <a:t>Employment relationships influenced by:</a:t>
            </a:r>
          </a:p>
          <a:p>
            <a:r>
              <a:rPr lang="en-GB" dirty="0">
                <a:latin typeface="Arial" charset="0"/>
                <a:cs typeface="Arial" charset="0"/>
              </a:rPr>
              <a:t>Turbulent external environments</a:t>
            </a:r>
          </a:p>
          <a:p>
            <a:r>
              <a:rPr lang="en-GB" dirty="0">
                <a:latin typeface="Arial" charset="0"/>
                <a:cs typeface="Arial" charset="0"/>
              </a:rPr>
              <a:t>Power relations</a:t>
            </a:r>
          </a:p>
          <a:p>
            <a:r>
              <a:rPr lang="en-GB" dirty="0">
                <a:latin typeface="Arial" charset="0"/>
                <a:cs typeface="Arial" charset="0"/>
              </a:rPr>
              <a:t>Shifting trends in labour markets (e.g. CIPD 2013, </a:t>
            </a:r>
            <a:r>
              <a:rPr lang="en-GB" i="1" dirty="0">
                <a:latin typeface="Arial" charset="0"/>
                <a:cs typeface="Arial" charset="0"/>
              </a:rPr>
              <a:t>Megatrends, </a:t>
            </a:r>
            <a:r>
              <a:rPr lang="en-GB" dirty="0">
                <a:latin typeface="Arial" charset="0"/>
                <a:cs typeface="Arial" charset="0"/>
              </a:rPr>
              <a:t>Flexible Working article etc.)</a:t>
            </a:r>
          </a:p>
          <a:p>
            <a:r>
              <a:rPr lang="en-GB" dirty="0">
                <a:latin typeface="Arial" charset="0"/>
                <a:cs typeface="Arial" charset="0"/>
              </a:rPr>
              <a:t>Legal framework</a:t>
            </a:r>
          </a:p>
          <a:p>
            <a:r>
              <a:rPr lang="en-GB" dirty="0">
                <a:latin typeface="Arial" charset="0"/>
                <a:cs typeface="Arial" charset="0"/>
              </a:rPr>
              <a:t>Contemporary employment relationships are characterised by uncertainty, conflict and cooperation</a:t>
            </a:r>
          </a:p>
          <a:p>
            <a:endParaRPr lang="en-GB" dirty="0">
              <a:latin typeface="Arial" charset="0"/>
              <a:cs typeface="Arial" charset="0"/>
            </a:endParaRPr>
          </a:p>
        </p:txBody>
      </p:sp>
      <p:sp>
        <p:nvSpPr>
          <p:cNvPr id="2" name="Slide Number Placeholder 1">
            <a:extLst>
              <a:ext uri="{FF2B5EF4-FFF2-40B4-BE49-F238E27FC236}">
                <a16:creationId xmlns:a16="http://schemas.microsoft.com/office/drawing/2014/main" id="{B313546E-AACE-4FA0-8E94-7DB564755D17}"/>
              </a:ext>
            </a:extLst>
          </p:cNvPr>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8208594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pPr eaLnBrk="1" hangingPunct="1"/>
            <a:r>
              <a:rPr lang="en-GB" altLang="en-US" sz="4000" dirty="0">
                <a:latin typeface="Arial Narrow" panose="020B0606020202030204" pitchFamily="34" charset="0"/>
              </a:rPr>
              <a:t>Factors Shaping Labour Markets and their Implications for the Employment Relationship</a:t>
            </a:r>
            <a:endParaRPr lang="en-US" altLang="en-US" sz="4000" dirty="0">
              <a:latin typeface="Arial Narrow" panose="020B0606020202030204" pitchFamily="34" charset="0"/>
            </a:endParaRPr>
          </a:p>
        </p:txBody>
      </p:sp>
      <p:sp>
        <p:nvSpPr>
          <p:cNvPr id="19460" name="Rectangle 4"/>
          <p:cNvSpPr>
            <a:spLocks noGrp="1" noChangeArrowheads="1"/>
          </p:cNvSpPr>
          <p:nvPr>
            <p:ph type="body" idx="1"/>
          </p:nvPr>
        </p:nvSpPr>
        <p:spPr>
          <a:xfrm>
            <a:off x="457200" y="1600200"/>
            <a:ext cx="8229600" cy="3989039"/>
          </a:xfrm>
        </p:spPr>
        <p:txBody>
          <a:bodyPr>
            <a:normAutofit fontScale="70000" lnSpcReduction="20000"/>
          </a:bodyPr>
          <a:lstStyle/>
          <a:p>
            <a:pPr marL="514350" indent="-514350" eaLnBrk="1" hangingPunct="1">
              <a:buAutoNum type="arabicPeriod"/>
            </a:pPr>
            <a:r>
              <a:rPr lang="en-US" altLang="en-US" dirty="0">
                <a:latin typeface="Arial Narrow" panose="020B0606020202030204" pitchFamily="34" charset="0"/>
              </a:rPr>
              <a:t>De-</a:t>
            </a:r>
            <a:r>
              <a:rPr lang="en-US" altLang="en-US" dirty="0" err="1">
                <a:latin typeface="Arial Narrow" panose="020B0606020202030204" pitchFamily="34" charset="0"/>
              </a:rPr>
              <a:t>industrialisation</a:t>
            </a:r>
            <a:r>
              <a:rPr lang="en-US" altLang="en-US" dirty="0">
                <a:latin typeface="Arial Narrow" panose="020B0606020202030204" pitchFamily="34" charset="0"/>
              </a:rPr>
              <a:t> and the rise of the knowledge worker – broader composition of </a:t>
            </a:r>
            <a:r>
              <a:rPr lang="en-US" altLang="en-US" dirty="0" err="1">
                <a:latin typeface="Arial Narrow" panose="020B0606020202030204" pitchFamily="34" charset="0"/>
              </a:rPr>
              <a:t>labour</a:t>
            </a:r>
            <a:r>
              <a:rPr lang="en-US" altLang="en-US" dirty="0">
                <a:latin typeface="Arial Narrow" panose="020B0606020202030204" pitchFamily="34" charset="0"/>
              </a:rPr>
              <a:t> market - more variety (part-time, temporary, term-time).</a:t>
            </a:r>
          </a:p>
          <a:p>
            <a:pPr marL="514350" indent="-514350" eaLnBrk="1" hangingPunct="1">
              <a:buAutoNum type="arabicPeriod"/>
            </a:pPr>
            <a:r>
              <a:rPr lang="en-US" altLang="en-US" dirty="0">
                <a:latin typeface="Arial Narrow" panose="020B0606020202030204" pitchFamily="34" charset="0"/>
              </a:rPr>
              <a:t>Technological change and </a:t>
            </a:r>
            <a:r>
              <a:rPr lang="en-US" altLang="en-US" dirty="0" err="1">
                <a:latin typeface="Arial Narrow" panose="020B0606020202030204" pitchFamily="34" charset="0"/>
              </a:rPr>
              <a:t>globalisation</a:t>
            </a:r>
            <a:r>
              <a:rPr lang="en-US" altLang="en-US" dirty="0">
                <a:latin typeface="Arial Narrow" panose="020B0606020202030204" pitchFamily="34" charset="0"/>
              </a:rPr>
              <a:t> – increased size and scope of </a:t>
            </a:r>
            <a:r>
              <a:rPr lang="en-US" altLang="en-US" dirty="0" err="1">
                <a:latin typeface="Arial Narrow" panose="020B0606020202030204" pitchFamily="34" charset="0"/>
              </a:rPr>
              <a:t>labour</a:t>
            </a:r>
            <a:r>
              <a:rPr lang="en-US" altLang="en-US" dirty="0">
                <a:latin typeface="Arial Narrow" panose="020B0606020202030204" pitchFamily="34" charset="0"/>
              </a:rPr>
              <a:t> markets – global context, effect of technology.</a:t>
            </a:r>
          </a:p>
          <a:p>
            <a:pPr marL="514350" indent="-514350" eaLnBrk="1" hangingPunct="1">
              <a:buAutoNum type="arabicPeriod"/>
            </a:pPr>
            <a:r>
              <a:rPr lang="en-US" altLang="en-US" dirty="0">
                <a:latin typeface="Arial Narrow" panose="020B0606020202030204" pitchFamily="34" charset="0"/>
              </a:rPr>
              <a:t>Demographic change – people working longer.</a:t>
            </a:r>
          </a:p>
          <a:p>
            <a:pPr marL="514350" indent="-514350" eaLnBrk="1" hangingPunct="1">
              <a:buAutoNum type="arabicPeriod"/>
            </a:pPr>
            <a:r>
              <a:rPr lang="en-US" altLang="en-US" dirty="0">
                <a:latin typeface="Arial Narrow" panose="020B0606020202030204" pitchFamily="34" charset="0"/>
              </a:rPr>
              <a:t>Increased female participation – increased supply, demand for flexibility.</a:t>
            </a:r>
          </a:p>
          <a:p>
            <a:pPr marL="514350" indent="-514350" eaLnBrk="1" hangingPunct="1">
              <a:buAutoNum type="arabicPeriod"/>
            </a:pPr>
            <a:r>
              <a:rPr lang="en-US" altLang="en-US" dirty="0">
                <a:latin typeface="Arial Narrow" panose="020B0606020202030204" pitchFamily="34" charset="0"/>
              </a:rPr>
              <a:t>Increased educational participation – increased supply but need to ensure graduates have skills employers want and there is sufficient demand. </a:t>
            </a:r>
          </a:p>
          <a:p>
            <a:pPr marL="514350" indent="-514350" eaLnBrk="1" hangingPunct="1">
              <a:buAutoNum type="arabicPeriod"/>
            </a:pPr>
            <a:r>
              <a:rPr lang="en-US" altLang="en-US" dirty="0">
                <a:latin typeface="Arial Narrow" panose="020B0606020202030204" pitchFamily="34" charset="0"/>
              </a:rPr>
              <a:t>Decline of collective workplace institutions – shift from collective to individual employment relationship.</a:t>
            </a:r>
          </a:p>
          <a:p>
            <a:pPr marL="514350" indent="-514350" eaLnBrk="1" hangingPunct="1">
              <a:buAutoNum type="arabicPeriod"/>
            </a:pPr>
            <a:r>
              <a:rPr lang="en-US" altLang="en-US" dirty="0">
                <a:latin typeface="Arial Narrow" panose="020B0606020202030204" pitchFamily="34" charset="0"/>
              </a:rPr>
              <a:t>Greater diversity in employment relationships and how we work – atypical employment relationships (home-working, flexible working). (CIPD, 2013)</a:t>
            </a:r>
          </a:p>
        </p:txBody>
      </p:sp>
      <p:sp>
        <p:nvSpPr>
          <p:cNvPr id="2" name="Slide Number Placeholder 1">
            <a:extLst>
              <a:ext uri="{FF2B5EF4-FFF2-40B4-BE49-F238E27FC236}">
                <a16:creationId xmlns:a16="http://schemas.microsoft.com/office/drawing/2014/main" id="{276780BC-D438-4DF7-A11E-8F68F525A454}"/>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9780229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6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6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6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6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6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6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46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0"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40768"/>
            <a:ext cx="8229600" cy="4392489"/>
          </a:xfrm>
        </p:spPr>
        <p:txBody>
          <a:bodyPr>
            <a:normAutofit lnSpcReduction="10000"/>
          </a:bodyPr>
          <a:lstStyle/>
          <a:p>
            <a:r>
              <a:rPr lang="en-GB" sz="2800" dirty="0"/>
              <a:t>Systems theory</a:t>
            </a:r>
          </a:p>
          <a:p>
            <a:r>
              <a:rPr lang="en-GB" sz="2800" dirty="0"/>
              <a:t>Marxist and radical approaches</a:t>
            </a:r>
          </a:p>
          <a:p>
            <a:pPr lvl="1"/>
            <a:r>
              <a:rPr lang="en-GB" sz="2300" dirty="0"/>
              <a:t>Political economy of employment relations (Hyman, 1975)</a:t>
            </a:r>
          </a:p>
          <a:p>
            <a:pPr lvl="1"/>
            <a:r>
              <a:rPr lang="en-GB" sz="2300" dirty="0"/>
              <a:t>Labour Process Theory (</a:t>
            </a:r>
            <a:r>
              <a:rPr lang="en-GB" sz="2300" dirty="0" err="1"/>
              <a:t>Braverman</a:t>
            </a:r>
            <a:r>
              <a:rPr lang="en-GB" sz="2300" dirty="0"/>
              <a:t>, 1974)</a:t>
            </a:r>
          </a:p>
          <a:p>
            <a:pPr lvl="1"/>
            <a:r>
              <a:rPr lang="en-GB" sz="2300" dirty="0"/>
              <a:t>Feminist Perspectives (</a:t>
            </a:r>
            <a:r>
              <a:rPr lang="en-GB" sz="2300" dirty="0" err="1"/>
              <a:t>Wajcman</a:t>
            </a:r>
            <a:r>
              <a:rPr lang="en-GB" sz="2300" dirty="0"/>
              <a:t>, 2000; </a:t>
            </a:r>
            <a:r>
              <a:rPr lang="en-GB" sz="2300" dirty="0" err="1"/>
              <a:t>Kirton</a:t>
            </a:r>
            <a:r>
              <a:rPr lang="en-GB" sz="2300" dirty="0"/>
              <a:t> and Healy, 2013)</a:t>
            </a:r>
          </a:p>
          <a:p>
            <a:r>
              <a:rPr lang="en-GB" sz="2800" dirty="0"/>
              <a:t>Frames of Reference (Fox, 1974)  </a:t>
            </a:r>
          </a:p>
          <a:p>
            <a:pPr lvl="1"/>
            <a:r>
              <a:rPr lang="en-GB" sz="2300" dirty="0" err="1"/>
              <a:t>Unitarist</a:t>
            </a:r>
            <a:endParaRPr lang="en-GB" sz="2300" dirty="0"/>
          </a:p>
          <a:p>
            <a:pPr lvl="1"/>
            <a:r>
              <a:rPr lang="en-GB" sz="2300" dirty="0"/>
              <a:t>Pluralist</a:t>
            </a:r>
          </a:p>
          <a:p>
            <a:pPr lvl="1"/>
            <a:r>
              <a:rPr lang="en-GB" sz="2300" dirty="0"/>
              <a:t>Radical/Marxist</a:t>
            </a:r>
          </a:p>
        </p:txBody>
      </p:sp>
      <p:sp>
        <p:nvSpPr>
          <p:cNvPr id="4" name="Title 3"/>
          <p:cNvSpPr>
            <a:spLocks noGrp="1"/>
          </p:cNvSpPr>
          <p:nvPr>
            <p:ph type="title"/>
          </p:nvPr>
        </p:nvSpPr>
        <p:spPr/>
        <p:txBody>
          <a:bodyPr/>
          <a:lstStyle/>
          <a:p>
            <a:r>
              <a:rPr lang="en-GB" dirty="0"/>
              <a:t>Theoretical approaches</a:t>
            </a:r>
          </a:p>
        </p:txBody>
      </p:sp>
    </p:spTree>
    <p:extLst>
      <p:ext uri="{BB962C8B-B14F-4D97-AF65-F5344CB8AC3E}">
        <p14:creationId xmlns:p14="http://schemas.microsoft.com/office/powerpoint/2010/main" val="33736774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t>Perspectives on Employee Relationships</a:t>
            </a:r>
          </a:p>
        </p:txBody>
      </p:sp>
      <p:sp>
        <p:nvSpPr>
          <p:cNvPr id="3" name="Content Placeholder 2"/>
          <p:cNvSpPr>
            <a:spLocks noGrp="1"/>
          </p:cNvSpPr>
          <p:nvPr>
            <p:ph idx="1"/>
          </p:nvPr>
        </p:nvSpPr>
        <p:spPr/>
        <p:txBody>
          <a:bodyPr>
            <a:normAutofit/>
          </a:bodyPr>
          <a:lstStyle/>
          <a:p>
            <a:r>
              <a:rPr lang="en-GB" sz="3600" dirty="0" err="1"/>
              <a:t>Unitarist</a:t>
            </a:r>
            <a:endParaRPr lang="en-GB" sz="3600" dirty="0"/>
          </a:p>
          <a:p>
            <a:r>
              <a:rPr lang="en-GB" sz="3600" dirty="0"/>
              <a:t>Pluralist </a:t>
            </a:r>
          </a:p>
          <a:p>
            <a:r>
              <a:rPr lang="en-GB" sz="3600" dirty="0"/>
              <a:t>Economic View</a:t>
            </a:r>
          </a:p>
          <a:p>
            <a:r>
              <a:rPr lang="en-GB" sz="3600" dirty="0"/>
              <a:t>Psychological contract</a:t>
            </a:r>
          </a:p>
        </p:txBody>
      </p:sp>
      <p:sp>
        <p:nvSpPr>
          <p:cNvPr id="4" name="Slide Number Placeholder 3">
            <a:extLst>
              <a:ext uri="{FF2B5EF4-FFF2-40B4-BE49-F238E27FC236}">
                <a16:creationId xmlns:a16="http://schemas.microsoft.com/office/drawing/2014/main" id="{600AEBDF-1302-4349-987B-6CD5CD177632}"/>
              </a:ext>
            </a:extLst>
          </p:cNvPr>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4106336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Title 1"/>
          <p:cNvSpPr>
            <a:spLocks noGrp="1"/>
          </p:cNvSpPr>
          <p:nvPr>
            <p:ph type="title"/>
          </p:nvPr>
        </p:nvSpPr>
        <p:spPr>
          <a:xfrm>
            <a:off x="628650" y="0"/>
            <a:ext cx="7886700" cy="1231900"/>
          </a:xfrm>
        </p:spPr>
        <p:txBody>
          <a:bodyPr/>
          <a:lstStyle/>
          <a:p>
            <a:r>
              <a:rPr lang="en-GB" sz="4000" dirty="0">
                <a:cs typeface="Arial" charset="0"/>
              </a:rPr>
              <a:t>Perspectives on ER (1)</a:t>
            </a:r>
          </a:p>
        </p:txBody>
      </p:sp>
      <p:sp>
        <p:nvSpPr>
          <p:cNvPr id="66562" name="Content Placeholder 2"/>
          <p:cNvSpPr>
            <a:spLocks noGrp="1"/>
          </p:cNvSpPr>
          <p:nvPr>
            <p:ph idx="1"/>
          </p:nvPr>
        </p:nvSpPr>
        <p:spPr>
          <a:xfrm>
            <a:off x="628650" y="1150112"/>
            <a:ext cx="7886700" cy="4899025"/>
          </a:xfrm>
        </p:spPr>
        <p:txBody>
          <a:bodyPr>
            <a:normAutofit fontScale="92500" lnSpcReduction="10000"/>
          </a:bodyPr>
          <a:lstStyle/>
          <a:p>
            <a:pPr marL="0" indent="0">
              <a:buNone/>
            </a:pPr>
            <a:r>
              <a:rPr lang="en-GB" dirty="0">
                <a:cs typeface="Arial" charset="0"/>
              </a:rPr>
              <a:t>Traditional perspective: Fox (1966)</a:t>
            </a:r>
          </a:p>
          <a:p>
            <a:r>
              <a:rPr lang="en-GB" dirty="0">
                <a:cs typeface="Arial" charset="0"/>
              </a:rPr>
              <a:t>Unitarist / Unitarism:</a:t>
            </a:r>
          </a:p>
          <a:p>
            <a:pPr marL="742950" lvl="1" indent="-285750"/>
            <a:r>
              <a:rPr lang="en-GB" sz="2400" dirty="0">
                <a:cs typeface="Arial" charset="0"/>
              </a:rPr>
              <a:t>a united team who pull together behind the authority of the manager in order to pursue the organisation’s goals </a:t>
            </a:r>
          </a:p>
          <a:p>
            <a:pPr marL="742950" lvl="1" indent="-285750"/>
            <a:r>
              <a:rPr lang="en-GB" sz="2400" dirty="0">
                <a:cs typeface="Arial" charset="0"/>
              </a:rPr>
              <a:t>employee relationship is characterised by harmony, co-operation and a team ethic</a:t>
            </a:r>
          </a:p>
          <a:p>
            <a:r>
              <a:rPr lang="en-GB" dirty="0">
                <a:cs typeface="Arial" charset="0"/>
              </a:rPr>
              <a:t>Pluralist / Pluralism:</a:t>
            </a:r>
          </a:p>
          <a:p>
            <a:pPr marL="742950" lvl="1" indent="-285750"/>
            <a:r>
              <a:rPr lang="en-GB" sz="2400" dirty="0">
                <a:cs typeface="Arial" charset="0"/>
              </a:rPr>
              <a:t>organisations and workers have both similar and different interests in the employee relationship </a:t>
            </a:r>
          </a:p>
          <a:p>
            <a:pPr marL="742950" lvl="1" indent="-285750"/>
            <a:r>
              <a:rPr lang="en-GB" sz="2400" dirty="0">
                <a:cs typeface="Arial" charset="0"/>
              </a:rPr>
              <a:t>these different agendas can result in tensions and conflict, which must be managed (for example, through discipline and grievance procedures) </a:t>
            </a:r>
          </a:p>
        </p:txBody>
      </p:sp>
      <p:sp>
        <p:nvSpPr>
          <p:cNvPr id="2" name="Slide Number Placeholder 1">
            <a:extLst>
              <a:ext uri="{FF2B5EF4-FFF2-40B4-BE49-F238E27FC236}">
                <a16:creationId xmlns:a16="http://schemas.microsoft.com/office/drawing/2014/main" id="{3A41ED27-D6AF-45D1-BAE5-9D8A5B59E179}"/>
              </a:ext>
            </a:extLst>
          </p:cNvPr>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3521474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Title 1"/>
          <p:cNvSpPr>
            <a:spLocks noGrp="1"/>
          </p:cNvSpPr>
          <p:nvPr>
            <p:ph type="title"/>
          </p:nvPr>
        </p:nvSpPr>
        <p:spPr>
          <a:xfrm>
            <a:off x="628650" y="0"/>
            <a:ext cx="7886700" cy="908720"/>
          </a:xfrm>
        </p:spPr>
        <p:txBody>
          <a:bodyPr/>
          <a:lstStyle/>
          <a:p>
            <a:r>
              <a:rPr lang="en-GB" sz="4000" dirty="0">
                <a:cs typeface="Arial" charset="0"/>
              </a:rPr>
              <a:t>Perspectives on ER (2)</a:t>
            </a:r>
          </a:p>
        </p:txBody>
      </p:sp>
      <p:sp>
        <p:nvSpPr>
          <p:cNvPr id="67586" name="Content Placeholder 2"/>
          <p:cNvSpPr>
            <a:spLocks noGrp="1"/>
          </p:cNvSpPr>
          <p:nvPr>
            <p:ph idx="1"/>
          </p:nvPr>
        </p:nvSpPr>
        <p:spPr>
          <a:xfrm>
            <a:off x="628650" y="908720"/>
            <a:ext cx="7886700" cy="5122193"/>
          </a:xfrm>
        </p:spPr>
        <p:txBody>
          <a:bodyPr>
            <a:normAutofit fontScale="92500" lnSpcReduction="10000"/>
          </a:bodyPr>
          <a:lstStyle/>
          <a:p>
            <a:pPr>
              <a:buFont typeface="Arial" charset="0"/>
              <a:buNone/>
            </a:pPr>
            <a:r>
              <a:rPr lang="en-GB" sz="2800" b="1" dirty="0">
                <a:cs typeface="Arial" charset="0"/>
              </a:rPr>
              <a:t>Economic:</a:t>
            </a:r>
          </a:p>
          <a:p>
            <a:r>
              <a:rPr lang="en-GB" sz="2800" dirty="0">
                <a:cs typeface="Arial" charset="0"/>
              </a:rPr>
              <a:t>the employee relationship is all about money – a financial transaction</a:t>
            </a:r>
          </a:p>
          <a:p>
            <a:pPr>
              <a:buFont typeface="Arial" charset="0"/>
              <a:buNone/>
            </a:pPr>
            <a:r>
              <a:rPr lang="en-GB" sz="2800" b="1" dirty="0">
                <a:cs typeface="Arial" charset="0"/>
              </a:rPr>
              <a:t>Psychological contract:</a:t>
            </a:r>
          </a:p>
          <a:p>
            <a:r>
              <a:rPr lang="en-GB" sz="2800" dirty="0">
                <a:cs typeface="Arial" charset="0"/>
              </a:rPr>
              <a:t>Guest and Conway (2002: 22) ‘the perceptions of the two parties, employee and employer, of what their mutual obligations are towards each other’  </a:t>
            </a:r>
          </a:p>
          <a:p>
            <a:r>
              <a:rPr lang="en-GB" sz="2800" dirty="0">
                <a:cs typeface="Arial" charset="0"/>
              </a:rPr>
              <a:t>The psychological contract is based on perceptions and consists of obligations</a:t>
            </a:r>
          </a:p>
          <a:p>
            <a:r>
              <a:rPr lang="en-GB" sz="2800" dirty="0">
                <a:cs typeface="Arial" charset="0"/>
              </a:rPr>
              <a:t>Comprises financial and emotional aspects</a:t>
            </a:r>
          </a:p>
          <a:p>
            <a:r>
              <a:rPr lang="en-GB" sz="2800" dirty="0">
                <a:cs typeface="Arial" charset="0"/>
              </a:rPr>
              <a:t>Fulfilment of obligations leads to positive outcomes </a:t>
            </a:r>
          </a:p>
          <a:p>
            <a:endParaRPr lang="en-GB" dirty="0">
              <a:latin typeface="Arial" charset="0"/>
              <a:cs typeface="Arial" charset="0"/>
            </a:endParaRPr>
          </a:p>
        </p:txBody>
      </p:sp>
      <p:sp>
        <p:nvSpPr>
          <p:cNvPr id="2" name="Slide Number Placeholder 1">
            <a:extLst>
              <a:ext uri="{FF2B5EF4-FFF2-40B4-BE49-F238E27FC236}">
                <a16:creationId xmlns:a16="http://schemas.microsoft.com/office/drawing/2014/main" id="{9CE6F2F4-3561-476B-A9EB-CCC15CF7F8A6}"/>
              </a:ext>
            </a:extLst>
          </p:cNvPr>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27619791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Employment Relationship as:</a:t>
            </a:r>
          </a:p>
        </p:txBody>
      </p:sp>
      <p:sp>
        <p:nvSpPr>
          <p:cNvPr id="3" name="Content Placeholder 2"/>
          <p:cNvSpPr>
            <a:spLocks noGrp="1"/>
          </p:cNvSpPr>
          <p:nvPr>
            <p:ph idx="1"/>
          </p:nvPr>
        </p:nvSpPr>
        <p:spPr/>
        <p:txBody>
          <a:bodyPr/>
          <a:lstStyle/>
          <a:p>
            <a:pPr marL="514350" indent="-514350">
              <a:buAutoNum type="arabicPeriod"/>
            </a:pPr>
            <a:r>
              <a:rPr lang="en-GB" dirty="0"/>
              <a:t>Indeterminate</a:t>
            </a:r>
          </a:p>
          <a:p>
            <a:pPr marL="514350" indent="-514350">
              <a:buAutoNum type="arabicPeriod"/>
            </a:pPr>
            <a:r>
              <a:rPr lang="en-GB" dirty="0"/>
              <a:t>Unequal</a:t>
            </a:r>
          </a:p>
          <a:p>
            <a:pPr marL="514350" indent="-514350">
              <a:buAutoNum type="arabicPeriod"/>
            </a:pPr>
            <a:r>
              <a:rPr lang="en-GB" dirty="0"/>
              <a:t>Dynamic</a:t>
            </a:r>
          </a:p>
          <a:p>
            <a:pPr marL="0" indent="0">
              <a:buNone/>
            </a:pPr>
            <a:r>
              <a:rPr lang="en-GB" dirty="0"/>
              <a:t>(Colling and Terry, 2011)</a:t>
            </a:r>
          </a:p>
        </p:txBody>
      </p:sp>
      <p:sp>
        <p:nvSpPr>
          <p:cNvPr id="4" name="Slide Number Placeholder 3">
            <a:extLst>
              <a:ext uri="{FF2B5EF4-FFF2-40B4-BE49-F238E27FC236}">
                <a16:creationId xmlns:a16="http://schemas.microsoft.com/office/drawing/2014/main" id="{1BF2EC18-D9AB-4628-AAC6-93315F7D56D4}"/>
              </a:ext>
            </a:extLst>
          </p:cNvPr>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9703418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E909D-C374-4A1F-9EAD-43D3367A7409}"/>
              </a:ext>
            </a:extLst>
          </p:cNvPr>
          <p:cNvSpPr>
            <a:spLocks noGrp="1"/>
          </p:cNvSpPr>
          <p:nvPr>
            <p:ph type="title"/>
          </p:nvPr>
        </p:nvSpPr>
        <p:spPr>
          <a:xfrm>
            <a:off x="457200" y="274638"/>
            <a:ext cx="8229600" cy="850106"/>
          </a:xfrm>
        </p:spPr>
        <p:txBody>
          <a:bodyPr>
            <a:normAutofit/>
          </a:bodyPr>
          <a:lstStyle/>
          <a:p>
            <a:r>
              <a:rPr lang="en-GB" sz="3200" dirty="0"/>
              <a:t>Chapters 1/2 – </a:t>
            </a:r>
            <a:r>
              <a:rPr lang="en-GB" sz="3200" dirty="0" err="1"/>
              <a:t>Dundon</a:t>
            </a:r>
            <a:r>
              <a:rPr lang="en-GB" sz="3200" dirty="0"/>
              <a:t> and Rollinson (2011)</a:t>
            </a:r>
          </a:p>
        </p:txBody>
      </p:sp>
      <p:sp>
        <p:nvSpPr>
          <p:cNvPr id="3" name="Content Placeholder 2">
            <a:extLst>
              <a:ext uri="{FF2B5EF4-FFF2-40B4-BE49-F238E27FC236}">
                <a16:creationId xmlns:a16="http://schemas.microsoft.com/office/drawing/2014/main" id="{C1443BE0-5C13-40F7-A532-FACB1ED26A1C}"/>
              </a:ext>
            </a:extLst>
          </p:cNvPr>
          <p:cNvSpPr>
            <a:spLocks noGrp="1"/>
          </p:cNvSpPr>
          <p:nvPr>
            <p:ph idx="1"/>
          </p:nvPr>
        </p:nvSpPr>
        <p:spPr>
          <a:xfrm>
            <a:off x="457200" y="1268760"/>
            <a:ext cx="8229600" cy="4392488"/>
          </a:xfrm>
        </p:spPr>
        <p:txBody>
          <a:bodyPr>
            <a:normAutofit fontScale="77500" lnSpcReduction="20000"/>
          </a:bodyPr>
          <a:lstStyle/>
          <a:p>
            <a:r>
              <a:rPr lang="en-GB" dirty="0"/>
              <a:t>Employers are buyers of labour power, employees are sellers. This can lead to conflict.</a:t>
            </a:r>
          </a:p>
          <a:p>
            <a:r>
              <a:rPr lang="en-GB" dirty="0"/>
              <a:t>Can be reconciled – one route to profitability is to engage the commitment and co-operation of employees  - this satisfies their desire for job security, social status and satisfaction.</a:t>
            </a:r>
          </a:p>
          <a:p>
            <a:r>
              <a:rPr lang="en-GB" dirty="0"/>
              <a:t>However, balance of power often with management. They use control to regulate employee behaviour (in order to achieve goals), which employees can feel the need to react to.</a:t>
            </a:r>
          </a:p>
          <a:p>
            <a:pPr marL="0" indent="0">
              <a:buNone/>
            </a:pPr>
            <a:endParaRPr lang="en-GB" dirty="0"/>
          </a:p>
          <a:p>
            <a:pPr marL="0" indent="0">
              <a:buNone/>
            </a:pPr>
            <a:r>
              <a:rPr lang="en-GB" dirty="0"/>
              <a:t>Understanding the employment relationship relies on an understanding of </a:t>
            </a:r>
            <a:r>
              <a:rPr lang="en-GB" b="1" dirty="0"/>
              <a:t>power</a:t>
            </a:r>
            <a:r>
              <a:rPr lang="en-GB" dirty="0"/>
              <a:t>. </a:t>
            </a:r>
          </a:p>
          <a:p>
            <a:endParaRPr lang="en-GB" dirty="0"/>
          </a:p>
          <a:p>
            <a:endParaRPr lang="en-GB" dirty="0"/>
          </a:p>
        </p:txBody>
      </p:sp>
      <p:sp>
        <p:nvSpPr>
          <p:cNvPr id="4" name="Slide Number Placeholder 3">
            <a:extLst>
              <a:ext uri="{FF2B5EF4-FFF2-40B4-BE49-F238E27FC236}">
                <a16:creationId xmlns:a16="http://schemas.microsoft.com/office/drawing/2014/main" id="{28061824-E111-4EE2-9C61-60C6A7ADC803}"/>
              </a:ext>
            </a:extLst>
          </p:cNvPr>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36162908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actors </a:t>
            </a:r>
          </a:p>
        </p:txBody>
      </p:sp>
      <p:sp>
        <p:nvSpPr>
          <p:cNvPr id="3" name="Content Placeholder 2"/>
          <p:cNvSpPr>
            <a:spLocks noGrp="1"/>
          </p:cNvSpPr>
          <p:nvPr>
            <p:ph idx="1"/>
          </p:nvPr>
        </p:nvSpPr>
        <p:spPr/>
        <p:txBody>
          <a:bodyPr>
            <a:normAutofit fontScale="70000" lnSpcReduction="20000"/>
          </a:bodyPr>
          <a:lstStyle/>
          <a:p>
            <a:r>
              <a:rPr lang="en-GB" dirty="0"/>
              <a:t>Employers and managers</a:t>
            </a:r>
          </a:p>
          <a:p>
            <a:pPr lvl="1"/>
            <a:r>
              <a:rPr lang="en-GB" dirty="0"/>
              <a:t>80% of employees work in SMEs</a:t>
            </a:r>
          </a:p>
          <a:p>
            <a:pPr lvl="2"/>
            <a:r>
              <a:rPr lang="en-GB" i="1" dirty="0"/>
              <a:t>Highly personal and informal employment relations</a:t>
            </a:r>
          </a:p>
          <a:p>
            <a:pPr lvl="1"/>
            <a:r>
              <a:rPr lang="en-GB" dirty="0"/>
              <a:t>Larger organisations – views of managers tend to cohere with owners</a:t>
            </a:r>
          </a:p>
          <a:p>
            <a:r>
              <a:rPr lang="en-GB" dirty="0"/>
              <a:t>Employees, representatives and unions</a:t>
            </a:r>
          </a:p>
          <a:p>
            <a:pPr lvl="1"/>
            <a:r>
              <a:rPr lang="en-GB" dirty="0"/>
              <a:t>6.4 million union members in 2014 compared to 13 million in 1979</a:t>
            </a:r>
          </a:p>
          <a:p>
            <a:pPr lvl="1"/>
            <a:r>
              <a:rPr lang="en-GB" dirty="0"/>
              <a:t>Shift from representation over collective to individual issues</a:t>
            </a:r>
          </a:p>
          <a:p>
            <a:pPr lvl="1"/>
            <a:r>
              <a:rPr lang="en-GB" dirty="0"/>
              <a:t>Limited non-union representation </a:t>
            </a:r>
          </a:p>
          <a:p>
            <a:r>
              <a:rPr lang="en-GB" dirty="0"/>
              <a:t>The State (Government and Agencies)</a:t>
            </a:r>
          </a:p>
          <a:p>
            <a:pPr lvl="1"/>
            <a:r>
              <a:rPr lang="en-GB" dirty="0"/>
              <a:t>Largest employer, legislator and economic manager</a:t>
            </a:r>
          </a:p>
          <a:p>
            <a:pPr lvl="1"/>
            <a:r>
              <a:rPr lang="en-GB" dirty="0"/>
              <a:t>Key agencies: </a:t>
            </a:r>
            <a:r>
              <a:rPr lang="en-GB" dirty="0" err="1"/>
              <a:t>Acas</a:t>
            </a:r>
            <a:r>
              <a:rPr lang="en-GB" dirty="0"/>
              <a:t>, CAC, Certification Officer</a:t>
            </a:r>
          </a:p>
          <a:p>
            <a:pPr marL="0" indent="0">
              <a:buNone/>
            </a:pPr>
            <a:endParaRPr lang="en-GB" dirty="0"/>
          </a:p>
        </p:txBody>
      </p:sp>
    </p:spTree>
    <p:extLst>
      <p:ext uri="{BB962C8B-B14F-4D97-AF65-F5344CB8AC3E}">
        <p14:creationId xmlns:p14="http://schemas.microsoft.com/office/powerpoint/2010/main" val="32880925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itle 1"/>
          <p:cNvSpPr>
            <a:spLocks noGrp="1"/>
          </p:cNvSpPr>
          <p:nvPr>
            <p:ph type="title"/>
          </p:nvPr>
        </p:nvSpPr>
        <p:spPr>
          <a:xfrm>
            <a:off x="251520" y="132520"/>
            <a:ext cx="8568952" cy="1231900"/>
          </a:xfrm>
        </p:spPr>
        <p:txBody>
          <a:bodyPr>
            <a:normAutofit/>
          </a:bodyPr>
          <a:lstStyle/>
          <a:p>
            <a:r>
              <a:rPr lang="en-GB" sz="3600" dirty="0">
                <a:cs typeface="Arial" charset="0"/>
              </a:rPr>
              <a:t>Parties to Employment Relationships (1)</a:t>
            </a:r>
          </a:p>
        </p:txBody>
      </p:sp>
      <p:sp>
        <p:nvSpPr>
          <p:cNvPr id="3" name="Content Placeholder 2"/>
          <p:cNvSpPr>
            <a:spLocks noGrp="1"/>
          </p:cNvSpPr>
          <p:nvPr>
            <p:ph idx="1"/>
          </p:nvPr>
        </p:nvSpPr>
        <p:spPr>
          <a:xfrm>
            <a:off x="628650" y="1484784"/>
            <a:ext cx="7886700" cy="4899025"/>
          </a:xfrm>
        </p:spPr>
        <p:txBody>
          <a:bodyPr>
            <a:normAutofit/>
          </a:bodyPr>
          <a:lstStyle/>
          <a:p>
            <a:pPr marL="0" indent="0">
              <a:lnSpc>
                <a:spcPct val="80000"/>
              </a:lnSpc>
              <a:buNone/>
            </a:pPr>
            <a:r>
              <a:rPr lang="en-GB" b="1" dirty="0">
                <a:cs typeface="Arial" charset="0"/>
              </a:rPr>
              <a:t>Management</a:t>
            </a:r>
          </a:p>
          <a:p>
            <a:pPr marL="838200" lvl="1" indent="-381000">
              <a:lnSpc>
                <a:spcPct val="80000"/>
              </a:lnSpc>
            </a:pPr>
            <a:r>
              <a:rPr lang="en-GB" sz="2500" dirty="0">
                <a:cs typeface="Arial" charset="0"/>
              </a:rPr>
              <a:t>refers to a process, a system of authority and a group of people;</a:t>
            </a:r>
          </a:p>
          <a:p>
            <a:pPr marL="838200" lvl="1" indent="-381000">
              <a:lnSpc>
                <a:spcPct val="80000"/>
              </a:lnSpc>
              <a:spcBef>
                <a:spcPts val="1000"/>
              </a:spcBef>
            </a:pPr>
            <a:r>
              <a:rPr lang="en-GB" sz="2500" dirty="0">
                <a:cs typeface="Arial" charset="0"/>
              </a:rPr>
              <a:t>Sisson (2010: 235) argues that since the 1980s, management ‘had become the major force for change in the arrangements governing the employee relationship’ </a:t>
            </a:r>
          </a:p>
          <a:p>
            <a:pPr marL="838200" lvl="1" indent="-381000">
              <a:lnSpc>
                <a:spcPct val="80000"/>
              </a:lnSpc>
            </a:pPr>
            <a:r>
              <a:rPr lang="en-GB" sz="2500" dirty="0">
                <a:cs typeface="Arial" charset="0"/>
              </a:rPr>
              <a:t>Role of management in employee relations has increased in comparison with the roles of the government and trade unions;</a:t>
            </a:r>
          </a:p>
          <a:p>
            <a:pPr marL="838200" lvl="1" indent="-381000">
              <a:lnSpc>
                <a:spcPct val="80000"/>
              </a:lnSpc>
            </a:pPr>
            <a:r>
              <a:rPr lang="en-GB" sz="2500" dirty="0">
                <a:cs typeface="Arial" charset="0"/>
              </a:rPr>
              <a:t>Management style is the approach adopted by managers in their interactions with employees </a:t>
            </a:r>
          </a:p>
          <a:p>
            <a:pPr marL="838200" lvl="1" indent="-381000">
              <a:lnSpc>
                <a:spcPct val="80000"/>
              </a:lnSpc>
              <a:buFont typeface="Arial" charset="0"/>
              <a:buNone/>
            </a:pPr>
            <a:r>
              <a:rPr lang="en-GB" sz="2800" dirty="0">
                <a:latin typeface="Arial" charset="0"/>
                <a:cs typeface="Arial" charset="0"/>
              </a:rPr>
              <a:t>  </a:t>
            </a:r>
          </a:p>
          <a:p>
            <a:pPr marL="838200" lvl="1" indent="-381000">
              <a:lnSpc>
                <a:spcPct val="80000"/>
              </a:lnSpc>
              <a:buFont typeface="Arial" charset="0"/>
              <a:buNone/>
            </a:pPr>
            <a:endParaRPr lang="en-GB" sz="2800" dirty="0">
              <a:latin typeface="Arial" charset="0"/>
              <a:cs typeface="Arial" charset="0"/>
            </a:endParaRPr>
          </a:p>
        </p:txBody>
      </p:sp>
      <p:sp>
        <p:nvSpPr>
          <p:cNvPr id="2" name="Slide Number Placeholder 1">
            <a:extLst>
              <a:ext uri="{FF2B5EF4-FFF2-40B4-BE49-F238E27FC236}">
                <a16:creationId xmlns:a16="http://schemas.microsoft.com/office/drawing/2014/main" id="{51334072-ABDC-4819-BA05-009FB8AE5579}"/>
              </a:ext>
            </a:extLst>
          </p:cNvPr>
          <p:cNvSpPr>
            <a:spLocks noGrp="1"/>
          </p:cNvSpPr>
          <p:nvPr>
            <p:ph type="sldNum" sz="quarter" idx="12"/>
          </p:nvPr>
        </p:nvSpPr>
        <p:spPr/>
        <p:txBody>
          <a:bodyPr/>
          <a:lstStyle/>
          <a:p>
            <a:fld id="{AC82685A-BD3A-4230-8D85-804689F67293}" type="slidenum">
              <a:rPr lang="en-GB" smtClean="0"/>
              <a:t>19</a:t>
            </a:fld>
            <a:endParaRPr lang="en-GB"/>
          </a:p>
        </p:txBody>
      </p:sp>
    </p:spTree>
    <p:extLst>
      <p:ext uri="{BB962C8B-B14F-4D97-AF65-F5344CB8AC3E}">
        <p14:creationId xmlns:p14="http://schemas.microsoft.com/office/powerpoint/2010/main" val="8693954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Management Style</a:t>
            </a:r>
          </a:p>
        </p:txBody>
      </p:sp>
      <p:sp>
        <p:nvSpPr>
          <p:cNvPr id="3" name="Content Placeholder 2"/>
          <p:cNvSpPr>
            <a:spLocks noGrp="1"/>
          </p:cNvSpPr>
          <p:nvPr>
            <p:ph idx="1"/>
          </p:nvPr>
        </p:nvSpPr>
        <p:spPr/>
        <p:txBody>
          <a:bodyPr/>
          <a:lstStyle/>
          <a:p>
            <a:r>
              <a:rPr lang="en-GB" dirty="0"/>
              <a:t>Organisational leader</a:t>
            </a:r>
          </a:p>
          <a:p>
            <a:r>
              <a:rPr lang="en-GB" dirty="0"/>
              <a:t>Policy enactor</a:t>
            </a:r>
          </a:p>
          <a:p>
            <a:r>
              <a:rPr lang="en-GB" dirty="0"/>
              <a:t>Employee coach </a:t>
            </a:r>
          </a:p>
          <a:p>
            <a:pPr marL="0" indent="0">
              <a:buNone/>
            </a:pPr>
            <a:endParaRPr lang="en-GB" dirty="0"/>
          </a:p>
          <a:p>
            <a:pPr marL="0" indent="0">
              <a:buNone/>
            </a:pPr>
            <a:r>
              <a:rPr lang="en-GB" dirty="0"/>
              <a:t>(Kilroy and </a:t>
            </a:r>
            <a:r>
              <a:rPr lang="en-GB" dirty="0" err="1"/>
              <a:t>Dundon</a:t>
            </a:r>
            <a:r>
              <a:rPr lang="en-GB" dirty="0"/>
              <a:t>, 2015)</a:t>
            </a:r>
          </a:p>
        </p:txBody>
      </p:sp>
      <p:sp>
        <p:nvSpPr>
          <p:cNvPr id="4" name="Slide Number Placeholder 3">
            <a:extLst>
              <a:ext uri="{FF2B5EF4-FFF2-40B4-BE49-F238E27FC236}">
                <a16:creationId xmlns:a16="http://schemas.microsoft.com/office/drawing/2014/main" id="{3D9C0D60-D009-4ACD-9339-45D4AF1875F4}"/>
              </a:ext>
            </a:extLst>
          </p:cNvPr>
          <p:cNvSpPr>
            <a:spLocks noGrp="1"/>
          </p:cNvSpPr>
          <p:nvPr>
            <p:ph type="sldNum" sz="quarter" idx="12"/>
          </p:nvPr>
        </p:nvSpPr>
        <p:spPr/>
        <p:txBody>
          <a:bodyPr/>
          <a:lstStyle/>
          <a:p>
            <a:fld id="{AC82685A-BD3A-4230-8D85-804689F67293}" type="slidenum">
              <a:rPr lang="en-GB" smtClean="0"/>
              <a:t>20</a:t>
            </a:fld>
            <a:endParaRPr lang="en-GB"/>
          </a:p>
        </p:txBody>
      </p:sp>
    </p:spTree>
    <p:extLst>
      <p:ext uri="{BB962C8B-B14F-4D97-AF65-F5344CB8AC3E}">
        <p14:creationId xmlns:p14="http://schemas.microsoft.com/office/powerpoint/2010/main" val="15731169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Title 1"/>
          <p:cNvSpPr>
            <a:spLocks noGrp="1"/>
          </p:cNvSpPr>
          <p:nvPr>
            <p:ph type="title"/>
          </p:nvPr>
        </p:nvSpPr>
        <p:spPr>
          <a:xfrm>
            <a:off x="251520" y="92764"/>
            <a:ext cx="8640960" cy="743948"/>
          </a:xfrm>
        </p:spPr>
        <p:txBody>
          <a:bodyPr>
            <a:normAutofit/>
          </a:bodyPr>
          <a:lstStyle/>
          <a:p>
            <a:r>
              <a:rPr lang="en-GB" sz="3200" dirty="0">
                <a:cs typeface="Arial" charset="0"/>
              </a:rPr>
              <a:t>Parties to Employment Relationships (2)</a:t>
            </a:r>
          </a:p>
        </p:txBody>
      </p:sp>
      <p:sp>
        <p:nvSpPr>
          <p:cNvPr id="69634" name="Content Placeholder 2"/>
          <p:cNvSpPr>
            <a:spLocks noGrp="1"/>
          </p:cNvSpPr>
          <p:nvPr>
            <p:ph idx="1"/>
          </p:nvPr>
        </p:nvSpPr>
        <p:spPr>
          <a:xfrm>
            <a:off x="628650" y="836712"/>
            <a:ext cx="7886700" cy="5187057"/>
          </a:xfrm>
        </p:spPr>
        <p:txBody>
          <a:bodyPr>
            <a:normAutofit lnSpcReduction="10000"/>
          </a:bodyPr>
          <a:lstStyle/>
          <a:p>
            <a:pPr marL="0" indent="0">
              <a:buNone/>
            </a:pPr>
            <a:r>
              <a:rPr lang="en-GB" b="1" dirty="0">
                <a:latin typeface="Arial" charset="0"/>
                <a:cs typeface="Arial" charset="0"/>
              </a:rPr>
              <a:t>Trade Unions (TUs)</a:t>
            </a:r>
          </a:p>
          <a:p>
            <a:pPr marL="476250" indent="-476250"/>
            <a:r>
              <a:rPr lang="en-GB" sz="2400" dirty="0">
                <a:latin typeface="Arial" charset="0"/>
                <a:cs typeface="Arial" charset="0"/>
              </a:rPr>
              <a:t>‘workers of one or more description and whose principal purposes include the regulation of relations between workers and employers’ (Trade Unions and Labour Relations (Consolidation) Act 1992) </a:t>
            </a:r>
          </a:p>
          <a:p>
            <a:pPr marL="476250" indent="-476250"/>
            <a:r>
              <a:rPr lang="en-GB" sz="2400" dirty="0">
                <a:latin typeface="Arial" charset="0"/>
                <a:cs typeface="Arial" charset="0"/>
              </a:rPr>
              <a:t>Role: represent the interests of their members in pursuit of democracy in the workplace </a:t>
            </a:r>
          </a:p>
          <a:p>
            <a:pPr marL="476250" indent="-476250"/>
            <a:r>
              <a:rPr lang="en-GB" sz="2400" dirty="0">
                <a:latin typeface="Arial" charset="0"/>
                <a:cs typeface="Arial" charset="0"/>
              </a:rPr>
              <a:t>Trade unions can represent their members’ interests individually or collectively </a:t>
            </a:r>
          </a:p>
          <a:p>
            <a:pPr marL="476250" indent="-476250"/>
            <a:r>
              <a:rPr lang="en-GB" sz="2400" dirty="0">
                <a:latin typeface="Arial" charset="0"/>
                <a:cs typeface="Arial" charset="0"/>
              </a:rPr>
              <a:t>Aim to re-balance the distribution of power in employee relationships more equally between management and workers</a:t>
            </a:r>
          </a:p>
          <a:p>
            <a:pPr marL="476250" indent="-476250"/>
            <a:r>
              <a:rPr lang="en-GB" sz="2400" dirty="0">
                <a:latin typeface="Arial" charset="0"/>
                <a:cs typeface="Arial" charset="0"/>
              </a:rPr>
              <a:t>Declining membership levels and reduced influence </a:t>
            </a:r>
          </a:p>
          <a:p>
            <a:pPr marL="476250" indent="-476250">
              <a:buFont typeface="Arial" charset="0"/>
              <a:buNone/>
            </a:pPr>
            <a:endParaRPr lang="en-GB" dirty="0">
              <a:latin typeface="Arial" charset="0"/>
              <a:cs typeface="Arial" charset="0"/>
            </a:endParaRPr>
          </a:p>
        </p:txBody>
      </p:sp>
      <p:sp>
        <p:nvSpPr>
          <p:cNvPr id="2" name="Slide Number Placeholder 1">
            <a:extLst>
              <a:ext uri="{FF2B5EF4-FFF2-40B4-BE49-F238E27FC236}">
                <a16:creationId xmlns:a16="http://schemas.microsoft.com/office/drawing/2014/main" id="{A3BDDFFE-F07E-4F16-9CCA-7AE3BF575539}"/>
              </a:ext>
            </a:extLst>
          </p:cNvPr>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29468368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Content Placeholder 2"/>
          <p:cNvSpPr>
            <a:spLocks noGrp="1"/>
          </p:cNvSpPr>
          <p:nvPr>
            <p:ph idx="1"/>
          </p:nvPr>
        </p:nvSpPr>
        <p:spPr>
          <a:xfrm>
            <a:off x="457200" y="1196752"/>
            <a:ext cx="8229600" cy="4464496"/>
          </a:xfrm>
        </p:spPr>
        <p:txBody>
          <a:bodyPr>
            <a:normAutofit fontScale="85000" lnSpcReduction="10000"/>
          </a:bodyPr>
          <a:lstStyle/>
          <a:p>
            <a:pPr marL="0" indent="0">
              <a:buNone/>
            </a:pPr>
            <a:r>
              <a:rPr lang="en-GB" b="1" dirty="0">
                <a:cs typeface="Arial" charset="0"/>
              </a:rPr>
              <a:t>Government</a:t>
            </a:r>
          </a:p>
          <a:p>
            <a:r>
              <a:rPr lang="en-GB" dirty="0">
                <a:cs typeface="Arial" charset="0"/>
              </a:rPr>
              <a:t>Current Conservative Government</a:t>
            </a:r>
          </a:p>
          <a:p>
            <a:r>
              <a:rPr lang="en-GB" dirty="0">
                <a:cs typeface="Arial" charset="0"/>
              </a:rPr>
              <a:t>Government agencies e.g. Advisory, Conciliation and Arbitration Service (Acas) and the Equality and Human Rights Commission (EHRC) </a:t>
            </a:r>
          </a:p>
          <a:p>
            <a:r>
              <a:rPr lang="en-GB" dirty="0">
                <a:cs typeface="Arial" charset="0"/>
              </a:rPr>
              <a:t>Roles include </a:t>
            </a:r>
          </a:p>
          <a:p>
            <a:pPr marL="742950" lvl="1" indent="-285750"/>
            <a:r>
              <a:rPr lang="en-GB" sz="2400" dirty="0">
                <a:cs typeface="Arial" charset="0"/>
              </a:rPr>
              <a:t>Employer in the public sector</a:t>
            </a:r>
          </a:p>
          <a:p>
            <a:pPr marL="742950" lvl="1" indent="-285750"/>
            <a:r>
              <a:rPr lang="en-GB" sz="2400" dirty="0">
                <a:cs typeface="Arial" charset="0"/>
              </a:rPr>
              <a:t>Legislator</a:t>
            </a:r>
          </a:p>
          <a:p>
            <a:pPr marL="742950" lvl="1" indent="-285750"/>
            <a:r>
              <a:rPr lang="en-GB" sz="2400" dirty="0">
                <a:cs typeface="Arial" charset="0"/>
              </a:rPr>
              <a:t>Agencies implement key ER policies</a:t>
            </a:r>
          </a:p>
          <a:p>
            <a:r>
              <a:rPr lang="en-GB" dirty="0">
                <a:cs typeface="Arial" charset="0"/>
              </a:rPr>
              <a:t>Shift away from traditional role as a model employer</a:t>
            </a:r>
          </a:p>
        </p:txBody>
      </p:sp>
      <p:sp>
        <p:nvSpPr>
          <p:cNvPr id="6" name="Title 1"/>
          <p:cNvSpPr>
            <a:spLocks noGrp="1"/>
          </p:cNvSpPr>
          <p:nvPr>
            <p:ph type="title"/>
          </p:nvPr>
        </p:nvSpPr>
        <p:spPr>
          <a:xfrm>
            <a:off x="179512" y="53008"/>
            <a:ext cx="8784976" cy="1231900"/>
          </a:xfrm>
        </p:spPr>
        <p:txBody>
          <a:bodyPr>
            <a:normAutofit/>
          </a:bodyPr>
          <a:lstStyle/>
          <a:p>
            <a:r>
              <a:rPr lang="en-GB" sz="3200" b="1" dirty="0">
                <a:cs typeface="Arial" charset="0"/>
              </a:rPr>
              <a:t>Parties to Employment Relationships (3)</a:t>
            </a:r>
          </a:p>
        </p:txBody>
      </p:sp>
      <p:sp>
        <p:nvSpPr>
          <p:cNvPr id="2" name="Slide Number Placeholder 1">
            <a:extLst>
              <a:ext uri="{FF2B5EF4-FFF2-40B4-BE49-F238E27FC236}">
                <a16:creationId xmlns:a16="http://schemas.microsoft.com/office/drawing/2014/main" id="{3428CDCB-D53C-4680-B43D-0314D9B004E6}"/>
              </a:ext>
            </a:extLst>
          </p:cNvPr>
          <p:cNvSpPr>
            <a:spLocks noGrp="1"/>
          </p:cNvSpPr>
          <p:nvPr>
            <p:ph type="sldNum" sz="quarter" idx="12"/>
          </p:nvPr>
        </p:nvSpPr>
        <p:spPr/>
        <p:txBody>
          <a:bodyPr/>
          <a:lstStyle/>
          <a:p>
            <a:fld id="{AC82685A-BD3A-4230-8D85-804689F67293}" type="slidenum">
              <a:rPr lang="en-GB" smtClean="0"/>
              <a:t>22</a:t>
            </a:fld>
            <a:endParaRPr lang="en-GB"/>
          </a:p>
        </p:txBody>
      </p:sp>
    </p:spTree>
    <p:extLst>
      <p:ext uri="{BB962C8B-B14F-4D97-AF65-F5344CB8AC3E}">
        <p14:creationId xmlns:p14="http://schemas.microsoft.com/office/powerpoint/2010/main" val="41338434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3888" y="1709739"/>
            <a:ext cx="7886700" cy="4151799"/>
          </a:xfrm>
        </p:spPr>
        <p:txBody>
          <a:bodyPr>
            <a:normAutofit/>
          </a:bodyPr>
          <a:lstStyle/>
          <a:p>
            <a:r>
              <a:rPr lang="en-GB" dirty="0"/>
              <a:t>How does the State affect employment relations in AN Organisation with which you are familiar?</a:t>
            </a:r>
            <a:br>
              <a:rPr lang="en-GB" dirty="0"/>
            </a:br>
            <a:endParaRPr lang="en-GB" dirty="0"/>
          </a:p>
        </p:txBody>
      </p:sp>
    </p:spTree>
    <p:extLst>
      <p:ext uri="{BB962C8B-B14F-4D97-AF65-F5344CB8AC3E}">
        <p14:creationId xmlns:p14="http://schemas.microsoft.com/office/powerpoint/2010/main" val="42069591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Interests in employment relations</a:t>
            </a:r>
          </a:p>
        </p:txBody>
      </p:sp>
      <p:graphicFrame>
        <p:nvGraphicFramePr>
          <p:cNvPr id="5" name="Content Placeholder 4"/>
          <p:cNvGraphicFramePr>
            <a:graphicFrameLocks noGrp="1"/>
          </p:cNvGraphicFramePr>
          <p:nvPr>
            <p:ph sz="half" idx="1"/>
            <p:extLst/>
          </p:nvPr>
        </p:nvGraphicFramePr>
        <p:xfrm>
          <a:off x="628648" y="1090243"/>
          <a:ext cx="7225815" cy="4888525"/>
        </p:xfrm>
        <a:graphic>
          <a:graphicData uri="http://schemas.openxmlformats.org/drawingml/2006/table">
            <a:tbl>
              <a:tblPr firstRow="1" bandRow="1">
                <a:tableStyleId>{5C22544A-7EE6-4342-B048-85BDC9FD1C3A}</a:tableStyleId>
              </a:tblPr>
              <a:tblGrid>
                <a:gridCol w="2408605">
                  <a:extLst>
                    <a:ext uri="{9D8B030D-6E8A-4147-A177-3AD203B41FA5}">
                      <a16:colId xmlns:a16="http://schemas.microsoft.com/office/drawing/2014/main" val="20000"/>
                    </a:ext>
                  </a:extLst>
                </a:gridCol>
                <a:gridCol w="2408605">
                  <a:extLst>
                    <a:ext uri="{9D8B030D-6E8A-4147-A177-3AD203B41FA5}">
                      <a16:colId xmlns:a16="http://schemas.microsoft.com/office/drawing/2014/main" val="20001"/>
                    </a:ext>
                  </a:extLst>
                </a:gridCol>
                <a:gridCol w="2408605">
                  <a:extLst>
                    <a:ext uri="{9D8B030D-6E8A-4147-A177-3AD203B41FA5}">
                      <a16:colId xmlns:a16="http://schemas.microsoft.com/office/drawing/2014/main" val="20002"/>
                    </a:ext>
                  </a:extLst>
                </a:gridCol>
              </a:tblGrid>
              <a:tr h="575927">
                <a:tc>
                  <a:txBody>
                    <a:bodyPr/>
                    <a:lstStyle/>
                    <a:p>
                      <a:pPr algn="just">
                        <a:lnSpc>
                          <a:spcPct val="200000"/>
                        </a:lnSpc>
                        <a:spcAft>
                          <a:spcPts val="0"/>
                        </a:spcAft>
                      </a:pPr>
                      <a:r>
                        <a:rPr lang="en-GB" sz="1800" dirty="0">
                          <a:solidFill>
                            <a:srgbClr val="FFFFFF"/>
                          </a:solidFill>
                          <a:effectLst/>
                          <a:latin typeface="Arial" panose="020B0604020202020204" pitchFamily="34" charset="0"/>
                          <a:ea typeface="SimHei"/>
                          <a:cs typeface="Arial" panose="020B0604020202020204" pitchFamily="34" charset="0"/>
                        </a:rPr>
                        <a:t>Employee </a:t>
                      </a:r>
                      <a:endParaRPr lang="en-GB" sz="1800"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tc>
                  <a:txBody>
                    <a:bodyPr/>
                    <a:lstStyle/>
                    <a:p>
                      <a:pPr algn="just">
                        <a:lnSpc>
                          <a:spcPct val="200000"/>
                        </a:lnSpc>
                        <a:spcAft>
                          <a:spcPts val="0"/>
                        </a:spcAft>
                      </a:pPr>
                      <a:r>
                        <a:rPr lang="en-GB" sz="1800" dirty="0">
                          <a:solidFill>
                            <a:srgbClr val="FFFFFF"/>
                          </a:solidFill>
                          <a:effectLst/>
                          <a:latin typeface="Arial" panose="020B0604020202020204" pitchFamily="34" charset="0"/>
                          <a:ea typeface="SimHei"/>
                          <a:cs typeface="Arial" panose="020B0604020202020204" pitchFamily="34" charset="0"/>
                        </a:rPr>
                        <a:t>Employer</a:t>
                      </a:r>
                      <a:endParaRPr lang="en-GB" sz="1800"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tc>
                  <a:txBody>
                    <a:bodyPr/>
                    <a:lstStyle/>
                    <a:p>
                      <a:pPr algn="just">
                        <a:lnSpc>
                          <a:spcPct val="200000"/>
                        </a:lnSpc>
                        <a:spcAft>
                          <a:spcPts val="0"/>
                        </a:spcAft>
                      </a:pPr>
                      <a:r>
                        <a:rPr lang="en-GB" sz="1800" dirty="0">
                          <a:solidFill>
                            <a:srgbClr val="FFFFFF"/>
                          </a:solidFill>
                          <a:effectLst/>
                          <a:latin typeface="Arial" panose="020B0604020202020204" pitchFamily="34" charset="0"/>
                          <a:ea typeface="SimHei"/>
                          <a:cs typeface="Arial" panose="020B0604020202020204" pitchFamily="34" charset="0"/>
                        </a:rPr>
                        <a:t>The State</a:t>
                      </a:r>
                      <a:endParaRPr lang="en-GB" sz="1800"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extLst>
                  <a:ext uri="{0D108BD9-81ED-4DB2-BD59-A6C34878D82A}">
                    <a16:rowId xmlns:a16="http://schemas.microsoft.com/office/drawing/2014/main" val="10000"/>
                  </a:ext>
                </a:extLst>
              </a:tr>
              <a:tr h="575927">
                <a:tc>
                  <a:txBody>
                    <a:bodyPr/>
                    <a:lstStyle/>
                    <a:p>
                      <a:pPr algn="just">
                        <a:lnSpc>
                          <a:spcPct val="200000"/>
                        </a:lnSpc>
                        <a:spcAft>
                          <a:spcPts val="0"/>
                        </a:spcAft>
                      </a:pPr>
                      <a:r>
                        <a:rPr lang="en-GB" sz="1600" b="1" dirty="0">
                          <a:effectLst/>
                          <a:latin typeface="Arial" panose="020B0604020202020204" pitchFamily="34" charset="0"/>
                          <a:ea typeface="SimHei"/>
                          <a:cs typeface="Arial" panose="020B0604020202020204" pitchFamily="34" charset="0"/>
                        </a:rPr>
                        <a:t>Employment</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Profit maximisation</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Power</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1"/>
                  </a:ext>
                </a:extLst>
              </a:tr>
              <a:tr h="575927">
                <a:tc>
                  <a:txBody>
                    <a:bodyPr/>
                    <a:lstStyle/>
                    <a:p>
                      <a:pPr algn="just">
                        <a:lnSpc>
                          <a:spcPct val="200000"/>
                        </a:lnSpc>
                        <a:spcAft>
                          <a:spcPts val="0"/>
                        </a:spcAft>
                      </a:pPr>
                      <a:r>
                        <a:rPr lang="en-GB" sz="1600" b="1" dirty="0">
                          <a:effectLst/>
                          <a:latin typeface="Arial" panose="020B0604020202020204" pitchFamily="34" charset="0"/>
                          <a:ea typeface="SimHei"/>
                          <a:cs typeface="Arial" panose="020B0604020202020204" pitchFamily="34" charset="0"/>
                        </a:rPr>
                        <a:t>Income</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Shareholder value</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Economic growth</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2"/>
                  </a:ext>
                </a:extLst>
              </a:tr>
              <a:tr h="575927">
                <a:tc>
                  <a:txBody>
                    <a:bodyPr/>
                    <a:lstStyle/>
                    <a:p>
                      <a:pPr algn="just">
                        <a:lnSpc>
                          <a:spcPct val="200000"/>
                        </a:lnSpc>
                        <a:spcAft>
                          <a:spcPts val="0"/>
                        </a:spcAft>
                      </a:pPr>
                      <a:r>
                        <a:rPr lang="en-GB" sz="1600" b="1" dirty="0">
                          <a:effectLst/>
                          <a:latin typeface="Arial" panose="020B0604020202020204" pitchFamily="34" charset="0"/>
                          <a:ea typeface="SimHei"/>
                          <a:cs typeface="Arial" panose="020B0604020202020204" pitchFamily="34" charset="0"/>
                        </a:rPr>
                        <a:t>Fairness </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Stakeholder interests</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Ideology</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3"/>
                  </a:ext>
                </a:extLst>
              </a:tr>
              <a:tr h="575927">
                <a:tc>
                  <a:txBody>
                    <a:bodyPr/>
                    <a:lstStyle/>
                    <a:p>
                      <a:pPr algn="just">
                        <a:lnSpc>
                          <a:spcPct val="200000"/>
                        </a:lnSpc>
                        <a:spcAft>
                          <a:spcPts val="0"/>
                        </a:spcAft>
                      </a:pPr>
                      <a:r>
                        <a:rPr lang="en-GB" sz="1600" b="1" dirty="0">
                          <a:effectLst/>
                          <a:latin typeface="Arial" panose="020B0604020202020204" pitchFamily="34" charset="0"/>
                          <a:ea typeface="SimHei"/>
                          <a:cs typeface="Arial" panose="020B0604020202020204" pitchFamily="34" charset="0"/>
                        </a:rPr>
                        <a:t>Voice</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Quality and service</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Continuity</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4"/>
                  </a:ext>
                </a:extLst>
              </a:tr>
              <a:tr h="575927">
                <a:tc>
                  <a:txBody>
                    <a:bodyPr/>
                    <a:lstStyle/>
                    <a:p>
                      <a:pPr algn="just">
                        <a:lnSpc>
                          <a:spcPct val="200000"/>
                        </a:lnSpc>
                        <a:spcAft>
                          <a:spcPts val="0"/>
                        </a:spcAft>
                      </a:pPr>
                      <a:r>
                        <a:rPr lang="en-GB" sz="1600" b="1">
                          <a:effectLst/>
                          <a:latin typeface="Arial" panose="020B0604020202020204" pitchFamily="34" charset="0"/>
                          <a:ea typeface="SimHei"/>
                          <a:cs typeface="Arial" panose="020B0604020202020204" pitchFamily="34" charset="0"/>
                        </a:rPr>
                        <a:t>Job satisfaction</a:t>
                      </a:r>
                      <a:endParaRPr lang="en-GB" sz="160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Employee engagement</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rowSpan="3">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 </a:t>
                      </a:r>
                      <a:endParaRPr lang="en-GB" sz="1600" dirty="0">
                        <a:effectLst/>
                        <a:latin typeface="Arial" panose="020B0604020202020204" pitchFamily="34" charset="0"/>
                        <a:ea typeface="Times New Roman"/>
                        <a:cs typeface="Arial" panose="020B0604020202020204" pitchFamily="34" charset="0"/>
                      </a:endParaRPr>
                    </a:p>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 </a:t>
                      </a:r>
                    </a:p>
                    <a:p>
                      <a:pPr algn="just">
                        <a:lnSpc>
                          <a:spcPct val="200000"/>
                        </a:lnSpc>
                        <a:spcAft>
                          <a:spcPts val="0"/>
                        </a:spcAft>
                      </a:pPr>
                      <a:r>
                        <a:rPr lang="en-GB" sz="1400" i="1" dirty="0">
                          <a:effectLst/>
                          <a:latin typeface="Arial" panose="020B0604020202020204" pitchFamily="34" charset="0"/>
                          <a:ea typeface="SimHei"/>
                          <a:cs typeface="Arial" panose="020B0604020202020204" pitchFamily="34" charset="0"/>
                        </a:rPr>
                        <a:t>(Adapted from Budd and </a:t>
                      </a:r>
                      <a:r>
                        <a:rPr lang="en-GB" sz="1400" i="1" dirty="0" err="1">
                          <a:effectLst/>
                          <a:latin typeface="Arial" panose="020B0604020202020204" pitchFamily="34" charset="0"/>
                          <a:ea typeface="SimHei"/>
                          <a:cs typeface="Arial" panose="020B0604020202020204" pitchFamily="34" charset="0"/>
                        </a:rPr>
                        <a:t>Bhave</a:t>
                      </a:r>
                      <a:r>
                        <a:rPr lang="en-GB" sz="1400" i="1" baseline="0" dirty="0">
                          <a:effectLst/>
                          <a:latin typeface="Arial" panose="020B0604020202020204" pitchFamily="34" charset="0"/>
                          <a:ea typeface="SimHei"/>
                          <a:cs typeface="Arial" panose="020B0604020202020204" pitchFamily="34" charset="0"/>
                        </a:rPr>
                        <a:t> </a:t>
                      </a:r>
                      <a:r>
                        <a:rPr lang="en-GB" sz="1400" i="1" dirty="0">
                          <a:effectLst/>
                          <a:latin typeface="Arial" panose="020B0604020202020204" pitchFamily="34" charset="0"/>
                          <a:ea typeface="SimHei"/>
                          <a:cs typeface="Arial" panose="020B0604020202020204" pitchFamily="34" charset="0"/>
                        </a:rPr>
                        <a:t>(2008)) </a:t>
                      </a:r>
                      <a:endParaRPr lang="en-GB" sz="1400" i="1"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5"/>
                  </a:ext>
                </a:extLst>
              </a:tr>
              <a:tr h="575927">
                <a:tc>
                  <a:txBody>
                    <a:bodyPr/>
                    <a:lstStyle/>
                    <a:p>
                      <a:pPr algn="just">
                        <a:lnSpc>
                          <a:spcPct val="200000"/>
                        </a:lnSpc>
                        <a:spcAft>
                          <a:spcPts val="0"/>
                        </a:spcAft>
                      </a:pPr>
                      <a:r>
                        <a:rPr lang="en-GB" sz="1600" b="1">
                          <a:effectLst/>
                          <a:latin typeface="Arial" panose="020B0604020202020204" pitchFamily="34" charset="0"/>
                          <a:ea typeface="SimHei"/>
                          <a:cs typeface="Arial" panose="020B0604020202020204" pitchFamily="34" charset="0"/>
                        </a:rPr>
                        <a:t>Occupational identity</a:t>
                      </a:r>
                      <a:endParaRPr lang="en-GB" sz="160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Creation of employment</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vMerge="1">
                  <a:txBody>
                    <a:bodyPr/>
                    <a:lstStyle/>
                    <a:p>
                      <a:pPr algn="just">
                        <a:lnSpc>
                          <a:spcPct val="200000"/>
                        </a:lnSpc>
                        <a:spcAft>
                          <a:spcPts val="0"/>
                        </a:spcAft>
                      </a:pP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6"/>
                  </a:ext>
                </a:extLst>
              </a:tr>
              <a:tr h="857036">
                <a:tc>
                  <a:txBody>
                    <a:bodyPr/>
                    <a:lstStyle/>
                    <a:p>
                      <a:pPr algn="just">
                        <a:lnSpc>
                          <a:spcPct val="200000"/>
                        </a:lnSpc>
                        <a:spcAft>
                          <a:spcPts val="0"/>
                        </a:spcAft>
                      </a:pPr>
                      <a:r>
                        <a:rPr lang="en-GB" sz="1600" b="1">
                          <a:effectLst/>
                          <a:latin typeface="Arial" panose="020B0604020202020204" pitchFamily="34" charset="0"/>
                          <a:ea typeface="SimHei"/>
                          <a:cs typeface="Arial" panose="020B0604020202020204" pitchFamily="34" charset="0"/>
                        </a:rPr>
                        <a:t>Autonomy</a:t>
                      </a:r>
                      <a:endParaRPr lang="en-GB" sz="160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Control</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vMerge="1">
                  <a:txBody>
                    <a:bodyPr/>
                    <a:lstStyle/>
                    <a:p>
                      <a:pPr algn="just">
                        <a:lnSpc>
                          <a:spcPct val="200000"/>
                        </a:lnSpc>
                        <a:spcAft>
                          <a:spcPts val="0"/>
                        </a:spcAft>
                      </a:pPr>
                      <a:endParaRPr lang="en-GB" sz="1400" i="1"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6939854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40768"/>
            <a:ext cx="8229600" cy="4392489"/>
          </a:xfrm>
        </p:spPr>
        <p:txBody>
          <a:bodyPr>
            <a:normAutofit lnSpcReduction="10000"/>
          </a:bodyPr>
          <a:lstStyle/>
          <a:p>
            <a:r>
              <a:rPr lang="en-GB" sz="2800" dirty="0"/>
              <a:t>Constant process of negotiation and renegotiation</a:t>
            </a:r>
          </a:p>
          <a:p>
            <a:r>
              <a:rPr lang="en-GB" sz="2800" dirty="0">
                <a:solidFill>
                  <a:schemeClr val="tx1">
                    <a:lumMod val="65000"/>
                    <a:lumOff val="35000"/>
                  </a:schemeClr>
                </a:solidFill>
              </a:rPr>
              <a:t>Wage-effort bargain (</a:t>
            </a:r>
            <a:r>
              <a:rPr lang="en-GB" sz="2800" dirty="0" err="1">
                <a:solidFill>
                  <a:schemeClr val="tx1">
                    <a:lumMod val="65000"/>
                    <a:lumOff val="35000"/>
                  </a:schemeClr>
                </a:solidFill>
              </a:rPr>
              <a:t>Behrend</a:t>
            </a:r>
            <a:r>
              <a:rPr lang="en-GB" sz="2800" dirty="0">
                <a:solidFill>
                  <a:schemeClr val="tx1">
                    <a:lumMod val="65000"/>
                    <a:lumOff val="35000"/>
                  </a:schemeClr>
                </a:solidFill>
              </a:rPr>
              <a:t>, 1957)</a:t>
            </a:r>
          </a:p>
          <a:p>
            <a:r>
              <a:rPr lang="en-GB" sz="2800" dirty="0"/>
              <a:t>Some argue that conflict is inherent in employment relations</a:t>
            </a:r>
          </a:p>
          <a:p>
            <a:pPr lvl="1"/>
            <a:r>
              <a:rPr lang="en-GB" sz="2400" i="1" dirty="0"/>
              <a:t>Focus on securing control of the labour process</a:t>
            </a:r>
          </a:p>
          <a:p>
            <a:pPr lvl="1"/>
            <a:r>
              <a:rPr lang="en-GB" sz="2400" i="1" dirty="0"/>
              <a:t>Clash of economic interests</a:t>
            </a:r>
          </a:p>
          <a:p>
            <a:r>
              <a:rPr lang="en-GB" sz="2800" dirty="0"/>
              <a:t>Complex balance of conflict and co-operation (Edwards, 2003)</a:t>
            </a:r>
          </a:p>
          <a:p>
            <a:pPr lvl="1"/>
            <a:r>
              <a:rPr lang="en-GB" sz="2400" i="1" dirty="0"/>
              <a:t>Employers also need to secure commitment</a:t>
            </a:r>
          </a:p>
        </p:txBody>
      </p:sp>
      <p:sp>
        <p:nvSpPr>
          <p:cNvPr id="4" name="Title 1"/>
          <p:cNvSpPr txBox="1">
            <a:spLocks/>
          </p:cNvSpPr>
          <p:nvPr/>
        </p:nvSpPr>
        <p:spPr>
          <a:xfrm>
            <a:off x="781050" y="152401"/>
            <a:ext cx="7886700" cy="12312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a:lstStyle>
          <a:p>
            <a:r>
              <a:rPr lang="en-GB" dirty="0"/>
              <a:t>The wage-effort bargain</a:t>
            </a:r>
          </a:p>
        </p:txBody>
      </p:sp>
    </p:spTree>
    <p:extLst>
      <p:ext uri="{BB962C8B-B14F-4D97-AF65-F5344CB8AC3E}">
        <p14:creationId xmlns:p14="http://schemas.microsoft.com/office/powerpoint/2010/main" val="29314364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989685"/>
            <a:ext cx="7886700" cy="4878630"/>
          </a:xfrm>
        </p:spPr>
        <p:txBody>
          <a:bodyPr>
            <a:normAutofit fontScale="90000"/>
          </a:bodyPr>
          <a:lstStyle/>
          <a:p>
            <a:br>
              <a:rPr lang="en-GB" dirty="0"/>
            </a:br>
            <a:r>
              <a:rPr lang="en-GB" dirty="0"/>
              <a:t>Consider the recent strike case study, what employee relations perspectives are at play - pluralist, unitarist or radical perspective???</a:t>
            </a:r>
            <a:br>
              <a:rPr lang="en-GB" dirty="0"/>
            </a:br>
            <a:endParaRPr lang="en-GB" dirty="0"/>
          </a:p>
        </p:txBody>
      </p:sp>
    </p:spTree>
    <p:extLst>
      <p:ext uri="{BB962C8B-B14F-4D97-AF65-F5344CB8AC3E}">
        <p14:creationId xmlns:p14="http://schemas.microsoft.com/office/powerpoint/2010/main" val="11094399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36431"/>
            <a:ext cx="8229600" cy="4396826"/>
          </a:xfrm>
        </p:spPr>
        <p:txBody>
          <a:bodyPr>
            <a:normAutofit fontScale="77500" lnSpcReduction="20000"/>
          </a:bodyPr>
          <a:lstStyle/>
          <a:p>
            <a:r>
              <a:rPr lang="en-GB" dirty="0"/>
              <a:t>Employee relations is essentially about regulating the employment relationship</a:t>
            </a:r>
          </a:p>
          <a:p>
            <a:r>
              <a:rPr lang="en-GB" dirty="0"/>
              <a:t>Regulated through key employment relations processes:</a:t>
            </a:r>
          </a:p>
          <a:p>
            <a:pPr lvl="1"/>
            <a:r>
              <a:rPr lang="en-GB" i="1" dirty="0"/>
              <a:t>Bargaining – with individuals and also collectively through trade unions</a:t>
            </a:r>
          </a:p>
          <a:p>
            <a:pPr lvl="1"/>
            <a:r>
              <a:rPr lang="en-GB" i="1" dirty="0"/>
              <a:t>Managerial prerogative </a:t>
            </a:r>
          </a:p>
          <a:p>
            <a:pPr lvl="1"/>
            <a:r>
              <a:rPr lang="en-GB" i="1" dirty="0"/>
              <a:t>Involvement and participation mechanisms</a:t>
            </a:r>
          </a:p>
          <a:p>
            <a:pPr lvl="1"/>
            <a:r>
              <a:rPr lang="en-GB" i="1" dirty="0"/>
              <a:t>Employee engagement</a:t>
            </a:r>
          </a:p>
          <a:p>
            <a:pPr lvl="1"/>
            <a:r>
              <a:rPr lang="en-GB" i="1" dirty="0"/>
              <a:t>Third-part intervention i.e. </a:t>
            </a:r>
            <a:r>
              <a:rPr lang="en-GB" i="1" dirty="0" err="1"/>
              <a:t>Acas</a:t>
            </a:r>
            <a:endParaRPr lang="en-GB" i="1" dirty="0"/>
          </a:p>
          <a:p>
            <a:pPr lvl="1"/>
            <a:r>
              <a:rPr lang="en-GB" i="1" dirty="0"/>
              <a:t>Industrial sanctions</a:t>
            </a:r>
          </a:p>
          <a:p>
            <a:r>
              <a:rPr lang="en-GB" dirty="0"/>
              <a:t>These processes are shaped by social, economic and political context</a:t>
            </a:r>
          </a:p>
        </p:txBody>
      </p:sp>
      <p:sp>
        <p:nvSpPr>
          <p:cNvPr id="4" name="Title 3"/>
          <p:cNvSpPr>
            <a:spLocks noGrp="1"/>
          </p:cNvSpPr>
          <p:nvPr>
            <p:ph type="title"/>
          </p:nvPr>
        </p:nvSpPr>
        <p:spPr/>
        <p:txBody>
          <a:bodyPr/>
          <a:lstStyle/>
          <a:p>
            <a:r>
              <a:rPr lang="en-GB" dirty="0"/>
              <a:t>Regulating employee relations</a:t>
            </a:r>
          </a:p>
        </p:txBody>
      </p:sp>
    </p:spTree>
    <p:extLst>
      <p:ext uri="{BB962C8B-B14F-4D97-AF65-F5344CB8AC3E}">
        <p14:creationId xmlns:p14="http://schemas.microsoft.com/office/powerpoint/2010/main" val="25519969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44B9A98-F31B-4548-9251-368959B43764}"/>
              </a:ext>
            </a:extLst>
          </p:cNvPr>
          <p:cNvSpPr>
            <a:spLocks noGrp="1" noChangeArrowheads="1"/>
          </p:cNvSpPr>
          <p:nvPr>
            <p:ph type="title"/>
          </p:nvPr>
        </p:nvSpPr>
        <p:spPr/>
        <p:txBody>
          <a:bodyPr/>
          <a:lstStyle/>
          <a:p>
            <a:pPr eaLnBrk="1" hangingPunct="1"/>
            <a:r>
              <a:rPr lang="en-GB" altLang="en-US" sz="4200">
                <a:latin typeface="Arial Narrow" panose="020B0606020202030204" pitchFamily="34" charset="0"/>
              </a:rPr>
              <a:t>Collective v Individual Bargaining</a:t>
            </a:r>
          </a:p>
        </p:txBody>
      </p:sp>
      <p:sp>
        <p:nvSpPr>
          <p:cNvPr id="10243" name="Rectangle 3">
            <a:extLst>
              <a:ext uri="{FF2B5EF4-FFF2-40B4-BE49-F238E27FC236}">
                <a16:creationId xmlns:a16="http://schemas.microsoft.com/office/drawing/2014/main" id="{6F28A758-CF7D-4A3D-9EBE-57B427D692E6}"/>
              </a:ext>
            </a:extLst>
          </p:cNvPr>
          <p:cNvSpPr>
            <a:spLocks noGrp="1" noChangeArrowheads="1"/>
          </p:cNvSpPr>
          <p:nvPr>
            <p:ph type="body" idx="1"/>
          </p:nvPr>
        </p:nvSpPr>
        <p:spPr/>
        <p:txBody>
          <a:bodyPr/>
          <a:lstStyle/>
          <a:p>
            <a:pPr eaLnBrk="1" hangingPunct="1"/>
            <a:r>
              <a:rPr lang="en-GB" altLang="en-US" sz="2800">
                <a:solidFill>
                  <a:srgbClr val="222222"/>
                </a:solidFill>
                <a:latin typeface="Arial Narrow" panose="020B0606020202030204" pitchFamily="34" charset="0"/>
              </a:rPr>
              <a:t>Individual bargaining is where workers negotiate their own pay and conditions with their employer.</a:t>
            </a:r>
            <a:br>
              <a:rPr lang="en-GB" altLang="en-US" sz="2800">
                <a:solidFill>
                  <a:srgbClr val="222222"/>
                </a:solidFill>
                <a:latin typeface="Arial Narrow" panose="020B0606020202030204" pitchFamily="34" charset="0"/>
              </a:rPr>
            </a:br>
            <a:endParaRPr lang="en-GB" altLang="en-US" sz="2800">
              <a:solidFill>
                <a:srgbClr val="222222"/>
              </a:solidFill>
              <a:latin typeface="Arial Narrow" panose="020B0606020202030204" pitchFamily="34" charset="0"/>
            </a:endParaRPr>
          </a:p>
          <a:p>
            <a:pPr eaLnBrk="1" hangingPunct="1"/>
            <a:r>
              <a:rPr lang="en-GB" altLang="en-US" sz="2800">
                <a:solidFill>
                  <a:srgbClr val="222222"/>
                </a:solidFill>
                <a:latin typeface="Arial Narrow" panose="020B0606020202030204" pitchFamily="34" charset="0"/>
              </a:rPr>
              <a:t>Collective bargaining occurs when workers allow the union to negotiate on their behalf. Negotiations can be with an individual employer or an employers' association.</a:t>
            </a:r>
          </a:p>
          <a:p>
            <a:pPr eaLnBrk="1" hangingPunct="1"/>
            <a:endParaRPr lang="en-GB" altLang="en-US" sz="2800">
              <a:latin typeface="Arial Narrow" panose="020B0606020202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513C8A4D-4439-4607-BC32-1C0DFF3248D7}"/>
              </a:ext>
            </a:extLst>
          </p:cNvPr>
          <p:cNvSpPr>
            <a:spLocks noGrp="1" noChangeArrowheads="1"/>
          </p:cNvSpPr>
          <p:nvPr>
            <p:ph type="title"/>
          </p:nvPr>
        </p:nvSpPr>
        <p:spPr/>
        <p:txBody>
          <a:bodyPr/>
          <a:lstStyle/>
          <a:p>
            <a:pPr eaLnBrk="1" hangingPunct="1"/>
            <a:r>
              <a:rPr lang="en-GB" altLang="en-US">
                <a:latin typeface="Arial Narrow" panose="020B0606020202030204" pitchFamily="34" charset="0"/>
              </a:rPr>
              <a:t>Works councils</a:t>
            </a:r>
            <a:endParaRPr lang="en-US" altLang="en-US">
              <a:latin typeface="Arial Narrow" panose="020B0606020202030204" pitchFamily="34" charset="0"/>
            </a:endParaRPr>
          </a:p>
        </p:txBody>
      </p:sp>
      <p:sp>
        <p:nvSpPr>
          <p:cNvPr id="25603" name="Rectangle 3">
            <a:extLst>
              <a:ext uri="{FF2B5EF4-FFF2-40B4-BE49-F238E27FC236}">
                <a16:creationId xmlns:a16="http://schemas.microsoft.com/office/drawing/2014/main" id="{B0FE2110-1D60-4799-99F4-2F2A5F8A89F1}"/>
              </a:ext>
            </a:extLst>
          </p:cNvPr>
          <p:cNvSpPr>
            <a:spLocks noGrp="1" noChangeArrowheads="1"/>
          </p:cNvSpPr>
          <p:nvPr>
            <p:ph type="body" idx="1"/>
          </p:nvPr>
        </p:nvSpPr>
        <p:spPr/>
        <p:txBody>
          <a:bodyPr>
            <a:normAutofit/>
          </a:bodyPr>
          <a:lstStyle/>
          <a:p>
            <a:pPr eaLnBrk="1" hangingPunct="1"/>
            <a:r>
              <a:rPr lang="en-GB" altLang="en-US" dirty="0">
                <a:latin typeface="Arial Narrow" panose="020B0606020202030204" pitchFamily="34" charset="0"/>
              </a:rPr>
              <a:t>These are forums where workers and management meet to discuss issues concerning work e.g. working conditions, pay, training</a:t>
            </a:r>
          </a:p>
          <a:p>
            <a:pPr eaLnBrk="1" hangingPunct="1"/>
            <a:r>
              <a:rPr lang="en-GB" altLang="en-US" dirty="0">
                <a:latin typeface="Arial Narrow" panose="020B0606020202030204" pitchFamily="34" charset="0"/>
              </a:rPr>
              <a:t>Usually members are elected </a:t>
            </a:r>
          </a:p>
          <a:p>
            <a:pPr eaLnBrk="1" hangingPunct="1"/>
            <a:r>
              <a:rPr lang="en-GB" altLang="en-US" dirty="0">
                <a:latin typeface="Arial Narrow" panose="020B0606020202030204" pitchFamily="34" charset="0"/>
              </a:rPr>
              <a:t>Often used where there are no trade unions </a:t>
            </a:r>
          </a:p>
          <a:p>
            <a:pPr eaLnBrk="1" hangingPunct="1"/>
            <a:r>
              <a:rPr lang="en-GB" altLang="en-US" dirty="0">
                <a:latin typeface="Arial Narrow" panose="020B0606020202030204" pitchFamily="34" charset="0"/>
              </a:rPr>
              <a:t>Example – John Lewis</a:t>
            </a:r>
          </a:p>
          <a:p>
            <a:pPr eaLnBrk="1" hangingPunct="1"/>
            <a:endParaRPr lang="en-US" altLang="en-US" dirty="0">
              <a:latin typeface="Arial Narrow" panose="020B0606020202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Legal Framework</a:t>
            </a:r>
          </a:p>
        </p:txBody>
      </p:sp>
      <p:sp>
        <p:nvSpPr>
          <p:cNvPr id="3" name="Content Placeholder 2"/>
          <p:cNvSpPr>
            <a:spLocks noGrp="1"/>
          </p:cNvSpPr>
          <p:nvPr>
            <p:ph idx="1"/>
          </p:nvPr>
        </p:nvSpPr>
        <p:spPr/>
        <p:txBody>
          <a:bodyPr>
            <a:normAutofit fontScale="62500" lnSpcReduction="20000"/>
          </a:bodyPr>
          <a:lstStyle/>
          <a:p>
            <a:r>
              <a:rPr lang="en-GB" dirty="0"/>
              <a:t>Substantial growth in legal regulation of employment relationship over last 40 years</a:t>
            </a:r>
          </a:p>
          <a:p>
            <a:r>
              <a:rPr lang="en-GB" dirty="0"/>
              <a:t>Employment Contracts – express/implied terms</a:t>
            </a:r>
          </a:p>
          <a:p>
            <a:r>
              <a:rPr lang="en-GB" dirty="0"/>
              <a:t>Common law</a:t>
            </a:r>
          </a:p>
          <a:p>
            <a:r>
              <a:rPr lang="en-GB" dirty="0"/>
              <a:t>Codes of Practice</a:t>
            </a:r>
          </a:p>
          <a:p>
            <a:r>
              <a:rPr lang="en-GB" dirty="0"/>
              <a:t>Key developments in Individual laws – Equality Act 2010, Default Retirement Age (2011), Agency Workers Regulations (2010), increase in qualifying service for unfair dismissal to two years (2012) </a:t>
            </a:r>
          </a:p>
          <a:p>
            <a:r>
              <a:rPr lang="en-GB" dirty="0"/>
              <a:t>Main developments in collective laws – ICE Regulations (2004), Statutory TU recognition (2000), restrictions on industrial action.</a:t>
            </a:r>
          </a:p>
          <a:p>
            <a:r>
              <a:rPr lang="en-GB" dirty="0"/>
              <a:t>Trade Union Act (2016) and further amendments came in 2019.</a:t>
            </a:r>
          </a:p>
        </p:txBody>
      </p:sp>
      <p:sp>
        <p:nvSpPr>
          <p:cNvPr id="4" name="Slide Number Placeholder 3">
            <a:extLst>
              <a:ext uri="{FF2B5EF4-FFF2-40B4-BE49-F238E27FC236}">
                <a16:creationId xmlns:a16="http://schemas.microsoft.com/office/drawing/2014/main" id="{2CD7606E-3460-4515-9ECB-3ABED94B2407}"/>
              </a:ext>
            </a:extLst>
          </p:cNvPr>
          <p:cNvSpPr>
            <a:spLocks noGrp="1"/>
          </p:cNvSpPr>
          <p:nvPr>
            <p:ph type="sldNum" sz="quarter" idx="12"/>
          </p:nvPr>
        </p:nvSpPr>
        <p:spPr/>
        <p:txBody>
          <a:bodyPr/>
          <a:lstStyle/>
          <a:p>
            <a:fld id="{AC82685A-BD3A-4230-8D85-804689F67293}" type="slidenum">
              <a:rPr lang="en-GB" smtClean="0"/>
              <a:t>30</a:t>
            </a:fld>
            <a:endParaRPr lang="en-GB"/>
          </a:p>
        </p:txBody>
      </p:sp>
    </p:spTree>
    <p:extLst>
      <p:ext uri="{BB962C8B-B14F-4D97-AF65-F5344CB8AC3E}">
        <p14:creationId xmlns:p14="http://schemas.microsoft.com/office/powerpoint/2010/main" val="27476154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European Dimension</a:t>
            </a:r>
          </a:p>
        </p:txBody>
      </p:sp>
      <p:sp>
        <p:nvSpPr>
          <p:cNvPr id="3" name="Content Placeholder 2"/>
          <p:cNvSpPr>
            <a:spLocks noGrp="1"/>
          </p:cNvSpPr>
          <p:nvPr>
            <p:ph idx="1"/>
          </p:nvPr>
        </p:nvSpPr>
        <p:spPr/>
        <p:txBody>
          <a:bodyPr>
            <a:normAutofit/>
          </a:bodyPr>
          <a:lstStyle/>
          <a:p>
            <a:pPr marL="0" indent="0">
              <a:buNone/>
            </a:pPr>
            <a:r>
              <a:rPr lang="en-GB" dirty="0"/>
              <a:t>European dimension – a strong welfare state, a partnership between government, employers and workers, and minimum standards of work. Legislation – NMW, parental leave. </a:t>
            </a:r>
          </a:p>
          <a:p>
            <a:endParaRPr lang="en-GB" dirty="0"/>
          </a:p>
        </p:txBody>
      </p:sp>
      <p:sp>
        <p:nvSpPr>
          <p:cNvPr id="4" name="Slide Number Placeholder 3">
            <a:extLst>
              <a:ext uri="{FF2B5EF4-FFF2-40B4-BE49-F238E27FC236}">
                <a16:creationId xmlns:a16="http://schemas.microsoft.com/office/drawing/2014/main" id="{0D25264E-DFA6-4662-ADDE-37D67E519BE2}"/>
              </a:ext>
            </a:extLst>
          </p:cNvPr>
          <p:cNvSpPr>
            <a:spLocks noGrp="1"/>
          </p:cNvSpPr>
          <p:nvPr>
            <p:ph type="sldNum" sz="quarter" idx="12"/>
          </p:nvPr>
        </p:nvSpPr>
        <p:spPr/>
        <p:txBody>
          <a:bodyPr/>
          <a:lstStyle/>
          <a:p>
            <a:fld id="{AC82685A-BD3A-4230-8D85-804689F67293}" type="slidenum">
              <a:rPr lang="en-GB" smtClean="0"/>
              <a:t>31</a:t>
            </a:fld>
            <a:endParaRPr lang="en-GB"/>
          </a:p>
        </p:txBody>
      </p:sp>
    </p:spTree>
    <p:extLst>
      <p:ext uri="{BB962C8B-B14F-4D97-AF65-F5344CB8AC3E}">
        <p14:creationId xmlns:p14="http://schemas.microsoft.com/office/powerpoint/2010/main" val="41693954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12776"/>
            <a:ext cx="8229600" cy="4320481"/>
          </a:xfrm>
        </p:spPr>
        <p:txBody>
          <a:bodyPr>
            <a:normAutofit lnSpcReduction="10000"/>
          </a:bodyPr>
          <a:lstStyle/>
          <a:p>
            <a:r>
              <a:rPr lang="en-GB" sz="2400" dirty="0"/>
              <a:t>Traditionally employee relations has been concerned with managing conflict</a:t>
            </a:r>
          </a:p>
          <a:p>
            <a:r>
              <a:rPr lang="en-GB" sz="2400" dirty="0"/>
              <a:t>Pluralist approaches that revolved around collective bargaining were dominant</a:t>
            </a:r>
          </a:p>
          <a:p>
            <a:r>
              <a:rPr lang="en-GB" sz="2400" dirty="0" err="1"/>
              <a:t>Unitarist</a:t>
            </a:r>
            <a:r>
              <a:rPr lang="en-GB" sz="2400" dirty="0"/>
              <a:t> perspectives have become more influential with the decline of trade unions and increased influence of HRM</a:t>
            </a:r>
          </a:p>
          <a:p>
            <a:pPr lvl="1"/>
            <a:r>
              <a:rPr lang="en-GB" sz="2000" dirty="0"/>
              <a:t>65% of employees share many of the values of their organisation (Wanrooy et al., 2013)</a:t>
            </a:r>
          </a:p>
          <a:p>
            <a:pPr lvl="1"/>
            <a:r>
              <a:rPr lang="en-GB" sz="2000" dirty="0"/>
              <a:t>Increase in fear of dismissal, discrimination and victimisation since 2000 (</a:t>
            </a:r>
            <a:r>
              <a:rPr lang="en-GB" sz="2000" dirty="0" err="1"/>
              <a:t>Gallie</a:t>
            </a:r>
            <a:r>
              <a:rPr lang="en-GB" sz="2000" dirty="0"/>
              <a:t> et al., 2013) </a:t>
            </a:r>
          </a:p>
          <a:p>
            <a:r>
              <a:rPr lang="en-GB" sz="2400" dirty="0"/>
              <a:t>Conflict still persists but manifests itself in different ways</a:t>
            </a:r>
          </a:p>
        </p:txBody>
      </p:sp>
      <p:sp>
        <p:nvSpPr>
          <p:cNvPr id="4" name="Title 3"/>
          <p:cNvSpPr>
            <a:spLocks noGrp="1"/>
          </p:cNvSpPr>
          <p:nvPr>
            <p:ph type="title"/>
          </p:nvPr>
        </p:nvSpPr>
        <p:spPr/>
        <p:txBody>
          <a:bodyPr/>
          <a:lstStyle/>
          <a:p>
            <a:r>
              <a:rPr lang="en-GB" dirty="0"/>
              <a:t>Conclusion</a:t>
            </a:r>
          </a:p>
        </p:txBody>
      </p:sp>
    </p:spTree>
    <p:extLst>
      <p:ext uri="{BB962C8B-B14F-4D97-AF65-F5344CB8AC3E}">
        <p14:creationId xmlns:p14="http://schemas.microsoft.com/office/powerpoint/2010/main" val="322057280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f66716c4-314f-46c1-b01e-5a44c61897d8"/>
    <ds:schemaRef ds:uri="a908d394-d138-480e-87a3-ff44c37f991a"/>
    <ds:schemaRef ds:uri="http://schemas.microsoft.com/office/2006/documentManagement/types"/>
    <ds:schemaRef ds:uri="http://purl.org/dc/elements/1.1/"/>
    <ds:schemaRef ds:uri="http://www.w3.org/XML/1998/namespace"/>
    <ds:schemaRef ds:uri="http://schemas.microsoft.com/office/infopath/2007/PartnerControls"/>
    <ds:schemaRef ds:uri="http://schemas.openxmlformats.org/package/2006/metadata/core-properti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2647</TotalTime>
  <Words>2066</Words>
  <Application>Microsoft Office PowerPoint</Application>
  <PresentationFormat>On-screen Show (4:3)</PresentationFormat>
  <Paragraphs>248</Paragraphs>
  <Slides>32</Slides>
  <Notes>4</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Arial Narrow</vt:lpstr>
      <vt:lpstr>Calibri</vt:lpstr>
      <vt:lpstr>Myriad Pro</vt:lpstr>
      <vt:lpstr>20140311PresentationUWTSDTemplate</vt:lpstr>
      <vt:lpstr>BA  Employee Relations  and Reward</vt:lpstr>
      <vt:lpstr>PowerPoint Presentation</vt:lpstr>
      <vt:lpstr>Teaching Schedule and Moodle Resources</vt:lpstr>
      <vt:lpstr>Learning Outcome 1</vt:lpstr>
      <vt:lpstr>Overview of Session</vt:lpstr>
      <vt:lpstr>Definitions of Employee Relations (ER)</vt:lpstr>
      <vt:lpstr>Definitions</vt:lpstr>
      <vt:lpstr>Historical Insight to Employee Relations</vt:lpstr>
      <vt:lpstr>PowerPoint Presentation</vt:lpstr>
      <vt:lpstr>Contexts for ER</vt:lpstr>
      <vt:lpstr>Factors Shaping Labour Markets and their Implications for the Employment Relationship</vt:lpstr>
      <vt:lpstr>Theoretical approaches</vt:lpstr>
      <vt:lpstr>Perspectives on Employee Relationships</vt:lpstr>
      <vt:lpstr>Perspectives on ER (1)</vt:lpstr>
      <vt:lpstr>Perspectives on ER (2)</vt:lpstr>
      <vt:lpstr>The Employment Relationship as:</vt:lpstr>
      <vt:lpstr>Chapters 1/2 – Dundon and Rollinson (2011)</vt:lpstr>
      <vt:lpstr>Key actors </vt:lpstr>
      <vt:lpstr>Parties to Employment Relationships (1)</vt:lpstr>
      <vt:lpstr>Management Style</vt:lpstr>
      <vt:lpstr>Parties to Employment Relationships (2)</vt:lpstr>
      <vt:lpstr>Parties to Employment Relationships (3)</vt:lpstr>
      <vt:lpstr>How does the State affect employment relations in AN Organisation with which you are familiar? </vt:lpstr>
      <vt:lpstr>Interests in employment relations</vt:lpstr>
      <vt:lpstr>PowerPoint Presentation</vt:lpstr>
      <vt:lpstr> Consider the recent strike case study, what employee relations perspectives are at play - pluralist, unitarist or radical perspective??? </vt:lpstr>
      <vt:lpstr>Regulating employee relations</vt:lpstr>
      <vt:lpstr>Collective v Individual Bargaining</vt:lpstr>
      <vt:lpstr>Works councils</vt:lpstr>
      <vt:lpstr>The Legal Framework</vt:lpstr>
      <vt:lpstr>European Dimension</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Deborah</cp:lastModifiedBy>
  <cp:revision>59</cp:revision>
  <dcterms:created xsi:type="dcterms:W3CDTF">2015-04-14T15:21:28Z</dcterms:created>
  <dcterms:modified xsi:type="dcterms:W3CDTF">2020-01-20T10:55:52Z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