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5634"/>
  </p:normalViewPr>
  <p:slideViewPr>
    <p:cSldViewPr snapToGrid="0">
      <p:cViewPr varScale="1">
        <p:scale>
          <a:sx n="90" d="100"/>
          <a:sy n="90" d="100"/>
        </p:scale>
        <p:origin x="232" y="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524386-578B-E442-B602-E0EC570F6F70}" type="datetimeFigureOut">
              <a:rPr lang="en-US" smtClean="0"/>
              <a:t>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17F40-D036-B347-9EF1-0BAC0DF3780B}" type="slidenum">
              <a:rPr lang="en-US" smtClean="0"/>
              <a:t>‹#›</a:t>
            </a:fld>
            <a:endParaRPr lang="en-US"/>
          </a:p>
        </p:txBody>
      </p:sp>
    </p:spTree>
    <p:extLst>
      <p:ext uri="{BB962C8B-B14F-4D97-AF65-F5344CB8AC3E}">
        <p14:creationId xmlns:p14="http://schemas.microsoft.com/office/powerpoint/2010/main" val="2294593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E17F40-D036-B347-9EF1-0BAC0DF3780B}" type="slidenum">
              <a:rPr lang="en-US" smtClean="0"/>
              <a:t>1</a:t>
            </a:fld>
            <a:endParaRPr lang="en-US"/>
          </a:p>
        </p:txBody>
      </p:sp>
    </p:spTree>
    <p:extLst>
      <p:ext uri="{BB962C8B-B14F-4D97-AF65-F5344CB8AC3E}">
        <p14:creationId xmlns:p14="http://schemas.microsoft.com/office/powerpoint/2010/main" val="1761056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EF00E-9D30-C7A3-9269-21A26A62186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A89C9C-289C-9EEA-F4A7-E95C639D75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0826981-E085-79D7-94A7-1ABAADCA4CDE}"/>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5" name="Footer Placeholder 4">
            <a:extLst>
              <a:ext uri="{FF2B5EF4-FFF2-40B4-BE49-F238E27FC236}">
                <a16:creationId xmlns:a16="http://schemas.microsoft.com/office/drawing/2014/main" id="{218DBEBD-90E7-8F26-3ED3-E19C98E07A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2BF95F-8579-1C78-4F56-722784115A34}"/>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254246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0DA5-BFFA-A20F-3858-288971A8187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8C6E11-1451-4697-008C-A31886F578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9072E7-3CA6-1300-2B95-2903E3258D31}"/>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5" name="Footer Placeholder 4">
            <a:extLst>
              <a:ext uri="{FF2B5EF4-FFF2-40B4-BE49-F238E27FC236}">
                <a16:creationId xmlns:a16="http://schemas.microsoft.com/office/drawing/2014/main" id="{E7B38127-C2D7-D432-2386-A2879A8D75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FAA886-63B7-724F-A60F-5E375ECB5E29}"/>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235231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14DF0-DF7A-5367-F91F-8EE359819F1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0C998F5-9F5A-5256-E592-E583DB2F49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A3DE66-D195-5550-8F2F-94F2E93B46A1}"/>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5" name="Footer Placeholder 4">
            <a:extLst>
              <a:ext uri="{FF2B5EF4-FFF2-40B4-BE49-F238E27FC236}">
                <a16:creationId xmlns:a16="http://schemas.microsoft.com/office/drawing/2014/main" id="{66D7810A-4A42-F884-CE02-5193207CE5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C5BABF-5842-25E5-F0D4-70FE061CBB04}"/>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960244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F2906-C9EF-D3F2-E8B6-58F103EA80F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A7E324-E6CA-91F5-9E0F-FFF6FF3F57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AD9C03E-65BF-52B3-2CAE-784B60B02E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910C77-B9F3-7B0A-724A-9B93938EEEAF}"/>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6" name="Footer Placeholder 5">
            <a:extLst>
              <a:ext uri="{FF2B5EF4-FFF2-40B4-BE49-F238E27FC236}">
                <a16:creationId xmlns:a16="http://schemas.microsoft.com/office/drawing/2014/main" id="{FE0770C8-5E4D-9669-0560-240D6C14E7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D573D9-CD12-2740-21D1-5D5FA56929E7}"/>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648110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62ECA-5F30-C62B-023F-C4A1FD660DC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CE487F-405B-6E9E-AC9B-DAA699E684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932BEB4-165F-016D-5A78-C7242E2486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EA800F6-8287-EFCB-3688-D4B58F7CA8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454CA1-1564-6F00-F341-EA0ECD93750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8C1B220-203D-B4DC-A2EE-7C2492B15604}"/>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8" name="Footer Placeholder 7">
            <a:extLst>
              <a:ext uri="{FF2B5EF4-FFF2-40B4-BE49-F238E27FC236}">
                <a16:creationId xmlns:a16="http://schemas.microsoft.com/office/drawing/2014/main" id="{E8BB66FD-5518-02E1-54EE-1C2FA250ADB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3278B0-E3B6-F6AA-5041-121922987AED}"/>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3507371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275C-D673-9DC3-96F4-CE48F47A399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5CE67EB-5B4C-E31A-F919-1BFE22EA9CFA}"/>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4" name="Footer Placeholder 3">
            <a:extLst>
              <a:ext uri="{FF2B5EF4-FFF2-40B4-BE49-F238E27FC236}">
                <a16:creationId xmlns:a16="http://schemas.microsoft.com/office/drawing/2014/main" id="{3DAC06F6-6DDB-81B6-473F-E5C28FE6EC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024F3E-6993-796A-60F1-8FADAEA1CA3D}"/>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1519153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15B170-3B1D-7067-7522-E5A344E26211}"/>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3" name="Footer Placeholder 2">
            <a:extLst>
              <a:ext uri="{FF2B5EF4-FFF2-40B4-BE49-F238E27FC236}">
                <a16:creationId xmlns:a16="http://schemas.microsoft.com/office/drawing/2014/main" id="{8B437D69-04F4-749C-6130-5AF38F9A1E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786A655-CB8E-0968-240D-FA19F983E6AE}"/>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2243148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E9CB-0FFA-B900-D60C-E3D23CF8FC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DEB1BD9-62A1-AE86-FB33-34115C8E9F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90895C1-E44B-7F20-5C68-E2175458DB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3024CB-0670-EF01-21B1-D6DAE12F90A2}"/>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6" name="Footer Placeholder 5">
            <a:extLst>
              <a:ext uri="{FF2B5EF4-FFF2-40B4-BE49-F238E27FC236}">
                <a16:creationId xmlns:a16="http://schemas.microsoft.com/office/drawing/2014/main" id="{906CFF8F-8C66-D636-26FB-1E2BBF8678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AE8913-99B4-4241-5D6F-42552A32913D}"/>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2470282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99863-8558-C175-D515-4328E377E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B00743-D0D1-5B03-A32B-CC3951BB52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9B3D1E-522B-D523-1259-5096ACB7A5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C47FDD-3FF7-36C7-E7F2-16955339973C}"/>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6" name="Footer Placeholder 5">
            <a:extLst>
              <a:ext uri="{FF2B5EF4-FFF2-40B4-BE49-F238E27FC236}">
                <a16:creationId xmlns:a16="http://schemas.microsoft.com/office/drawing/2014/main" id="{ADC38550-15F7-3E70-1A94-8DAF0F2EBB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4D963F-D7A5-2F96-72DD-0B680FF68AED}"/>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3665961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7935-BFCA-B654-8BFA-E3037FE5EA7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0E4A742-F43D-A7CB-3361-4A16477566A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CD0BAC-508A-EADF-3062-EEB833AD8931}"/>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5" name="Footer Placeholder 4">
            <a:extLst>
              <a:ext uri="{FF2B5EF4-FFF2-40B4-BE49-F238E27FC236}">
                <a16:creationId xmlns:a16="http://schemas.microsoft.com/office/drawing/2014/main" id="{63ADE170-B3A5-6232-B792-91CB3AC3A9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9FE886-624C-DEF8-B530-160A9E1185EE}"/>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1466127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DEC512-48E7-8E0B-8515-EC6BEDD8D09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E97277-CFE8-CE89-3A26-B48448B6DF0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23B513-CE01-C714-40EB-117B129EB0E5}"/>
              </a:ext>
            </a:extLst>
          </p:cNvPr>
          <p:cNvSpPr>
            <a:spLocks noGrp="1"/>
          </p:cNvSpPr>
          <p:nvPr>
            <p:ph type="dt" sz="half" idx="10"/>
          </p:nvPr>
        </p:nvSpPr>
        <p:spPr/>
        <p:txBody>
          <a:bodyPr/>
          <a:lstStyle/>
          <a:p>
            <a:fld id="{1DA83B0E-7541-E246-8310-BE2E881FF0BD}" type="datetimeFigureOut">
              <a:rPr lang="en-US" smtClean="0"/>
              <a:t>12/4/2022</a:t>
            </a:fld>
            <a:endParaRPr lang="en-US"/>
          </a:p>
        </p:txBody>
      </p:sp>
      <p:sp>
        <p:nvSpPr>
          <p:cNvPr id="5" name="Footer Placeholder 4">
            <a:extLst>
              <a:ext uri="{FF2B5EF4-FFF2-40B4-BE49-F238E27FC236}">
                <a16:creationId xmlns:a16="http://schemas.microsoft.com/office/drawing/2014/main" id="{8DA7BEB7-E166-79EF-60B5-C1094E9F4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0B00E1-D7B8-DDB6-69B1-953F75D33CE5}"/>
              </a:ext>
            </a:extLst>
          </p:cNvPr>
          <p:cNvSpPr>
            <a:spLocks noGrp="1"/>
          </p:cNvSpPr>
          <p:nvPr>
            <p:ph type="sldNum" sz="quarter" idx="12"/>
          </p:nvPr>
        </p:nvSpPr>
        <p:spPr/>
        <p:txBody>
          <a:bodyPr/>
          <a:lstStyle/>
          <a:p>
            <a:fld id="{A8AEC83A-E71E-DE43-8377-778EE821CB98}" type="slidenum">
              <a:rPr lang="en-US" smtClean="0"/>
              <a:t>‹#›</a:t>
            </a:fld>
            <a:endParaRPr lang="en-US"/>
          </a:p>
        </p:txBody>
      </p:sp>
    </p:spTree>
    <p:extLst>
      <p:ext uri="{BB962C8B-B14F-4D97-AF65-F5344CB8AC3E}">
        <p14:creationId xmlns:p14="http://schemas.microsoft.com/office/powerpoint/2010/main" val="409068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88EFD1-3992-98B3-A9F5-745D99EE1D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48AAB0-CE77-666E-E20A-AD677E29CE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F45714-42B3-BC33-FBA0-E85AF18D30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A83B0E-7541-E246-8310-BE2E881FF0BD}" type="datetimeFigureOut">
              <a:rPr lang="en-US" smtClean="0"/>
              <a:t>12/4/2022</a:t>
            </a:fld>
            <a:endParaRPr lang="en-US"/>
          </a:p>
        </p:txBody>
      </p:sp>
      <p:sp>
        <p:nvSpPr>
          <p:cNvPr id="5" name="Footer Placeholder 4">
            <a:extLst>
              <a:ext uri="{FF2B5EF4-FFF2-40B4-BE49-F238E27FC236}">
                <a16:creationId xmlns:a16="http://schemas.microsoft.com/office/drawing/2014/main" id="{26F1E439-27D7-A598-2634-AEE2FA7F1C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CE16D28-2736-CDB5-A977-A772078F74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AEC83A-E71E-DE43-8377-778EE821CB98}" type="slidenum">
              <a:rPr lang="en-US" smtClean="0"/>
              <a:t>‹#›</a:t>
            </a:fld>
            <a:endParaRPr lang="en-US"/>
          </a:p>
        </p:txBody>
      </p:sp>
    </p:spTree>
    <p:extLst>
      <p:ext uri="{BB962C8B-B14F-4D97-AF65-F5344CB8AC3E}">
        <p14:creationId xmlns:p14="http://schemas.microsoft.com/office/powerpoint/2010/main" val="915205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www.xotels.com/en/hotel-management/hotel-marketing-plan-strategies#diversify-experiment" TargetMode="External"/><Relationship Id="rId3" Type="http://schemas.openxmlformats.org/officeDocument/2006/relationships/hyperlink" Target="https://www.xotels.com/en/hotel-management/hotel-marketing-plan-strategies#website" TargetMode="External"/><Relationship Id="rId7" Type="http://schemas.openxmlformats.org/officeDocument/2006/relationships/hyperlink" Target="https://www.xotels.com/en/hotel-management/hotel-marketing-plan-strategies#hyper-target" TargetMode="External"/><Relationship Id="rId12" Type="http://schemas.openxmlformats.org/officeDocument/2006/relationships/hyperlink" Target="https://www.xotels.com/en/hotel-management/hotel-marketing-plan-strategies#set-objectives" TargetMode="External"/><Relationship Id="rId2" Type="http://schemas.openxmlformats.org/officeDocument/2006/relationships/hyperlink" Target="https://www.xotels.com/en/hotel-management/hotel-marketing-plan-strategies#guest-experience" TargetMode="External"/><Relationship Id="rId1" Type="http://schemas.openxmlformats.org/officeDocument/2006/relationships/slideLayout" Target="../slideLayouts/slideLayout7.xml"/><Relationship Id="rId6" Type="http://schemas.openxmlformats.org/officeDocument/2006/relationships/hyperlink" Target="https://www.xotels.com/en/hotel-management/hotel-marketing-plan-strategies#content-marketing" TargetMode="External"/><Relationship Id="rId11" Type="http://schemas.openxmlformats.org/officeDocument/2006/relationships/hyperlink" Target="https://www.xotels.com/en/hotel-management/hotel-marketing-plan-strategies#communication" TargetMode="External"/><Relationship Id="rId5" Type="http://schemas.openxmlformats.org/officeDocument/2006/relationships/hyperlink" Target="https://www.xotels.com/en/hotel-management/hotel-marketing-plan-strategies#advertisement" TargetMode="External"/><Relationship Id="rId10" Type="http://schemas.openxmlformats.org/officeDocument/2006/relationships/hyperlink" Target="https://www.xotels.com/en/hotel-management/hotel-marketing-plan-strategies#train-staff" TargetMode="External"/><Relationship Id="rId4" Type="http://schemas.openxmlformats.org/officeDocument/2006/relationships/hyperlink" Target="https://www.xotels.com/en/hotel-management/hotel-marketing-plan-strategies#social-media" TargetMode="External"/><Relationship Id="rId9" Type="http://schemas.openxmlformats.org/officeDocument/2006/relationships/hyperlink" Target="https://www.xotels.com/en/hotel-management/hotel-marketing-plan-strategies#distribution"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xotels.com/en/hotel-management/hotel-marketing-plan-strategies#guest-experienc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xotels.com/en/hotel-management/hotel-marketing-plan-strategies#websit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xotels.com/en/hotel-management/hotel-marketing-plan-strategies#social-media"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xotels.com/en/hotel-management/hotel-marketing-plan-strategies#advertisement"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xotels.com/en/hotel-management/hotel-marketing-plan-strategies#content-market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5" descr="White paper ships being led by a yellow ship">
            <a:extLst>
              <a:ext uri="{FF2B5EF4-FFF2-40B4-BE49-F238E27FC236}">
                <a16:creationId xmlns:a16="http://schemas.microsoft.com/office/drawing/2014/main" id="{8FA9C6FF-A055-B813-C53E-EE7F6BF920F6}"/>
              </a:ext>
            </a:extLst>
          </p:cNvPr>
          <p:cNvPicPr>
            <a:picLocks noChangeAspect="1"/>
          </p:cNvPicPr>
          <p:nvPr/>
        </p:nvPicPr>
        <p:blipFill rotWithShape="1">
          <a:blip r:embed="rId3"/>
          <a:srcRect l="13929" t="9091" r="9370"/>
          <a:stretch/>
        </p:blipFill>
        <p:spPr>
          <a:xfrm>
            <a:off x="3523488" y="10"/>
            <a:ext cx="8668512" cy="6857990"/>
          </a:xfrm>
          <a:prstGeom prst="rect">
            <a:avLst/>
          </a:prstGeom>
        </p:spPr>
      </p:pic>
      <p:sp>
        <p:nvSpPr>
          <p:cNvPr id="43" name="Rectangle 4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F79001-735A-1553-6EA2-DDCF3D73807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Marketing Essential plan presentation</a:t>
            </a:r>
          </a:p>
        </p:txBody>
      </p:sp>
      <p:sp>
        <p:nvSpPr>
          <p:cNvPr id="45" name="Rectangle 4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Rectangle 4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50E6B63C-BB83-828A-6C26-C06C61DB80DB}"/>
              </a:ext>
            </a:extLst>
          </p:cNvPr>
          <p:cNvSpPr txBox="1"/>
          <p:nvPr/>
        </p:nvSpPr>
        <p:spPr>
          <a:xfrm>
            <a:off x="1814513" y="5272088"/>
            <a:ext cx="2556662" cy="369332"/>
          </a:xfrm>
          <a:prstGeom prst="rect">
            <a:avLst/>
          </a:prstGeom>
          <a:noFill/>
        </p:spPr>
        <p:txBody>
          <a:bodyPr wrap="none" rtlCol="0">
            <a:spAutoFit/>
          </a:bodyPr>
          <a:lstStyle/>
          <a:p>
            <a:r>
              <a:rPr lang="en-US" dirty="0"/>
              <a:t>Presented by </a:t>
            </a:r>
            <a:r>
              <a:rPr lang="en-US" dirty="0" err="1"/>
              <a:t>Nohe</a:t>
            </a:r>
            <a:r>
              <a:rPr lang="en-US" dirty="0"/>
              <a:t> </a:t>
            </a:r>
            <a:r>
              <a:rPr lang="en-US" dirty="0" err="1"/>
              <a:t>Tekle</a:t>
            </a:r>
            <a:r>
              <a:rPr lang="en-US" dirty="0"/>
              <a:t> </a:t>
            </a:r>
          </a:p>
        </p:txBody>
      </p:sp>
    </p:spTree>
    <p:extLst>
      <p:ext uri="{BB962C8B-B14F-4D97-AF65-F5344CB8AC3E}">
        <p14:creationId xmlns:p14="http://schemas.microsoft.com/office/powerpoint/2010/main" val="11177359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70DA5F-A9C3-044A-1FF5-B57D226E7926}"/>
              </a:ext>
            </a:extLst>
          </p:cNvPr>
          <p:cNvSpPr txBox="1"/>
          <p:nvPr/>
        </p:nvSpPr>
        <p:spPr>
          <a:xfrm>
            <a:off x="239486" y="794657"/>
            <a:ext cx="12727719" cy="3970318"/>
          </a:xfrm>
          <a:prstGeom prst="rect">
            <a:avLst/>
          </a:prstGeom>
          <a:noFill/>
        </p:spPr>
        <p:txBody>
          <a:bodyPr wrap="square" rtlCol="0">
            <a:spAutoFit/>
          </a:bodyPr>
          <a:lstStyle/>
          <a:p>
            <a:pPr algn="l"/>
            <a:r>
              <a:rPr lang="en-US" b="1" dirty="0"/>
              <a:t>This presentation covers the </a:t>
            </a:r>
            <a:r>
              <a:rPr lang="en-GB" b="1" i="0" u="none" strike="noStrike" dirty="0">
                <a:solidFill>
                  <a:srgbClr val="4A4E57"/>
                </a:solidFill>
                <a:effectLst/>
                <a:latin typeface="Open Sans" panose="020B0606030504020204" pitchFamily="34" charset="0"/>
              </a:rPr>
              <a:t>11 best practices to create a solid marketing plan and strategy for your property:</a:t>
            </a:r>
          </a:p>
          <a:p>
            <a:pPr algn="l"/>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2"/>
              </a:rPr>
              <a:t>Guest experience is everything</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3"/>
              </a:rPr>
              <a:t>Don’t underestimate your website</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4"/>
              </a:rPr>
              <a:t>Social media</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5"/>
              </a:rPr>
              <a:t>Advertisement</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6"/>
              </a:rPr>
              <a:t>Content marketing</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7"/>
              </a:rPr>
              <a:t>Hyper-target</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8"/>
              </a:rPr>
              <a:t>Diversify and Experiment</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9"/>
              </a:rPr>
              <a:t>Review your Distribution</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10"/>
              </a:rPr>
              <a:t>Train your staff to sell better</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11"/>
              </a:rPr>
              <a:t>Communication with the team &amp; stakeholders</a:t>
            </a:r>
            <a:endParaRPr lang="en-GB" b="0" i="0" u="none" strike="noStrike" dirty="0">
              <a:solidFill>
                <a:srgbClr val="4A4E57"/>
              </a:solidFill>
              <a:effectLst/>
              <a:latin typeface="Open Sans" panose="020B0606030504020204" pitchFamily="34" charset="0"/>
            </a:endParaRPr>
          </a:p>
          <a:p>
            <a:pPr algn="l">
              <a:buFont typeface="+mj-lt"/>
              <a:buAutoNum type="arabicPeriod"/>
            </a:pPr>
            <a:r>
              <a:rPr lang="en-GB" b="0" i="0" u="none" strike="noStrike" dirty="0">
                <a:solidFill>
                  <a:srgbClr val="4A4E57"/>
                </a:solidFill>
                <a:effectLst/>
                <a:latin typeface="Open Sans" panose="020B0606030504020204" pitchFamily="34" charset="0"/>
                <a:hlinkClick r:id="rId12"/>
              </a:rPr>
              <a:t>Set the right objectives to succeed</a:t>
            </a:r>
            <a:endParaRPr lang="en-GB" b="0" i="0" u="none" strike="noStrike" dirty="0">
              <a:solidFill>
                <a:srgbClr val="4A4E57"/>
              </a:solidFill>
              <a:effectLst/>
              <a:latin typeface="Open Sans" panose="020B0606030504020204" pitchFamily="34" charset="0"/>
            </a:endParaRP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98368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00EE70-47A7-7FA9-9D59-EE9B7C46D218}"/>
              </a:ext>
            </a:extLst>
          </p:cNvPr>
          <p:cNvSpPr txBox="1"/>
          <p:nvPr/>
        </p:nvSpPr>
        <p:spPr>
          <a:xfrm>
            <a:off x="-2699657" y="1338943"/>
            <a:ext cx="12453257" cy="3416320"/>
          </a:xfrm>
          <a:prstGeom prst="rect">
            <a:avLst/>
          </a:prstGeom>
          <a:noFill/>
        </p:spPr>
        <p:txBody>
          <a:bodyPr wrap="square" rtlCol="0">
            <a:spAutoFit/>
          </a:bodyPr>
          <a:lstStyle/>
          <a:p>
            <a:pPr lvl="7"/>
            <a:r>
              <a:rPr lang="en-GB" b="0" i="0" u="none" strike="noStrike" dirty="0">
                <a:solidFill>
                  <a:srgbClr val="000000"/>
                </a:solidFill>
                <a:effectLst/>
              </a:rPr>
              <a:t>The complexity of today's travel journey has become more apparent than ever. </a:t>
            </a:r>
          </a:p>
          <a:p>
            <a:pPr lvl="7"/>
            <a:r>
              <a:rPr lang="en-GB" b="0" i="0" u="none" strike="noStrike" dirty="0">
                <a:solidFill>
                  <a:srgbClr val="000000"/>
                </a:solidFill>
                <a:effectLst/>
              </a:rPr>
              <a:t>Due to the rapid emergence and evolution of new travel apps and the increasing number of distribution goliaths, such as google and </a:t>
            </a:r>
            <a:r>
              <a:rPr lang="en-GB" b="0" i="0" u="none" strike="noStrike" dirty="0" err="1">
                <a:solidFill>
                  <a:srgbClr val="000000"/>
                </a:solidFill>
                <a:effectLst/>
              </a:rPr>
              <a:t>expedia</a:t>
            </a:r>
            <a:r>
              <a:rPr lang="en-GB" b="0" i="0" u="none" strike="noStrike" dirty="0">
                <a:solidFill>
                  <a:srgbClr val="000000"/>
                </a:solidFill>
                <a:effectLst/>
              </a:rPr>
              <a:t>, it can be hard to keep up with the changes in the market.</a:t>
            </a:r>
          </a:p>
          <a:p>
            <a:pPr lvl="7"/>
            <a:endParaRPr lang="en-GB" b="0" i="0" u="none" strike="noStrike" dirty="0">
              <a:solidFill>
                <a:srgbClr val="000000"/>
              </a:solidFill>
              <a:effectLst/>
            </a:endParaRPr>
          </a:p>
          <a:p>
            <a:pPr lvl="7"/>
            <a:r>
              <a:rPr lang="en-GB" b="0" i="0" u="none" strike="noStrike" dirty="0">
                <a:solidFill>
                  <a:srgbClr val="000000"/>
                </a:solidFill>
                <a:effectLst/>
              </a:rPr>
              <a:t>One of the most important factors that hotel management companies must consider when it comes to developing their marketing strategy is the importance of maintaining a comprehensive cross-channel approach.</a:t>
            </a:r>
          </a:p>
          <a:p>
            <a:pPr lvl="7"/>
            <a:endParaRPr lang="en-GB" b="0" i="0" u="none" strike="noStrike" dirty="0">
              <a:solidFill>
                <a:srgbClr val="000000"/>
              </a:solidFill>
              <a:effectLst/>
            </a:endParaRPr>
          </a:p>
          <a:p>
            <a:pPr lvl="7"/>
            <a:r>
              <a:rPr lang="en-GB" b="0" i="0" u="none" strike="noStrike" dirty="0">
                <a:solidFill>
                  <a:srgbClr val="000000"/>
                </a:solidFill>
                <a:effectLst/>
              </a:rPr>
              <a:t>This strategy will allow them to increase their visibility and ensure that their property is available whenever their potential customers search for it.</a:t>
            </a:r>
          </a:p>
          <a:p>
            <a:endParaRPr lang="en-US" dirty="0"/>
          </a:p>
        </p:txBody>
      </p:sp>
    </p:spTree>
    <p:extLst>
      <p:ext uri="{BB962C8B-B14F-4D97-AF65-F5344CB8AC3E}">
        <p14:creationId xmlns:p14="http://schemas.microsoft.com/office/powerpoint/2010/main" val="2575779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E130D-A9E7-790A-8909-DC771EB9E74C}"/>
              </a:ext>
            </a:extLst>
          </p:cNvPr>
          <p:cNvSpPr txBox="1"/>
          <p:nvPr/>
        </p:nvSpPr>
        <p:spPr>
          <a:xfrm>
            <a:off x="2492829" y="457200"/>
            <a:ext cx="4052071" cy="707886"/>
          </a:xfrm>
          <a:prstGeom prst="rect">
            <a:avLst/>
          </a:prstGeom>
          <a:noFill/>
        </p:spPr>
        <p:txBody>
          <a:bodyPr wrap="none" rtlCol="0">
            <a:spAutoFit/>
          </a:bodyPr>
          <a:lstStyle/>
          <a:p>
            <a:pPr algn="l">
              <a:buFont typeface="+mj-lt"/>
              <a:buAutoNum type="arabicPeriod"/>
            </a:pPr>
            <a:r>
              <a:rPr lang="en-GB" sz="2000" b="0" i="0" u="none" strike="noStrike" dirty="0">
                <a:solidFill>
                  <a:srgbClr val="4A4E57"/>
                </a:solidFill>
                <a:effectLst/>
                <a:latin typeface="Open Sans" panose="020B0606030504020204" pitchFamily="34" charset="0"/>
                <a:hlinkClick r:id="rId2"/>
              </a:rPr>
              <a:t>Guest experience is everything</a:t>
            </a:r>
            <a:endParaRPr lang="en-GB" sz="2000" b="0" i="0" u="none" strike="noStrike" dirty="0">
              <a:solidFill>
                <a:srgbClr val="4A4E57"/>
              </a:solidFill>
              <a:effectLst/>
              <a:latin typeface="Open Sans" panose="020B0606030504020204" pitchFamily="34" charset="0"/>
            </a:endParaRPr>
          </a:p>
          <a:p>
            <a:endParaRPr lang="en-US" sz="2000" b="1" dirty="0"/>
          </a:p>
        </p:txBody>
      </p:sp>
      <p:sp>
        <p:nvSpPr>
          <p:cNvPr id="8" name="TextBox 7">
            <a:extLst>
              <a:ext uri="{FF2B5EF4-FFF2-40B4-BE49-F238E27FC236}">
                <a16:creationId xmlns:a16="http://schemas.microsoft.com/office/drawing/2014/main" id="{462EF967-909A-88FE-3CB4-3C01132BA1B0}"/>
              </a:ext>
            </a:extLst>
          </p:cNvPr>
          <p:cNvSpPr txBox="1"/>
          <p:nvPr/>
        </p:nvSpPr>
        <p:spPr>
          <a:xfrm>
            <a:off x="1338943" y="968829"/>
            <a:ext cx="7805057" cy="2862322"/>
          </a:xfrm>
          <a:prstGeom prst="rect">
            <a:avLst/>
          </a:prstGeom>
          <a:noFill/>
        </p:spPr>
        <p:txBody>
          <a:bodyPr wrap="square">
            <a:spAutoFit/>
          </a:bodyPr>
          <a:lstStyle/>
          <a:p>
            <a:r>
              <a:rPr lang="en-US" dirty="0"/>
              <a:t>Build a solid operating process and customer relationship management system, which are essential requirements to keep track of everything. Gather all positive customer feedback (see our advice on the most effective ways to gather hotel guest email addresses), then pay particular attention to any customers who may not have had a positive overall experience. Positive internet reviews from the former group of visitors will boost your standing. You can still attempt to salvage it and make it into a successful stay by also paying attention to customers that had a less than ideal experience. Many times, customers who have an issue are quite grateful to have their concerns heard and quickly resolved. A bad circumstance can, and frequently does, turn around.</a:t>
            </a:r>
          </a:p>
        </p:txBody>
      </p:sp>
    </p:spTree>
    <p:extLst>
      <p:ext uri="{BB962C8B-B14F-4D97-AF65-F5344CB8AC3E}">
        <p14:creationId xmlns:p14="http://schemas.microsoft.com/office/powerpoint/2010/main" val="530585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50BD48-53B1-2874-1FF9-08C5E269F10C}"/>
              </a:ext>
            </a:extLst>
          </p:cNvPr>
          <p:cNvSpPr txBox="1"/>
          <p:nvPr/>
        </p:nvSpPr>
        <p:spPr>
          <a:xfrm>
            <a:off x="2993572" y="315687"/>
            <a:ext cx="4364146" cy="646331"/>
          </a:xfrm>
          <a:prstGeom prst="rect">
            <a:avLst/>
          </a:prstGeom>
          <a:noFill/>
        </p:spPr>
        <p:txBody>
          <a:bodyPr wrap="square" rtlCol="0">
            <a:spAutoFit/>
          </a:bodyPr>
          <a:lstStyle/>
          <a:p>
            <a:r>
              <a:rPr lang="en-GB" b="0" i="0" u="none" strike="noStrike" dirty="0">
                <a:solidFill>
                  <a:srgbClr val="4A4E57"/>
                </a:solidFill>
                <a:effectLst/>
                <a:latin typeface="Open Sans" panose="020B0606030504020204" pitchFamily="34" charset="0"/>
                <a:hlinkClick r:id="rId2"/>
              </a:rPr>
              <a:t>2. Don’t underestimate your website</a:t>
            </a:r>
            <a:endParaRPr lang="en-GB" b="0" i="0" u="none" strike="noStrike" dirty="0">
              <a:solidFill>
                <a:srgbClr val="4A4E57"/>
              </a:solidFill>
              <a:effectLst/>
              <a:latin typeface="Open Sans" panose="020B0606030504020204" pitchFamily="34" charset="0"/>
            </a:endParaRPr>
          </a:p>
          <a:p>
            <a:endParaRPr lang="en-US" dirty="0"/>
          </a:p>
        </p:txBody>
      </p:sp>
      <p:sp>
        <p:nvSpPr>
          <p:cNvPr id="4" name="TextBox 3">
            <a:extLst>
              <a:ext uri="{FF2B5EF4-FFF2-40B4-BE49-F238E27FC236}">
                <a16:creationId xmlns:a16="http://schemas.microsoft.com/office/drawing/2014/main" id="{DF0C74EA-3ED4-09A1-E0AC-1D9D331D6452}"/>
              </a:ext>
            </a:extLst>
          </p:cNvPr>
          <p:cNvSpPr txBox="1"/>
          <p:nvPr/>
        </p:nvSpPr>
        <p:spPr>
          <a:xfrm>
            <a:off x="2503714" y="962017"/>
            <a:ext cx="5854473" cy="4801314"/>
          </a:xfrm>
          <a:prstGeom prst="rect">
            <a:avLst/>
          </a:prstGeom>
          <a:noFill/>
        </p:spPr>
        <p:txBody>
          <a:bodyPr wrap="square" rtlCol="0">
            <a:spAutoFit/>
          </a:bodyPr>
          <a:lstStyle/>
          <a:p>
            <a:r>
              <a:rPr lang="en-US" dirty="0"/>
              <a:t>In 2022, discussing websites might seem out of date. Regardless of whether your direct traffic originates from SEO, paid search advertising, newsletters, social networks, or metasearch engines, your official website is still your most successful marketing tool. There are innumerable factors to take into account while developing a website, but be sure to abide by these fundamental guidelines: </a:t>
            </a:r>
          </a:p>
          <a:p>
            <a:r>
              <a:rPr lang="en-US" dirty="0"/>
              <a:t>Instead of designing it for yourself, consider your guests. A excellent website is one that its users enjoy visiting. Make it simple for visitors to access the material they want by focusing on usability and user experience (UX); don't skimp on hosting, content delivery networks (CDN), or on-page page performance enhancements. According to a Google study on website abandonment rates, if your website takes longer than three seconds to load, you lose 50% of your visitors.</a:t>
            </a:r>
          </a:p>
          <a:p>
            <a:endParaRPr lang="en-US" dirty="0"/>
          </a:p>
        </p:txBody>
      </p:sp>
    </p:spTree>
    <p:extLst>
      <p:ext uri="{BB962C8B-B14F-4D97-AF65-F5344CB8AC3E}">
        <p14:creationId xmlns:p14="http://schemas.microsoft.com/office/powerpoint/2010/main" val="495269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C230DC-CF47-197E-23CD-87E60920412B}"/>
              </a:ext>
            </a:extLst>
          </p:cNvPr>
          <p:cNvSpPr txBox="1"/>
          <p:nvPr/>
        </p:nvSpPr>
        <p:spPr>
          <a:xfrm>
            <a:off x="3086100" y="842963"/>
            <a:ext cx="3009900" cy="646331"/>
          </a:xfrm>
          <a:prstGeom prst="rect">
            <a:avLst/>
          </a:prstGeom>
          <a:noFill/>
        </p:spPr>
        <p:txBody>
          <a:bodyPr wrap="square" rtlCol="0">
            <a:spAutoFit/>
          </a:bodyPr>
          <a:lstStyle/>
          <a:p>
            <a:r>
              <a:rPr lang="en-GB" b="0" i="0" u="none" strike="noStrike" dirty="0">
                <a:solidFill>
                  <a:srgbClr val="4A4E57"/>
                </a:solidFill>
                <a:effectLst/>
                <a:latin typeface="Open Sans" panose="020B0606030504020204" pitchFamily="34" charset="0"/>
                <a:hlinkClick r:id="rId2"/>
              </a:rPr>
              <a:t>3. Social media</a:t>
            </a:r>
            <a:endParaRPr lang="en-GB" b="0" i="0" u="none" strike="noStrike" dirty="0">
              <a:solidFill>
                <a:srgbClr val="4A4E57"/>
              </a:solidFill>
              <a:effectLst/>
              <a:latin typeface="Open Sans" panose="020B0606030504020204" pitchFamily="34" charset="0"/>
            </a:endParaRPr>
          </a:p>
          <a:p>
            <a:endParaRPr lang="en-US" dirty="0"/>
          </a:p>
        </p:txBody>
      </p:sp>
      <p:sp>
        <p:nvSpPr>
          <p:cNvPr id="3" name="TextBox 2">
            <a:extLst>
              <a:ext uri="{FF2B5EF4-FFF2-40B4-BE49-F238E27FC236}">
                <a16:creationId xmlns:a16="http://schemas.microsoft.com/office/drawing/2014/main" id="{8326731C-2275-76DF-B6BF-C1CD1CB96702}"/>
              </a:ext>
            </a:extLst>
          </p:cNvPr>
          <p:cNvSpPr txBox="1"/>
          <p:nvPr/>
        </p:nvSpPr>
        <p:spPr>
          <a:xfrm>
            <a:off x="2314575" y="1685924"/>
            <a:ext cx="6272213" cy="2308324"/>
          </a:xfrm>
          <a:prstGeom prst="rect">
            <a:avLst/>
          </a:prstGeom>
          <a:noFill/>
        </p:spPr>
        <p:txBody>
          <a:bodyPr wrap="square" rtlCol="0">
            <a:spAutoFit/>
          </a:bodyPr>
          <a:lstStyle/>
          <a:p>
            <a:r>
              <a:rPr lang="en-US" dirty="0"/>
              <a:t>Engage your visitors with alluring material, and encourage them to tell others about their enjoyable experiences. Additionally, choose the appropriate platforms based on your target audience. You're trying to increase business travel. concentrate on Twitter and LinkedIn. Adult leisure </a:t>
            </a:r>
            <a:r>
              <a:rPr lang="en-US" dirty="0" err="1"/>
              <a:t>travellers</a:t>
            </a:r>
            <a:r>
              <a:rPr lang="en-US" dirty="0"/>
              <a:t>? Obviously, Facebook and Instagram should be used. On the other side, you might choose to make an investment in TikTok, Pinterest, or Snapchat if you want to improve your presence among younger audiences.</a:t>
            </a:r>
          </a:p>
        </p:txBody>
      </p:sp>
    </p:spTree>
    <p:extLst>
      <p:ext uri="{BB962C8B-B14F-4D97-AF65-F5344CB8AC3E}">
        <p14:creationId xmlns:p14="http://schemas.microsoft.com/office/powerpoint/2010/main" val="904163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A42270-817C-B6FD-050D-69E9E1295DE4}"/>
              </a:ext>
            </a:extLst>
          </p:cNvPr>
          <p:cNvSpPr txBox="1"/>
          <p:nvPr/>
        </p:nvSpPr>
        <p:spPr>
          <a:xfrm>
            <a:off x="3557588" y="1114425"/>
            <a:ext cx="2010487" cy="646331"/>
          </a:xfrm>
          <a:prstGeom prst="rect">
            <a:avLst/>
          </a:prstGeom>
          <a:noFill/>
        </p:spPr>
        <p:txBody>
          <a:bodyPr wrap="none" rtlCol="0">
            <a:spAutoFit/>
          </a:bodyPr>
          <a:lstStyle/>
          <a:p>
            <a:r>
              <a:rPr lang="en-GB" b="0" i="0" u="none" strike="noStrike" dirty="0">
                <a:solidFill>
                  <a:srgbClr val="4A4E57"/>
                </a:solidFill>
                <a:effectLst/>
                <a:latin typeface="Open Sans" panose="020B0606030504020204" pitchFamily="34" charset="0"/>
                <a:hlinkClick r:id="rId2"/>
              </a:rPr>
              <a:t>5. Advertisement</a:t>
            </a:r>
            <a:endParaRPr lang="en-GB" b="0" i="0" u="none" strike="noStrike" dirty="0">
              <a:solidFill>
                <a:srgbClr val="4A4E57"/>
              </a:solidFill>
              <a:effectLst/>
              <a:latin typeface="Open Sans" panose="020B0606030504020204" pitchFamily="34" charset="0"/>
            </a:endParaRPr>
          </a:p>
          <a:p>
            <a:endParaRPr lang="en-US" dirty="0"/>
          </a:p>
        </p:txBody>
      </p:sp>
      <p:sp>
        <p:nvSpPr>
          <p:cNvPr id="4" name="TextBox 3">
            <a:extLst>
              <a:ext uri="{FF2B5EF4-FFF2-40B4-BE49-F238E27FC236}">
                <a16:creationId xmlns:a16="http://schemas.microsoft.com/office/drawing/2014/main" id="{855DF4E1-DA43-C75C-B1CF-969FC65522DF}"/>
              </a:ext>
            </a:extLst>
          </p:cNvPr>
          <p:cNvSpPr txBox="1"/>
          <p:nvPr/>
        </p:nvSpPr>
        <p:spPr>
          <a:xfrm>
            <a:off x="2556455" y="1661190"/>
            <a:ext cx="4844469" cy="3416320"/>
          </a:xfrm>
          <a:prstGeom prst="rect">
            <a:avLst/>
          </a:prstGeom>
          <a:noFill/>
        </p:spPr>
        <p:txBody>
          <a:bodyPr wrap="square" rtlCol="0">
            <a:spAutoFit/>
          </a:bodyPr>
          <a:lstStyle/>
          <a:p>
            <a:r>
              <a:rPr lang="en-US" dirty="0"/>
              <a:t>You should be sure to choose an advertising solution that complements your approach from among the many that are available. Here are some ideas we have: </a:t>
            </a:r>
          </a:p>
          <a:p>
            <a:endParaRPr lang="en-US" dirty="0"/>
          </a:p>
          <a:p>
            <a:r>
              <a:rPr lang="en-US" dirty="0"/>
              <a:t>Native advertising, </a:t>
            </a:r>
            <a:r>
              <a:rPr lang="en-US" dirty="0" err="1"/>
              <a:t>pretargeting</a:t>
            </a:r>
            <a:r>
              <a:rPr lang="en-US" dirty="0"/>
              <a:t>, and social media are excellent strategies to raise brand awareness and make your hotel more visible to potential guests; </a:t>
            </a:r>
          </a:p>
          <a:p>
            <a:r>
              <a:rPr lang="en-US" dirty="0"/>
              <a:t>On the other side, retargeting and branded advertisements are the perfect techniques to generate high ROI with a small expenditure;</a:t>
            </a:r>
          </a:p>
        </p:txBody>
      </p:sp>
    </p:spTree>
    <p:extLst>
      <p:ext uri="{BB962C8B-B14F-4D97-AF65-F5344CB8AC3E}">
        <p14:creationId xmlns:p14="http://schemas.microsoft.com/office/powerpoint/2010/main" val="63715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991D09-5D85-3D2E-DA38-E2F70630D9EF}"/>
              </a:ext>
            </a:extLst>
          </p:cNvPr>
          <p:cNvSpPr txBox="1"/>
          <p:nvPr/>
        </p:nvSpPr>
        <p:spPr>
          <a:xfrm>
            <a:off x="3486150" y="828675"/>
            <a:ext cx="2448299" cy="646331"/>
          </a:xfrm>
          <a:prstGeom prst="rect">
            <a:avLst/>
          </a:prstGeom>
          <a:noFill/>
        </p:spPr>
        <p:txBody>
          <a:bodyPr wrap="none" rtlCol="0">
            <a:spAutoFit/>
          </a:bodyPr>
          <a:lstStyle/>
          <a:p>
            <a:r>
              <a:rPr lang="en-GB" b="0" i="0" u="none" strike="noStrike" dirty="0">
                <a:solidFill>
                  <a:srgbClr val="4A4E57"/>
                </a:solidFill>
                <a:effectLst/>
                <a:latin typeface="Open Sans" panose="020B0606030504020204" pitchFamily="34" charset="0"/>
                <a:hlinkClick r:id="rId2"/>
              </a:rPr>
              <a:t>5. Content marketing</a:t>
            </a:r>
            <a:endParaRPr lang="en-GB" b="0" i="0" u="none" strike="noStrike" dirty="0">
              <a:solidFill>
                <a:srgbClr val="4A4E57"/>
              </a:solidFill>
              <a:effectLst/>
              <a:latin typeface="Open Sans" panose="020B0606030504020204" pitchFamily="34" charset="0"/>
            </a:endParaRPr>
          </a:p>
          <a:p>
            <a:endParaRPr lang="en-US" dirty="0"/>
          </a:p>
        </p:txBody>
      </p:sp>
      <p:sp>
        <p:nvSpPr>
          <p:cNvPr id="4" name="TextBox 3">
            <a:extLst>
              <a:ext uri="{FF2B5EF4-FFF2-40B4-BE49-F238E27FC236}">
                <a16:creationId xmlns:a16="http://schemas.microsoft.com/office/drawing/2014/main" id="{C985A2C4-4F9E-820C-7F2E-182E8834B40F}"/>
              </a:ext>
            </a:extLst>
          </p:cNvPr>
          <p:cNvSpPr txBox="1"/>
          <p:nvPr/>
        </p:nvSpPr>
        <p:spPr>
          <a:xfrm>
            <a:off x="2014538" y="1785937"/>
            <a:ext cx="6443662" cy="4247317"/>
          </a:xfrm>
          <a:prstGeom prst="rect">
            <a:avLst/>
          </a:prstGeom>
          <a:noFill/>
        </p:spPr>
        <p:txBody>
          <a:bodyPr wrap="square" rtlCol="0">
            <a:spAutoFit/>
          </a:bodyPr>
          <a:lstStyle/>
          <a:p>
            <a:r>
              <a:rPr lang="en-US" dirty="0"/>
              <a:t>Let's dispel a common misconception first: content marketing is not limited to the stuff you post on your blog. True to form, in fact! A part of CM includes videos, mailings, and social media posts. When producing content, keep your target audience in mind and concentrate on the platforms where your (possible) visitors are active. For instance, if only 1% of people visit your blog, you might want to focus on other, more noticeable platforms. </a:t>
            </a:r>
          </a:p>
          <a:p>
            <a:endParaRPr lang="en-US" dirty="0"/>
          </a:p>
          <a:p>
            <a:r>
              <a:rPr lang="en-US" dirty="0"/>
              <a:t>Additionally, it's worthwhile to use AI content and image generation </a:t>
            </a:r>
            <a:r>
              <a:rPr lang="en-US" dirty="0" err="1"/>
              <a:t>programmes</a:t>
            </a:r>
            <a:r>
              <a:rPr lang="en-US" dirty="0"/>
              <a:t> like </a:t>
            </a:r>
            <a:r>
              <a:rPr lang="en-US" dirty="0" err="1"/>
              <a:t>copy.ai</a:t>
            </a:r>
            <a:r>
              <a:rPr lang="en-US" dirty="0"/>
              <a:t>, </a:t>
            </a:r>
            <a:r>
              <a:rPr lang="en-US" dirty="0" err="1"/>
              <a:t>MidJourney</a:t>
            </a:r>
            <a:r>
              <a:rPr lang="en-US" dirty="0"/>
              <a:t>, or </a:t>
            </a:r>
            <a:r>
              <a:rPr lang="en-US" dirty="0" err="1"/>
              <a:t>Craiyon</a:t>
            </a:r>
            <a:r>
              <a:rPr lang="en-US" dirty="0"/>
              <a:t> if you're experiencing writer's block. These technologies should only be used for content outline because (today) AI-generated content violates Google's webmaster standards, although the "human touch" is still crucial. However, a typing helper can significantly aid in reviewing.</a:t>
            </a:r>
          </a:p>
        </p:txBody>
      </p:sp>
    </p:spTree>
    <p:extLst>
      <p:ext uri="{BB962C8B-B14F-4D97-AF65-F5344CB8AC3E}">
        <p14:creationId xmlns:p14="http://schemas.microsoft.com/office/powerpoint/2010/main" val="1125425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803</Words>
  <Application>Microsoft Office PowerPoint</Application>
  <PresentationFormat>Widescreen</PresentationFormat>
  <Paragraphs>38</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Marketing Essential plan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 plan presentation</dc:title>
  <dc:creator>Betelhem Regassa Roba (STU73157)</dc:creator>
  <cp:lastModifiedBy>Betelhem Regassa Roba (STU73157)</cp:lastModifiedBy>
  <cp:revision>2</cp:revision>
  <dcterms:created xsi:type="dcterms:W3CDTF">2022-12-04T18:46:36Z</dcterms:created>
  <dcterms:modified xsi:type="dcterms:W3CDTF">2022-12-04T21:41:09Z</dcterms:modified>
</cp:coreProperties>
</file>