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4" d="100"/>
          <a:sy n="64" d="100"/>
        </p:scale>
        <p:origin x="969" y="3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5/13/2026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t>Safran Seats Case Study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Modelling &amp; Simulation of Logistics Operations</a:t>
            </a:r>
          </a:p>
          <a:p>
            <a:r>
              <a:t>Irina Neaga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Company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Global aircraft seating manufacturer</a:t>
            </a:r>
          </a:p>
          <a:p>
            <a:r>
              <a:t>Complex supply chains</a:t>
            </a:r>
          </a:p>
          <a:p>
            <a:r>
              <a:t>Multiple global sites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Business Context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Engineer-to-order systems</a:t>
            </a:r>
          </a:p>
          <a:p>
            <a:r>
              <a:t>Global suppliers</a:t>
            </a:r>
          </a:p>
          <a:p>
            <a:r>
              <a:t>Multi-stage production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Logistics Challenges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Inventory </a:t>
            </a:r>
            <a:r>
              <a:rPr lang="en-GB" dirty="0"/>
              <a:t>imbalance</a:t>
            </a:r>
            <a:endParaRPr dirty="0"/>
          </a:p>
          <a:p>
            <a:r>
              <a:rPr dirty="0"/>
              <a:t>Limited visibility</a:t>
            </a:r>
          </a:p>
          <a:p>
            <a:r>
              <a:rPr dirty="0"/>
              <a:t>Operational inefficiencies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Need for Simulation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Analyse complexity</a:t>
            </a:r>
          </a:p>
          <a:p>
            <a:r>
              <a:t>Test scenarios</a:t>
            </a:r>
          </a:p>
          <a:p>
            <a:r>
              <a:t>Improve decisions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Supply Chain Flow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03120" y="3663222"/>
            <a:ext cx="5014210" cy="888166"/>
          </a:xfrm>
        </p:spPr>
        <p:txBody>
          <a:bodyPr/>
          <a:lstStyle/>
          <a:p>
            <a:r>
              <a:rPr dirty="0"/>
              <a:t>Conceptual logistics model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457200" y="1828800"/>
            <a:ext cx="1371600" cy="73152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dirty="0"/>
              <a:t>Supplier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2103120" y="1828800"/>
            <a:ext cx="1371600" cy="73152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Warehouse</a:t>
            </a:r>
          </a:p>
        </p:txBody>
      </p:sp>
      <p:cxnSp>
        <p:nvCxnSpPr>
          <p:cNvPr id="6" name="Connector 5"/>
          <p:cNvCxnSpPr/>
          <p:nvPr/>
        </p:nvCxnSpPr>
        <p:spPr>
          <a:xfrm>
            <a:off x="1828800" y="2194560"/>
            <a:ext cx="27432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Rounded Rectangle 6"/>
          <p:cNvSpPr/>
          <p:nvPr/>
        </p:nvSpPr>
        <p:spPr>
          <a:xfrm>
            <a:off x="3749039" y="1828800"/>
            <a:ext cx="1371600" cy="73152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Production</a:t>
            </a:r>
          </a:p>
        </p:txBody>
      </p:sp>
      <p:cxnSp>
        <p:nvCxnSpPr>
          <p:cNvPr id="8" name="Connector 7"/>
          <p:cNvCxnSpPr/>
          <p:nvPr/>
        </p:nvCxnSpPr>
        <p:spPr>
          <a:xfrm>
            <a:off x="3474720" y="2194560"/>
            <a:ext cx="274319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Rounded Rectangle 8"/>
          <p:cNvSpPr/>
          <p:nvPr/>
        </p:nvSpPr>
        <p:spPr>
          <a:xfrm>
            <a:off x="5394960" y="1828800"/>
            <a:ext cx="1371600" cy="73152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Assembly</a:t>
            </a:r>
          </a:p>
        </p:txBody>
      </p:sp>
      <p:cxnSp>
        <p:nvCxnSpPr>
          <p:cNvPr id="10" name="Connector 9"/>
          <p:cNvCxnSpPr/>
          <p:nvPr/>
        </p:nvCxnSpPr>
        <p:spPr>
          <a:xfrm>
            <a:off x="5120640" y="2194560"/>
            <a:ext cx="27432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Rounded Rectangle 10"/>
          <p:cNvSpPr/>
          <p:nvPr/>
        </p:nvSpPr>
        <p:spPr>
          <a:xfrm>
            <a:off x="7040880" y="1828800"/>
            <a:ext cx="1371600" cy="731520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Customer</a:t>
            </a:r>
          </a:p>
        </p:txBody>
      </p:sp>
      <p:cxnSp>
        <p:nvCxnSpPr>
          <p:cNvPr id="12" name="Connector 11"/>
          <p:cNvCxnSpPr/>
          <p:nvPr/>
        </p:nvCxnSpPr>
        <p:spPr>
          <a:xfrm>
            <a:off x="6766560" y="2194560"/>
            <a:ext cx="27432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Modelling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Supply chain models</a:t>
            </a:r>
          </a:p>
          <a:p>
            <a:r>
              <a:t>DES simulation</a:t>
            </a:r>
          </a:p>
          <a:p>
            <a:r>
              <a:t>Inventory optimisation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Simulation Scope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Inventory</a:t>
            </a:r>
          </a:p>
          <a:p>
            <a:r>
              <a:t>Flows</a:t>
            </a:r>
          </a:p>
          <a:p>
            <a:r>
              <a:t>Scheduling</a:t>
            </a:r>
          </a:p>
          <a:p>
            <a:r>
              <a:t>Delivery performance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Data Inputs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Demand variability</a:t>
            </a:r>
          </a:p>
          <a:p>
            <a:r>
              <a:t>Lead times</a:t>
            </a:r>
          </a:p>
          <a:p>
            <a:r>
              <a:t>Capacities</a:t>
            </a:r>
          </a:p>
          <a:p>
            <a:r>
              <a:t>Processing times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Output Metrics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Lead time</a:t>
            </a:r>
          </a:p>
          <a:p>
            <a:r>
              <a:t>Throughput</a:t>
            </a:r>
          </a:p>
          <a:p>
            <a:r>
              <a:t>Utilisation</a:t>
            </a:r>
          </a:p>
          <a:p>
            <a:r>
              <a:t>Service level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Simulation Workflow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28210" y="3204149"/>
            <a:ext cx="3215390" cy="985602"/>
          </a:xfrm>
        </p:spPr>
        <p:txBody>
          <a:bodyPr/>
          <a:lstStyle/>
          <a:p>
            <a:r>
              <a:rPr dirty="0"/>
              <a:t>Model lifecycle</a:t>
            </a:r>
          </a:p>
        </p:txBody>
      </p:sp>
      <p:sp>
        <p:nvSpPr>
          <p:cNvPr id="4" name="Rectangle 3"/>
          <p:cNvSpPr/>
          <p:nvPr/>
        </p:nvSpPr>
        <p:spPr>
          <a:xfrm>
            <a:off x="457200" y="1828800"/>
            <a:ext cx="1097280" cy="73152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Define</a:t>
            </a:r>
          </a:p>
        </p:txBody>
      </p:sp>
      <p:sp>
        <p:nvSpPr>
          <p:cNvPr id="5" name="Rectangle 4"/>
          <p:cNvSpPr/>
          <p:nvPr/>
        </p:nvSpPr>
        <p:spPr>
          <a:xfrm>
            <a:off x="1828800" y="1828800"/>
            <a:ext cx="1097280" cy="73152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Model</a:t>
            </a:r>
          </a:p>
        </p:txBody>
      </p:sp>
      <p:cxnSp>
        <p:nvCxnSpPr>
          <p:cNvPr id="6" name="Connector 5"/>
          <p:cNvCxnSpPr/>
          <p:nvPr/>
        </p:nvCxnSpPr>
        <p:spPr>
          <a:xfrm>
            <a:off x="1554480" y="2194560"/>
            <a:ext cx="27432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>
          <a:xfrm>
            <a:off x="3200400" y="1828800"/>
            <a:ext cx="1097280" cy="73152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Data</a:t>
            </a:r>
          </a:p>
        </p:txBody>
      </p:sp>
      <p:cxnSp>
        <p:nvCxnSpPr>
          <p:cNvPr id="8" name="Connector 7"/>
          <p:cNvCxnSpPr/>
          <p:nvPr/>
        </p:nvCxnSpPr>
        <p:spPr>
          <a:xfrm>
            <a:off x="2926080" y="2194560"/>
            <a:ext cx="27432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Rectangle 8"/>
          <p:cNvSpPr/>
          <p:nvPr/>
        </p:nvSpPr>
        <p:spPr>
          <a:xfrm>
            <a:off x="4572000" y="1828800"/>
            <a:ext cx="1097280" cy="73152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Build</a:t>
            </a:r>
          </a:p>
        </p:txBody>
      </p:sp>
      <p:cxnSp>
        <p:nvCxnSpPr>
          <p:cNvPr id="10" name="Connector 9"/>
          <p:cNvCxnSpPr/>
          <p:nvPr/>
        </p:nvCxnSpPr>
        <p:spPr>
          <a:xfrm>
            <a:off x="4297680" y="2194560"/>
            <a:ext cx="27432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Rectangle 10"/>
          <p:cNvSpPr/>
          <p:nvPr/>
        </p:nvSpPr>
        <p:spPr>
          <a:xfrm>
            <a:off x="5943600" y="1828800"/>
            <a:ext cx="1097280" cy="73152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Validate</a:t>
            </a:r>
          </a:p>
        </p:txBody>
      </p:sp>
      <p:cxnSp>
        <p:nvCxnSpPr>
          <p:cNvPr id="12" name="Connector 11"/>
          <p:cNvCxnSpPr/>
          <p:nvPr/>
        </p:nvCxnSpPr>
        <p:spPr>
          <a:xfrm>
            <a:off x="5669280" y="2194560"/>
            <a:ext cx="27432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7315200" y="1828800"/>
            <a:ext cx="1097280" cy="73152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Run</a:t>
            </a:r>
          </a:p>
        </p:txBody>
      </p:sp>
      <p:cxnSp>
        <p:nvCxnSpPr>
          <p:cNvPr id="14" name="Connector 13"/>
          <p:cNvCxnSpPr/>
          <p:nvPr/>
        </p:nvCxnSpPr>
        <p:spPr>
          <a:xfrm>
            <a:off x="7040880" y="2194560"/>
            <a:ext cx="27432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Digital Tools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ERP systems</a:t>
            </a:r>
          </a:p>
          <a:p>
            <a:r>
              <a:t>Analytics tools</a:t>
            </a:r>
          </a:p>
          <a:p>
            <a:r>
              <a:t>Real-time data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Inventory Optimisation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Dynamic stock control</a:t>
            </a:r>
          </a:p>
          <a:p>
            <a:r>
              <a:t>Decision support</a:t>
            </a:r>
          </a:p>
          <a:p>
            <a:r>
              <a:t>Reduced manual work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Production Layout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11680" y="3174167"/>
            <a:ext cx="5213579" cy="822961"/>
          </a:xfrm>
        </p:spPr>
        <p:txBody>
          <a:bodyPr/>
          <a:lstStyle/>
          <a:p>
            <a:r>
              <a:rPr dirty="0"/>
              <a:t>Example system layout</a:t>
            </a:r>
          </a:p>
        </p:txBody>
      </p:sp>
      <p:sp>
        <p:nvSpPr>
          <p:cNvPr id="4" name="Rectangle 3"/>
          <p:cNvSpPr/>
          <p:nvPr/>
        </p:nvSpPr>
        <p:spPr>
          <a:xfrm>
            <a:off x="457200" y="1828800"/>
            <a:ext cx="1371600" cy="82296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Receiving</a:t>
            </a:r>
          </a:p>
        </p:txBody>
      </p:sp>
      <p:sp>
        <p:nvSpPr>
          <p:cNvPr id="5" name="Rectangle 4"/>
          <p:cNvSpPr/>
          <p:nvPr/>
        </p:nvSpPr>
        <p:spPr>
          <a:xfrm>
            <a:off x="2011680" y="1828800"/>
            <a:ext cx="1371600" cy="82296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Storage</a:t>
            </a:r>
          </a:p>
        </p:txBody>
      </p:sp>
      <p:sp>
        <p:nvSpPr>
          <p:cNvPr id="6" name="Rectangle 5"/>
          <p:cNvSpPr/>
          <p:nvPr/>
        </p:nvSpPr>
        <p:spPr>
          <a:xfrm>
            <a:off x="3566160" y="1828800"/>
            <a:ext cx="1371600" cy="82296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Production</a:t>
            </a:r>
          </a:p>
        </p:txBody>
      </p:sp>
      <p:sp>
        <p:nvSpPr>
          <p:cNvPr id="7" name="Rectangle 6"/>
          <p:cNvSpPr/>
          <p:nvPr/>
        </p:nvSpPr>
        <p:spPr>
          <a:xfrm>
            <a:off x="5120640" y="1828800"/>
            <a:ext cx="1371600" cy="82296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Assembly</a:t>
            </a:r>
          </a:p>
        </p:txBody>
      </p:sp>
      <p:sp>
        <p:nvSpPr>
          <p:cNvPr id="8" name="Rectangle 7"/>
          <p:cNvSpPr/>
          <p:nvPr/>
        </p:nvSpPr>
        <p:spPr>
          <a:xfrm>
            <a:off x="6675120" y="1828800"/>
            <a:ext cx="1371600" cy="82296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t>Shipping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Results: Inventory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Reduced excess stock</a:t>
            </a:r>
          </a:p>
          <a:p>
            <a:r>
              <a:t>Improved accuracy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Results: Performance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Better delivery</a:t>
            </a:r>
          </a:p>
          <a:p>
            <a:r>
              <a:t>Higher utilisation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Decision Impact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Better forecasting</a:t>
            </a:r>
          </a:p>
          <a:p>
            <a:r>
              <a:t>Improved collaboration</a:t>
            </a:r>
          </a:p>
          <a:p>
            <a:r>
              <a:t>Real-time decisions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Digitalisation Role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Integrated systems</a:t>
            </a:r>
          </a:p>
          <a:p>
            <a:r>
              <a:t>Analytics</a:t>
            </a:r>
          </a:p>
          <a:p>
            <a:r>
              <a:t>Basis for digital twins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Engineering Simulation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Seat design modelling</a:t>
            </a:r>
          </a:p>
          <a:p>
            <a:r>
              <a:t>Structural simulation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Lessons Learned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Data quality critical</a:t>
            </a:r>
          </a:p>
          <a:p>
            <a:r>
              <a:t>Simulation adds value</a:t>
            </a:r>
          </a:p>
          <a:p>
            <a:r>
              <a:t>Continuous improvement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Link to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DES</a:t>
            </a:r>
          </a:p>
          <a:p>
            <a:r>
              <a:t>Supply chain modelling</a:t>
            </a:r>
          </a:p>
          <a:p>
            <a:r>
              <a:t>Optimisation methods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Discussion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Model suitability?</a:t>
            </a:r>
          </a:p>
          <a:p>
            <a:r>
              <a:t>Impact of uncertainty?</a:t>
            </a:r>
          </a:p>
          <a:p>
            <a:r>
              <a:t>AI role?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Design aircraft seat logistics model</a:t>
            </a:r>
          </a:p>
          <a:p>
            <a:r>
              <a:t>Include supply chain stages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Simulation optimises logistics</a:t>
            </a:r>
          </a:p>
          <a:p>
            <a:r>
              <a:t>Supports complex systems</a:t>
            </a:r>
          </a:p>
          <a:p>
            <a:r>
              <a:t>Enhances decisions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Thank You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Questions &amp; Discussion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AD8C6B-DFB1-A340-2450-E89674F62D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ACDB41-C4F5-38EE-D616-5651C73AB4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78981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225</Words>
  <Application>Microsoft Office PowerPoint</Application>
  <PresentationFormat>On-screen Show (4:3)</PresentationFormat>
  <Paragraphs>106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9" baseType="lpstr">
      <vt:lpstr>Arial</vt:lpstr>
      <vt:lpstr>Calibri</vt:lpstr>
      <vt:lpstr>Office Theme</vt:lpstr>
      <vt:lpstr>Safran Seats Case Study</vt:lpstr>
      <vt:lpstr>Company Overview</vt:lpstr>
      <vt:lpstr>Business Context</vt:lpstr>
      <vt:lpstr>Logistics Challenges</vt:lpstr>
      <vt:lpstr>Need for Simulation</vt:lpstr>
      <vt:lpstr>Supply Chain Flow</vt:lpstr>
      <vt:lpstr>Modelling Approach</vt:lpstr>
      <vt:lpstr>Simulation Scope</vt:lpstr>
      <vt:lpstr>Data Inputs</vt:lpstr>
      <vt:lpstr>Output Metrics</vt:lpstr>
      <vt:lpstr>Simulation Workflow</vt:lpstr>
      <vt:lpstr>Digital Tools</vt:lpstr>
      <vt:lpstr>Inventory Optimisation</vt:lpstr>
      <vt:lpstr>Production Layout</vt:lpstr>
      <vt:lpstr>Results: Inventory</vt:lpstr>
      <vt:lpstr>Results: Performance</vt:lpstr>
      <vt:lpstr>Decision Impact</vt:lpstr>
      <vt:lpstr>Digitalisation Role</vt:lpstr>
      <vt:lpstr>Engineering Simulation</vt:lpstr>
      <vt:lpstr>Lessons Learned</vt:lpstr>
      <vt:lpstr>Link to Theory</vt:lpstr>
      <vt:lpstr>Discussion Questions</vt:lpstr>
      <vt:lpstr>Exercise</vt:lpstr>
      <vt:lpstr>Summary</vt:lpstr>
      <vt:lpstr>Thank You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Irina Neaga</dc:creator>
  <cp:keywords/>
  <dc:description>generated using python-pptx</dc:description>
  <cp:lastModifiedBy>Irina Neaga</cp:lastModifiedBy>
  <cp:revision>3</cp:revision>
  <dcterms:created xsi:type="dcterms:W3CDTF">2013-01-27T09:14:16Z</dcterms:created>
  <dcterms:modified xsi:type="dcterms:W3CDTF">2026-05-13T19:22:21Z</dcterms:modified>
  <cp:category/>
</cp:coreProperties>
</file>