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Merriweather" panose="00000500000000000000" pitchFamily="2" charset="0"/>
      <p:regular r:id="rId12"/>
      <p:bold r:id="rId13"/>
      <p:italic r:id="rId14"/>
      <p:boldItalic r:id="rId15"/>
    </p:embeddedFont>
    <p:embeddedFont>
      <p:font typeface="Roboto"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gwnYPQ8ecLjA0Ajc+TdxlYsZ5/y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99" autoAdjust="0"/>
    <p:restoredTop sz="94660"/>
  </p:normalViewPr>
  <p:slideViewPr>
    <p:cSldViewPr snapToGrid="0">
      <p:cViewPr varScale="1">
        <p:scale>
          <a:sx n="103" d="100"/>
          <a:sy n="103" d="100"/>
        </p:scale>
        <p:origin x="63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4.fntdata"/><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8" name="Google Shape;6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 Christmas to Remember Funfair is one of the exciting winter festive celebrations aimed at revitalising unity and collaboration in the Tonbridge area of Kent. In this family-oriented and children’s fanfare, there is a variety of rides, stalls, shows and crafts, with an appropriate emphasis on social justice. The overall goal is to effectively provide families with a joyful day where they all are provided with wonderful entertainment facilities like the festive rides, games, and shows as well as the Christmas tempting meals Children can enjoy exciting and fun arts and crafts. Beyond entertainment, the event has a charitable mission: the promoters and performers agreed that all of the ticket sales and other income-generating activities will go to the children’s charity. Joined with the funfair, enjoyment of the festive atmosphere is combined with the encouragement of children’s creativity and help for poor children – that is why the event is loved and awaited by all participants.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Christmas to Remember Funfair is a funfair that is meant to run during the winter festive season and is meant for all ages in the community; however, it has an additional social responsibility. The particular purpose of the event is to make children and families spend quality time with them and have fun while choosing from a list of funfair attractions, craft works, entertainment events, and foods all with a Christmas and winter feel. The event is not only entertainment but the social spirit since children are involved directly in the process of creating crafts that will be displayed and sold. The funfair wants to give a memorable day for all people inviting families and enhancing children's creativity mostly in the happy and colourful Carnival style. Besides, it is a good entertaining time, but there is a solid charitable purpose behind the event. Any money arising from ticket sales or otherwise will be contributed to a children’s charity organisation as the nature of the event suggests holiday season giving. It also works to have the community gather for a fun day out in the form of a Festival that also has the backing of a non-profit foundation. Rides, games, shows, and food stands will be set up with the spirit of the winter festival. The focus of the event will be Art and Craft Corner which will involve children in making Christmas ornaments to emphasise the importance of creativity, social responsibility and charity. The funfair will operate inside Tonbridge, Kent and not only be a festive landmark event during the winter season yet also improve children’s quality of life as the play equipment will benefit nominated charities (Wendt, 2023).</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target customers for A Christmas to Remember Funfair are families, especially those with children and Tonbridge, Kent and its environs. The concept of the event is targeted at creating a festive atmosphere for a family outing for the inhabitants of the city, as well as people living in nearby areas for Christmas Christmas-themed event, combining entertainment activities and creativity to help the charity organisation. Marketing strategists must target those who care about children's activities and events and those who believe in support from the community to the kids as well as philanthropy events goers. This proves that people are looking forward to such an occasion, especially at the end of the year when groups and families are in search of events that will make up the remaining part of the festive season. Where it can be fun for children while getting to undertake arts and crafts, equally interesting is if it also has a charity feeling akin to donating to a noble cause. This is because there is a holiday mood, and people wish to give their loved ones during this time. It is an idea that competition may come in the form of other local Christmas markets community funfairs, and other charity events organised during the winter season. Other similar target groups could consist of: children who are acquainted with seasonal products; and families who practise seasonal traditions, for instance, ice rinks or Santa’s grottos. A significant conceptualisation will therefore have to be placed on such factors as children’s activities, local people, and the charity angle towards the event. Marketing communication activities will focus on highlighting the fact that the funfair is local, and family-oriented and serves the aim of raising money for local charity families looking for impressive holiday entertainment (Tilbrook, 2024).</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proposed location of A Christmas to Remember Funfair is the outside area in Tonbridge, Kent for instance a park of fun fairs. Thus, locations belonging to Tonbridge Castle grounds or other open-air locations are ideal, vast zones for community events. Most of these settings have favourable access that is perceived well by local families; making these settings more manageable. The availability of such locations will have to be negotiated far in advance, especially during December when many organisations book event spaces for their Christmas galas. Consultations with relevant bodies will have to start very early to guarantee that a booking has been secured. The appropriateness of these venues derives from the fact that they have an open space which can hold funfair rides, arts and crafts hampers, entertainment arcades, delicious foods and beverages tables, etc. In addition, they are usually ready with established structures such as power and simple ablution services, which may not require perhaps, temporary amenities. In as much as staffing the event, there will be event managers, logistics Coordinators, security and volunteers. When organising the festival, members of the local community may help the organisation with the handling of children, organisation of different active games for children, as well as with handling of stalls with Children's art and crafts. Haunted organisation staff will be needed for key organisational functions which are ticketing, security, and food selling. Amenities are going to imply such materials as foods and beverages for stalls; lighting for night events; and temporary toilets. There will be the need to provide parking space to be provided for people, driver convenience seats will be important to create comfort area for families. Some products, including outdoor heaters, will be useful to make the guests comfortable in winter weather (D.G., 2020).</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financial planning of A Christmas to Remember Funfair helps the event run in the black and supports all the costs of a charity for children. The forecasted costs of the event are accurately estimated to account for basic recurrent and extraordinary expenditures. Hire for the venue is likely to be £2,000 expenses here are rent, electricity, and cleaning. Fun Fairs rides &amp; attractions will cost around £3000 and arts, and crafts materials for children’s creative activities will be costing £500. Security and event coordination staff cost is expected to be £1,500 more within the catering setup where some of the food will be purchased from the local suppliers at £1,000. Promotion through social media, fliers, and banners, will cost £800 in total. Lighting and heating equipment, and also important for heating in winter, will be approximately £1,200. Last but not least, other expenses, including transportation insurance and permits for shooting locations and other miscellaneous materials and other logistical requirements are estimated at 700 pounds. In total, the expected revenue for the event is £ 16,450 and the expected cost is £ 5,950, so the expected revenue for the event is £10 700. On the revenue side, there will be ticket sales which is £5 per head for 2000 people which is £10,000. Other revenue will be from sponsorship where companies from the local area will be donating £2,000 to gain promotional space. Traders selling food stuffs will pay a commission of £1,000 for their stalls and arts and craftwork for children is expected to pull the remaining £500. This would give them a total expected revenues as follows; a total of £13,500. An end-bending figure has also been estimated based on £ overall projected income of £13,500 and an overall projected expense of £10,700 that would result in an excess of £2,800 which will be taken to children’s charity. The main source of revenue would be ticket sales, sponsors and commissions from the food stalls, guaranteeing that apart from making a profit, the promotional event directly and positively supports its charitable objectives (Fan, 2023).</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 Christmas to Remember Funfair will be unique during the winter festive season in Tonbridge, Kent providing families with entertainment alongside supporting charitable organisations. This event can thus for its entertaining and colourful games but for its promo of creativity in children and support of a noble cause. Each ticket bought and craft that has been sold helps to afford a better future for children by donating to charity. Craft corners provide appropriate interaction for children and igloos as well as balloons in the shape of snowmen guarantee that the visitors will always have something to take home. Bringing the community together for one day of happiness and charity, A Christmas to Remember Funfair is about the essence of Christmas and is enjoyable for everyone.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 name="Google Shape;11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11"/>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11"/>
          <p:cNvSpPr txBox="1">
            <a:spLocks noGrp="1"/>
          </p:cNvSpPr>
          <p:nvPr>
            <p:ph type="ctrTitle"/>
          </p:nvPr>
        </p:nvSpPr>
        <p:spPr>
          <a:xfrm>
            <a:off x="311700" y="539725"/>
            <a:ext cx="8520600" cy="1282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12" name="Google Shape;12;p11"/>
          <p:cNvSpPr txBox="1">
            <a:spLocks noGrp="1"/>
          </p:cNvSpPr>
          <p:nvPr>
            <p:ph type="subTitle" idx="1"/>
          </p:nvPr>
        </p:nvSpPr>
        <p:spPr>
          <a:xfrm>
            <a:off x="311700" y="1878560"/>
            <a:ext cx="4242600" cy="738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2"/>
              </a:buClr>
              <a:buSzPts val="1600"/>
              <a:buNone/>
              <a:defRPr sz="1600">
                <a:solidFill>
                  <a:schemeClr val="lt2"/>
                </a:solidFill>
              </a:defRPr>
            </a:lvl1pPr>
            <a:lvl2pPr lvl="1" algn="l">
              <a:lnSpc>
                <a:spcPct val="100000"/>
              </a:lnSpc>
              <a:spcBef>
                <a:spcPts val="0"/>
              </a:spcBef>
              <a:spcAft>
                <a:spcPts val="0"/>
              </a:spcAft>
              <a:buClr>
                <a:schemeClr val="lt2"/>
              </a:buClr>
              <a:buSzPts val="1600"/>
              <a:buNone/>
              <a:defRPr sz="1600">
                <a:solidFill>
                  <a:schemeClr val="lt2"/>
                </a:solidFill>
              </a:defRPr>
            </a:lvl2pPr>
            <a:lvl3pPr lvl="2" algn="l">
              <a:lnSpc>
                <a:spcPct val="100000"/>
              </a:lnSpc>
              <a:spcBef>
                <a:spcPts val="0"/>
              </a:spcBef>
              <a:spcAft>
                <a:spcPts val="0"/>
              </a:spcAft>
              <a:buClr>
                <a:schemeClr val="lt2"/>
              </a:buClr>
              <a:buSzPts val="1600"/>
              <a:buNone/>
              <a:defRPr sz="1600">
                <a:solidFill>
                  <a:schemeClr val="lt2"/>
                </a:solidFill>
              </a:defRPr>
            </a:lvl3pPr>
            <a:lvl4pPr lvl="3" algn="l">
              <a:lnSpc>
                <a:spcPct val="100000"/>
              </a:lnSpc>
              <a:spcBef>
                <a:spcPts val="0"/>
              </a:spcBef>
              <a:spcAft>
                <a:spcPts val="0"/>
              </a:spcAft>
              <a:buClr>
                <a:schemeClr val="lt2"/>
              </a:buClr>
              <a:buSzPts val="1600"/>
              <a:buNone/>
              <a:defRPr sz="1600">
                <a:solidFill>
                  <a:schemeClr val="lt2"/>
                </a:solidFill>
              </a:defRPr>
            </a:lvl4pPr>
            <a:lvl5pPr lvl="4" algn="l">
              <a:lnSpc>
                <a:spcPct val="100000"/>
              </a:lnSpc>
              <a:spcBef>
                <a:spcPts val="0"/>
              </a:spcBef>
              <a:spcAft>
                <a:spcPts val="0"/>
              </a:spcAft>
              <a:buClr>
                <a:schemeClr val="lt2"/>
              </a:buClr>
              <a:buSzPts val="1600"/>
              <a:buNone/>
              <a:defRPr sz="1600">
                <a:solidFill>
                  <a:schemeClr val="lt2"/>
                </a:solidFill>
              </a:defRPr>
            </a:lvl5pPr>
            <a:lvl6pPr lvl="5" algn="l">
              <a:lnSpc>
                <a:spcPct val="100000"/>
              </a:lnSpc>
              <a:spcBef>
                <a:spcPts val="0"/>
              </a:spcBef>
              <a:spcAft>
                <a:spcPts val="0"/>
              </a:spcAft>
              <a:buClr>
                <a:schemeClr val="lt2"/>
              </a:buClr>
              <a:buSzPts val="1600"/>
              <a:buNone/>
              <a:defRPr sz="1600">
                <a:solidFill>
                  <a:schemeClr val="lt2"/>
                </a:solidFill>
              </a:defRPr>
            </a:lvl6pPr>
            <a:lvl7pPr lvl="6" algn="l">
              <a:lnSpc>
                <a:spcPct val="100000"/>
              </a:lnSpc>
              <a:spcBef>
                <a:spcPts val="0"/>
              </a:spcBef>
              <a:spcAft>
                <a:spcPts val="0"/>
              </a:spcAft>
              <a:buClr>
                <a:schemeClr val="lt2"/>
              </a:buClr>
              <a:buSzPts val="1600"/>
              <a:buNone/>
              <a:defRPr sz="1600">
                <a:solidFill>
                  <a:schemeClr val="lt2"/>
                </a:solidFill>
              </a:defRPr>
            </a:lvl7pPr>
            <a:lvl8pPr lvl="7" algn="l">
              <a:lnSpc>
                <a:spcPct val="100000"/>
              </a:lnSpc>
              <a:spcBef>
                <a:spcPts val="0"/>
              </a:spcBef>
              <a:spcAft>
                <a:spcPts val="0"/>
              </a:spcAft>
              <a:buClr>
                <a:schemeClr val="lt2"/>
              </a:buClr>
              <a:buSzPts val="1600"/>
              <a:buNone/>
              <a:defRPr sz="1600">
                <a:solidFill>
                  <a:schemeClr val="lt2"/>
                </a:solidFill>
              </a:defRPr>
            </a:lvl8pPr>
            <a:lvl9pPr lvl="8" algn="l">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12"/>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2"/>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17" name="Google Shape;17;p12"/>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18" name="Google Shape;18;p12"/>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19" name="Google Shape;19;p12"/>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20" name="Google Shape;20;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21"/>
        <p:cNvGrpSpPr/>
        <p:nvPr/>
      </p:nvGrpSpPr>
      <p:grpSpPr>
        <a:xfrm>
          <a:off x="0" y="0"/>
          <a:ext cx="0" cy="0"/>
          <a:chOff x="0" y="0"/>
          <a:chExt cx="0" cy="0"/>
        </a:xfrm>
      </p:grpSpPr>
      <p:sp>
        <p:nvSpPr>
          <p:cNvPr id="22" name="Google Shape;22;p1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23" name="Google Shape;23;p1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24" name="Google Shape;24;p13"/>
          <p:cNvSpPr txBox="1">
            <a:spLocks noGrp="1"/>
          </p:cNvSpPr>
          <p:nvPr>
            <p:ph type="title"/>
          </p:nvPr>
        </p:nvSpPr>
        <p:spPr>
          <a:xfrm>
            <a:off x="311700" y="539725"/>
            <a:ext cx="8520600" cy="1282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5" name="Google Shape;25;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14"/>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txBox="1">
            <a:spLocks noGrp="1"/>
          </p:cNvSpPr>
          <p:nvPr>
            <p:ph type="title"/>
          </p:nvPr>
        </p:nvSpPr>
        <p:spPr>
          <a:xfrm>
            <a:off x="311725" y="500925"/>
            <a:ext cx="8520600" cy="623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29" name="Google Shape;29;p14"/>
          <p:cNvSpPr txBox="1">
            <a:spLocks noGrp="1"/>
          </p:cNvSpPr>
          <p:nvPr>
            <p:ph type="body" idx="1"/>
          </p:nvPr>
        </p:nvSpPr>
        <p:spPr>
          <a:xfrm>
            <a:off x="311700" y="1505700"/>
            <a:ext cx="3999900" cy="3076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0" name="Google Shape;30;p14"/>
          <p:cNvSpPr txBox="1">
            <a:spLocks noGrp="1"/>
          </p:cNvSpPr>
          <p:nvPr>
            <p:ph type="body" idx="2"/>
          </p:nvPr>
        </p:nvSpPr>
        <p:spPr>
          <a:xfrm>
            <a:off x="4832400" y="1505700"/>
            <a:ext cx="3999900" cy="3076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1" name="Google Shape;31;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1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5"/>
          <p:cNvSpPr txBox="1">
            <a:spLocks noGrp="1"/>
          </p:cNvSpPr>
          <p:nvPr>
            <p:ph type="title"/>
          </p:nvPr>
        </p:nvSpPr>
        <p:spPr>
          <a:xfrm>
            <a:off x="311725" y="500925"/>
            <a:ext cx="8520600" cy="623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35" name="Google Shape;35;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16"/>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16"/>
          <p:cNvSpPr txBox="1">
            <a:spLocks noGrp="1"/>
          </p:cNvSpPr>
          <p:nvPr>
            <p:ph type="title"/>
          </p:nvPr>
        </p:nvSpPr>
        <p:spPr>
          <a:xfrm>
            <a:off x="311725" y="500925"/>
            <a:ext cx="3127500" cy="1829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39" name="Google Shape;39;p16"/>
          <p:cNvSpPr txBox="1">
            <a:spLocks noGrp="1"/>
          </p:cNvSpPr>
          <p:nvPr>
            <p:ph type="body" idx="1"/>
          </p:nvPr>
        </p:nvSpPr>
        <p:spPr>
          <a:xfrm>
            <a:off x="311700" y="2390650"/>
            <a:ext cx="3127500" cy="229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accent2"/>
              </a:buClr>
              <a:buSzPts val="1300"/>
              <a:buChar char="●"/>
              <a:defRPr>
                <a:solidFill>
                  <a:schemeClr val="accent2"/>
                </a:solidFill>
              </a:defRPr>
            </a:lvl1pPr>
            <a:lvl2pPr marL="914400" lvl="1" indent="-298450" algn="l">
              <a:lnSpc>
                <a:spcPct val="115000"/>
              </a:lnSpc>
              <a:spcBef>
                <a:spcPts val="0"/>
              </a:spcBef>
              <a:spcAft>
                <a:spcPts val="0"/>
              </a:spcAft>
              <a:buClr>
                <a:schemeClr val="accent2"/>
              </a:buClr>
              <a:buSzPts val="1100"/>
              <a:buChar char="○"/>
              <a:defRPr>
                <a:solidFill>
                  <a:schemeClr val="accent2"/>
                </a:solidFill>
              </a:defRPr>
            </a:lvl2pPr>
            <a:lvl3pPr marL="1371600" lvl="2" indent="-298450" algn="l">
              <a:lnSpc>
                <a:spcPct val="115000"/>
              </a:lnSpc>
              <a:spcBef>
                <a:spcPts val="0"/>
              </a:spcBef>
              <a:spcAft>
                <a:spcPts val="0"/>
              </a:spcAft>
              <a:buClr>
                <a:schemeClr val="accent2"/>
              </a:buClr>
              <a:buSzPts val="1100"/>
              <a:buChar char="■"/>
              <a:defRPr>
                <a:solidFill>
                  <a:schemeClr val="accent2"/>
                </a:solidFill>
              </a:defRPr>
            </a:lvl3pPr>
            <a:lvl4pPr marL="1828800" lvl="3" indent="-298450" algn="l">
              <a:lnSpc>
                <a:spcPct val="115000"/>
              </a:lnSpc>
              <a:spcBef>
                <a:spcPts val="0"/>
              </a:spcBef>
              <a:spcAft>
                <a:spcPts val="0"/>
              </a:spcAft>
              <a:buClr>
                <a:schemeClr val="accent2"/>
              </a:buClr>
              <a:buSzPts val="1100"/>
              <a:buChar char="●"/>
              <a:defRPr>
                <a:solidFill>
                  <a:schemeClr val="accent2"/>
                </a:solidFill>
              </a:defRPr>
            </a:lvl4pPr>
            <a:lvl5pPr marL="2286000" lvl="4" indent="-298450" algn="l">
              <a:lnSpc>
                <a:spcPct val="115000"/>
              </a:lnSpc>
              <a:spcBef>
                <a:spcPts val="0"/>
              </a:spcBef>
              <a:spcAft>
                <a:spcPts val="0"/>
              </a:spcAft>
              <a:buClr>
                <a:schemeClr val="accent2"/>
              </a:buClr>
              <a:buSzPts val="1100"/>
              <a:buChar char="○"/>
              <a:defRPr>
                <a:solidFill>
                  <a:schemeClr val="accent2"/>
                </a:solidFill>
              </a:defRPr>
            </a:lvl5pPr>
            <a:lvl6pPr marL="2743200" lvl="5" indent="-298450" algn="l">
              <a:lnSpc>
                <a:spcPct val="115000"/>
              </a:lnSpc>
              <a:spcBef>
                <a:spcPts val="0"/>
              </a:spcBef>
              <a:spcAft>
                <a:spcPts val="0"/>
              </a:spcAft>
              <a:buClr>
                <a:schemeClr val="accent2"/>
              </a:buClr>
              <a:buSzPts val="1100"/>
              <a:buChar char="■"/>
              <a:defRPr>
                <a:solidFill>
                  <a:schemeClr val="accent2"/>
                </a:solidFill>
              </a:defRPr>
            </a:lvl6pPr>
            <a:lvl7pPr marL="3200400" lvl="6" indent="-298450" algn="l">
              <a:lnSpc>
                <a:spcPct val="115000"/>
              </a:lnSpc>
              <a:spcBef>
                <a:spcPts val="0"/>
              </a:spcBef>
              <a:spcAft>
                <a:spcPts val="0"/>
              </a:spcAft>
              <a:buClr>
                <a:schemeClr val="accent2"/>
              </a:buClr>
              <a:buSzPts val="1100"/>
              <a:buChar char="●"/>
              <a:defRPr>
                <a:solidFill>
                  <a:schemeClr val="accent2"/>
                </a:solidFill>
              </a:defRPr>
            </a:lvl7pPr>
            <a:lvl8pPr marL="3657600" lvl="7" indent="-298450" algn="l">
              <a:lnSpc>
                <a:spcPct val="115000"/>
              </a:lnSpc>
              <a:spcBef>
                <a:spcPts val="0"/>
              </a:spcBef>
              <a:spcAft>
                <a:spcPts val="0"/>
              </a:spcAft>
              <a:buClr>
                <a:schemeClr val="accent2"/>
              </a:buClr>
              <a:buSzPts val="1100"/>
              <a:buChar char="○"/>
              <a:defRPr>
                <a:solidFill>
                  <a:schemeClr val="accent2"/>
                </a:solidFill>
              </a:defRPr>
            </a:lvl8pPr>
            <a:lvl9pPr marL="4114800" lvl="8" indent="-298450" algn="l">
              <a:lnSpc>
                <a:spcPct val="115000"/>
              </a:lnSpc>
              <a:spcBef>
                <a:spcPts val="0"/>
              </a:spcBef>
              <a:spcAft>
                <a:spcPts val="0"/>
              </a:spcAft>
              <a:buClr>
                <a:schemeClr val="accent2"/>
              </a:buClr>
              <a:buSzPts val="1100"/>
              <a:buChar char="■"/>
              <a:defRPr>
                <a:solidFill>
                  <a:schemeClr val="accent2"/>
                </a:solidFill>
              </a:defRPr>
            </a:lvl9pPr>
          </a:lstStyle>
          <a:p>
            <a:endParaRPr/>
          </a:p>
        </p:txBody>
      </p:sp>
      <p:sp>
        <p:nvSpPr>
          <p:cNvPr id="40" name="Google Shape;40;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17"/>
          <p:cNvSpPr txBox="1">
            <a:spLocks noGrp="1"/>
          </p:cNvSpPr>
          <p:nvPr>
            <p:ph type="title"/>
          </p:nvPr>
        </p:nvSpPr>
        <p:spPr>
          <a:xfrm>
            <a:off x="311675" y="798600"/>
            <a:ext cx="6247800" cy="3546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43" name="Google Shape;43;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18"/>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8"/>
          <p:cNvSpPr txBox="1">
            <a:spLocks noGrp="1"/>
          </p:cNvSpPr>
          <p:nvPr>
            <p:ph type="title"/>
          </p:nvPr>
        </p:nvSpPr>
        <p:spPr>
          <a:xfrm>
            <a:off x="311300" y="500925"/>
            <a:ext cx="3704400" cy="2049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47" name="Google Shape;47;p18"/>
          <p:cNvSpPr txBox="1">
            <a:spLocks noGrp="1"/>
          </p:cNvSpPr>
          <p:nvPr>
            <p:ph type="subTitle" idx="1"/>
          </p:nvPr>
        </p:nvSpPr>
        <p:spPr>
          <a:xfrm>
            <a:off x="304800" y="2626725"/>
            <a:ext cx="3704400" cy="926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accent2"/>
              </a:buClr>
              <a:buSzPts val="1600"/>
              <a:buNone/>
              <a:defRPr sz="1600">
                <a:solidFill>
                  <a:schemeClr val="accent2"/>
                </a:solidFill>
              </a:defRPr>
            </a:lvl1pPr>
            <a:lvl2pPr lvl="1" algn="l">
              <a:lnSpc>
                <a:spcPct val="100000"/>
              </a:lnSpc>
              <a:spcBef>
                <a:spcPts val="0"/>
              </a:spcBef>
              <a:spcAft>
                <a:spcPts val="0"/>
              </a:spcAft>
              <a:buClr>
                <a:schemeClr val="accent2"/>
              </a:buClr>
              <a:buSzPts val="1600"/>
              <a:buNone/>
              <a:defRPr sz="1600">
                <a:solidFill>
                  <a:schemeClr val="accent2"/>
                </a:solidFill>
              </a:defRPr>
            </a:lvl2pPr>
            <a:lvl3pPr lvl="2" algn="l">
              <a:lnSpc>
                <a:spcPct val="100000"/>
              </a:lnSpc>
              <a:spcBef>
                <a:spcPts val="0"/>
              </a:spcBef>
              <a:spcAft>
                <a:spcPts val="0"/>
              </a:spcAft>
              <a:buClr>
                <a:schemeClr val="accent2"/>
              </a:buClr>
              <a:buSzPts val="1600"/>
              <a:buNone/>
              <a:defRPr sz="1600">
                <a:solidFill>
                  <a:schemeClr val="accent2"/>
                </a:solidFill>
              </a:defRPr>
            </a:lvl3pPr>
            <a:lvl4pPr lvl="3" algn="l">
              <a:lnSpc>
                <a:spcPct val="100000"/>
              </a:lnSpc>
              <a:spcBef>
                <a:spcPts val="0"/>
              </a:spcBef>
              <a:spcAft>
                <a:spcPts val="0"/>
              </a:spcAft>
              <a:buClr>
                <a:schemeClr val="accent2"/>
              </a:buClr>
              <a:buSzPts val="1600"/>
              <a:buNone/>
              <a:defRPr sz="1600">
                <a:solidFill>
                  <a:schemeClr val="accent2"/>
                </a:solidFill>
              </a:defRPr>
            </a:lvl4pPr>
            <a:lvl5pPr lvl="4" algn="l">
              <a:lnSpc>
                <a:spcPct val="100000"/>
              </a:lnSpc>
              <a:spcBef>
                <a:spcPts val="0"/>
              </a:spcBef>
              <a:spcAft>
                <a:spcPts val="0"/>
              </a:spcAft>
              <a:buClr>
                <a:schemeClr val="accent2"/>
              </a:buClr>
              <a:buSzPts val="1600"/>
              <a:buNone/>
              <a:defRPr sz="1600">
                <a:solidFill>
                  <a:schemeClr val="accent2"/>
                </a:solidFill>
              </a:defRPr>
            </a:lvl5pPr>
            <a:lvl6pPr lvl="5" algn="l">
              <a:lnSpc>
                <a:spcPct val="100000"/>
              </a:lnSpc>
              <a:spcBef>
                <a:spcPts val="0"/>
              </a:spcBef>
              <a:spcAft>
                <a:spcPts val="0"/>
              </a:spcAft>
              <a:buClr>
                <a:schemeClr val="accent2"/>
              </a:buClr>
              <a:buSzPts val="1600"/>
              <a:buNone/>
              <a:defRPr sz="1600">
                <a:solidFill>
                  <a:schemeClr val="accent2"/>
                </a:solidFill>
              </a:defRPr>
            </a:lvl6pPr>
            <a:lvl7pPr lvl="6" algn="l">
              <a:lnSpc>
                <a:spcPct val="100000"/>
              </a:lnSpc>
              <a:spcBef>
                <a:spcPts val="0"/>
              </a:spcBef>
              <a:spcAft>
                <a:spcPts val="0"/>
              </a:spcAft>
              <a:buClr>
                <a:schemeClr val="accent2"/>
              </a:buClr>
              <a:buSzPts val="1600"/>
              <a:buNone/>
              <a:defRPr sz="1600">
                <a:solidFill>
                  <a:schemeClr val="accent2"/>
                </a:solidFill>
              </a:defRPr>
            </a:lvl7pPr>
            <a:lvl8pPr lvl="7" algn="l">
              <a:lnSpc>
                <a:spcPct val="100000"/>
              </a:lnSpc>
              <a:spcBef>
                <a:spcPts val="0"/>
              </a:spcBef>
              <a:spcAft>
                <a:spcPts val="0"/>
              </a:spcAft>
              <a:buClr>
                <a:schemeClr val="accent2"/>
              </a:buClr>
              <a:buSzPts val="1600"/>
              <a:buNone/>
              <a:defRPr sz="1600">
                <a:solidFill>
                  <a:schemeClr val="accent2"/>
                </a:solidFill>
              </a:defRPr>
            </a:lvl8pPr>
            <a:lvl9pPr lvl="8" algn="l">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18"/>
          <p:cNvSpPr txBox="1">
            <a:spLocks noGrp="1"/>
          </p:cNvSpPr>
          <p:nvPr>
            <p:ph type="body" idx="2"/>
          </p:nvPr>
        </p:nvSpPr>
        <p:spPr>
          <a:xfrm>
            <a:off x="4879025" y="500925"/>
            <a:ext cx="3954000" cy="4111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9" name="Google Shape;49;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9"/>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9"/>
          <p:cNvSpPr txBox="1">
            <a:spLocks noGrp="1"/>
          </p:cNvSpPr>
          <p:nvPr>
            <p:ph type="body" idx="1"/>
          </p:nvPr>
        </p:nvSpPr>
        <p:spPr>
          <a:xfrm>
            <a:off x="311700" y="4521400"/>
            <a:ext cx="7979400" cy="4605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20"/>
          <p:cNvSpPr txBox="1">
            <a:spLocks noGrp="1"/>
          </p:cNvSpPr>
          <p:nvPr>
            <p:ph type="title" hasCustomPrompt="1"/>
          </p:nvPr>
        </p:nvSpPr>
        <p:spPr>
          <a:xfrm>
            <a:off x="311750" y="831175"/>
            <a:ext cx="5334900" cy="1244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10000"/>
              <a:buNone/>
              <a:defRPr sz="10000">
                <a:solidFill>
                  <a:schemeClr val="lt1"/>
                </a:solidFill>
              </a:defRPr>
            </a:lvl1pPr>
            <a:lvl2pPr lvl="1" algn="l">
              <a:lnSpc>
                <a:spcPct val="100000"/>
              </a:lnSpc>
              <a:spcBef>
                <a:spcPts val="0"/>
              </a:spcBef>
              <a:spcAft>
                <a:spcPts val="0"/>
              </a:spcAft>
              <a:buClr>
                <a:schemeClr val="lt1"/>
              </a:buClr>
              <a:buSzPts val="10000"/>
              <a:buNone/>
              <a:defRPr sz="10000">
                <a:solidFill>
                  <a:schemeClr val="lt1"/>
                </a:solidFill>
              </a:defRPr>
            </a:lvl2pPr>
            <a:lvl3pPr lvl="2" algn="l">
              <a:lnSpc>
                <a:spcPct val="100000"/>
              </a:lnSpc>
              <a:spcBef>
                <a:spcPts val="0"/>
              </a:spcBef>
              <a:spcAft>
                <a:spcPts val="0"/>
              </a:spcAft>
              <a:buClr>
                <a:schemeClr val="lt1"/>
              </a:buClr>
              <a:buSzPts val="10000"/>
              <a:buNone/>
              <a:defRPr sz="10000">
                <a:solidFill>
                  <a:schemeClr val="lt1"/>
                </a:solidFill>
              </a:defRPr>
            </a:lvl3pPr>
            <a:lvl4pPr lvl="3" algn="l">
              <a:lnSpc>
                <a:spcPct val="100000"/>
              </a:lnSpc>
              <a:spcBef>
                <a:spcPts val="0"/>
              </a:spcBef>
              <a:spcAft>
                <a:spcPts val="0"/>
              </a:spcAft>
              <a:buClr>
                <a:schemeClr val="lt1"/>
              </a:buClr>
              <a:buSzPts val="10000"/>
              <a:buNone/>
              <a:defRPr sz="10000">
                <a:solidFill>
                  <a:schemeClr val="lt1"/>
                </a:solidFill>
              </a:defRPr>
            </a:lvl4pPr>
            <a:lvl5pPr lvl="4" algn="l">
              <a:lnSpc>
                <a:spcPct val="100000"/>
              </a:lnSpc>
              <a:spcBef>
                <a:spcPts val="0"/>
              </a:spcBef>
              <a:spcAft>
                <a:spcPts val="0"/>
              </a:spcAft>
              <a:buClr>
                <a:schemeClr val="lt1"/>
              </a:buClr>
              <a:buSzPts val="10000"/>
              <a:buNone/>
              <a:defRPr sz="10000">
                <a:solidFill>
                  <a:schemeClr val="lt1"/>
                </a:solidFill>
              </a:defRPr>
            </a:lvl5pPr>
            <a:lvl6pPr lvl="5" algn="l">
              <a:lnSpc>
                <a:spcPct val="100000"/>
              </a:lnSpc>
              <a:spcBef>
                <a:spcPts val="0"/>
              </a:spcBef>
              <a:spcAft>
                <a:spcPts val="0"/>
              </a:spcAft>
              <a:buClr>
                <a:schemeClr val="lt1"/>
              </a:buClr>
              <a:buSzPts val="10000"/>
              <a:buNone/>
              <a:defRPr sz="10000">
                <a:solidFill>
                  <a:schemeClr val="lt1"/>
                </a:solidFill>
              </a:defRPr>
            </a:lvl6pPr>
            <a:lvl7pPr lvl="6" algn="l">
              <a:lnSpc>
                <a:spcPct val="100000"/>
              </a:lnSpc>
              <a:spcBef>
                <a:spcPts val="0"/>
              </a:spcBef>
              <a:spcAft>
                <a:spcPts val="0"/>
              </a:spcAft>
              <a:buClr>
                <a:schemeClr val="lt1"/>
              </a:buClr>
              <a:buSzPts val="10000"/>
              <a:buNone/>
              <a:defRPr sz="10000">
                <a:solidFill>
                  <a:schemeClr val="lt1"/>
                </a:solidFill>
              </a:defRPr>
            </a:lvl7pPr>
            <a:lvl8pPr lvl="7" algn="l">
              <a:lnSpc>
                <a:spcPct val="100000"/>
              </a:lnSpc>
              <a:spcBef>
                <a:spcPts val="0"/>
              </a:spcBef>
              <a:spcAft>
                <a:spcPts val="0"/>
              </a:spcAft>
              <a:buClr>
                <a:schemeClr val="lt1"/>
              </a:buClr>
              <a:buSzPts val="10000"/>
              <a:buNone/>
              <a:defRPr sz="10000">
                <a:solidFill>
                  <a:schemeClr val="lt1"/>
                </a:solidFill>
              </a:defRPr>
            </a:lvl8pPr>
            <a:lvl9pPr lvl="8" algn="l">
              <a:lnSpc>
                <a:spcPct val="100000"/>
              </a:lnSpc>
              <a:spcBef>
                <a:spcPts val="0"/>
              </a:spcBef>
              <a:spcAft>
                <a:spcPts val="0"/>
              </a:spcAft>
              <a:buClr>
                <a:schemeClr val="lt1"/>
              </a:buClr>
              <a:buSzPts val="10000"/>
              <a:buNone/>
              <a:defRPr sz="10000">
                <a:solidFill>
                  <a:schemeClr val="lt1"/>
                </a:solidFill>
              </a:defRPr>
            </a:lvl9pPr>
          </a:lstStyle>
          <a:p>
            <a:r>
              <a:t>xx%</a:t>
            </a:r>
          </a:p>
        </p:txBody>
      </p:sp>
      <p:sp>
        <p:nvSpPr>
          <p:cNvPr id="56" name="Google Shape;56;p20"/>
          <p:cNvSpPr txBox="1">
            <a:spLocks noGrp="1"/>
          </p:cNvSpPr>
          <p:nvPr>
            <p:ph type="body" idx="1"/>
          </p:nvPr>
        </p:nvSpPr>
        <p:spPr>
          <a:xfrm>
            <a:off x="311700" y="2121425"/>
            <a:ext cx="5334900" cy="942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accent2"/>
              </a:buClr>
              <a:buSzPts val="1300"/>
              <a:buChar char="●"/>
              <a:defRPr>
                <a:solidFill>
                  <a:schemeClr val="accent2"/>
                </a:solidFill>
              </a:defRPr>
            </a:lvl1pPr>
            <a:lvl2pPr marL="914400" lvl="1" indent="-298450" algn="l">
              <a:lnSpc>
                <a:spcPct val="115000"/>
              </a:lnSpc>
              <a:spcBef>
                <a:spcPts val="0"/>
              </a:spcBef>
              <a:spcAft>
                <a:spcPts val="0"/>
              </a:spcAft>
              <a:buClr>
                <a:schemeClr val="accent2"/>
              </a:buClr>
              <a:buSzPts val="1100"/>
              <a:buChar char="○"/>
              <a:defRPr>
                <a:solidFill>
                  <a:schemeClr val="accent2"/>
                </a:solidFill>
              </a:defRPr>
            </a:lvl2pPr>
            <a:lvl3pPr marL="1371600" lvl="2" indent="-298450" algn="l">
              <a:lnSpc>
                <a:spcPct val="115000"/>
              </a:lnSpc>
              <a:spcBef>
                <a:spcPts val="0"/>
              </a:spcBef>
              <a:spcAft>
                <a:spcPts val="0"/>
              </a:spcAft>
              <a:buClr>
                <a:schemeClr val="accent2"/>
              </a:buClr>
              <a:buSzPts val="1100"/>
              <a:buChar char="■"/>
              <a:defRPr>
                <a:solidFill>
                  <a:schemeClr val="accent2"/>
                </a:solidFill>
              </a:defRPr>
            </a:lvl3pPr>
            <a:lvl4pPr marL="1828800" lvl="3" indent="-298450" algn="l">
              <a:lnSpc>
                <a:spcPct val="115000"/>
              </a:lnSpc>
              <a:spcBef>
                <a:spcPts val="0"/>
              </a:spcBef>
              <a:spcAft>
                <a:spcPts val="0"/>
              </a:spcAft>
              <a:buClr>
                <a:schemeClr val="accent2"/>
              </a:buClr>
              <a:buSzPts val="1100"/>
              <a:buChar char="●"/>
              <a:defRPr>
                <a:solidFill>
                  <a:schemeClr val="accent2"/>
                </a:solidFill>
              </a:defRPr>
            </a:lvl4pPr>
            <a:lvl5pPr marL="2286000" lvl="4" indent="-298450" algn="l">
              <a:lnSpc>
                <a:spcPct val="115000"/>
              </a:lnSpc>
              <a:spcBef>
                <a:spcPts val="0"/>
              </a:spcBef>
              <a:spcAft>
                <a:spcPts val="0"/>
              </a:spcAft>
              <a:buClr>
                <a:schemeClr val="accent2"/>
              </a:buClr>
              <a:buSzPts val="1100"/>
              <a:buChar char="○"/>
              <a:defRPr>
                <a:solidFill>
                  <a:schemeClr val="accent2"/>
                </a:solidFill>
              </a:defRPr>
            </a:lvl5pPr>
            <a:lvl6pPr marL="2743200" lvl="5" indent="-298450" algn="l">
              <a:lnSpc>
                <a:spcPct val="115000"/>
              </a:lnSpc>
              <a:spcBef>
                <a:spcPts val="0"/>
              </a:spcBef>
              <a:spcAft>
                <a:spcPts val="0"/>
              </a:spcAft>
              <a:buClr>
                <a:schemeClr val="accent2"/>
              </a:buClr>
              <a:buSzPts val="1100"/>
              <a:buChar char="■"/>
              <a:defRPr>
                <a:solidFill>
                  <a:schemeClr val="accent2"/>
                </a:solidFill>
              </a:defRPr>
            </a:lvl6pPr>
            <a:lvl7pPr marL="3200400" lvl="6" indent="-298450" algn="l">
              <a:lnSpc>
                <a:spcPct val="115000"/>
              </a:lnSpc>
              <a:spcBef>
                <a:spcPts val="0"/>
              </a:spcBef>
              <a:spcAft>
                <a:spcPts val="0"/>
              </a:spcAft>
              <a:buClr>
                <a:schemeClr val="accent2"/>
              </a:buClr>
              <a:buSzPts val="1100"/>
              <a:buChar char="●"/>
              <a:defRPr>
                <a:solidFill>
                  <a:schemeClr val="accent2"/>
                </a:solidFill>
              </a:defRPr>
            </a:lvl7pPr>
            <a:lvl8pPr marL="3657600" lvl="7" indent="-298450" algn="l">
              <a:lnSpc>
                <a:spcPct val="115000"/>
              </a:lnSpc>
              <a:spcBef>
                <a:spcPts val="0"/>
              </a:spcBef>
              <a:spcAft>
                <a:spcPts val="0"/>
              </a:spcAft>
              <a:buClr>
                <a:schemeClr val="accent2"/>
              </a:buClr>
              <a:buSzPts val="1100"/>
              <a:buChar char="○"/>
              <a:defRPr>
                <a:solidFill>
                  <a:schemeClr val="accent2"/>
                </a:solidFill>
              </a:defRPr>
            </a:lvl8pPr>
            <a:lvl9pPr marL="4114800" lvl="8" indent="-298450" algn="l">
              <a:lnSpc>
                <a:spcPct val="115000"/>
              </a:lnSpc>
              <a:spcBef>
                <a:spcPts val="0"/>
              </a:spcBef>
              <a:spcAft>
                <a:spcPts val="0"/>
              </a:spcAft>
              <a:buClr>
                <a:schemeClr val="accent2"/>
              </a:buClr>
              <a:buSzPts val="1100"/>
              <a:buChar char="■"/>
              <a:defRPr>
                <a:solidFill>
                  <a:schemeClr val="accent2"/>
                </a:solidFill>
              </a:defRPr>
            </a:lvl9pPr>
          </a:lstStyle>
          <a:p>
            <a:endParaRPr/>
          </a:p>
        </p:txBody>
      </p:sp>
      <p:sp>
        <p:nvSpPr>
          <p:cNvPr id="57" name="Google Shape;5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1pPr>
            <a:lvl2pPr marR="0" lvl="1"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2pPr>
            <a:lvl3pPr marR="0" lvl="2"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3pPr>
            <a:lvl4pPr marR="0" lvl="3"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4pPr>
            <a:lvl5pPr marR="0" lvl="4"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5pPr>
            <a:lvl6pPr marR="0" lvl="5"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6pPr>
            <a:lvl7pPr marR="0" lvl="6"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7pPr>
            <a:lvl8pPr marR="0" lvl="7"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8pPr>
            <a:lvl9pPr marR="0" lvl="8"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9pPr>
          </a:lstStyle>
          <a:p>
            <a:endParaRPr/>
          </a:p>
        </p:txBody>
      </p:sp>
      <p:sp>
        <p:nvSpPr>
          <p:cNvPr id="7" name="Google Shape;7;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Roboto"/>
              <a:buChar char="●"/>
              <a:defRPr sz="1300" b="0" i="0" u="none" strike="noStrike" cap="none">
                <a:solidFill>
                  <a:schemeClr val="dk2"/>
                </a:solidFill>
                <a:latin typeface="Roboto"/>
                <a:ea typeface="Roboto"/>
                <a:cs typeface="Roboto"/>
                <a:sym typeface="Roboto"/>
              </a:defRPr>
            </a:lvl1pPr>
            <a:lvl2pPr marL="914400" marR="0" lvl="1"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2pPr>
            <a:lvl3pPr marL="1371600" marR="0" lvl="2"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3pPr>
            <a:lvl4pPr marL="1828800" marR="0" lvl="3"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4pPr>
            <a:lvl5pPr marL="2286000" marR="0" lvl="4"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5pPr>
            <a:lvl6pPr marL="2743200" marR="0" lvl="5"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6pPr>
            <a:lvl7pPr marL="3200400" marR="0" lvl="6"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7pPr>
            <a:lvl8pPr marL="3657600" marR="0" lvl="7"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8pPr>
            <a:lvl9pPr marL="4114800" marR="0" lvl="8"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9pPr>
          </a:lstStyle>
          <a:p>
            <a:endParaRPr/>
          </a:p>
        </p:txBody>
      </p:sp>
      <p:sp>
        <p:nvSpPr>
          <p:cNvPr id="8" name="Google Shape;8;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
          <p:cNvSpPr txBox="1">
            <a:spLocks noGrp="1"/>
          </p:cNvSpPr>
          <p:nvPr>
            <p:ph type="ctrTitle"/>
          </p:nvPr>
        </p:nvSpPr>
        <p:spPr>
          <a:xfrm>
            <a:off x="311700" y="539725"/>
            <a:ext cx="8520600" cy="12825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GB" dirty="0"/>
              <a:t>A Christmas to Remember Funfair</a:t>
            </a:r>
          </a:p>
        </p:txBody>
      </p:sp>
      <p:sp>
        <p:nvSpPr>
          <p:cNvPr id="65" name="Google Shape;65;p1"/>
          <p:cNvSpPr txBox="1">
            <a:spLocks noGrp="1"/>
          </p:cNvSpPr>
          <p:nvPr>
            <p:ph type="subTitle" idx="1"/>
          </p:nvPr>
        </p:nvSpPr>
        <p:spPr>
          <a:xfrm>
            <a:off x="311700" y="1878560"/>
            <a:ext cx="7100144" cy="281982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1600"/>
              <a:buNone/>
            </a:pPr>
            <a:endParaRPr lang="en-GB" dirty="0"/>
          </a:p>
          <a:p>
            <a:pPr marL="0" lvl="0" indent="0" algn="l" rtl="0">
              <a:lnSpc>
                <a:spcPct val="100000"/>
              </a:lnSpc>
              <a:spcBef>
                <a:spcPts val="0"/>
              </a:spcBef>
              <a:spcAft>
                <a:spcPts val="0"/>
              </a:spcAft>
              <a:buSzPts val="1600"/>
              <a:buNone/>
            </a:pPr>
            <a:endParaRPr lang="en-GB" dirty="0"/>
          </a:p>
          <a:p>
            <a:pPr marL="0" lvl="0" indent="0" rtl="0">
              <a:lnSpc>
                <a:spcPct val="100000"/>
              </a:lnSpc>
              <a:spcBef>
                <a:spcPts val="0"/>
              </a:spcBef>
              <a:spcAft>
                <a:spcPts val="0"/>
              </a:spcAft>
              <a:buSzPts val="1600"/>
              <a:buNone/>
            </a:pPr>
            <a:r>
              <a:rPr lang="en-GB" dirty="0">
                <a:solidFill>
                  <a:schemeClr val="bg1">
                    <a:lumMod val="65000"/>
                  </a:schemeClr>
                </a:solidFill>
              </a:rPr>
              <a:t>Student name: Luminita Malanciuc</a:t>
            </a:r>
          </a:p>
          <a:p>
            <a:pPr marL="0" lvl="0" indent="0" rtl="0">
              <a:lnSpc>
                <a:spcPct val="100000"/>
              </a:lnSpc>
              <a:spcBef>
                <a:spcPts val="0"/>
              </a:spcBef>
              <a:spcAft>
                <a:spcPts val="0"/>
              </a:spcAft>
              <a:buSzPts val="1600"/>
              <a:buNone/>
            </a:pPr>
            <a:r>
              <a:rPr lang="en-GB" dirty="0">
                <a:solidFill>
                  <a:schemeClr val="bg1">
                    <a:lumMod val="65000"/>
                  </a:schemeClr>
                </a:solidFill>
              </a:rPr>
              <a:t>Student number: 2211340</a:t>
            </a:r>
          </a:p>
          <a:p>
            <a:pPr marL="0" lvl="0" indent="0" rtl="0">
              <a:lnSpc>
                <a:spcPct val="100000"/>
              </a:lnSpc>
              <a:spcBef>
                <a:spcPts val="0"/>
              </a:spcBef>
              <a:spcAft>
                <a:spcPts val="0"/>
              </a:spcAft>
              <a:buSzPts val="1600"/>
              <a:buNone/>
            </a:pPr>
            <a:r>
              <a:rPr lang="en-GB" dirty="0">
                <a:solidFill>
                  <a:schemeClr val="bg1">
                    <a:lumMod val="65000"/>
                  </a:schemeClr>
                </a:solidFill>
              </a:rPr>
              <a:t>Tutor name : Kathryn Flynn</a:t>
            </a:r>
          </a:p>
          <a:p>
            <a:pPr marL="0" lvl="0" indent="0" rtl="0">
              <a:lnSpc>
                <a:spcPct val="100000"/>
              </a:lnSpc>
              <a:spcBef>
                <a:spcPts val="0"/>
              </a:spcBef>
              <a:spcAft>
                <a:spcPts val="0"/>
              </a:spcAft>
              <a:buSzPts val="1600"/>
              <a:buNone/>
            </a:pPr>
            <a:r>
              <a:rPr lang="en-GB" dirty="0">
                <a:solidFill>
                  <a:schemeClr val="bg1">
                    <a:lumMod val="65000"/>
                  </a:schemeClr>
                </a:solidFill>
              </a:rPr>
              <a:t>Module title : International Meetings Management</a:t>
            </a:r>
          </a:p>
          <a:p>
            <a:pPr marL="0" lvl="0" indent="0" rtl="0">
              <a:lnSpc>
                <a:spcPct val="100000"/>
              </a:lnSpc>
              <a:spcBef>
                <a:spcPts val="0"/>
              </a:spcBef>
              <a:spcAft>
                <a:spcPts val="0"/>
              </a:spcAft>
              <a:buSzPts val="1600"/>
              <a:buNone/>
            </a:pPr>
            <a:r>
              <a:rPr lang="en-GB" dirty="0">
                <a:solidFill>
                  <a:schemeClr val="bg1">
                    <a:lumMod val="65000"/>
                  </a:schemeClr>
                </a:solidFill>
              </a:rPr>
              <a:t>Module code: BMIH6007</a:t>
            </a:r>
          </a:p>
          <a:p>
            <a:pPr marL="0" lvl="0" indent="0" algn="l" rtl="0">
              <a:lnSpc>
                <a:spcPct val="100000"/>
              </a:lnSpc>
              <a:spcBef>
                <a:spcPts val="0"/>
              </a:spcBef>
              <a:spcAft>
                <a:spcPts val="0"/>
              </a:spcAft>
              <a:buSzPts val="1600"/>
              <a:buNone/>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2"/>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a:t>Introduction</a:t>
            </a:r>
            <a:endParaRPr/>
          </a:p>
        </p:txBody>
      </p:sp>
      <p:sp>
        <p:nvSpPr>
          <p:cNvPr id="71" name="Google Shape;71;p2"/>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lnSpcReduction="20000"/>
          </a:bodyPr>
          <a:lstStyle/>
          <a:p>
            <a:pPr marL="0" lvl="0" indent="0" algn="just" rtl="0">
              <a:lnSpc>
                <a:spcPct val="115000"/>
              </a:lnSpc>
              <a:spcBef>
                <a:spcPts val="0"/>
              </a:spcBef>
              <a:spcAft>
                <a:spcPts val="1200"/>
              </a:spcAft>
              <a:buSzPts val="1300"/>
              <a:buNone/>
            </a:pPr>
            <a:r>
              <a:rPr lang="en"/>
              <a:t>A Christmas to Remember Funfair is one of the exciting winter festive celebrations aimed at revitalising unity and collaboration in the Tonbridge area of Kent. In this family-oriented and children’s fanfare, there is a variety of rides, stalls, shows and crafts, with an appropriate emphasis on social justice. The overall goal is to effectively provide families with a joyful day where they all are provided with wonderful entertainment facilities like the festive rides, games, and shows as well as the Christmas tempting meals Children can enjoy exciting and fun arts and crafts. Beyond entertainment, the event has a charitable mission: the promoters and performers agreed that all of the ticket sales and other income-generating activities will go to the children’s charity. Joined with the funfair, enjoyment of the festive atmosphere is combined with the encouragement of children’s creativity and help for poor children – that is why the event is loved and awaited by all participants.</a:t>
            </a:r>
            <a:endParaRPr/>
          </a:p>
        </p:txBody>
      </p:sp>
      <p:pic>
        <p:nvPicPr>
          <p:cNvPr id="72" name="Google Shape;72;p2"/>
          <p:cNvPicPr preferRelativeResize="0"/>
          <p:nvPr/>
        </p:nvPicPr>
        <p:blipFill rotWithShape="1">
          <a:blip r:embed="rId3">
            <a:alphaModFix/>
          </a:blip>
          <a:srcRect/>
          <a:stretch/>
        </p:blipFill>
        <p:spPr>
          <a:xfrm>
            <a:off x="148563" y="1330750"/>
            <a:ext cx="4032825" cy="32687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3"/>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just" rtl="0">
              <a:lnSpc>
                <a:spcPct val="100000"/>
              </a:lnSpc>
              <a:spcBef>
                <a:spcPts val="0"/>
              </a:spcBef>
              <a:spcAft>
                <a:spcPts val="0"/>
              </a:spcAft>
              <a:buSzPts val="2800"/>
              <a:buNone/>
            </a:pPr>
            <a:r>
              <a:rPr lang="en"/>
              <a:t>Event Content and Context </a:t>
            </a:r>
            <a:endParaRPr/>
          </a:p>
        </p:txBody>
      </p:sp>
      <p:sp>
        <p:nvSpPr>
          <p:cNvPr id="78" name="Google Shape;78;p3"/>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p>
            <a:pPr marL="457200" lvl="0" indent="-311150" algn="just" rtl="0">
              <a:lnSpc>
                <a:spcPct val="115000"/>
              </a:lnSpc>
              <a:spcBef>
                <a:spcPts val="0"/>
              </a:spcBef>
              <a:spcAft>
                <a:spcPts val="0"/>
              </a:spcAft>
              <a:buSzPts val="1300"/>
              <a:buChar char="●"/>
            </a:pPr>
            <a:r>
              <a:rPr lang="en"/>
              <a:t>A Christmas to Remember Funfair is a funfair that is meant to run during the winter festive season</a:t>
            </a:r>
            <a:endParaRPr/>
          </a:p>
          <a:p>
            <a:pPr marL="457200" lvl="0" indent="-311150" algn="just" rtl="0">
              <a:lnSpc>
                <a:spcPct val="115000"/>
              </a:lnSpc>
              <a:spcBef>
                <a:spcPts val="0"/>
              </a:spcBef>
              <a:spcAft>
                <a:spcPts val="0"/>
              </a:spcAft>
              <a:buSzPts val="1300"/>
              <a:buChar char="●"/>
            </a:pPr>
            <a:r>
              <a:rPr lang="en"/>
              <a:t>The event is not only entertainment but the social spirit since children are involved directly in the process of creating crafts that will be displayed and sold</a:t>
            </a:r>
            <a:endParaRPr/>
          </a:p>
          <a:p>
            <a:pPr marL="457200" lvl="0" indent="-311150" algn="just" rtl="0">
              <a:lnSpc>
                <a:spcPct val="115000"/>
              </a:lnSpc>
              <a:spcBef>
                <a:spcPts val="0"/>
              </a:spcBef>
              <a:spcAft>
                <a:spcPts val="0"/>
              </a:spcAft>
              <a:buSzPts val="1300"/>
              <a:buChar char="●"/>
            </a:pPr>
            <a:r>
              <a:rPr lang="en"/>
              <a:t>The focus of the event will be Art and Craft Corner which will involve children in making Christmas ornaments to emphasise the importance of creativity, social responsibility and charity</a:t>
            </a:r>
            <a:endParaRPr/>
          </a:p>
        </p:txBody>
      </p:sp>
      <p:pic>
        <p:nvPicPr>
          <p:cNvPr id="79" name="Google Shape;79;p3"/>
          <p:cNvPicPr preferRelativeResize="0"/>
          <p:nvPr/>
        </p:nvPicPr>
        <p:blipFill rotWithShape="1">
          <a:blip r:embed="rId3">
            <a:alphaModFix/>
          </a:blip>
          <a:srcRect/>
          <a:stretch/>
        </p:blipFill>
        <p:spPr>
          <a:xfrm>
            <a:off x="152400" y="1999775"/>
            <a:ext cx="3968801" cy="299132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4"/>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a:t>Market Factors</a:t>
            </a:r>
            <a:endParaRPr/>
          </a:p>
        </p:txBody>
      </p:sp>
      <p:sp>
        <p:nvSpPr>
          <p:cNvPr id="85" name="Google Shape;85;p4"/>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p>
            <a:pPr marL="457200" lvl="0" indent="-311150" algn="just" rtl="0">
              <a:lnSpc>
                <a:spcPct val="115000"/>
              </a:lnSpc>
              <a:spcBef>
                <a:spcPts val="0"/>
              </a:spcBef>
              <a:spcAft>
                <a:spcPts val="0"/>
              </a:spcAft>
              <a:buSzPts val="1300"/>
              <a:buChar char="●"/>
            </a:pPr>
            <a:r>
              <a:rPr lang="en"/>
              <a:t>The target customers for A Christmas to Remember Funfair are families, especially those with children</a:t>
            </a:r>
            <a:endParaRPr/>
          </a:p>
          <a:p>
            <a:pPr marL="457200" lvl="0" indent="-311150" algn="just" rtl="0">
              <a:lnSpc>
                <a:spcPct val="115000"/>
              </a:lnSpc>
              <a:spcBef>
                <a:spcPts val="0"/>
              </a:spcBef>
              <a:spcAft>
                <a:spcPts val="0"/>
              </a:spcAft>
              <a:buSzPts val="1300"/>
              <a:buChar char="●"/>
            </a:pPr>
            <a:r>
              <a:rPr lang="en"/>
              <a:t>Marketing strategists must target those who care about children's activities and events and those who believe in support from the community to the kids as well as philanthropy events goers</a:t>
            </a:r>
            <a:endParaRPr/>
          </a:p>
          <a:p>
            <a:pPr marL="457200" lvl="0" indent="-311150" algn="just" rtl="0">
              <a:lnSpc>
                <a:spcPct val="115000"/>
              </a:lnSpc>
              <a:spcBef>
                <a:spcPts val="0"/>
              </a:spcBef>
              <a:spcAft>
                <a:spcPts val="0"/>
              </a:spcAft>
              <a:buSzPts val="1300"/>
              <a:buChar char="●"/>
            </a:pPr>
            <a:r>
              <a:rPr lang="en"/>
              <a:t>It is an idea that competition may come in the form of other local Christmas markets community funfairs, and other charity events organised during the winter season.</a:t>
            </a:r>
            <a:endParaRPr/>
          </a:p>
        </p:txBody>
      </p:sp>
      <p:pic>
        <p:nvPicPr>
          <p:cNvPr id="86" name="Google Shape;86;p4"/>
          <p:cNvPicPr preferRelativeResize="0"/>
          <p:nvPr/>
        </p:nvPicPr>
        <p:blipFill rotWithShape="1">
          <a:blip r:embed="rId3">
            <a:alphaModFix/>
          </a:blip>
          <a:srcRect/>
          <a:stretch/>
        </p:blipFill>
        <p:spPr>
          <a:xfrm>
            <a:off x="152400" y="1402200"/>
            <a:ext cx="4032824" cy="3588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5"/>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a:t>Operational Factors</a:t>
            </a:r>
            <a:endParaRPr/>
          </a:p>
        </p:txBody>
      </p:sp>
      <p:sp>
        <p:nvSpPr>
          <p:cNvPr id="92" name="Google Shape;92;p5"/>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p>
            <a:pPr marL="457200" lvl="0" indent="-311150" algn="just" rtl="0">
              <a:lnSpc>
                <a:spcPct val="115000"/>
              </a:lnSpc>
              <a:spcBef>
                <a:spcPts val="0"/>
              </a:spcBef>
              <a:spcAft>
                <a:spcPts val="0"/>
              </a:spcAft>
              <a:buSzPts val="1300"/>
              <a:buChar char="●"/>
            </a:pPr>
            <a:r>
              <a:rPr lang="en"/>
              <a:t>The proposed location of A Christmas to Remember Funfair is the outside area in Tonbridge, Kent </a:t>
            </a:r>
            <a:endParaRPr/>
          </a:p>
          <a:p>
            <a:pPr marL="457200" lvl="0" indent="-311150" algn="just" rtl="0">
              <a:lnSpc>
                <a:spcPct val="115000"/>
              </a:lnSpc>
              <a:spcBef>
                <a:spcPts val="0"/>
              </a:spcBef>
              <a:spcAft>
                <a:spcPts val="0"/>
              </a:spcAft>
              <a:buSzPts val="1300"/>
              <a:buChar char="●"/>
            </a:pPr>
            <a:r>
              <a:rPr lang="en"/>
              <a:t>Most of these settings have favourable access that is perceived well by local families; making these settings more manageable.</a:t>
            </a:r>
            <a:endParaRPr/>
          </a:p>
          <a:p>
            <a:pPr marL="457200" lvl="0" indent="-311150" algn="just" rtl="0">
              <a:lnSpc>
                <a:spcPct val="115000"/>
              </a:lnSpc>
              <a:spcBef>
                <a:spcPts val="0"/>
              </a:spcBef>
              <a:spcAft>
                <a:spcPts val="0"/>
              </a:spcAft>
              <a:buSzPts val="1300"/>
              <a:buChar char="●"/>
            </a:pPr>
            <a:r>
              <a:rPr lang="en"/>
              <a:t>The appropriateness of these venues derives from the fact that they have an open space which can hold funfair rides, arts and crafts hampers, entertainment arcades, delicious foods and beverages tables, etc</a:t>
            </a:r>
            <a:endParaRPr/>
          </a:p>
          <a:p>
            <a:pPr marL="457200" lvl="0" indent="-311150" algn="just" rtl="0">
              <a:lnSpc>
                <a:spcPct val="115000"/>
              </a:lnSpc>
              <a:spcBef>
                <a:spcPts val="0"/>
              </a:spcBef>
              <a:spcAft>
                <a:spcPts val="0"/>
              </a:spcAft>
              <a:buSzPts val="1300"/>
              <a:buChar char="●"/>
            </a:pPr>
            <a:r>
              <a:rPr lang="en"/>
              <a:t>Amenities are going to imply such materials as foods and beverages for stalls; lighting for night events; and temporary toilets.</a:t>
            </a:r>
            <a:endParaRPr/>
          </a:p>
        </p:txBody>
      </p:sp>
      <p:pic>
        <p:nvPicPr>
          <p:cNvPr id="93" name="Google Shape;93;p5"/>
          <p:cNvPicPr preferRelativeResize="0"/>
          <p:nvPr/>
        </p:nvPicPr>
        <p:blipFill rotWithShape="1">
          <a:blip r:embed="rId3">
            <a:alphaModFix/>
          </a:blip>
          <a:srcRect/>
          <a:stretch/>
        </p:blipFill>
        <p:spPr>
          <a:xfrm>
            <a:off x="152400" y="1487550"/>
            <a:ext cx="4022150" cy="3503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6"/>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p>
            <a:pPr marL="457200" lvl="0" indent="-311150" algn="just" rtl="0">
              <a:lnSpc>
                <a:spcPct val="115000"/>
              </a:lnSpc>
              <a:spcBef>
                <a:spcPts val="0"/>
              </a:spcBef>
              <a:spcAft>
                <a:spcPts val="0"/>
              </a:spcAft>
              <a:buSzPts val="1300"/>
              <a:buChar char="●"/>
            </a:pPr>
            <a:r>
              <a:rPr lang="en"/>
              <a:t>The financial planning of A Christmas to Remember Funfair helps the event run in the black and supports all the costs of a charity for children. </a:t>
            </a:r>
            <a:endParaRPr/>
          </a:p>
          <a:p>
            <a:pPr marL="457200" lvl="0" indent="-311150" algn="just" rtl="0">
              <a:lnSpc>
                <a:spcPct val="115000"/>
              </a:lnSpc>
              <a:spcBef>
                <a:spcPts val="0"/>
              </a:spcBef>
              <a:spcAft>
                <a:spcPts val="0"/>
              </a:spcAft>
              <a:buSzPts val="1300"/>
              <a:buChar char="●"/>
            </a:pPr>
            <a:r>
              <a:rPr lang="en"/>
              <a:t>Hire for the venue is likely to be £2,000 expenses here are rent, electricity, and cleaning.</a:t>
            </a:r>
            <a:endParaRPr/>
          </a:p>
          <a:p>
            <a:pPr marL="457200" lvl="0" indent="-311150" algn="just" rtl="0">
              <a:lnSpc>
                <a:spcPct val="115000"/>
              </a:lnSpc>
              <a:spcBef>
                <a:spcPts val="0"/>
              </a:spcBef>
              <a:spcAft>
                <a:spcPts val="0"/>
              </a:spcAft>
              <a:buSzPts val="1300"/>
              <a:buChar char="●"/>
            </a:pPr>
            <a:r>
              <a:rPr lang="en"/>
              <a:t>The expected revenue for the event is £ 16,450 and the expected cost is £ 5,950, so the expected revenue for the event is £10 700</a:t>
            </a:r>
            <a:endParaRPr/>
          </a:p>
          <a:p>
            <a:pPr marL="457200" lvl="0" indent="-311150" algn="just" rtl="0">
              <a:lnSpc>
                <a:spcPct val="115000"/>
              </a:lnSpc>
              <a:spcBef>
                <a:spcPts val="0"/>
              </a:spcBef>
              <a:spcAft>
                <a:spcPts val="0"/>
              </a:spcAft>
              <a:buSzPts val="1300"/>
              <a:buChar char="●"/>
            </a:pPr>
            <a:r>
              <a:rPr lang="en"/>
              <a:t>An end-bending figure has also been estimated based on £ overall projected income of £13,500 and an overall projected expense of £10,700 that would result in an excess of £2,800 which will be taken to children’s charity</a:t>
            </a:r>
            <a:endParaRPr/>
          </a:p>
        </p:txBody>
      </p:sp>
      <p:sp>
        <p:nvSpPr>
          <p:cNvPr id="99" name="Google Shape;99;p6"/>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a:t>Financial Factors</a:t>
            </a:r>
            <a:endParaRPr/>
          </a:p>
        </p:txBody>
      </p:sp>
      <p:pic>
        <p:nvPicPr>
          <p:cNvPr id="100" name="Google Shape;100;p6"/>
          <p:cNvPicPr preferRelativeResize="0"/>
          <p:nvPr/>
        </p:nvPicPr>
        <p:blipFill rotWithShape="1">
          <a:blip r:embed="rId3">
            <a:alphaModFix/>
          </a:blip>
          <a:srcRect/>
          <a:stretch/>
        </p:blipFill>
        <p:spPr>
          <a:xfrm>
            <a:off x="152400" y="1508900"/>
            <a:ext cx="4043500" cy="3482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7"/>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just" rtl="0">
              <a:lnSpc>
                <a:spcPct val="100000"/>
              </a:lnSpc>
              <a:spcBef>
                <a:spcPts val="0"/>
              </a:spcBef>
              <a:spcAft>
                <a:spcPts val="0"/>
              </a:spcAft>
              <a:buSzPts val="2800"/>
              <a:buNone/>
            </a:pPr>
            <a:r>
              <a:rPr lang="en"/>
              <a:t>Conclusion</a:t>
            </a:r>
            <a:endParaRPr/>
          </a:p>
        </p:txBody>
      </p:sp>
      <p:sp>
        <p:nvSpPr>
          <p:cNvPr id="106" name="Google Shape;106;p7"/>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p>
            <a:pPr marL="0" lvl="0" indent="0" algn="just" rtl="0">
              <a:lnSpc>
                <a:spcPct val="115000"/>
              </a:lnSpc>
              <a:spcBef>
                <a:spcPts val="0"/>
              </a:spcBef>
              <a:spcAft>
                <a:spcPts val="1200"/>
              </a:spcAft>
              <a:buSzPts val="1300"/>
              <a:buNone/>
            </a:pPr>
            <a:r>
              <a:rPr lang="en"/>
              <a:t>A Christmas to Remember Funfair will be unique during the winter festive season in Tonbridge, Kent providing families with entertainment alongside supporting charitable organisations. This event can thus for its entertaining and colourful games but for its promo of creativity in children and support of a noble cause. Each ticket bought and craft that has been sold helps to afford a better future for children by donating to charity. Craft corners provide appropriate interaction for children and igloos as well as balloons in the shape of snowmen guarantee that the visitors will always have something to take home. Bringing the community together for one day of happiness and charity, A Christmas to Remember Funfair is about the essence of Christmas and is enjoyable for everyone.</a:t>
            </a:r>
            <a:endParaRPr/>
          </a:p>
        </p:txBody>
      </p:sp>
      <p:pic>
        <p:nvPicPr>
          <p:cNvPr id="107" name="Google Shape;107;p7"/>
          <p:cNvPicPr preferRelativeResize="0"/>
          <p:nvPr/>
        </p:nvPicPr>
        <p:blipFill rotWithShape="1">
          <a:blip r:embed="rId3">
            <a:alphaModFix/>
          </a:blip>
          <a:srcRect/>
          <a:stretch/>
        </p:blipFill>
        <p:spPr>
          <a:xfrm>
            <a:off x="152400" y="1402200"/>
            <a:ext cx="4022150" cy="3588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8"/>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a:t>References</a:t>
            </a:r>
            <a:endParaRPr/>
          </a:p>
        </p:txBody>
      </p:sp>
      <p:sp>
        <p:nvSpPr>
          <p:cNvPr id="113" name="Google Shape;113;p8"/>
          <p:cNvSpPr txBox="1">
            <a:spLocks noGrp="1"/>
          </p:cNvSpPr>
          <p:nvPr>
            <p:ph type="body" idx="1"/>
          </p:nvPr>
        </p:nvSpPr>
        <p:spPr>
          <a:xfrm>
            <a:off x="4313275" y="-75"/>
            <a:ext cx="4830600" cy="5143500"/>
          </a:xfrm>
          <a:prstGeom prst="rect">
            <a:avLst/>
          </a:prstGeom>
          <a:noFill/>
          <a:ln>
            <a:noFill/>
          </a:ln>
        </p:spPr>
        <p:txBody>
          <a:bodyPr spcFirstLastPara="1" wrap="square" lIns="91425" tIns="91425" rIns="91425" bIns="91425" anchor="t" anchorCtr="0">
            <a:normAutofit fontScale="47500"/>
          </a:bodyPr>
          <a:lstStyle/>
          <a:p>
            <a:pPr marL="457200" lvl="0" indent="-267842" algn="just" rtl="0">
              <a:lnSpc>
                <a:spcPct val="115000"/>
              </a:lnSpc>
              <a:spcBef>
                <a:spcPts val="0"/>
              </a:spcBef>
              <a:spcAft>
                <a:spcPts val="0"/>
              </a:spcAft>
              <a:buSzPct val="100000"/>
              <a:buChar char="●"/>
            </a:pPr>
            <a:r>
              <a:rPr lang="en"/>
              <a:t>D.G., C. (2020). The Event Manager’s Bible. [online] Available at: https://stjohnscollege.edu.in/web/wp-content/uploads/2022/01/D._G._Conway_The_Event_Managers_Bible_The_CompBookFi.pdf.</a:t>
            </a:r>
            <a:endParaRPr/>
          </a:p>
          <a:p>
            <a:pPr marL="457200" lvl="0" indent="-267842" algn="just" rtl="0">
              <a:lnSpc>
                <a:spcPct val="115000"/>
              </a:lnSpc>
              <a:spcBef>
                <a:spcPts val="0"/>
              </a:spcBef>
              <a:spcAft>
                <a:spcPts val="0"/>
              </a:spcAft>
              <a:buSzPct val="100000"/>
              <a:buChar char="●"/>
            </a:pPr>
            <a:r>
              <a:rPr lang="en"/>
              <a:t>Fan, A. (2023). Event Budget Planning: A Comprehensive Guide for Organizers and Companies. [online] www.eventx.io. Available at: https://www.eventx.io/blog/event-budget-planning-a-comprehensive-guide-for-organizers-and-companies.</a:t>
            </a:r>
            <a:endParaRPr/>
          </a:p>
          <a:p>
            <a:pPr marL="457200" lvl="0" indent="-267842" algn="just" rtl="0">
              <a:lnSpc>
                <a:spcPct val="115000"/>
              </a:lnSpc>
              <a:spcBef>
                <a:spcPts val="0"/>
              </a:spcBef>
              <a:spcAft>
                <a:spcPts val="0"/>
              </a:spcAft>
              <a:buSzPct val="100000"/>
              <a:buChar char="●"/>
            </a:pPr>
            <a:r>
              <a:rPr lang="en"/>
              <a:t>Tilbrook, T. (2024). Event Marketing Statistics &amp; Worldwide Trends In 2024 - Event Academy. [online] Event Academy. Available at: https://eventacademy.com/resources/event-marketing-statistics/ [Accessed 4 Oct. 2024].</a:t>
            </a:r>
            <a:endParaRPr/>
          </a:p>
          <a:p>
            <a:pPr marL="457200" lvl="0" indent="-267841" algn="just" rtl="0">
              <a:lnSpc>
                <a:spcPct val="115000"/>
              </a:lnSpc>
              <a:spcBef>
                <a:spcPts val="0"/>
              </a:spcBef>
              <a:spcAft>
                <a:spcPts val="0"/>
              </a:spcAft>
              <a:buSzPct val="100000"/>
              <a:buChar char="●"/>
            </a:pPr>
            <a:r>
              <a:rPr lang="en"/>
              <a:t>Wendt, M. (2023). 6 Components of a Successful Event Content Strategy. [online] OVATION. Available at: https://ovationevents.com/blog/components-successful-event-content-strategy-infographic/ [Accessed 4 Oct. 2024].</a:t>
            </a:r>
            <a:endParaRPr/>
          </a:p>
          <a:p>
            <a:pPr marL="457200" lvl="0" indent="-267811" algn="just" rtl="0">
              <a:spcBef>
                <a:spcPts val="0"/>
              </a:spcBef>
              <a:spcAft>
                <a:spcPts val="0"/>
              </a:spcAft>
              <a:buSzPct val="100000"/>
              <a:buChar char="●"/>
            </a:pPr>
            <a:r>
              <a:rPr lang="en"/>
              <a:t>Anon (2023). Content vs. Context - What’s the Difference? | This vs. That. [online] This vs. That. Available at: https://thisvsthat.io/content-vs-context?formCode=MG0AV3 [Accessed 8 Oct. 2024].</a:t>
            </a:r>
            <a:endParaRPr/>
          </a:p>
          <a:p>
            <a:pPr marL="457200" lvl="0" indent="-267811" algn="just" rtl="0">
              <a:spcBef>
                <a:spcPts val="0"/>
              </a:spcBef>
              <a:spcAft>
                <a:spcPts val="0"/>
              </a:spcAft>
              <a:buSzPct val="100000"/>
              <a:buChar char="●"/>
            </a:pPr>
            <a:r>
              <a:rPr lang="en"/>
              <a:t>Anon (2024). Market Factors - Vocab, Definition, and Must Know Facts | Fiveable. [online] Fiveable.me. Available at: https://library.fiveable.me/key-terms/principles-marketing/market-factors?formCode=MG0AV3 [Accessed 8 Oct. 2024].</a:t>
            </a:r>
            <a:endParaRPr/>
          </a:p>
          <a:p>
            <a:pPr marL="457200" lvl="0" indent="-267811" algn="just" rtl="0">
              <a:spcBef>
                <a:spcPts val="0"/>
              </a:spcBef>
              <a:spcAft>
                <a:spcPts val="0"/>
              </a:spcAft>
              <a:buSzPct val="100000"/>
              <a:buChar char="●"/>
            </a:pPr>
            <a:r>
              <a:rPr lang="en"/>
              <a:t>Iverson, T., Pujol, F. and Joris Wijpkema (2023). Operational excellence: How purpose and technology can power performance. [online] McKinsey &amp; Company. Available at: https://www.mckinsey.com/capabilities/operations/our-insights/operational-excellence-how-purpose-and-technology-can-power-performance?formCode=MG0AV3 [Accessed 8 Oct. 2024].</a:t>
            </a:r>
            <a:endParaRPr/>
          </a:p>
          <a:p>
            <a:pPr marL="457200" lvl="0" indent="-267811" algn="just" rtl="0">
              <a:spcBef>
                <a:spcPts val="0"/>
              </a:spcBef>
              <a:spcAft>
                <a:spcPts val="0"/>
              </a:spcAft>
              <a:buSzPct val="100000"/>
              <a:buChar char="●"/>
            </a:pPr>
            <a:r>
              <a:rPr lang="en"/>
              <a:t>Medleva, V. (2021). What are market forces? [online] Capital.com. Available at: https://capital.com/market-forces-definition.</a:t>
            </a:r>
            <a:endParaRPr/>
          </a:p>
          <a:p>
            <a:pPr marL="457200" lvl="0" indent="-267811" algn="just" rtl="0">
              <a:spcBef>
                <a:spcPts val="0"/>
              </a:spcBef>
              <a:spcAft>
                <a:spcPts val="0"/>
              </a:spcAft>
              <a:buSzPct val="100000"/>
              <a:buChar char="●"/>
            </a:pPr>
            <a:r>
              <a:rPr lang="en"/>
              <a:t>Nielsen, F. (2020). Guide to Evaluating Events: 10 Steps to Measure Your Success. [online] Billetto Blog. Available at: https://billetto.co.uk/blog/guide-to-evaluating-events?formCode=MG0AV3 [Accessed 8 Oct. 2024].</a:t>
            </a:r>
            <a:endParaRPr/>
          </a:p>
          <a:p>
            <a:pPr marL="457200" lvl="0" indent="-267811" algn="just" rtl="0">
              <a:spcBef>
                <a:spcPts val="0"/>
              </a:spcBef>
              <a:spcAft>
                <a:spcPts val="0"/>
              </a:spcAft>
              <a:buSzPct val="100000"/>
              <a:buChar char="●"/>
            </a:pPr>
            <a:r>
              <a:rPr lang="en"/>
              <a:t>Porter, J. (2024). How to Measure Event ROI: Metrics and Strategies for Maximum Impact [2024]. [online] Eventpipe.com. Available at: https://eventpipe.com/blog/measure-event-roi?formCode=MG0AV3 [Accessed 8 Oct. 2024].</a:t>
            </a:r>
            <a:endParaRPr/>
          </a:p>
          <a:p>
            <a:pPr marL="457200" lvl="0" indent="-267811" algn="just" rtl="0">
              <a:spcBef>
                <a:spcPts val="0"/>
              </a:spcBef>
              <a:spcAft>
                <a:spcPts val="0"/>
              </a:spcAft>
              <a:buSzPct val="100000"/>
              <a:buChar char="●"/>
            </a:pPr>
            <a:r>
              <a:rPr lang="en"/>
              <a:t>Salvatori, H. (2023). How to Measure Event Success: A Comprehensive Guide to ROI | Cvent Blog. [online] Cvent.com. Available at: https://www.cvent.com/en/blog/events/how-to-measure-event-success?formCode=MG0AV3 [Accessed 8 Oct. 2024].</a:t>
            </a:r>
            <a:endParaRPr/>
          </a:p>
          <a:p>
            <a:pPr marL="457200" lvl="0" indent="-267811" algn="just" rtl="0">
              <a:spcBef>
                <a:spcPts val="0"/>
              </a:spcBef>
              <a:spcAft>
                <a:spcPts val="0"/>
              </a:spcAft>
              <a:buSzPct val="100000"/>
              <a:buChar char="●"/>
            </a:pPr>
            <a:r>
              <a:rPr lang="en"/>
              <a:t>Saylor Academy (2021). References. [online] Nscc.ca. Available at: https://pressbooks.nscc.ca/operationsmanagement2/back-matter/references/?formCode=MG0AV3 [Accessed 8 Oct. 2024].</a:t>
            </a:r>
            <a:endParaRPr/>
          </a:p>
          <a:p>
            <a:pPr marL="457200" lvl="0" indent="-267811" algn="just" rtl="0">
              <a:spcBef>
                <a:spcPts val="0"/>
              </a:spcBef>
              <a:spcAft>
                <a:spcPts val="0"/>
              </a:spcAft>
              <a:buSzPct val="100000"/>
              <a:buChar char="●"/>
            </a:pPr>
            <a:r>
              <a:rPr lang="en"/>
              <a:t>Team, C. (2024). Market Structure. [online] Corporate Finance Institute. Available at: https://corporatefinanceinstitute.com/resources/economics/market-structure/?formCode=MG0AV3 [Accessed 8 Oct. 2024].</a:t>
            </a:r>
            <a:endParaRPr/>
          </a:p>
          <a:p>
            <a:pPr marL="457200" lvl="0" indent="-267811" algn="just" rtl="0">
              <a:spcBef>
                <a:spcPts val="0"/>
              </a:spcBef>
              <a:spcAft>
                <a:spcPts val="0"/>
              </a:spcAft>
              <a:buSzPct val="100000"/>
              <a:buChar char="●"/>
            </a:pPr>
            <a:r>
              <a:rPr lang="en"/>
              <a:t>Timpson, J. (2020). 5 Critical Success Factors for Evaluating Operational Performance - Kaufman Global. [online] Kaufman Global. Available at: https://www.kaufmanglobal.com/5-critical-success-factors-for-evaluating-operational-performance/?formCode=MG0AV3 [Accessed 8 Oct. 2024].</a:t>
            </a:r>
            <a:endParaRPr/>
          </a:p>
          <a:p>
            <a:pPr marL="457200" lvl="0" indent="-267811" algn="just" rtl="0">
              <a:spcBef>
                <a:spcPts val="0"/>
              </a:spcBef>
              <a:spcAft>
                <a:spcPts val="0"/>
              </a:spcAft>
              <a:buSzPct val="100000"/>
              <a:buChar char="●"/>
            </a:pPr>
            <a:r>
              <a:rPr lang="en"/>
              <a:t>Wendt, M. (2023). 6 Components of a Successful Event Content Strategy. [online] OVATION. Available at: https://ovationevents.com/blog/components-successful-event-content-strategy-infographic/ [Accessed 4 Oct. 2024].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9"/>
          <p:cNvPicPr preferRelativeResize="0"/>
          <p:nvPr/>
        </p:nvPicPr>
        <p:blipFill rotWithShape="1">
          <a:blip r:embed="rId3">
            <a:alphaModFix/>
          </a:blip>
          <a:srcRect/>
          <a:stretch/>
        </p:blipFill>
        <p:spPr>
          <a:xfrm>
            <a:off x="0" y="0"/>
            <a:ext cx="9129713" cy="5143500"/>
          </a:xfrm>
          <a:prstGeom prst="rect">
            <a:avLst/>
          </a:prstGeom>
          <a:noFill/>
          <a:ln>
            <a:noFill/>
          </a:ln>
        </p:spPr>
      </p:pic>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3074</Words>
  <Application>Microsoft Office PowerPoint</Application>
  <PresentationFormat>On-screen Show (16:9)</PresentationFormat>
  <Paragraphs>52</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Times New Roman</vt:lpstr>
      <vt:lpstr>Roboto</vt:lpstr>
      <vt:lpstr>Merriweather</vt:lpstr>
      <vt:lpstr>Arial</vt:lpstr>
      <vt:lpstr>Paradigm</vt:lpstr>
      <vt:lpstr>A Christmas to Remember Funfair</vt:lpstr>
      <vt:lpstr>Introduction</vt:lpstr>
      <vt:lpstr>Event Content and Context </vt:lpstr>
      <vt:lpstr>Market Factors</vt:lpstr>
      <vt:lpstr>Operational Factors</vt:lpstr>
      <vt:lpstr>Financial Factors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Luminita Malanciuc (2211340)</cp:lastModifiedBy>
  <cp:revision>1</cp:revision>
  <dcterms:modified xsi:type="dcterms:W3CDTF">2024-10-17T21:08:09Z</dcterms:modified>
</cp:coreProperties>
</file>