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3"/>
  </p:notesMasterIdLst>
  <p:handoutMasterIdLst>
    <p:handoutMasterId r:id="rId54"/>
  </p:handoutMasterIdLst>
  <p:sldIdLst>
    <p:sldId id="489" r:id="rId5"/>
    <p:sldId id="434" r:id="rId6"/>
    <p:sldId id="435" r:id="rId7"/>
    <p:sldId id="491" r:id="rId8"/>
    <p:sldId id="283" r:id="rId9"/>
    <p:sldId id="408" r:id="rId10"/>
    <p:sldId id="428" r:id="rId11"/>
    <p:sldId id="497" r:id="rId12"/>
    <p:sldId id="430" r:id="rId13"/>
    <p:sldId id="439" r:id="rId14"/>
    <p:sldId id="431" r:id="rId15"/>
    <p:sldId id="490" r:id="rId16"/>
    <p:sldId id="453" r:id="rId17"/>
    <p:sldId id="494" r:id="rId18"/>
    <p:sldId id="465" r:id="rId19"/>
    <p:sldId id="462" r:id="rId20"/>
    <p:sldId id="461" r:id="rId21"/>
    <p:sldId id="468" r:id="rId22"/>
    <p:sldId id="469" r:id="rId23"/>
    <p:sldId id="470" r:id="rId24"/>
    <p:sldId id="458" r:id="rId25"/>
    <p:sldId id="479" r:id="rId26"/>
    <p:sldId id="492" r:id="rId27"/>
    <p:sldId id="402" r:id="rId28"/>
    <p:sldId id="400" r:id="rId29"/>
    <p:sldId id="467" r:id="rId30"/>
    <p:sldId id="438" r:id="rId31"/>
    <p:sldId id="478" r:id="rId32"/>
    <p:sldId id="496" r:id="rId33"/>
    <p:sldId id="499" r:id="rId34"/>
    <p:sldId id="501" r:id="rId35"/>
    <p:sldId id="447" r:id="rId36"/>
    <p:sldId id="471" r:id="rId37"/>
    <p:sldId id="472" r:id="rId38"/>
    <p:sldId id="473" r:id="rId39"/>
    <p:sldId id="474" r:id="rId40"/>
    <p:sldId id="500" r:id="rId41"/>
    <p:sldId id="507" r:id="rId42"/>
    <p:sldId id="493" r:id="rId43"/>
    <p:sldId id="477" r:id="rId44"/>
    <p:sldId id="508" r:id="rId45"/>
    <p:sldId id="475" r:id="rId46"/>
    <p:sldId id="442" r:id="rId47"/>
    <p:sldId id="406" r:id="rId48"/>
    <p:sldId id="456" r:id="rId49"/>
    <p:sldId id="426" r:id="rId50"/>
    <p:sldId id="451" r:id="rId51"/>
    <p:sldId id="424"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71565" autoAdjust="0"/>
  </p:normalViewPr>
  <p:slideViewPr>
    <p:cSldViewPr>
      <p:cViewPr varScale="1">
        <p:scale>
          <a:sx n="90" d="100"/>
          <a:sy n="90" d="100"/>
        </p:scale>
        <p:origin x="28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look at the medical and social models of health and social care.</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look at the important factors when working in collaborative partnership with others included service users.</a:t>
          </a:r>
        </a:p>
      </dgm:t>
    </dgm:pt>
    <dgm:pt modelId="{AC3B4235-916B-446F-92D5-82A4DF37A3B4}" type="parTrans" cxnId="{E21D3282-5099-4D4C-B228-AE4854E1B6E2}">
      <dgm:prSet/>
      <dgm:spPr/>
      <dgm:t>
        <a:bodyPr/>
        <a:lstStyle/>
        <a:p>
          <a:endParaRPr lang="en-GB"/>
        </a:p>
      </dgm:t>
    </dgm:pt>
    <dgm:pt modelId="{FE5B7015-8BCF-4A64-839D-87480D6F3075}" type="sibTrans" cxnId="{E21D3282-5099-4D4C-B228-AE4854E1B6E2}">
      <dgm:prSet/>
      <dgm:spPr/>
      <dgm:t>
        <a:bodyPr/>
        <a:lstStyle/>
        <a:p>
          <a:endParaRPr lang="en-GB"/>
        </a:p>
      </dgm:t>
    </dgm:pt>
    <dgm:pt modelId="{D1DA7202-200C-4A2D-B66E-A616FAA91E41}">
      <dgm:prSet/>
      <dgm:spPr/>
      <dgm:t>
        <a:bodyPr/>
        <a:lstStyle/>
        <a:p>
          <a:r>
            <a:rPr lang="en-GB" dirty="0"/>
            <a:t>To complete a group work activity around why quality matters. </a:t>
          </a:r>
        </a:p>
      </dgm:t>
    </dgm:pt>
    <dgm:pt modelId="{B377DCB6-E36C-4A56-9F95-5A77833B2FCD}" type="parTrans" cxnId="{5959D6D7-B768-4F02-931F-45ABB2B9CE23}">
      <dgm:prSet/>
      <dgm:spPr/>
      <dgm:t>
        <a:bodyPr/>
        <a:lstStyle/>
        <a:p>
          <a:endParaRPr lang="en-GB"/>
        </a:p>
      </dgm:t>
    </dgm:pt>
    <dgm:pt modelId="{2CB5A5C5-DECE-41BF-9C2C-B2EDB983B191}" type="sibTrans" cxnId="{5959D6D7-B768-4F02-931F-45ABB2B9CE23}">
      <dgm:prSet/>
      <dgm:spPr/>
      <dgm:t>
        <a:bodyPr/>
        <a:lstStyle/>
        <a:p>
          <a:endParaRPr lang="en-GB"/>
        </a:p>
      </dgm:t>
    </dgm:pt>
    <dgm:pt modelId="{3CC222C7-59D7-470B-A9BC-94117655CA64}">
      <dgm:prSet/>
      <dgm:spPr/>
      <dgm:t>
        <a:bodyPr/>
        <a:lstStyle/>
        <a:p>
          <a:r>
            <a:rPr lang="en-GB" dirty="0"/>
            <a:t>To provide an insight to governance and quality frameworks within the H &amp; SH sector.</a:t>
          </a:r>
        </a:p>
      </dgm:t>
    </dgm:pt>
    <dgm:pt modelId="{2386454F-22A6-481E-922C-A40B75915A34}" type="parTrans" cxnId="{28D0FAF2-705C-4FC0-8689-3E9ADFA9A217}">
      <dgm:prSet/>
      <dgm:spPr/>
    </dgm:pt>
    <dgm:pt modelId="{8B562A88-0C16-46B0-A6E8-25BA86958350}" type="sibTrans" cxnId="{28D0FAF2-705C-4FC0-8689-3E9ADFA9A217}">
      <dgm:prSet/>
      <dgm:spPr/>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07304" custScaleY="250000">
        <dgm:presLayoutVars>
          <dgm:bulletEnabled val="1"/>
        </dgm:presLayoutVars>
      </dgm:prSet>
      <dgm:spPr/>
    </dgm:pt>
  </dgm:ptLst>
  <dgm:cxnLst>
    <dgm:cxn modelId="{5F1B280A-358B-4F85-906A-722C449E9006}" type="presOf" srcId="{3CC222C7-59D7-470B-A9BC-94117655CA64}" destId="{ADCA2153-40AE-4FAC-86E8-AE6B1E256646}" srcOrd="0" destOrd="2" presId="urn:microsoft.com/office/officeart/2005/8/layout/hProcess9"/>
    <dgm:cxn modelId="{41FF3C0D-9335-435B-8473-0584DE3CC533}" type="presOf" srcId="{8E23578F-2F57-4F4C-98DC-72269D9618A2}" destId="{ADCA2153-40AE-4FAC-86E8-AE6B1E256646}" srcOrd="0" destOrd="0" presId="urn:microsoft.com/office/officeart/2005/8/layout/hProcess9"/>
    <dgm:cxn modelId="{91D37F6D-601B-4BC2-94E3-90FD626BB4F1}" type="presOf" srcId="{87E00E2A-5035-426C-BE69-CDADC827C543}" destId="{ADCA2153-40AE-4FAC-86E8-AE6B1E256646}" srcOrd="0" destOrd="3"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E21D3282-5099-4D4C-B228-AE4854E1B6E2}" srcId="{8E23578F-2F57-4F4C-98DC-72269D9618A2}" destId="{87E00E2A-5035-426C-BE69-CDADC827C543}" srcOrd="2" destOrd="0" parTransId="{AC3B4235-916B-446F-92D5-82A4DF37A3B4}" sibTransId="{FE5B7015-8BCF-4A64-839D-87480D6F3075}"/>
    <dgm:cxn modelId="{F8B57487-5F67-4DA7-BE78-CB13DCA79D08}" type="presOf" srcId="{B744211D-FA15-492D-B5ED-4FEFDABFF7A2}" destId="{339394B7-55F1-4168-B963-0F60F58E7490}" srcOrd="0" destOrd="0" presId="urn:microsoft.com/office/officeart/2005/8/layout/hProcess9"/>
    <dgm:cxn modelId="{5054EA88-55E4-4591-AB04-53A4D0B527A6}" type="presOf" srcId="{D1DA7202-200C-4A2D-B66E-A616FAA91E41}" destId="{ADCA2153-40AE-4FAC-86E8-AE6B1E256646}" srcOrd="0" destOrd="4" presId="urn:microsoft.com/office/officeart/2005/8/layout/hProcess9"/>
    <dgm:cxn modelId="{CCABEBA3-EE56-4E92-8E82-B8C8491D451E}" srcId="{B744211D-FA15-492D-B5ED-4FEFDABFF7A2}" destId="{8E23578F-2F57-4F4C-98DC-72269D9618A2}" srcOrd="0" destOrd="0" parTransId="{48C2B2EE-36E2-47EC-AC6E-4810166D1F1A}" sibTransId="{35715298-81ED-409B-86AA-02D18A7AEECE}"/>
    <dgm:cxn modelId="{0B5D67C7-D4EF-446C-AE71-846C3DB70B94}" srcId="{8E23578F-2F57-4F4C-98DC-72269D9618A2}" destId="{ACEE632C-9DCF-4203-B448-DC041A5A6796}" srcOrd="0" destOrd="0" parTransId="{83F809AA-EABA-4898-ACD9-56F4EAA09652}" sibTransId="{791AEE24-929E-4C45-8630-2142C0C5220A}"/>
    <dgm:cxn modelId="{5959D6D7-B768-4F02-931F-45ABB2B9CE23}" srcId="{8E23578F-2F57-4F4C-98DC-72269D9618A2}" destId="{D1DA7202-200C-4A2D-B66E-A616FAA91E41}" srcOrd="3" destOrd="0" parTransId="{B377DCB6-E36C-4A56-9F95-5A77833B2FCD}" sibTransId="{2CB5A5C5-DECE-41BF-9C2C-B2EDB983B191}"/>
    <dgm:cxn modelId="{28D0FAF2-705C-4FC0-8689-3E9ADFA9A217}" srcId="{8E23578F-2F57-4F4C-98DC-72269D9618A2}" destId="{3CC222C7-59D7-470B-A9BC-94117655CA64}" srcOrd="1" destOrd="0" parTransId="{2386454F-22A6-481E-922C-A40B75915A34}" sibTransId="{8B562A88-0C16-46B0-A6E8-25BA86958350}"/>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how governance and quality frameworks influences the way services are delivered within the health and social care sector.</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an understanding about working in collaborative partnerships and meeting the needs of service users. </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E8CE7B2E-3B27-4C77-8108-98FDD2A89629}">
      <dgm:prSet/>
      <dgm:spPr/>
      <dgm:t>
        <a:bodyPr/>
        <a:lstStyle/>
        <a:p>
          <a:r>
            <a:rPr lang="en-GB" dirty="0"/>
            <a:t>You should have an insight to the contents of the adult social care quality matters booklet. </a:t>
          </a:r>
        </a:p>
      </dgm:t>
    </dgm:pt>
    <dgm:pt modelId="{690FC4C7-5CED-41A7-95AC-5B8F8B9DAC4D}" type="parTrans" cxnId="{E53B7594-F238-4A18-BDA6-A60773970D16}">
      <dgm:prSet/>
      <dgm:spPr/>
      <dgm:t>
        <a:bodyPr/>
        <a:lstStyle/>
        <a:p>
          <a:endParaRPr lang="en-GB"/>
        </a:p>
      </dgm:t>
    </dgm:pt>
    <dgm:pt modelId="{36626D71-1D32-4CD3-BC3F-78CA80B7505B}" type="sibTrans" cxnId="{E53B7594-F238-4A18-BDA6-A60773970D16}">
      <dgm:prSet/>
      <dgm:spPr/>
      <dgm:t>
        <a:bodyPr/>
        <a:lstStyle/>
        <a:p>
          <a:endParaRPr lang="en-GB"/>
        </a:p>
      </dgm:t>
    </dgm:pt>
    <dgm:pt modelId="{B24B47EA-02C9-42A7-9650-1D2C06385595}">
      <dgm:prSet/>
      <dgm:spPr/>
      <dgm:t>
        <a:bodyPr/>
        <a:lstStyle/>
        <a:p>
          <a:r>
            <a:rPr lang="en-GB" dirty="0"/>
            <a:t>Recognise the differences between the medical and social models of health and social care.</a:t>
          </a:r>
        </a:p>
      </dgm:t>
    </dgm:pt>
    <dgm:pt modelId="{575FF3DC-4528-4D3F-9274-19D2D6C13181}" type="parTrans" cxnId="{BFE42279-BCD6-43C8-8EF2-0B79A2832136}">
      <dgm:prSet/>
      <dgm:spPr/>
    </dgm:pt>
    <dgm:pt modelId="{F10C6A43-14F9-4D50-BA03-E6B966F18649}" type="sibTrans" cxnId="{BFE42279-BCD6-43C8-8EF2-0B79A2832136}">
      <dgm:prSet/>
      <dgm:spPr/>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custLinFactNeighborX="61">
        <dgm:presLayoutVars>
          <dgm:bulletEnabled val="1"/>
        </dgm:presLayoutVars>
      </dgm:prSet>
      <dgm:spPr/>
    </dgm:pt>
  </dgm:ptLst>
  <dgm:cxnLst>
    <dgm:cxn modelId="{3FB24826-4E4A-4E76-A6A9-DA0109BFED03}" type="presOf" srcId="{E8CE7B2E-3B27-4C77-8108-98FDD2A89629}" destId="{92CD4DDA-491C-4435-A76D-8375A73536CA}" srcOrd="0" destOrd="4" presId="urn:microsoft.com/office/officeart/2005/8/layout/hProcess9"/>
    <dgm:cxn modelId="{F9B81A46-AD0D-4797-B855-A738332A8564}" type="presOf" srcId="{B24B47EA-02C9-42A7-9650-1D2C06385595}" destId="{92CD4DDA-491C-4435-A76D-8375A73536CA}" srcOrd="0" destOrd="2" presId="urn:microsoft.com/office/officeart/2005/8/layout/hProcess9"/>
    <dgm:cxn modelId="{94AB4878-85FE-4B02-855B-991586D80F13}" type="presOf" srcId="{8D2684D6-D348-480C-8BB9-4F46479C1791}" destId="{92CD4DDA-491C-4435-A76D-8375A73536CA}" srcOrd="0" destOrd="3" presId="urn:microsoft.com/office/officeart/2005/8/layout/hProcess9"/>
    <dgm:cxn modelId="{BFE42279-BCD6-43C8-8EF2-0B79A2832136}" srcId="{710AA29B-1615-45F4-B7F4-18EC7711BA0F}" destId="{B24B47EA-02C9-42A7-9650-1D2C06385595}" srcOrd="1" destOrd="0" parTransId="{575FF3DC-4528-4D3F-9274-19D2D6C13181}" sibTransId="{F10C6A43-14F9-4D50-BA03-E6B966F18649}"/>
    <dgm:cxn modelId="{E53B7594-F238-4A18-BDA6-A60773970D16}" srcId="{710AA29B-1615-45F4-B7F4-18EC7711BA0F}" destId="{E8CE7B2E-3B27-4C77-8108-98FDD2A89629}" srcOrd="3" destOrd="0" parTransId="{690FC4C7-5CED-41A7-95AC-5B8F8B9DAC4D}" sibTransId="{36626D71-1D32-4CD3-BC3F-78CA80B7505B}"/>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2"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6A0129-F8AA-44E6-8069-0F8DC714851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C82CACDD-6BC8-4EEF-9501-8B97F0BE899B}">
      <dgm:prSet custT="1"/>
      <dgm:spPr/>
      <dgm:t>
        <a:bodyPr/>
        <a:lstStyle/>
        <a:p>
          <a:br>
            <a:rPr lang="en-US" sz="2400" b="1" dirty="0"/>
          </a:br>
          <a:r>
            <a:rPr lang="en-GB" sz="2400" b="1" dirty="0"/>
            <a:t>The context of r</a:t>
          </a:r>
          <a:r>
            <a:rPr lang="en-GB" sz="2400" b="1" dirty="0">
              <a:latin typeface="Arial" panose="020B0604020202020204" pitchFamily="34" charset="0"/>
              <a:cs typeface="Arial" panose="020B0604020202020204" pitchFamily="34" charset="0"/>
            </a:rPr>
            <a:t>egulatory bodies,  governance, collaborative multi-disciplinary working, the importance of partnership working with service users. </a:t>
          </a:r>
          <a:endParaRPr lang="en-GB" sz="2400" dirty="0"/>
        </a:p>
      </dgm:t>
    </dgm:pt>
    <dgm:pt modelId="{08B2AF47-23E7-441B-8133-C36C8D6A8B96}" type="parTrans" cxnId="{ACBCF363-757C-44D3-BAE0-69212EC82973}">
      <dgm:prSet/>
      <dgm:spPr/>
      <dgm:t>
        <a:bodyPr/>
        <a:lstStyle/>
        <a:p>
          <a:endParaRPr lang="en-GB"/>
        </a:p>
      </dgm:t>
    </dgm:pt>
    <dgm:pt modelId="{8F8784A2-DECD-486D-B3C0-91D64C5733F1}" type="sibTrans" cxnId="{ACBCF363-757C-44D3-BAE0-69212EC82973}">
      <dgm:prSet/>
      <dgm:spPr/>
      <dgm:t>
        <a:bodyPr/>
        <a:lstStyle/>
        <a:p>
          <a:endParaRPr lang="en-GB"/>
        </a:p>
      </dgm:t>
    </dgm:pt>
    <dgm:pt modelId="{82B053C1-524F-4D73-A24D-669FDA011459}">
      <dgm:prSet custT="1"/>
      <dgm:spPr>
        <a:solidFill>
          <a:schemeClr val="accent1">
            <a:lumMod val="20000"/>
            <a:lumOff val="80000"/>
            <a:alpha val="90000"/>
          </a:schemeClr>
        </a:solidFill>
      </dgm:spPr>
      <dgm:t>
        <a:bodyPr/>
        <a:lstStyle/>
        <a:p>
          <a:r>
            <a:rPr lang="en-GB" sz="1800" b="1" dirty="0"/>
            <a:t>QA systems and methods</a:t>
          </a:r>
        </a:p>
      </dgm:t>
    </dgm:pt>
    <dgm:pt modelId="{D5F5B86A-241A-4E34-B9A8-B6D537387559}" type="parTrans" cxnId="{1004B868-28DA-4F7B-B987-22E1814C4FBB}">
      <dgm:prSet/>
      <dgm:spPr/>
      <dgm:t>
        <a:bodyPr/>
        <a:lstStyle/>
        <a:p>
          <a:endParaRPr lang="en-GB"/>
        </a:p>
      </dgm:t>
    </dgm:pt>
    <dgm:pt modelId="{314D4261-24EE-4247-9375-69EA3C839045}" type="sibTrans" cxnId="{1004B868-28DA-4F7B-B987-22E1814C4FBB}">
      <dgm:prSet/>
      <dgm:spPr/>
      <dgm:t>
        <a:bodyPr/>
        <a:lstStyle/>
        <a:p>
          <a:endParaRPr lang="en-GB"/>
        </a:p>
      </dgm:t>
    </dgm:pt>
    <dgm:pt modelId="{EF7333CA-0835-4905-939E-956EFCA2846B}">
      <dgm:prSet custT="1"/>
      <dgm:spPr>
        <a:solidFill>
          <a:schemeClr val="accent1">
            <a:lumMod val="20000"/>
            <a:lumOff val="80000"/>
            <a:alpha val="90000"/>
          </a:schemeClr>
        </a:solidFill>
      </dgm:spPr>
      <dgm:t>
        <a:bodyPr/>
        <a:lstStyle/>
        <a:p>
          <a:r>
            <a:rPr lang="en-GB" sz="1800" b="1" dirty="0"/>
            <a:t>Read contents of pages 62 to 77 and 78 to 94 in Glasby (2012) and </a:t>
          </a:r>
          <a:r>
            <a:rPr lang="en-GB" sz="1800" b="1" dirty="0" err="1">
              <a:effectLst/>
              <a:latin typeface="Arial" panose="020B0604020202020204" pitchFamily="34" charset="0"/>
              <a:ea typeface="Times New Roman" panose="02020603050405020304" pitchFamily="18" charset="0"/>
              <a:cs typeface="Arial" panose="020B0604020202020204" pitchFamily="34" charset="0"/>
            </a:rPr>
            <a:t>Haugan</a:t>
          </a:r>
          <a:r>
            <a:rPr lang="en-GB" sz="1800" b="1" dirty="0">
              <a:effectLst/>
              <a:latin typeface="Arial" panose="020B0604020202020204" pitchFamily="34" charset="0"/>
              <a:ea typeface="Times New Roman" panose="02020603050405020304" pitchFamily="18" charset="0"/>
              <a:cs typeface="Arial" panose="020B0604020202020204" pitchFamily="34" charset="0"/>
            </a:rPr>
            <a:t> &amp; Eriksson (2021, pp 71 – 84)</a:t>
          </a:r>
          <a:endParaRPr lang="en-GB" sz="1800" b="1" dirty="0"/>
        </a:p>
      </dgm:t>
    </dgm:pt>
    <dgm:pt modelId="{1A61B885-A71E-4444-B1BC-567CC3A93859}" type="parTrans" cxnId="{9DC0820C-9DBA-45BE-B676-367142194495}">
      <dgm:prSet/>
      <dgm:spPr/>
      <dgm:t>
        <a:bodyPr/>
        <a:lstStyle/>
        <a:p>
          <a:endParaRPr lang="en-GB"/>
        </a:p>
      </dgm:t>
    </dgm:pt>
    <dgm:pt modelId="{19FBB316-AA6C-4C43-93F5-2D23607F4EB7}" type="sibTrans" cxnId="{9DC0820C-9DBA-45BE-B676-367142194495}">
      <dgm:prSet/>
      <dgm:spPr/>
      <dgm:t>
        <a:bodyPr/>
        <a:lstStyle/>
        <a:p>
          <a:endParaRPr lang="en-GB"/>
        </a:p>
      </dgm:t>
    </dgm:pt>
    <dgm:pt modelId="{585D1262-E09B-4295-B174-AE4CAB7FBB7B}">
      <dgm:prSet custT="1"/>
      <dgm:spPr>
        <a:solidFill>
          <a:schemeClr val="accent1">
            <a:lumMod val="20000"/>
            <a:lumOff val="80000"/>
            <a:alpha val="90000"/>
          </a:schemeClr>
        </a:solidFill>
      </dgm:spPr>
      <dgm:t>
        <a:bodyPr/>
        <a:lstStyle/>
        <a:p>
          <a:r>
            <a:rPr lang="en-GB" sz="1800" b="1" dirty="0"/>
            <a:t>Person-centred quality care and profession conduct and practice</a:t>
          </a:r>
        </a:p>
      </dgm:t>
    </dgm:pt>
    <dgm:pt modelId="{9FB7A11D-6FBF-4335-9A59-058147D2F26C}" type="parTrans" cxnId="{BA0C6D73-B222-4B15-86F1-F5426809FFF2}">
      <dgm:prSet/>
      <dgm:spPr/>
      <dgm:t>
        <a:bodyPr/>
        <a:lstStyle/>
        <a:p>
          <a:endParaRPr lang="en-GB"/>
        </a:p>
      </dgm:t>
    </dgm:pt>
    <dgm:pt modelId="{211C6FFD-2439-4BB2-852E-D536BF561C68}" type="sibTrans" cxnId="{BA0C6D73-B222-4B15-86F1-F5426809FFF2}">
      <dgm:prSet/>
      <dgm:spPr/>
      <dgm:t>
        <a:bodyPr/>
        <a:lstStyle/>
        <a:p>
          <a:endParaRPr lang="en-GB"/>
        </a:p>
      </dgm:t>
    </dgm:pt>
    <dgm:pt modelId="{201594EC-FE7D-4DE2-B808-7A74A9FA1768}">
      <dgm:prSet custT="1"/>
      <dgm:spPr>
        <a:solidFill>
          <a:schemeClr val="accent1">
            <a:lumMod val="20000"/>
            <a:lumOff val="80000"/>
            <a:alpha val="90000"/>
          </a:schemeClr>
        </a:solidFill>
      </dgm:spPr>
      <dgm:t>
        <a:bodyPr/>
        <a:lstStyle/>
        <a:p>
          <a:r>
            <a:rPr lang="en-GB" sz="1800" b="1" dirty="0"/>
            <a:t>Partnership working</a:t>
          </a:r>
        </a:p>
      </dgm:t>
    </dgm:pt>
    <dgm:pt modelId="{F072A0D6-0293-4B04-9680-FB815FBF1066}" type="parTrans" cxnId="{E8628E5C-923F-4771-B8B3-3D1B42D3EF42}">
      <dgm:prSet/>
      <dgm:spPr/>
    </dgm:pt>
    <dgm:pt modelId="{91C4695D-7394-41E5-BCD4-16C728937EBE}" type="sibTrans" cxnId="{E8628E5C-923F-4771-B8B3-3D1B42D3EF42}">
      <dgm:prSet/>
      <dgm:spPr/>
    </dgm:pt>
    <dgm:pt modelId="{C647934F-198F-4305-924A-F779B3A6F11D}" type="pres">
      <dgm:prSet presAssocID="{866A0129-F8AA-44E6-8069-0F8DC7148517}" presName="linearFlow" presStyleCnt="0">
        <dgm:presLayoutVars>
          <dgm:dir/>
          <dgm:animLvl val="lvl"/>
          <dgm:resizeHandles val="exact"/>
        </dgm:presLayoutVars>
      </dgm:prSet>
      <dgm:spPr/>
    </dgm:pt>
    <dgm:pt modelId="{77A51015-9CA2-49BD-9481-5BF2ABC1794C}" type="pres">
      <dgm:prSet presAssocID="{C82CACDD-6BC8-4EEF-9501-8B97F0BE899B}" presName="composite" presStyleCnt="0"/>
      <dgm:spPr/>
    </dgm:pt>
    <dgm:pt modelId="{3D96A167-A2AF-4CD7-8E2D-42C7DD281C71}" type="pres">
      <dgm:prSet presAssocID="{C82CACDD-6BC8-4EEF-9501-8B97F0BE899B}" presName="parentText" presStyleLbl="alignNode1" presStyleIdx="0" presStyleCnt="1">
        <dgm:presLayoutVars>
          <dgm:chMax val="1"/>
          <dgm:bulletEnabled val="1"/>
        </dgm:presLayoutVars>
      </dgm:prSet>
      <dgm:spPr/>
    </dgm:pt>
    <dgm:pt modelId="{1C181BAF-10A3-4A94-9238-D1793AA5CAF9}" type="pres">
      <dgm:prSet presAssocID="{C82CACDD-6BC8-4EEF-9501-8B97F0BE899B}" presName="descendantText" presStyleLbl="alignAcc1" presStyleIdx="0" presStyleCnt="1" custScaleX="100562" custScaleY="93017" custLinFactNeighborX="281" custLinFactNeighborY="3818">
        <dgm:presLayoutVars>
          <dgm:bulletEnabled val="1"/>
        </dgm:presLayoutVars>
      </dgm:prSet>
      <dgm:spPr/>
    </dgm:pt>
  </dgm:ptLst>
  <dgm:cxnLst>
    <dgm:cxn modelId="{9DC0820C-9DBA-45BE-B676-367142194495}" srcId="{C82CACDD-6BC8-4EEF-9501-8B97F0BE899B}" destId="{EF7333CA-0835-4905-939E-956EFCA2846B}" srcOrd="3" destOrd="0" parTransId="{1A61B885-A71E-4444-B1BC-567CC3A93859}" sibTransId="{19FBB316-AA6C-4C43-93F5-2D23607F4EB7}"/>
    <dgm:cxn modelId="{4DFE921B-0248-4B1D-A87C-10730E1CF5B9}" type="presOf" srcId="{866A0129-F8AA-44E6-8069-0F8DC7148517}" destId="{C647934F-198F-4305-924A-F779B3A6F11D}" srcOrd="0" destOrd="0" presId="urn:microsoft.com/office/officeart/2005/8/layout/chevron2"/>
    <dgm:cxn modelId="{568B7F2F-3492-4B46-80A0-F80476019A3E}" type="presOf" srcId="{201594EC-FE7D-4DE2-B808-7A74A9FA1768}" destId="{1C181BAF-10A3-4A94-9238-D1793AA5CAF9}" srcOrd="0" destOrd="2" presId="urn:microsoft.com/office/officeart/2005/8/layout/chevron2"/>
    <dgm:cxn modelId="{E8628E5C-923F-4771-B8B3-3D1B42D3EF42}" srcId="{C82CACDD-6BC8-4EEF-9501-8B97F0BE899B}" destId="{201594EC-FE7D-4DE2-B808-7A74A9FA1768}" srcOrd="2" destOrd="0" parTransId="{F072A0D6-0293-4B04-9680-FB815FBF1066}" sibTransId="{91C4695D-7394-41E5-BCD4-16C728937EBE}"/>
    <dgm:cxn modelId="{ACBCF363-757C-44D3-BAE0-69212EC82973}" srcId="{866A0129-F8AA-44E6-8069-0F8DC7148517}" destId="{C82CACDD-6BC8-4EEF-9501-8B97F0BE899B}" srcOrd="0" destOrd="0" parTransId="{08B2AF47-23E7-441B-8133-C36C8D6A8B96}" sibTransId="{8F8784A2-DECD-486D-B3C0-91D64C5733F1}"/>
    <dgm:cxn modelId="{1004B868-28DA-4F7B-B987-22E1814C4FBB}" srcId="{C82CACDD-6BC8-4EEF-9501-8B97F0BE899B}" destId="{82B053C1-524F-4D73-A24D-669FDA011459}" srcOrd="0" destOrd="0" parTransId="{D5F5B86A-241A-4E34-B9A8-B6D537387559}" sibTransId="{314D4261-24EE-4247-9375-69EA3C839045}"/>
    <dgm:cxn modelId="{1F8C1872-C235-42AE-8263-F403F73A9EC3}" type="presOf" srcId="{82B053C1-524F-4D73-A24D-669FDA011459}" destId="{1C181BAF-10A3-4A94-9238-D1793AA5CAF9}" srcOrd="0" destOrd="0" presId="urn:microsoft.com/office/officeart/2005/8/layout/chevron2"/>
    <dgm:cxn modelId="{BA0C6D73-B222-4B15-86F1-F5426809FFF2}" srcId="{C82CACDD-6BC8-4EEF-9501-8B97F0BE899B}" destId="{585D1262-E09B-4295-B174-AE4CAB7FBB7B}" srcOrd="1" destOrd="0" parTransId="{9FB7A11D-6FBF-4335-9A59-058147D2F26C}" sibTransId="{211C6FFD-2439-4BB2-852E-D536BF561C68}"/>
    <dgm:cxn modelId="{6A4D3FAE-1A74-4125-A171-1EBA16600B3E}" type="presOf" srcId="{585D1262-E09B-4295-B174-AE4CAB7FBB7B}" destId="{1C181BAF-10A3-4A94-9238-D1793AA5CAF9}" srcOrd="0" destOrd="1" presId="urn:microsoft.com/office/officeart/2005/8/layout/chevron2"/>
    <dgm:cxn modelId="{080A7DC2-AE0A-40EC-8F00-39C0E2798DBA}" type="presOf" srcId="{C82CACDD-6BC8-4EEF-9501-8B97F0BE899B}" destId="{3D96A167-A2AF-4CD7-8E2D-42C7DD281C71}" srcOrd="0" destOrd="0" presId="urn:microsoft.com/office/officeart/2005/8/layout/chevron2"/>
    <dgm:cxn modelId="{1145F9C3-F50B-4FA0-BAFA-CF3170B871C5}" type="presOf" srcId="{EF7333CA-0835-4905-939E-956EFCA2846B}" destId="{1C181BAF-10A3-4A94-9238-D1793AA5CAF9}" srcOrd="0" destOrd="3" presId="urn:microsoft.com/office/officeart/2005/8/layout/chevron2"/>
    <dgm:cxn modelId="{CFB4D440-577D-4B85-8C36-994589D1FDB5}" type="presParOf" srcId="{C647934F-198F-4305-924A-F779B3A6F11D}" destId="{77A51015-9CA2-49BD-9481-5BF2ABC1794C}" srcOrd="0" destOrd="0" presId="urn:microsoft.com/office/officeart/2005/8/layout/chevron2"/>
    <dgm:cxn modelId="{B25A5FDF-C492-46F1-A33A-9876BEF01004}" type="presParOf" srcId="{77A51015-9CA2-49BD-9481-5BF2ABC1794C}" destId="{3D96A167-A2AF-4CD7-8E2D-42C7DD281C71}" srcOrd="0" destOrd="0" presId="urn:microsoft.com/office/officeart/2005/8/layout/chevron2"/>
    <dgm:cxn modelId="{EBCE6F90-1D19-4422-B424-6908707C8CA8}" type="presParOf" srcId="{77A51015-9CA2-49BD-9481-5BF2ABC1794C}" destId="{1C181BAF-10A3-4A94-9238-D1793AA5CAF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663" y="0"/>
          <a:ext cx="4247145"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Aims</a:t>
          </a:r>
          <a:endParaRPr lang="en-GB" sz="2300" kern="1200" dirty="0"/>
        </a:p>
        <a:p>
          <a:pPr marL="171450" lvl="1" indent="-171450" algn="l" defTabSz="800100">
            <a:lnSpc>
              <a:spcPct val="90000"/>
            </a:lnSpc>
            <a:spcBef>
              <a:spcPct val="0"/>
            </a:spcBef>
            <a:spcAft>
              <a:spcPct val="15000"/>
            </a:spcAft>
            <a:buChar char="•"/>
          </a:pPr>
          <a:r>
            <a:rPr lang="en-GB" sz="1800" kern="1200" dirty="0"/>
            <a:t>To look at the medical and social models of health and social care.</a:t>
          </a:r>
        </a:p>
        <a:p>
          <a:pPr marL="171450" lvl="1" indent="-171450" algn="l" defTabSz="800100">
            <a:lnSpc>
              <a:spcPct val="90000"/>
            </a:lnSpc>
            <a:spcBef>
              <a:spcPct val="0"/>
            </a:spcBef>
            <a:spcAft>
              <a:spcPct val="15000"/>
            </a:spcAft>
            <a:buChar char="•"/>
          </a:pPr>
          <a:r>
            <a:rPr lang="en-GB" sz="1800" kern="1200" dirty="0"/>
            <a:t>To provide an insight to governance and quality frameworks within the H &amp; SH sector.</a:t>
          </a:r>
        </a:p>
        <a:p>
          <a:pPr marL="171450" lvl="1" indent="-171450" algn="l" defTabSz="800100">
            <a:lnSpc>
              <a:spcPct val="90000"/>
            </a:lnSpc>
            <a:spcBef>
              <a:spcPct val="0"/>
            </a:spcBef>
            <a:spcAft>
              <a:spcPct val="15000"/>
            </a:spcAft>
            <a:buChar char="•"/>
          </a:pPr>
          <a:r>
            <a:rPr lang="en-GB" sz="1800" kern="1200" dirty="0"/>
            <a:t>To look at the important factors when working in collaborative partnership with others included service users.</a:t>
          </a:r>
        </a:p>
        <a:p>
          <a:pPr marL="171450" lvl="1" indent="-171450" algn="l" defTabSz="800100">
            <a:lnSpc>
              <a:spcPct val="90000"/>
            </a:lnSpc>
            <a:spcBef>
              <a:spcPct val="0"/>
            </a:spcBef>
            <a:spcAft>
              <a:spcPct val="15000"/>
            </a:spcAft>
            <a:buChar char="•"/>
          </a:pPr>
          <a:r>
            <a:rPr lang="en-GB" sz="1800" kern="1200" dirty="0"/>
            <a:t>To complete a group work activity around why quality matters. </a:t>
          </a:r>
        </a:p>
      </dsp:txBody>
      <dsp:txXfrm>
        <a:off x="207992" y="207329"/>
        <a:ext cx="3832487" cy="44818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29436" y="0"/>
          <a:ext cx="3733614"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4786" y="0"/>
          <a:ext cx="4387683"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Objectives</a:t>
          </a:r>
          <a:endParaRPr lang="en-GB" sz="2000" kern="1200" dirty="0"/>
        </a:p>
        <a:p>
          <a:pPr marL="171450" lvl="1" indent="-171450" algn="l" defTabSz="711200">
            <a:lnSpc>
              <a:spcPct val="90000"/>
            </a:lnSpc>
            <a:spcBef>
              <a:spcPct val="0"/>
            </a:spcBef>
            <a:spcAft>
              <a:spcPct val="15000"/>
            </a:spcAft>
            <a:buChar char="•"/>
          </a:pPr>
          <a:r>
            <a:rPr lang="en-GB" sz="1600" kern="1200" dirty="0"/>
            <a:t>By the end of the session, you should have an insight of  how governance and quality frameworks influences the way services are delivered within the health and social care sector.</a:t>
          </a:r>
        </a:p>
        <a:p>
          <a:pPr marL="171450" lvl="1" indent="-171450" algn="l" defTabSz="711200">
            <a:lnSpc>
              <a:spcPct val="90000"/>
            </a:lnSpc>
            <a:spcBef>
              <a:spcPct val="0"/>
            </a:spcBef>
            <a:spcAft>
              <a:spcPct val="15000"/>
            </a:spcAft>
            <a:buChar char="•"/>
          </a:pPr>
          <a:r>
            <a:rPr lang="en-GB" sz="1600" kern="1200" dirty="0"/>
            <a:t>Recognise the differences between the medical and social models of health and social care.</a:t>
          </a:r>
        </a:p>
        <a:p>
          <a:pPr marL="171450" lvl="1" indent="-171450" algn="l" defTabSz="711200">
            <a:lnSpc>
              <a:spcPct val="90000"/>
            </a:lnSpc>
            <a:spcBef>
              <a:spcPct val="0"/>
            </a:spcBef>
            <a:spcAft>
              <a:spcPct val="15000"/>
            </a:spcAft>
            <a:buChar char="•"/>
          </a:pPr>
          <a:r>
            <a:rPr lang="en-GB" sz="1600" kern="1200" dirty="0"/>
            <a:t>You should be able to have an understanding about working in collaborative partnerships and meeting the needs of service users. </a:t>
          </a:r>
        </a:p>
        <a:p>
          <a:pPr marL="171450" lvl="1" indent="-171450" algn="l" defTabSz="711200">
            <a:lnSpc>
              <a:spcPct val="90000"/>
            </a:lnSpc>
            <a:spcBef>
              <a:spcPct val="0"/>
            </a:spcBef>
            <a:spcAft>
              <a:spcPct val="15000"/>
            </a:spcAft>
            <a:buChar char="•"/>
          </a:pPr>
          <a:r>
            <a:rPr lang="en-GB" sz="1600" kern="1200" dirty="0"/>
            <a:t>You should have an insight to the contents of the adult social care quality matters booklet. </a:t>
          </a:r>
        </a:p>
      </dsp:txBody>
      <dsp:txXfrm>
        <a:off x="218975" y="214189"/>
        <a:ext cx="3959305" cy="44681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6A167-A2AF-4CD7-8E2D-42C7DD281C71}">
      <dsp:nvSpPr>
        <dsp:cNvPr id="0" name=""/>
        <dsp:cNvSpPr/>
      </dsp:nvSpPr>
      <dsp:spPr>
        <a:xfrm rot="5400000">
          <a:off x="-1060329" y="1058517"/>
          <a:ext cx="5533791" cy="342758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br>
            <a:rPr lang="en-US" sz="2400" b="1" kern="1200" dirty="0"/>
          </a:br>
          <a:r>
            <a:rPr lang="en-GB" sz="2400" b="1" kern="1200" dirty="0"/>
            <a:t>The context of r</a:t>
          </a:r>
          <a:r>
            <a:rPr lang="en-GB" sz="2400" b="1" kern="1200" dirty="0">
              <a:latin typeface="Arial" panose="020B0604020202020204" pitchFamily="34" charset="0"/>
              <a:cs typeface="Arial" panose="020B0604020202020204" pitchFamily="34" charset="0"/>
            </a:rPr>
            <a:t>egulatory bodies,  governance, collaborative multi-disciplinary working, the importance of partnership working with service users. </a:t>
          </a:r>
          <a:endParaRPr lang="en-GB" sz="2400" kern="1200" dirty="0"/>
        </a:p>
      </dsp:txBody>
      <dsp:txXfrm rot="-5400000">
        <a:off x="-7223" y="1719201"/>
        <a:ext cx="3427580" cy="2106211"/>
      </dsp:txXfrm>
    </dsp:sp>
    <dsp:sp modelId="{1C181BAF-10A3-4A94-9238-D1793AA5CAF9}">
      <dsp:nvSpPr>
        <dsp:cNvPr id="0" name=""/>
        <dsp:cNvSpPr/>
      </dsp:nvSpPr>
      <dsp:spPr>
        <a:xfrm rot="5400000">
          <a:off x="4213638" y="-522971"/>
          <a:ext cx="3554807" cy="5170265"/>
        </a:xfrm>
        <a:prstGeom prst="round2Same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t>QA systems and methods</a:t>
          </a:r>
        </a:p>
        <a:p>
          <a:pPr marL="171450" lvl="1" indent="-171450" algn="l" defTabSz="800100">
            <a:lnSpc>
              <a:spcPct val="90000"/>
            </a:lnSpc>
            <a:spcBef>
              <a:spcPct val="0"/>
            </a:spcBef>
            <a:spcAft>
              <a:spcPct val="15000"/>
            </a:spcAft>
            <a:buChar char="•"/>
          </a:pPr>
          <a:r>
            <a:rPr lang="en-GB" sz="1800" b="1" kern="1200" dirty="0"/>
            <a:t>Person-centred quality care and profession conduct and practice</a:t>
          </a:r>
        </a:p>
        <a:p>
          <a:pPr marL="171450" lvl="1" indent="-171450" algn="l" defTabSz="800100">
            <a:lnSpc>
              <a:spcPct val="90000"/>
            </a:lnSpc>
            <a:spcBef>
              <a:spcPct val="0"/>
            </a:spcBef>
            <a:spcAft>
              <a:spcPct val="15000"/>
            </a:spcAft>
            <a:buChar char="•"/>
          </a:pPr>
          <a:r>
            <a:rPr lang="en-GB" sz="1800" b="1" kern="1200" dirty="0"/>
            <a:t>Partnership working</a:t>
          </a:r>
        </a:p>
        <a:p>
          <a:pPr marL="171450" lvl="1" indent="-171450" algn="l" defTabSz="800100">
            <a:lnSpc>
              <a:spcPct val="90000"/>
            </a:lnSpc>
            <a:spcBef>
              <a:spcPct val="0"/>
            </a:spcBef>
            <a:spcAft>
              <a:spcPct val="15000"/>
            </a:spcAft>
            <a:buChar char="•"/>
          </a:pPr>
          <a:r>
            <a:rPr lang="en-GB" sz="1800" b="1" kern="1200" dirty="0"/>
            <a:t>Read contents of pages 62 to 77 and 78 to 94 in Glasby (2012) and </a:t>
          </a:r>
          <a:r>
            <a:rPr lang="en-GB" sz="1800" b="1" kern="1200" dirty="0" err="1">
              <a:effectLst/>
              <a:latin typeface="Arial" panose="020B0604020202020204" pitchFamily="34" charset="0"/>
              <a:ea typeface="Times New Roman" panose="02020603050405020304" pitchFamily="18" charset="0"/>
              <a:cs typeface="Arial" panose="020B0604020202020204" pitchFamily="34" charset="0"/>
            </a:rPr>
            <a:t>Haugan</a:t>
          </a:r>
          <a:r>
            <a:rPr lang="en-GB" sz="1800" b="1" kern="1200" dirty="0">
              <a:effectLst/>
              <a:latin typeface="Arial" panose="020B0604020202020204" pitchFamily="34" charset="0"/>
              <a:ea typeface="Times New Roman" panose="02020603050405020304" pitchFamily="18" charset="0"/>
              <a:cs typeface="Arial" panose="020B0604020202020204" pitchFamily="34" charset="0"/>
            </a:rPr>
            <a:t> &amp; Eriksson (2021, pp 71 – 84)</a:t>
          </a:r>
          <a:endParaRPr lang="en-GB" sz="1800" b="1" kern="1200" dirty="0"/>
        </a:p>
      </dsp:txBody>
      <dsp:txXfrm rot="-5400000">
        <a:off x="3405910" y="458288"/>
        <a:ext cx="4996734" cy="320774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18/09/2025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9/18/25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RI7h93ayE-U"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youtube.com/watch?v=sDrXyneTIzM"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RI7h93ayE-U"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youtube.com/watch?v=sDrXyneTIzM"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78616/Principles_of_QA_for_analysis.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78616/Principles_of_QA_for_analysis.pdf"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gov.uk/government/organisations/department-of-health-and-social-car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resolution.nhs.uk/resources/duty-of-candour-animatio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eur01.safelinks.protection.outlook.com/?url=https%3A%2F%2Fwww.cqc.org.uk%2Fnode%2F3712&amp;data=05%7C02%7Ca.hurd%40uwtsd.ac.uk%7C797bc73f792a4d81ebaf08dc18577a7f%7C4e0f11f9046e45059cb8db2152311e21%7C0%7C0%7C638412011198212826%7CUnknown%7CTWFpbGZsb3d8eyJWIjoiMC4wLjAwMDAiLCJQIjoiV2luMzIiLCJBTiI6Ik1haWwiLCJXVCI6Mn0%3D%7C3000%7C%7C%7C&amp;sdata=iTs3b6NCcQVEa%2F1bxI40osWeXnCplJI0sDJPQ%2B0INq4%3D&amp;reserved=0"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eur01.safelinks.protection.outlook.com/?url=https%3A%2F%2Fwww.cqc.org.uk%2Fnode%2F1763&amp;data=05%7C02%7Ca.hurd%40uwtsd.ac.uk%7C797bc73f792a4d81ebaf08dc18577a7f%7C4e0f11f9046e45059cb8db2152311e21%7C0%7C0%7C638412011198212826%7CUnknown%7CTWFpbGZsb3d8eyJWIjoiMC4wLjAwMDAiLCJQIjoiV2luMzIiLCJBTiI6Ik1haWwiLCJXVCI6Mn0%3D%7C3000%7C%7C%7C&amp;sdata=C53Rjoy1tQuIGI%2BYcXWuZsRHZ6E%2FEpm9hpuvWXve87k%3D&amp;reserved=0"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england.nhs.uk/get-involved/resources/co-production-resource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theknowledgebiz.wordpress.com/2011/03/19/effective-partnership-working-getting-the-basics-right-from-start-to-finish/"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gettyimages.co.uk/detail/photo/three-diverse-business-people-hanging-out-and-royalty-free-image/1385092257"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ts val="600"/>
              </a:spcBef>
              <a:spcAft>
                <a:spcPts val="600"/>
              </a:spcAft>
              <a:buFont typeface="+mj-lt"/>
              <a:buAutoNum type="arabicPeriod"/>
            </a:pPr>
            <a:endParaRPr lang="en-GB" sz="1800" b="1" dirty="0">
              <a:solidFill>
                <a:schemeClr val="tx1"/>
              </a:solidFill>
              <a:effectLst/>
              <a:latin typeface="Arial" panose="020B0604020202020204" pitchFamily="34" charset="0"/>
              <a:ea typeface="Times New Roman" panose="02020603050405020304" pitchFamily="18" charset="0"/>
            </a:endParaRPr>
          </a:p>
          <a:p>
            <a:pPr marL="0" marR="0" lvl="0" indent="0" algn="l" defTabSz="457200" rtl="0" eaLnBrk="1" fontAlgn="auto" latinLnBrk="0" hangingPunct="1">
              <a:lnSpc>
                <a:spcPct val="100000"/>
              </a:lnSpc>
              <a:spcBef>
                <a:spcPts val="600"/>
              </a:spcBef>
              <a:spcAft>
                <a:spcPts val="600"/>
              </a:spcAft>
              <a:buClrTx/>
              <a:buSzTx/>
              <a:buFontTx/>
              <a:buNone/>
              <a:tabLst/>
              <a:defRPr/>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an ice breaker of your choice or use the following suggestion:</a:t>
            </a:r>
          </a:p>
          <a:p>
            <a:endParaRPr lang="en-GB" dirty="0"/>
          </a:p>
          <a:p>
            <a:r>
              <a:rPr lang="en-GB" sz="1200" b="0" i="0" kern="1200" dirty="0">
                <a:solidFill>
                  <a:schemeClr val="tx1"/>
                </a:solidFill>
                <a:effectLst/>
                <a:latin typeface="+mn-lt"/>
                <a:ea typeface="+mn-ea"/>
                <a:cs typeface="+mn-cs"/>
              </a:rPr>
              <a:t>Ask students to pair up.</a:t>
            </a:r>
          </a:p>
          <a:p>
            <a:r>
              <a:rPr lang="en-GB" sz="1200" b="0" i="0" kern="1200" dirty="0">
                <a:solidFill>
                  <a:schemeClr val="tx1"/>
                </a:solidFill>
                <a:effectLst/>
                <a:latin typeface="+mn-lt"/>
                <a:ea typeface="+mn-ea"/>
                <a:cs typeface="+mn-cs"/>
              </a:rPr>
              <a:t>Each pair takes </a:t>
            </a:r>
            <a:r>
              <a:rPr lang="en-GB" sz="1200" b="1" i="0" kern="1200" dirty="0">
                <a:solidFill>
                  <a:schemeClr val="tx1"/>
                </a:solidFill>
                <a:effectLst/>
                <a:latin typeface="+mn-lt"/>
                <a:ea typeface="+mn-ea"/>
                <a:cs typeface="+mn-cs"/>
              </a:rPr>
              <a:t>five minutes</a:t>
            </a:r>
            <a:r>
              <a:rPr lang="en-GB" sz="1200" b="0" i="0" kern="1200" dirty="0">
                <a:solidFill>
                  <a:schemeClr val="tx1"/>
                </a:solidFill>
                <a:effectLst/>
                <a:latin typeface="+mn-lt"/>
                <a:ea typeface="+mn-ea"/>
                <a:cs typeface="+mn-cs"/>
              </a:rPr>
              <a:t> to discuss the following:</a:t>
            </a:r>
          </a:p>
          <a:p>
            <a:r>
              <a:rPr lang="en-GB" sz="1200" b="0" i="1" kern="1200" dirty="0">
                <a:solidFill>
                  <a:schemeClr val="tx1"/>
                </a:solidFill>
                <a:effectLst/>
                <a:latin typeface="+mn-lt"/>
                <a:ea typeface="+mn-ea"/>
                <a:cs typeface="+mn-cs"/>
              </a:rPr>
              <a:t>“What do you think makes health and social care ‘good’ or ‘effective’?”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After the two minutes, ask a few pairs to share one idea they discussed with the whole group.</a:t>
            </a:r>
          </a:p>
          <a:p>
            <a:r>
              <a:rPr lang="en-GB" sz="1200" b="0" i="0" kern="1200" dirty="0">
                <a:solidFill>
                  <a:schemeClr val="tx1"/>
                </a:solidFill>
                <a:effectLst/>
                <a:latin typeface="+mn-lt"/>
                <a:ea typeface="+mn-ea"/>
                <a:cs typeface="+mn-cs"/>
              </a:rPr>
              <a:t>Students who arrive late can join the existing pairs and add their ideas.</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95387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312491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532846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4150558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(4) The Social Medical Model of Health – YouTube</a:t>
            </a:r>
            <a:endParaRPr lang="en-GB" dirty="0"/>
          </a:p>
          <a:p>
            <a:endParaRPr lang="en-GB" dirty="0"/>
          </a:p>
          <a:p>
            <a:r>
              <a:rPr lang="en-GB" dirty="0">
                <a:hlinkClick r:id="rId4"/>
              </a:rPr>
              <a:t>(4) BIOMEDICAL MODEL OF HEALTH - Adam Melvin – YouTube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600894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(4) The Social Medical Model of Health – YouTube</a:t>
            </a:r>
            <a:endParaRPr lang="en-GB" dirty="0"/>
          </a:p>
          <a:p>
            <a:endParaRPr lang="en-GB" dirty="0"/>
          </a:p>
          <a:p>
            <a:r>
              <a:rPr lang="en-GB" dirty="0">
                <a:hlinkClick r:id="rId4"/>
              </a:rPr>
              <a:t>(4) BIOMEDICAL MODEL OF HEALTH - Adam Melvin - YouTube</a:t>
            </a:r>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225113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894094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35320525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hlinkClick r:id="rId3"/>
              </a:rPr>
              <a:t>Principles of quality assurance for modelling and data analysis (publishing.service.gov.uk)</a:t>
            </a:r>
            <a:r>
              <a:rPr lang="en-GB" b="1" dirty="0"/>
              <a: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424889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hlinkClick r:id="rId3"/>
              </a:rPr>
              <a:t>Principles of quality assurance for modelling and data analysis (publishing.service.gov.uk)</a:t>
            </a:r>
            <a:endParaRPr lang="en-GB" b="1" dirty="0"/>
          </a:p>
          <a:p>
            <a:endParaRPr lang="en-GB" b="1" dirty="0"/>
          </a:p>
          <a:p>
            <a:r>
              <a:rPr lang="en-GB" b="1" dirty="0">
                <a:hlinkClick r:id="rId4"/>
              </a:rPr>
              <a:t>Department of Health and Social Care - GOV.UK (www.gov.uk)</a:t>
            </a:r>
            <a:endParaRPr lang="en-GB" b="1" dirty="0"/>
          </a:p>
          <a:p>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2953659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b="1" dirty="0"/>
              <a:t>  </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6484270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25644044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dirty="0">
                <a:hlinkClick r:id="rId3"/>
              </a:rPr>
              <a:t>Duty of candour animation - NHS Resolution</a:t>
            </a:r>
            <a:endParaRPr lang="en-GB" b="1" i="0" dirty="0">
              <a:effectLst/>
              <a:latin typeface="Roboto" panose="02000000000000000000" pitchFamily="2" charset="0"/>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14145306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22384421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20647079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628815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read these pages, make notes of key points – remind them to note the reference both intext and full</a:t>
            </a:r>
          </a:p>
          <a:p>
            <a:r>
              <a:rPr lang="en-GB" dirty="0"/>
              <a:t>You could also use this for students to practice their paraphrasing skills</a:t>
            </a:r>
          </a:p>
          <a:p>
            <a:r>
              <a:rPr lang="en-GB" dirty="0"/>
              <a:t>If the content is too long for your students to read, you could ask students to work in small groups, divide up the pages between them and pull their notes together</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16909623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6978580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Morgan, P. (2017). The Business Students Guide to Study and Employability.  London: Sage Publications LTD.</a:t>
            </a:r>
          </a:p>
          <a:p>
            <a:endParaRPr lang="en-GB" b="1" dirty="0"/>
          </a:p>
          <a:p>
            <a:r>
              <a:rPr lang="en-GB" b="1" dirty="0"/>
              <a:t>You can ask students to discuss their own values and beliefs and how they think these may impact on their own behaviour</a:t>
            </a:r>
          </a:p>
          <a:p>
            <a:r>
              <a:rPr lang="en-GB" b="1" dirty="0"/>
              <a:t>Discuss hidden values verses seen behaviours – ask students what THEY think this means</a:t>
            </a:r>
          </a:p>
          <a:p>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7771501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39914522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Font typeface="+mj-lt"/>
              <a:buAutoNum type="arabicPeriod"/>
            </a:pPr>
            <a:r>
              <a:rPr lang="en-GB" b="1" i="0" dirty="0">
                <a:solidFill>
                  <a:srgbClr val="242424"/>
                </a:solidFill>
                <a:effectLst/>
                <a:latin typeface="Open Sans" panose="020B0606030504020204" pitchFamily="34" charset="0"/>
              </a:rPr>
              <a:t>The regulation also defines ‘</a:t>
            </a:r>
            <a:r>
              <a:rPr lang="en-GB" b="1" i="0" u="sng" dirty="0">
                <a:solidFill>
                  <a:srgbClr val="004D90"/>
                </a:solidFill>
                <a:effectLst/>
                <a:latin typeface="Open Sans" panose="020B0606030504020204" pitchFamily="34" charset="0"/>
                <a:hlinkClick r:id="rId3" tooltip="Original URL: https://www.cqc.org.uk/node/3712. Click or tap if you trust this link."/>
              </a:rPr>
              <a:t>notifiable safety incidents</a:t>
            </a:r>
            <a:r>
              <a:rPr lang="en-GB" b="1" i="0" dirty="0">
                <a:solidFill>
                  <a:srgbClr val="242424"/>
                </a:solidFill>
                <a:effectLst/>
                <a:latin typeface="Open Sans" panose="020B0606030504020204" pitchFamily="34" charset="0"/>
              </a:rPr>
              <a:t>’ and specifies how registered persons must apply the duty of candour if these incidents occur.</a:t>
            </a:r>
          </a:p>
          <a:p>
            <a:pPr marL="228600" indent="-228600" algn="l">
              <a:buFont typeface="+mj-lt"/>
              <a:buAutoNum type="arabicPeriod"/>
            </a:pPr>
            <a:endParaRPr lang="en-GB" b="1" i="0" dirty="0">
              <a:solidFill>
                <a:srgbClr val="242424"/>
              </a:solidFill>
              <a:effectLst/>
              <a:latin typeface="Open Sans" panose="020B0606030504020204" pitchFamily="34" charset="0"/>
            </a:endParaRPr>
          </a:p>
          <a:p>
            <a:pPr marL="228600" indent="-228600" algn="l">
              <a:buFont typeface="+mj-lt"/>
              <a:buAutoNum type="arabicPeriod"/>
            </a:pPr>
            <a:r>
              <a:rPr lang="en-GB" b="1" i="0" u="sng" dirty="0">
                <a:solidFill>
                  <a:srgbClr val="004D90"/>
                </a:solidFill>
                <a:effectLst/>
                <a:latin typeface="Open Sans" panose="020B0606030504020204" pitchFamily="34" charset="0"/>
                <a:hlinkClick r:id="rId4" tooltip="Original URL: https://www.cqc.org.uk/node/1763. Click or tap if you trust this link."/>
              </a:rPr>
              <a:t>Regulation 20 of the Health and Social Care Act 2008 (Regulated Activities) Regulations 2014</a:t>
            </a:r>
            <a:endParaRPr lang="en-GB" b="1" i="0" dirty="0">
              <a:solidFill>
                <a:srgbClr val="212121"/>
              </a:solidFill>
              <a:effectLst/>
              <a:latin typeface="Open Sans" panose="020B0606030504020204" pitchFamily="34" charset="0"/>
            </a:endParaRPr>
          </a:p>
          <a:p>
            <a:pPr algn="l"/>
            <a:endParaRPr lang="en-GB" b="1" i="0" dirty="0">
              <a:solidFill>
                <a:srgbClr val="6C276A"/>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19652398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hlinkClick r:id="rId3"/>
              </a:rPr>
              <a:t>NHS England » Co-production resources</a:t>
            </a:r>
            <a:r>
              <a:rPr lang="en-GB" b="1" dirty="0"/>
              <a:t>   Co production website. </a:t>
            </a:r>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5946906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36150712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42053020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Effective Partnership Working – Getting the basics right from start to finish | </a:t>
            </a:r>
            <a:r>
              <a:rPr lang="en-GB" dirty="0" err="1">
                <a:hlinkClick r:id="rId3"/>
              </a:rPr>
              <a:t>theknowledgebiz's</a:t>
            </a:r>
            <a:r>
              <a:rPr lang="en-GB" dirty="0">
                <a:hlinkClick r:id="rId3"/>
              </a:rPr>
              <a:t> blog (wordpress.com)</a:t>
            </a:r>
            <a:r>
              <a:rPr lang="en-GB" dirty="0"/>
              <a:t> (September 2022)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39014174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www.coalitionforpersonalisedcare.org</a:t>
            </a:r>
            <a:r>
              <a:rPr lang="en-GB" dirty="0"/>
              <a:t>/</a:t>
            </a:r>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25035007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Potential extension (at home) activity) </a:t>
            </a:r>
          </a:p>
          <a:p>
            <a:pPr marL="228600" indent="-228600">
              <a:buFont typeface="+mj-lt"/>
              <a:buAutoNum type="arabicPeriod"/>
            </a:pPr>
            <a:r>
              <a:rPr lang="en-GB" b="1" dirty="0"/>
              <a:t>Suggest students watch this at home and discuss at start if class in week 4</a:t>
            </a:r>
          </a:p>
          <a:p>
            <a:pPr marL="228600" indent="-228600">
              <a:buFont typeface="+mj-lt"/>
              <a:buAutoNum type="arabicPeriod"/>
            </a:pPr>
            <a:r>
              <a:rPr lang="en-GB" b="1" dirty="0"/>
              <a:t>Link is also on Moodle week 3</a:t>
            </a:r>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10835718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73D66F-CF43-0E1A-0FFD-87BCA69ACE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33F797-9128-45CC-9ED1-A6974AA8B9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EA6B71-B267-A776-F6DB-8B94895B5900}"/>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78B203B9-5262-F570-600B-30D2443A893E}"/>
              </a:ext>
            </a:extLst>
          </p:cNvPr>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36909221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628815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See Group activity sheet</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Divide students into small groups</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Allocate one of the sections of the booklet</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Ask them to read their section and prepare a flipchart to present to the class</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mj-lt"/>
              <a:buNone/>
              <a:tabLst/>
              <a:defRPr/>
            </a:pPr>
            <a:endParaRPr lang="en-GB" sz="1200" b="1" i="0" dirty="0">
              <a:solidFill>
                <a:srgbClr val="444444"/>
              </a:solidFill>
              <a:effectLst/>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cs typeface="Arial" panose="020B0604020202020204" pitchFamily="34" charset="0"/>
              </a:rPr>
              <a:t>Getty Images, </a:t>
            </a:r>
            <a:r>
              <a:rPr lang="en-GB" sz="1200" b="1" i="0" u="none" strike="noStrike" dirty="0">
                <a:effectLst/>
                <a:latin typeface="Arial" panose="020B0604020202020204" pitchFamily="34" charset="0"/>
                <a:cs typeface="Arial" panose="020B0604020202020204" pitchFamily="34" charset="0"/>
                <a:hlinkClick r:id="rId3"/>
              </a:rPr>
              <a:t>photostorm</a:t>
            </a:r>
            <a:r>
              <a:rPr lang="en-GB" sz="1200" b="1" i="0" dirty="0">
                <a:solidFill>
                  <a:srgbClr val="444444"/>
                </a:solidFill>
                <a:effectLst/>
                <a:latin typeface="Arial" panose="020B0604020202020204" pitchFamily="34" charset="0"/>
                <a:cs typeface="Arial" panose="020B0604020202020204" pitchFamily="34" charset="0"/>
              </a:rPr>
              <a:t> (accessed 2 May 2023).</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38511577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https://</a:t>
            </a:r>
            <a:r>
              <a:rPr lang="en-GB" b="1" dirty="0" err="1"/>
              <a:t>assets.publishing.service.gov.uk</a:t>
            </a:r>
            <a:r>
              <a:rPr lang="en-GB" b="1" dirty="0"/>
              <a:t>/media/5cb0892be5274a76d42252e2/Adult_Social_Care_-_</a:t>
            </a:r>
            <a:r>
              <a:rPr lang="en-GB" b="1" dirty="0" err="1"/>
              <a:t>Quality_Matters.pdf</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41</a:t>
            </a:fld>
            <a:endParaRPr lang="en-US"/>
          </a:p>
        </p:txBody>
      </p:sp>
    </p:spTree>
    <p:extLst>
      <p:ext uri="{BB962C8B-B14F-4D97-AF65-F5344CB8AC3E}">
        <p14:creationId xmlns:p14="http://schemas.microsoft.com/office/powerpoint/2010/main" val="401926282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43</a:t>
            </a:fld>
            <a:endParaRPr lang="en-US"/>
          </a:p>
        </p:txBody>
      </p:sp>
    </p:spTree>
    <p:extLst>
      <p:ext uri="{BB962C8B-B14F-4D97-AF65-F5344CB8AC3E}">
        <p14:creationId xmlns:p14="http://schemas.microsoft.com/office/powerpoint/2010/main" val="19363266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44</a:t>
            </a:fld>
            <a:endParaRPr lang="en-US"/>
          </a:p>
        </p:txBody>
      </p:sp>
    </p:spTree>
    <p:extLst>
      <p:ext uri="{BB962C8B-B14F-4D97-AF65-F5344CB8AC3E}">
        <p14:creationId xmlns:p14="http://schemas.microsoft.com/office/powerpoint/2010/main" val="38581587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latin typeface="Arial" panose="020B0604020202020204" pitchFamily="34" charset="0"/>
                <a:cs typeface="Arial" panose="020B0604020202020204" pitchFamily="34" charset="0"/>
              </a:rPr>
              <a:t>Students can download the reflection sheet from Moodle (week one) and complete at the end of class each week</a:t>
            </a:r>
          </a:p>
          <a:p>
            <a:pPr marL="228600" indent="-228600">
              <a:buFont typeface="+mj-lt"/>
              <a:buAutoNum type="arabicPeriod"/>
            </a:pPr>
            <a:r>
              <a:rPr lang="en-GB" b="1">
                <a:latin typeface="Arial" panose="020B0604020202020204" pitchFamily="34" charset="0"/>
                <a:cs typeface="Arial" panose="020B0604020202020204" pitchFamily="34" charset="0"/>
              </a:rPr>
              <a:t>Encourage them to save them in a folder on their One Drive so they can reflect on them at the end of the module</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200" b="1"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45</a:t>
            </a:fld>
            <a:endParaRPr lang="en-US"/>
          </a:p>
        </p:txBody>
      </p:sp>
    </p:spTree>
    <p:extLst>
      <p:ext uri="{BB962C8B-B14F-4D97-AF65-F5344CB8AC3E}">
        <p14:creationId xmlns:p14="http://schemas.microsoft.com/office/powerpoint/2010/main" val="39027200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47</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48</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1B820408-9A0F-4524-92C4-3DA29EBAEA4F}" type="datetime1">
              <a:rPr lang="en-GB" smtClean="0"/>
              <a:t>18/09/2025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11DB5-1D81-4E3F-8573-36FA3CCA6B7C}" type="datetime1">
              <a:rPr lang="en-GB" smtClean="0"/>
              <a:t>18/09/2025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FA9F9F-EB68-4DAA-BE0E-DED0BE0BCDF2}" type="datetime1">
              <a:rPr lang="en-GB" smtClean="0"/>
              <a:t>18/09/2025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83F5809-1378-41FF-AACF-F6F5A918F999}" type="datetime1">
              <a:rPr lang="en-GB" smtClean="0"/>
              <a:t>18/09/2025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203A23-EA68-494C-906A-F6F18FDEF742}" type="datetime1">
              <a:rPr lang="en-GB" smtClean="0"/>
              <a:t>18/09/2025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3A805CF-8E41-4E12-83E9-6515D8674874}" type="datetime1">
              <a:rPr lang="en-GB" smtClean="0"/>
              <a:t>18/09/2025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46C1BC-1ABA-4221-AA4D-9DB783437703}" type="datetime1">
              <a:rPr lang="en-GB" smtClean="0"/>
              <a:t>18/09/2025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87398E-45BB-4D7E-8F6B-C34E7C2D2881}" type="datetime1">
              <a:rPr lang="en-GB" smtClean="0"/>
              <a:t>18/09/2025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AA4C60-02A4-400A-95DD-0630DB10A22C}" type="datetime1">
              <a:rPr lang="en-GB" smtClean="0"/>
              <a:t>18/09/2025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3AF5F00-59B8-49C1-AA0D-210953FB4CD5}" type="datetime1">
              <a:rPr lang="en-GB" smtClean="0"/>
              <a:t>18/09/2025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A57537-0C86-4051-A112-52042A980C77}" type="datetime1">
              <a:rPr lang="en-GB" smtClean="0"/>
              <a:t>18/09/2025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039E455-DE23-41DE-921F-C87629733374}" type="datetime1">
              <a:rPr lang="en-GB" smtClean="0"/>
              <a:t>18/09/2025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24KE__OCKMw?si=Ho219w1x0Ra_844O"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78616/Principles_of_QA_for_analysis.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framework-document-between-the-department-of-health-and-social-care-and-the-uk-health-security-agency/framework-document-between-the-department-of-health-and-social-care-and-the-uk-health-security-agenc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hyperlink" Target="https://www.cqc.org.u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nice.org.uk/"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organisations/department-of-health-and-social-car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scie.org.u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youtu.be/hNYXznK9tWk?si=8O0kT96hXBUMj2s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www.youtube.com/watch?v=rorrUq0vRUw" TargetMode="Externa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cid:36544987491751603926874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resolution.nhs.uk/resources/duty-of-candour-animation/"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cqc.org.uk%2Fnode%2F1763&amp;data=05%7C02%7Ca.hurd%40uwtsd.ac.uk%7C797bc73f792a4d81ebaf08dc18577a7f%7C4e0f11f9046e45059cb8db2152311e21%7C0%7C0%7C638412011198212826%7CUnknown%7CTWFpbGZsb3d8eyJWIjoiMC4wLjAwMDAiLCJQIjoiV2luMzIiLCJBTiI6Ik1haWwiLCJXVCI6Mn0%3D%7C3000%7C%7C%7C&amp;sdata=C53Rjoy1tQuIGI%2BYcXWuZsRHZ6E%2FEpm9hpuvWXve87k%3D&amp;reserved=0"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therecoveryplace.co.uk/partnership-working-in-health-and-social-care-the-bridge-perspective/"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coalitionforpersonalisedcare.org/co-production/"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h3GYx0I83QE"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hyperlink" Target="https://assets.publishing.service.gov.uk/media/5cb0892be5274a76d42252e2/Adult_Social_Care_-_Quality_Matters.pdf"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48.xml.rels><?xml version="1.0" encoding="UTF-8" standalone="yes"?>
<Relationships xmlns="http://schemas.openxmlformats.org/package/2006/relationships"><Relationship Id="rId8" Type="http://schemas.openxmlformats.org/officeDocument/2006/relationships/hyperlink" Target="https://www.gov.uk/government/organisations/healthcare-uk" TargetMode="External"/><Relationship Id="rId13" Type="http://schemas.openxmlformats.org/officeDocument/2006/relationships/hyperlink" Target="https://www.youtube.com/watch?v=7wXD7apgVi4" TargetMode="External"/><Relationship Id="rId3" Type="http://schemas.openxmlformats.org/officeDocument/2006/relationships/hyperlink" Target="file:///C:/Users/azora/Downloads/Adult_Social_Care_-_Quality_Matters.pdf" TargetMode="External"/><Relationship Id="rId7" Type="http://schemas.openxmlformats.org/officeDocument/2006/relationships/hyperlink" Target="https://theknowledgebiz.wordpress.com/2011/03/19/effective-partnership-working-getting-the-basics-right-from-start-to-finish/" TargetMode="External"/><Relationship Id="rId12" Type="http://schemas.openxmlformats.org/officeDocument/2006/relationships/hyperlink" Target="https://assets.publishing.service.gov.uk/government/uploads/system/uploads/attachment_data/file/206946/review_of_qa_of_govt_analytical_models_final_report_040313.pdf"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resolution.nhs.uk/resources/duty-of-candour-animation/" TargetMode="External"/><Relationship Id="rId11" Type="http://schemas.openxmlformats.org/officeDocument/2006/relationships/hyperlink" Target="https://eur01.safelinks.protection.outlook.com/?url=https%3A%2F%2Fwww.cqc.org.uk%2Fnode%2F1763&amp;data=05%7C02%7Ca.hurd%40uwtsd.ac.uk%7C797bc73f792a4d81ebaf08dc18577a7f%7C4e0f11f9046e45059cb8db2152311e21%7C0%7C0%7C638412011198212826%7CUnknown%7CTWFpbGZsb3d8eyJWIjoiMC4wLjAwMDAiLCJQIjoiV2luMzIiLCJBTiI6Ik1haWwiLCJXVCI6Mn0%3D%7C3000%7C%7C%7C&amp;sdata=C53Rjoy1tQuIGI%2BYcXWuZsRHZ6E%2FEpm9hpuvWXve87k%3D&amp;reserved=0" TargetMode="External"/><Relationship Id="rId5" Type="http://schemas.openxmlformats.org/officeDocument/2006/relationships/hyperlink" Target="https://www.gov.uk/government/organisations/department-of-health-and-social-care" TargetMode="External"/><Relationship Id="rId10" Type="http://schemas.openxmlformats.org/officeDocument/2006/relationships/hyperlink" Target="https://assets.publishing.service.gov.uk/government/uploads/system/uploads/attachment_data/file/878616/Principles_of_QA_for_analysis.pdf" TargetMode="External"/><Relationship Id="rId4" Type="http://schemas.openxmlformats.org/officeDocument/2006/relationships/hyperlink" Target="https://www.coalitionforpersonalisedcare.org.uk/wp-content/uploads/2021/07/C4PCCo-production-model.pdf" TargetMode="External"/><Relationship Id="rId9" Type="http://schemas.openxmlformats.org/officeDocument/2006/relationships/hyperlink" Target="https://www.therecoveryplace.co.uk/partnership-working-in-health-and-social-care-the-bridge-perspective/" TargetMode="External"/><Relationship Id="rId14" Type="http://schemas.openxmlformats.org/officeDocument/2006/relationships/hyperlink" Target="https://www.youtube.com/watch?v=o9wNJ78S2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3</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err="1">
                <a:solidFill>
                  <a:schemeClr val="accent2">
                    <a:lumMod val="20000"/>
                    <a:lumOff val="80000"/>
                  </a:schemeClr>
                </a:solidFill>
              </a:rPr>
              <a:t>h.parsons@uwtsd.ac.uk</a:t>
            </a:r>
            <a:br>
              <a:rPr lang="en-GB" sz="1800" b="1" dirty="0">
                <a:solidFill>
                  <a:schemeClr val="accent2">
                    <a:lumMod val="20000"/>
                    <a:lumOff val="80000"/>
                  </a:schemeClr>
                </a:solidFill>
              </a:rPr>
            </a:br>
            <a:br>
              <a:rPr lang="en-US" sz="1800" b="1" u="sng" dirty="0">
                <a:solidFill>
                  <a:srgbClr val="0000FF"/>
                </a:solidFill>
                <a:effectLst/>
                <a:latin typeface="Arial" panose="020B0604020202020204" pitchFamily="34" charset="0"/>
                <a:ea typeface="Times New Roman" panose="02020603050405020304" pitchFamily="18" charset="0"/>
              </a:rPr>
            </a:br>
            <a:br>
              <a:rPr lang="en-GB" sz="1800" b="1" dirty="0">
                <a:solidFill>
                  <a:schemeClr val="accent2">
                    <a:lumMod val="20000"/>
                    <a:lumOff val="80000"/>
                  </a:schemeClr>
                </a:solidFill>
                <a:effectLst/>
                <a:latin typeface="Calibri" panose="020F0502020204030204" pitchFamily="34" charset="0"/>
                <a:ea typeface="Times New Roman" panose="02020603050405020304" pitchFamily="18" charset="0"/>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3694801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260648"/>
            <a:ext cx="8229600" cy="1872209"/>
          </a:xfrm>
        </p:spPr>
        <p:txBody>
          <a:bodyPr>
            <a:noAutofit/>
          </a:bodyPr>
          <a:lstStyle/>
          <a:p>
            <a:r>
              <a:rPr lang="en-GB" sz="6000" dirty="0">
                <a:solidFill>
                  <a:srgbClr val="FFFF00"/>
                </a:solidFill>
                <a:latin typeface="Amasis MT Pro Black" panose="02040A04050005020304" pitchFamily="18" charset="0"/>
              </a:rPr>
              <a:t>WELCOME</a:t>
            </a:r>
          </a:p>
        </p:txBody>
      </p:sp>
      <p:sp>
        <p:nvSpPr>
          <p:cNvPr id="3" name="Slide Number Placeholder 2">
            <a:extLst>
              <a:ext uri="{FF2B5EF4-FFF2-40B4-BE49-F238E27FC236}">
                <a16:creationId xmlns:a16="http://schemas.microsoft.com/office/drawing/2014/main" id="{855E8DBE-A7F9-D3B2-5FBA-265D383519FE}"/>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4" name="Title 1">
            <a:extLst>
              <a:ext uri="{FF2B5EF4-FFF2-40B4-BE49-F238E27FC236}">
                <a16:creationId xmlns:a16="http://schemas.microsoft.com/office/drawing/2014/main" id="{642D5F75-C1D0-E8D7-E95D-3AD1EB4F7486}"/>
              </a:ext>
            </a:extLst>
          </p:cNvPr>
          <p:cNvSpPr txBox="1">
            <a:spLocks/>
          </p:cNvSpPr>
          <p:nvPr/>
        </p:nvSpPr>
        <p:spPr>
          <a:xfrm>
            <a:off x="457200" y="1556791"/>
            <a:ext cx="8229600" cy="187220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a:solidFill>
                  <a:srgbClr val="FFFF00"/>
                </a:solidFill>
                <a:latin typeface="Amasis MT Pro Black" panose="02040A04050005020304" pitchFamily="18" charset="0"/>
              </a:rPr>
              <a:t>Record the Session</a:t>
            </a:r>
            <a:endParaRPr lang="en-GB" sz="6000" dirty="0">
              <a:solidFill>
                <a:srgbClr val="FFFF00"/>
              </a:solidFill>
              <a:latin typeface="Amasis MT Pro Black" panose="02040A04050005020304" pitchFamily="18" charset="0"/>
            </a:endParaRP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1143000"/>
          </a:xfrm>
        </p:spPr>
        <p:txBody>
          <a:bodyPr>
            <a:normAutofit/>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600201"/>
            <a:ext cx="8229600" cy="3917032"/>
          </a:xfrm>
          <a:noFill/>
        </p:spPr>
      </p:pic>
      <p:sp>
        <p:nvSpPr>
          <p:cNvPr id="2" name="Slide Number Placeholder 1">
            <a:extLst>
              <a:ext uri="{FF2B5EF4-FFF2-40B4-BE49-F238E27FC236}">
                <a16:creationId xmlns:a16="http://schemas.microsoft.com/office/drawing/2014/main" id="{C893068F-478F-6736-6BC7-C96920BB4A05}"/>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F3F2-C66A-E247-5F3A-EF62AC142CE2}"/>
              </a:ext>
            </a:extLst>
          </p:cNvPr>
          <p:cNvSpPr>
            <a:spLocks noGrp="1"/>
          </p:cNvSpPr>
          <p:nvPr>
            <p:ph type="title"/>
          </p:nvPr>
        </p:nvSpPr>
        <p:spPr>
          <a:xfrm>
            <a:off x="457200" y="274638"/>
            <a:ext cx="8229600" cy="778098"/>
          </a:xfrm>
        </p:spPr>
        <p:txBody>
          <a:bodyPr/>
          <a:lstStyle/>
          <a:p>
            <a:r>
              <a:rPr lang="en-GB" b="1" dirty="0"/>
              <a:t>Moodle Site Familiarity </a:t>
            </a:r>
          </a:p>
        </p:txBody>
      </p:sp>
      <p:sp>
        <p:nvSpPr>
          <p:cNvPr id="3" name="Content Placeholder 2">
            <a:extLst>
              <a:ext uri="{FF2B5EF4-FFF2-40B4-BE49-F238E27FC236}">
                <a16:creationId xmlns:a16="http://schemas.microsoft.com/office/drawing/2014/main" id="{50ED675A-F73C-FF85-0ED3-D35720329635}"/>
              </a:ext>
            </a:extLst>
          </p:cNvPr>
          <p:cNvSpPr>
            <a:spLocks noGrp="1"/>
          </p:cNvSpPr>
          <p:nvPr>
            <p:ph idx="1"/>
          </p:nvPr>
        </p:nvSpPr>
        <p:spPr>
          <a:xfrm>
            <a:off x="457200" y="1268760"/>
            <a:ext cx="8229600" cy="4248473"/>
          </a:xfrm>
        </p:spPr>
        <p:txBody>
          <a:bodyPr>
            <a:normAutofit/>
          </a:bodyPr>
          <a:lstStyle/>
          <a:p>
            <a:pPr marL="0" indent="0">
              <a:buNone/>
            </a:pPr>
            <a:r>
              <a:rPr lang="en-GB" b="1" dirty="0"/>
              <a:t>All students:- </a:t>
            </a:r>
          </a:p>
          <a:p>
            <a:r>
              <a:rPr lang="en-GB" dirty="0"/>
              <a:t>to log onto the Moodle site</a:t>
            </a:r>
          </a:p>
          <a:p>
            <a:r>
              <a:rPr lang="en-GB" dirty="0"/>
              <a:t>to find week 3 teaching session</a:t>
            </a:r>
          </a:p>
          <a:p>
            <a:r>
              <a:rPr lang="en-GB" dirty="0"/>
              <a:t>to open up the PPP slides for week 3</a:t>
            </a:r>
          </a:p>
          <a:p>
            <a:r>
              <a:rPr lang="en-GB" dirty="0"/>
              <a:t>to access the group work activity sheet </a:t>
            </a:r>
          </a:p>
          <a:p>
            <a:r>
              <a:rPr lang="en-GB" dirty="0"/>
              <a:t>to access the quality matters booklet</a:t>
            </a:r>
          </a:p>
        </p:txBody>
      </p:sp>
    </p:spTree>
    <p:extLst>
      <p:ext uri="{BB962C8B-B14F-4D97-AF65-F5344CB8AC3E}">
        <p14:creationId xmlns:p14="http://schemas.microsoft.com/office/powerpoint/2010/main" val="2448317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14463"/>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43508" y="980729"/>
            <a:ext cx="8856984" cy="4852392"/>
          </a:xfrm>
        </p:spPr>
        <p:txBody>
          <a:bodyPr>
            <a:normAutofit fontScale="85000" lnSpcReduction="20000"/>
          </a:bodyPr>
          <a:lstStyle/>
          <a:p>
            <a:r>
              <a:rPr lang="en-GB" dirty="0"/>
              <a:t>Go through the medical and social models of health and social care. </a:t>
            </a:r>
          </a:p>
          <a:p>
            <a:r>
              <a:rPr lang="en-GB" dirty="0"/>
              <a:t>Examine the regulatory bodies that govern the health and social care sector. </a:t>
            </a:r>
          </a:p>
          <a:p>
            <a:r>
              <a:rPr lang="en-GB" dirty="0"/>
              <a:t>Consider the key quality assurance factors and principles within health and social care</a:t>
            </a:r>
          </a:p>
          <a:p>
            <a:r>
              <a:rPr lang="en-GB" dirty="0"/>
              <a:t>Look at collaborative multi-disciplinary working within the health and social care sector.</a:t>
            </a:r>
          </a:p>
          <a:p>
            <a:r>
              <a:rPr lang="en-GB" dirty="0"/>
              <a:t>Consider the importance of working in partnership with service user/stakeholders.</a:t>
            </a:r>
          </a:p>
          <a:p>
            <a:r>
              <a:rPr lang="en-GB" dirty="0"/>
              <a:t>Undertake a group work activity and presentations.</a:t>
            </a:r>
          </a:p>
          <a:p>
            <a:r>
              <a:rPr lang="en-GB" dirty="0"/>
              <a:t>Complete a weekly ‘</a:t>
            </a:r>
            <a:r>
              <a:rPr lang="en-GB" dirty="0" err="1"/>
              <a:t>Infoskills</a:t>
            </a:r>
            <a:r>
              <a:rPr lang="en-GB" dirty="0"/>
              <a:t> Gym’ activity. </a:t>
            </a:r>
          </a:p>
        </p:txBody>
      </p:sp>
      <p:sp>
        <p:nvSpPr>
          <p:cNvPr id="2" name="Slide Number Placeholder 1">
            <a:extLst>
              <a:ext uri="{FF2B5EF4-FFF2-40B4-BE49-F238E27FC236}">
                <a16:creationId xmlns:a16="http://schemas.microsoft.com/office/drawing/2014/main" id="{9EFE911E-9305-21ED-D47D-B70C2C68C66A}"/>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2797282557"/>
              </p:ext>
            </p:extLst>
          </p:nvPr>
        </p:nvGraphicFramePr>
        <p:xfrm>
          <a:off x="179512" y="764705"/>
          <a:ext cx="4248472"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1398716390"/>
              </p:ext>
            </p:extLst>
          </p:nvPr>
        </p:nvGraphicFramePr>
        <p:xfrm>
          <a:off x="4572000" y="764705"/>
          <a:ext cx="4392488"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Slide Number Placeholder 2">
            <a:extLst>
              <a:ext uri="{FF2B5EF4-FFF2-40B4-BE49-F238E27FC236}">
                <a16:creationId xmlns:a16="http://schemas.microsoft.com/office/drawing/2014/main" id="{559278E9-3E98-DC6B-27B0-F3A6B32C036D}"/>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027067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4000" b="1" kern="1200" dirty="0"/>
                <a:t>Session 1</a:t>
              </a:r>
            </a:p>
            <a:p>
              <a:pPr marL="0" lvl="0" indent="0" algn="ctr" defTabSz="1377950">
                <a:lnSpc>
                  <a:spcPct val="90000"/>
                </a:lnSpc>
                <a:spcBef>
                  <a:spcPct val="0"/>
                </a:spcBef>
                <a:spcAft>
                  <a:spcPct val="35000"/>
                </a:spcAft>
                <a:buNone/>
              </a:pPr>
              <a:r>
                <a:rPr lang="en-GB" sz="3600" b="1" kern="1200" dirty="0"/>
                <a:t>Setting the context and brainstorming </a:t>
              </a:r>
            </a:p>
          </p:txBody>
        </p:sp>
      </p:gr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2077659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277180" y="476672"/>
            <a:ext cx="8589640" cy="4968552"/>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5400" b="1" dirty="0"/>
          </a:p>
          <a:p>
            <a:pPr marL="0" lvl="0" indent="0" algn="ctr" defTabSz="1377950">
              <a:lnSpc>
                <a:spcPct val="90000"/>
              </a:lnSpc>
              <a:spcBef>
                <a:spcPct val="0"/>
              </a:spcBef>
              <a:spcAft>
                <a:spcPct val="35000"/>
              </a:spcAft>
              <a:buNone/>
            </a:pPr>
            <a:r>
              <a:rPr lang="en-GB" sz="5400" b="1" dirty="0"/>
              <a:t>Medical and social models of disability  </a:t>
            </a:r>
            <a:endParaRPr lang="en-GB" sz="54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668225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F4D7-EC26-CC7F-05EC-624CF0E3B217}"/>
              </a:ext>
            </a:extLst>
          </p:cNvPr>
          <p:cNvSpPr>
            <a:spLocks noGrp="1"/>
          </p:cNvSpPr>
          <p:nvPr>
            <p:ph type="title"/>
          </p:nvPr>
        </p:nvSpPr>
        <p:spPr>
          <a:xfrm>
            <a:off x="179512" y="188640"/>
            <a:ext cx="8784976" cy="864096"/>
          </a:xfrm>
        </p:spPr>
        <p:txBody>
          <a:bodyPr>
            <a:normAutofit/>
          </a:bodyPr>
          <a:lstStyle/>
          <a:p>
            <a:r>
              <a:rPr lang="en-GB" sz="3600" b="1" dirty="0"/>
              <a:t>The Bio-Medical Model of Health Care</a:t>
            </a:r>
          </a:p>
        </p:txBody>
      </p:sp>
      <p:sp>
        <p:nvSpPr>
          <p:cNvPr id="3" name="Content Placeholder 2">
            <a:extLst>
              <a:ext uri="{FF2B5EF4-FFF2-40B4-BE49-F238E27FC236}">
                <a16:creationId xmlns:a16="http://schemas.microsoft.com/office/drawing/2014/main" id="{85F34B75-1C8D-B842-E72C-8D8FACF01961}"/>
              </a:ext>
            </a:extLst>
          </p:cNvPr>
          <p:cNvSpPr>
            <a:spLocks noGrp="1"/>
          </p:cNvSpPr>
          <p:nvPr>
            <p:ph idx="1"/>
          </p:nvPr>
        </p:nvSpPr>
        <p:spPr>
          <a:xfrm>
            <a:off x="179512" y="1052736"/>
            <a:ext cx="8784976" cy="5400600"/>
          </a:xfrm>
        </p:spPr>
        <p:txBody>
          <a:bodyPr>
            <a:normAutofit fontScale="70000" lnSpcReduction="20000"/>
          </a:bodyPr>
          <a:lstStyle/>
          <a:p>
            <a:pPr marL="0" indent="0">
              <a:buNone/>
            </a:pPr>
            <a:r>
              <a:rPr lang="en-GB" dirty="0">
                <a:latin typeface="Arial" panose="020B0604020202020204" pitchFamily="34" charset="0"/>
                <a:cs typeface="Arial" panose="020B0604020202020204" pitchFamily="34" charset="0"/>
              </a:rPr>
              <a:t>The bio-medical model was established in 19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according to Maclean (2015). Maclean (2015) presents the following elements to represent the medical model of health care. </a:t>
            </a:r>
          </a:p>
          <a:p>
            <a:r>
              <a:rPr lang="en-GB" dirty="0">
                <a:latin typeface="Arial" panose="020B0604020202020204" pitchFamily="34" charset="0"/>
                <a:cs typeface="Arial" panose="020B0604020202020204" pitchFamily="34" charset="0"/>
              </a:rPr>
              <a:t>The bio-medical model emphasises a normal healthy mind and body as it focuses on the biological aspects of disease. </a:t>
            </a:r>
          </a:p>
          <a:p>
            <a:r>
              <a:rPr lang="en-GB" dirty="0">
                <a:latin typeface="Arial" panose="020B0604020202020204" pitchFamily="34" charset="0"/>
                <a:cs typeface="Arial" panose="020B0604020202020204" pitchFamily="34" charset="0"/>
              </a:rPr>
              <a:t>It focuses on the individual having an illness either physically, mentally, or they have an impairment.</a:t>
            </a:r>
          </a:p>
          <a:p>
            <a:r>
              <a:rPr lang="en-GB" dirty="0">
                <a:latin typeface="Arial" panose="020B0604020202020204" pitchFamily="34" charset="0"/>
                <a:cs typeface="Arial" panose="020B0604020202020204" pitchFamily="34" charset="0"/>
              </a:rPr>
              <a:t>It is through bio-medical intervention that the individual can either be cured or have their medical problem reduced. This view presents that an individual’s impairment, disability or mental health problem is a deviation from the ‘norm’ and therefore is in need of correction as the bio-medical model treats the condition and not the cause. </a:t>
            </a:r>
          </a:p>
          <a:p>
            <a:r>
              <a:rPr lang="en-GB" dirty="0">
                <a:latin typeface="Arial" panose="020B0604020202020204" pitchFamily="34" charset="0"/>
                <a:cs typeface="Arial" panose="020B0604020202020204" pitchFamily="34" charset="0"/>
              </a:rPr>
              <a:t>As a result, these problems need to be cured or corrected under the bio-medical module of health care. This is often referred to as pathologizing the individual.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52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2F140B-1029-D11C-6573-9AB1B7305925}"/>
              </a:ext>
            </a:extLst>
          </p:cNvPr>
          <p:cNvSpPr>
            <a:spLocks noGrp="1"/>
          </p:cNvSpPr>
          <p:nvPr>
            <p:ph idx="1"/>
          </p:nvPr>
        </p:nvSpPr>
        <p:spPr>
          <a:xfrm>
            <a:off x="107504" y="116632"/>
            <a:ext cx="8784976" cy="6048672"/>
          </a:xfrm>
        </p:spPr>
        <p:txBody>
          <a:bodyPr>
            <a:normAutofit fontScale="77500" lnSpcReduction="20000"/>
          </a:bodyPr>
          <a:lstStyle/>
          <a:p>
            <a:r>
              <a:rPr lang="en-GB" dirty="0">
                <a:latin typeface="Arial" panose="020B0604020202020204" pitchFamily="34" charset="0"/>
                <a:cs typeface="Arial" panose="020B0604020202020204" pitchFamily="34" charset="0"/>
              </a:rPr>
              <a:t>The individual’s impairment, disability or mental health problem is viewed as intrinsically undesirable in how they are viewed in wider society. </a:t>
            </a:r>
          </a:p>
          <a:p>
            <a:r>
              <a:rPr lang="en-GB" dirty="0">
                <a:latin typeface="Arial" panose="020B0604020202020204" pitchFamily="34" charset="0"/>
                <a:cs typeface="Arial" panose="020B0604020202020204" pitchFamily="34" charset="0"/>
              </a:rPr>
              <a:t>The medical model considers that the person with the impairment, disability or mental health problem is seen as suffering a personal tragedy of disability. </a:t>
            </a:r>
          </a:p>
          <a:p>
            <a:r>
              <a:rPr lang="en-GB" dirty="0">
                <a:latin typeface="Arial" panose="020B0604020202020204" pitchFamily="34" charset="0"/>
                <a:cs typeface="Arial" panose="020B0604020202020204" pitchFamily="34" charset="0"/>
              </a:rPr>
              <a:t>All knowledge and expertise is located within the medical profession which is a hierarchical system of medical care. </a:t>
            </a:r>
          </a:p>
          <a:p>
            <a:r>
              <a:rPr lang="en-GB" dirty="0">
                <a:latin typeface="Arial" panose="020B0604020202020204" pitchFamily="34" charset="0"/>
                <a:cs typeface="Arial" panose="020B0604020202020204" pitchFamily="34" charset="0"/>
              </a:rPr>
              <a:t>The clinician knows what is best for the individual. As a result, their knowledge base is inaccessible to non-medical people as they use language which is often inaccessible and can be confusing.</a:t>
            </a:r>
          </a:p>
          <a:p>
            <a:r>
              <a:rPr lang="en-GB" dirty="0">
                <a:latin typeface="Arial" panose="020B0604020202020204" pitchFamily="34" charset="0"/>
                <a:cs typeface="Arial" panose="020B0604020202020204" pitchFamily="34" charset="0"/>
              </a:rPr>
              <a:t>The individual with the impairment, disability or mental health problem has to ‘fit into’ society and they cannot engage or are excluded or even removed from wider society (e.g., institutionalised). </a:t>
            </a:r>
          </a:p>
          <a:p>
            <a:pPr marL="0" indent="0">
              <a:buNone/>
            </a:pP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(Maclean, 2015)</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2393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129AC5-4477-65BC-3757-B34BF2320CF9}"/>
              </a:ext>
            </a:extLst>
          </p:cNvPr>
          <p:cNvSpPr>
            <a:spLocks noGrp="1"/>
          </p:cNvSpPr>
          <p:nvPr>
            <p:ph idx="1"/>
          </p:nvPr>
        </p:nvSpPr>
        <p:spPr>
          <a:xfrm>
            <a:off x="179512" y="678706"/>
            <a:ext cx="8784976" cy="5198566"/>
          </a:xfrm>
        </p:spPr>
        <p:txBody>
          <a:bodyPr>
            <a:normAutofit fontScale="92500" lnSpcReduction="20000"/>
          </a:bodyPr>
          <a:lstStyle/>
          <a:p>
            <a:pPr marL="0" indent="0">
              <a:buNone/>
            </a:pPr>
            <a:r>
              <a:rPr lang="en-GB" sz="2400" dirty="0">
                <a:latin typeface="Arial" panose="020B0604020202020204" pitchFamily="34" charset="0"/>
                <a:cs typeface="Arial" panose="020B0604020202020204" pitchFamily="34" charset="0"/>
              </a:rPr>
              <a:t>The social model was initially developed as a model of disability in the 1970’s.  This sought to challenge the bio-medical model. Maclean (2015) presents the following elements to represent the social model of social care. Aspects of the model include some of the following.  </a:t>
            </a:r>
          </a:p>
          <a:p>
            <a:r>
              <a:rPr lang="en-GB" sz="2400" dirty="0">
                <a:latin typeface="Arial" panose="020B0604020202020204" pitchFamily="34" charset="0"/>
                <a:cs typeface="Arial" panose="020B0604020202020204" pitchFamily="34" charset="0"/>
              </a:rPr>
              <a:t>The social model views the problem as located within wider society or the environment rather than with the individual.</a:t>
            </a:r>
          </a:p>
          <a:p>
            <a:r>
              <a:rPr lang="en-GB" sz="2400" dirty="0">
                <a:latin typeface="Arial" panose="020B0604020202020204" pitchFamily="34" charset="0"/>
                <a:cs typeface="Arial" panose="020B0604020202020204" pitchFamily="34" charset="0"/>
              </a:rPr>
              <a:t>The concept of ‘normal’ is a misleading and unhelpful term.  </a:t>
            </a:r>
          </a:p>
          <a:p>
            <a:r>
              <a:rPr lang="en-GB" sz="2400" dirty="0">
                <a:latin typeface="Arial" panose="020B0604020202020204" pitchFamily="34" charset="0"/>
                <a:cs typeface="Arial" panose="020B0604020202020204" pitchFamily="34" charset="0"/>
              </a:rPr>
              <a:t>There should be a recognition that diversity forms part of the human condition. Diversity should be embraced and not treated as the social module focuses on the community and not just the individual. </a:t>
            </a:r>
          </a:p>
          <a:p>
            <a:r>
              <a:rPr lang="en-GB" sz="2400" dirty="0">
                <a:latin typeface="Arial" panose="020B0604020202020204" pitchFamily="34" charset="0"/>
                <a:cs typeface="Arial" panose="020B0604020202020204" pitchFamily="34" charset="0"/>
              </a:rPr>
              <a:t>The social model draws the difference between impairment and disability. Impairment may be as a result of some part of the body not functioning normally. </a:t>
            </a:r>
          </a:p>
          <a:p>
            <a:r>
              <a:rPr lang="en-GB" sz="2400" dirty="0">
                <a:latin typeface="Arial" panose="020B0604020202020204" pitchFamily="34" charset="0"/>
                <a:cs typeface="Arial" panose="020B0604020202020204" pitchFamily="34" charset="0"/>
              </a:rPr>
              <a:t>The social model focuses on behaviour and other factors which may influence individuals and communities such as environmental, sociocultural or political.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
        <p:nvSpPr>
          <p:cNvPr id="4" name="Title 1">
            <a:extLst>
              <a:ext uri="{FF2B5EF4-FFF2-40B4-BE49-F238E27FC236}">
                <a16:creationId xmlns:a16="http://schemas.microsoft.com/office/drawing/2014/main" id="{9B05EF29-B7DF-26D0-E211-56CB41EB239D}"/>
              </a:ext>
            </a:extLst>
          </p:cNvPr>
          <p:cNvSpPr>
            <a:spLocks noGrp="1"/>
          </p:cNvSpPr>
          <p:nvPr>
            <p:ph type="title"/>
          </p:nvPr>
        </p:nvSpPr>
        <p:spPr>
          <a:xfrm>
            <a:off x="179512" y="188640"/>
            <a:ext cx="8784976" cy="490066"/>
          </a:xfrm>
        </p:spPr>
        <p:txBody>
          <a:bodyPr>
            <a:normAutofit fontScale="90000"/>
          </a:bodyPr>
          <a:lstStyle/>
          <a:p>
            <a:r>
              <a:rPr lang="en-GB" sz="3600" b="1" dirty="0"/>
              <a:t>The Social Model of Health and Care</a:t>
            </a:r>
          </a:p>
        </p:txBody>
      </p:sp>
    </p:spTree>
    <p:extLst>
      <p:ext uri="{BB962C8B-B14F-4D97-AF65-F5344CB8AC3E}">
        <p14:creationId xmlns:p14="http://schemas.microsoft.com/office/powerpoint/2010/main" val="2774905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0E9DE4-B3F8-6B81-B834-8B210FFCB1EB}"/>
              </a:ext>
            </a:extLst>
          </p:cNvPr>
          <p:cNvSpPr>
            <a:spLocks noGrp="1"/>
          </p:cNvSpPr>
          <p:nvPr>
            <p:ph idx="1"/>
          </p:nvPr>
        </p:nvSpPr>
        <p:spPr>
          <a:xfrm>
            <a:off x="251520" y="116632"/>
            <a:ext cx="8640960" cy="5760640"/>
          </a:xfrm>
        </p:spPr>
        <p:txBody>
          <a:bodyPr>
            <a:normAutofit fontScale="92500"/>
          </a:bodyPr>
          <a:lstStyle/>
          <a:p>
            <a:r>
              <a:rPr lang="en-GB" sz="2400" dirty="0">
                <a:latin typeface="Arial" panose="020B0604020202020204" pitchFamily="34" charset="0"/>
                <a:cs typeface="Arial" panose="020B0604020202020204" pitchFamily="34" charset="0"/>
              </a:rPr>
              <a:t>A person with an impairment is disabled and therefore is prevented from doing things in wider society which is not as a result of their condition.  </a:t>
            </a:r>
          </a:p>
          <a:p>
            <a:r>
              <a:rPr lang="en-GB" sz="2400" dirty="0">
                <a:latin typeface="Arial" panose="020B0604020202020204" pitchFamily="34" charset="0"/>
                <a:cs typeface="Arial" panose="020B0604020202020204" pitchFamily="34" charset="0"/>
              </a:rPr>
              <a:t>Society discriminates people with an impairment/disability as it is viewed negatively. </a:t>
            </a:r>
          </a:p>
          <a:p>
            <a:r>
              <a:rPr lang="en-GB" sz="2400" dirty="0">
                <a:latin typeface="Arial" panose="020B0604020202020204" pitchFamily="34" charset="0"/>
                <a:cs typeface="Arial" panose="020B0604020202020204" pitchFamily="34" charset="0"/>
              </a:rPr>
              <a:t>Individuals with a disability have been made ‘invisible’ or ignored by wider society. </a:t>
            </a:r>
          </a:p>
          <a:p>
            <a:r>
              <a:rPr lang="en-GB" sz="2400" dirty="0">
                <a:latin typeface="Arial" panose="020B0604020202020204" pitchFamily="34" charset="0"/>
                <a:cs typeface="Arial" panose="020B0604020202020204" pitchFamily="34" charset="0"/>
              </a:rPr>
              <a:t>The social model aims to ensure that wider society should make accessibility to all people as disabled people have a right to equal access. </a:t>
            </a:r>
          </a:p>
          <a:p>
            <a:r>
              <a:rPr lang="en-GB" sz="2400" dirty="0">
                <a:latin typeface="Arial" panose="020B0604020202020204" pitchFamily="34" charset="0"/>
                <a:cs typeface="Arial" panose="020B0604020202020204" pitchFamily="34" charset="0"/>
              </a:rPr>
              <a:t>The social model works to counter the negative stigma associating with labelling the disabled person. </a:t>
            </a:r>
          </a:p>
          <a:p>
            <a:r>
              <a:rPr lang="en-GB" sz="2400" dirty="0">
                <a:latin typeface="Arial" panose="020B0604020202020204" pitchFamily="34" charset="0"/>
                <a:cs typeface="Arial" panose="020B0604020202020204" pitchFamily="34" charset="0"/>
              </a:rPr>
              <a:t>The social model endeavours to champion the expertise of individual’s as they know what their experiences are.</a:t>
            </a:r>
          </a:p>
          <a:p>
            <a:r>
              <a:rPr lang="en-GB" sz="2400" dirty="0">
                <a:latin typeface="Arial" panose="020B0604020202020204" pitchFamily="34" charset="0"/>
                <a:cs typeface="Arial" panose="020B0604020202020204" pitchFamily="34" charset="0"/>
              </a:rPr>
              <a:t>Health and social care workers should promote the social model.</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28479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B55E080-70A2-1371-D110-9296751EA758}"/>
              </a:ext>
            </a:extLst>
          </p:cNvPr>
          <p:cNvSpPr txBox="1"/>
          <p:nvPr/>
        </p:nvSpPr>
        <p:spPr>
          <a:xfrm>
            <a:off x="827584" y="188640"/>
            <a:ext cx="7488832" cy="954107"/>
          </a:xfrm>
          <a:prstGeom prst="rect">
            <a:avLst/>
          </a:prstGeom>
          <a:noFill/>
        </p:spPr>
        <p:txBody>
          <a:bodyPr wrap="square">
            <a:spAutoFit/>
          </a:bodyPr>
          <a:lstStyle/>
          <a:p>
            <a:pPr algn="ctr"/>
            <a:r>
              <a:rPr lang="en-GB" sz="2800" b="1" dirty="0"/>
              <a:t>Social Model of Disability </a:t>
            </a:r>
          </a:p>
          <a:p>
            <a:pPr algn="ctr"/>
            <a:r>
              <a:rPr lang="en-GB" sz="2800" b="1" dirty="0"/>
              <a:t>YouTube Link  </a:t>
            </a:r>
          </a:p>
        </p:txBody>
      </p:sp>
      <p:sp>
        <p:nvSpPr>
          <p:cNvPr id="3" name="Content Placeholder 2">
            <a:extLst>
              <a:ext uri="{FF2B5EF4-FFF2-40B4-BE49-F238E27FC236}">
                <a16:creationId xmlns:a16="http://schemas.microsoft.com/office/drawing/2014/main" id="{02F7FCA9-CB2E-9E50-CC64-B88B2CF89241}"/>
              </a:ext>
            </a:extLst>
          </p:cNvPr>
          <p:cNvSpPr>
            <a:spLocks noGrp="1"/>
          </p:cNvSpPr>
          <p:nvPr>
            <p:ph idx="1"/>
          </p:nvPr>
        </p:nvSpPr>
        <p:spPr>
          <a:xfrm>
            <a:off x="457200" y="1142747"/>
            <a:ext cx="8229600" cy="4374486"/>
          </a:xfrm>
        </p:spPr>
        <p:txBody>
          <a:bodyPr/>
          <a:lstStyle/>
          <a:p>
            <a:r>
              <a:rPr lang="en-GB" sz="2400" b="1" dirty="0">
                <a:hlinkClick r:id="rId3"/>
              </a:rPr>
              <a:t>https://youtu.be/24KE__OCKMw?si=Ho219w1x0Ra_844O</a:t>
            </a:r>
            <a:endParaRPr lang="en-GB" sz="2400" b="1"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F45A2817-3654-D601-0E3B-0026E67FBC44}"/>
              </a:ext>
            </a:extLst>
          </p:cNvPr>
          <p:cNvPicPr>
            <a:picLocks noChangeAspect="1"/>
          </p:cNvPicPr>
          <p:nvPr/>
        </p:nvPicPr>
        <p:blipFill rotWithShape="1">
          <a:blip r:embed="rId4"/>
          <a:srcRect l="6315" t="17727" r="34412" b="28107"/>
          <a:stretch/>
        </p:blipFill>
        <p:spPr bwMode="auto">
          <a:xfrm>
            <a:off x="1331640" y="2096854"/>
            <a:ext cx="6408712" cy="307839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57490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5400" b="1" dirty="0"/>
          </a:p>
          <a:p>
            <a:pPr marL="0" lvl="0" indent="0" algn="ctr" defTabSz="1377950">
              <a:lnSpc>
                <a:spcPct val="90000"/>
              </a:lnSpc>
              <a:spcBef>
                <a:spcPct val="0"/>
              </a:spcBef>
              <a:spcAft>
                <a:spcPct val="35000"/>
              </a:spcAft>
              <a:buNone/>
            </a:pPr>
            <a:r>
              <a:rPr lang="en-GB" sz="5400" b="1" dirty="0"/>
              <a:t>Quality Assurance (QA) </a:t>
            </a:r>
          </a:p>
          <a:p>
            <a:pPr marL="0" lvl="0" indent="0" algn="ctr" defTabSz="1377950">
              <a:lnSpc>
                <a:spcPct val="90000"/>
              </a:lnSpc>
              <a:spcBef>
                <a:spcPct val="0"/>
              </a:spcBef>
              <a:spcAft>
                <a:spcPct val="35000"/>
              </a:spcAft>
              <a:buNone/>
            </a:pPr>
            <a:r>
              <a:rPr lang="en-GB" sz="5400" b="1" dirty="0"/>
              <a:t>and Governance</a:t>
            </a:r>
            <a:endParaRPr lang="en-GB" sz="54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4102870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71E65-4A5C-55EC-9C2E-400868DCAB64}"/>
              </a:ext>
            </a:extLst>
          </p:cNvPr>
          <p:cNvSpPr>
            <a:spLocks noGrp="1"/>
          </p:cNvSpPr>
          <p:nvPr>
            <p:ph type="title"/>
          </p:nvPr>
        </p:nvSpPr>
        <p:spPr>
          <a:xfrm>
            <a:off x="395536" y="116632"/>
            <a:ext cx="8496943" cy="778098"/>
          </a:xfrm>
        </p:spPr>
        <p:txBody>
          <a:bodyPr>
            <a:normAutofit/>
          </a:bodyPr>
          <a:lstStyle/>
          <a:p>
            <a:r>
              <a:rPr lang="en-GB" b="1" dirty="0"/>
              <a:t>In pairs identify ideas for…</a:t>
            </a:r>
          </a:p>
        </p:txBody>
      </p:sp>
      <p:sp>
        <p:nvSpPr>
          <p:cNvPr id="3" name="Content Placeholder 2">
            <a:extLst>
              <a:ext uri="{FF2B5EF4-FFF2-40B4-BE49-F238E27FC236}">
                <a16:creationId xmlns:a16="http://schemas.microsoft.com/office/drawing/2014/main" id="{DD46E700-7EAE-BF3C-74C8-59853700EB3C}"/>
              </a:ext>
            </a:extLst>
          </p:cNvPr>
          <p:cNvSpPr>
            <a:spLocks noGrp="1"/>
          </p:cNvSpPr>
          <p:nvPr>
            <p:ph idx="1"/>
          </p:nvPr>
        </p:nvSpPr>
        <p:spPr>
          <a:xfrm>
            <a:off x="251520" y="1124744"/>
            <a:ext cx="8640960" cy="4464496"/>
          </a:xfrm>
        </p:spPr>
        <p:txBody>
          <a:bodyPr>
            <a:normAutofit/>
          </a:bodyPr>
          <a:lstStyle/>
          <a:p>
            <a:pPr marL="514350" indent="-514350">
              <a:buFont typeface="+mj-lt"/>
              <a:buAutoNum type="arabicPeriod"/>
            </a:pPr>
            <a:r>
              <a:rPr lang="en-GB" dirty="0"/>
              <a:t>What is your understanding of governance in health and social care?</a:t>
            </a:r>
          </a:p>
          <a:p>
            <a:pPr marL="514350" indent="-514350">
              <a:buFont typeface="+mj-lt"/>
              <a:buAutoNum type="arabicPeriod"/>
            </a:pPr>
            <a:r>
              <a:rPr lang="en-GB" sz="3200" dirty="0"/>
              <a:t>What are the regulatory bodies in the health and social care sector?</a:t>
            </a:r>
          </a:p>
          <a:p>
            <a:pPr marL="514350" indent="-514350">
              <a:buFont typeface="+mj-lt"/>
              <a:buAutoNum type="arabicPeriod"/>
            </a:pPr>
            <a:r>
              <a:rPr lang="en-GB" dirty="0"/>
              <a:t>How should we treat service users and why?</a:t>
            </a:r>
          </a:p>
          <a:p>
            <a:pPr marL="514350" indent="-514350">
              <a:buFont typeface="+mj-lt"/>
              <a:buAutoNum type="arabicPeriod"/>
            </a:pPr>
            <a:r>
              <a:rPr lang="en-GB" dirty="0"/>
              <a:t>If a service user is dissatisfied, where do they go initially to help resolve any issues?  </a:t>
            </a:r>
          </a:p>
          <a:p>
            <a:pPr marL="514350" indent="-514350">
              <a:buFont typeface="+mj-lt"/>
              <a:buAutoNum type="arabicPeriod"/>
            </a:pPr>
            <a:endParaRPr lang="en-GB" b="1" dirty="0"/>
          </a:p>
          <a:p>
            <a:endParaRPr lang="en-GB" b="1" dirty="0"/>
          </a:p>
          <a:p>
            <a:endParaRPr lang="en-GB" b="1" dirty="0"/>
          </a:p>
          <a:p>
            <a:endParaRPr lang="en-GB" dirty="0"/>
          </a:p>
        </p:txBody>
      </p:sp>
      <p:sp>
        <p:nvSpPr>
          <p:cNvPr id="4" name="Slide Number Placeholder 3">
            <a:extLst>
              <a:ext uri="{FF2B5EF4-FFF2-40B4-BE49-F238E27FC236}">
                <a16:creationId xmlns:a16="http://schemas.microsoft.com/office/drawing/2014/main" id="{33F7A637-1735-37C7-243D-F95A3BFB2789}"/>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1392676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96FF-8CCD-7838-9BD8-56E0B94CB44A}"/>
              </a:ext>
            </a:extLst>
          </p:cNvPr>
          <p:cNvSpPr>
            <a:spLocks noGrp="1"/>
          </p:cNvSpPr>
          <p:nvPr>
            <p:ph type="title"/>
          </p:nvPr>
        </p:nvSpPr>
        <p:spPr>
          <a:xfrm>
            <a:off x="457200" y="476672"/>
            <a:ext cx="8229600" cy="1210146"/>
          </a:xfrm>
        </p:spPr>
        <p:txBody>
          <a:bodyPr>
            <a:normAutofit fontScale="90000"/>
          </a:bodyPr>
          <a:lstStyle/>
          <a:p>
            <a:r>
              <a:rPr lang="en-GB" b="1" dirty="0"/>
              <a:t>The key outcomes from a QA model should be: </a:t>
            </a:r>
            <a:br>
              <a:rPr lang="en-GB" b="1" dirty="0"/>
            </a:br>
            <a:endParaRPr lang="en-GB" b="1" dirty="0"/>
          </a:p>
        </p:txBody>
      </p:sp>
      <p:sp>
        <p:nvSpPr>
          <p:cNvPr id="3" name="Content Placeholder 2">
            <a:extLst>
              <a:ext uri="{FF2B5EF4-FFF2-40B4-BE49-F238E27FC236}">
                <a16:creationId xmlns:a16="http://schemas.microsoft.com/office/drawing/2014/main" id="{D63B1B15-B2FE-B176-5210-1F231A085848}"/>
              </a:ext>
            </a:extLst>
          </p:cNvPr>
          <p:cNvSpPr>
            <a:spLocks noGrp="1"/>
          </p:cNvSpPr>
          <p:nvPr>
            <p:ph idx="1"/>
          </p:nvPr>
        </p:nvSpPr>
        <p:spPr>
          <a:xfrm>
            <a:off x="971600" y="1916833"/>
            <a:ext cx="7715200" cy="3600400"/>
          </a:xfrm>
        </p:spPr>
        <p:txBody>
          <a:bodyPr>
            <a:normAutofit/>
          </a:bodyPr>
          <a:lstStyle/>
          <a:p>
            <a:r>
              <a:rPr lang="en-GB" sz="4000" dirty="0"/>
              <a:t>Fit for purpose.</a:t>
            </a:r>
          </a:p>
          <a:p>
            <a:r>
              <a:rPr lang="en-GB" sz="4000" dirty="0"/>
              <a:t>Reliable and accurate.</a:t>
            </a:r>
          </a:p>
          <a:p>
            <a:r>
              <a:rPr lang="en-GB" sz="4000" dirty="0"/>
              <a:t>Transparent and accountable with an audit trail.</a:t>
            </a:r>
          </a:p>
          <a:p>
            <a:pPr marL="0" indent="0">
              <a:buNone/>
            </a:pPr>
            <a:r>
              <a:rPr lang="en-GB" sz="1900" b="1" dirty="0">
                <a:hlinkClick r:id="rId3"/>
              </a:rPr>
              <a:t>Principles of quality assurance for modelling and data analysis (publishing.service.gov.uk)</a:t>
            </a:r>
            <a:r>
              <a:rPr lang="en-GB" sz="1900" b="1" dirty="0"/>
              <a:t>  </a:t>
            </a:r>
          </a:p>
          <a:p>
            <a:endParaRPr lang="en-GB" sz="4000" dirty="0"/>
          </a:p>
          <a:p>
            <a:endParaRPr lang="en-GB" dirty="0"/>
          </a:p>
          <a:p>
            <a:endParaRPr lang="en-GB" dirty="0"/>
          </a:p>
        </p:txBody>
      </p:sp>
      <p:sp>
        <p:nvSpPr>
          <p:cNvPr id="4" name="Slide Number Placeholder 3">
            <a:extLst>
              <a:ext uri="{FF2B5EF4-FFF2-40B4-BE49-F238E27FC236}">
                <a16:creationId xmlns:a16="http://schemas.microsoft.com/office/drawing/2014/main" id="{4B6DD310-5B2B-FC68-BE91-EBC062F50B77}"/>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998180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D5B8B-B177-7CE7-9E59-8CB1AD60CDA4}"/>
              </a:ext>
            </a:extLst>
          </p:cNvPr>
          <p:cNvSpPr>
            <a:spLocks noGrp="1"/>
          </p:cNvSpPr>
          <p:nvPr>
            <p:ph type="title"/>
          </p:nvPr>
        </p:nvSpPr>
        <p:spPr>
          <a:xfrm>
            <a:off x="467544" y="519156"/>
            <a:ext cx="6779096" cy="418058"/>
          </a:xfrm>
        </p:spPr>
        <p:txBody>
          <a:bodyPr>
            <a:noAutofit/>
          </a:bodyPr>
          <a:lstStyle/>
          <a:p>
            <a:r>
              <a:rPr lang="en-GB" sz="2800" b="1" dirty="0"/>
              <a:t>DHSC Quality Assurance Framework</a:t>
            </a:r>
          </a:p>
        </p:txBody>
      </p:sp>
      <p:sp>
        <p:nvSpPr>
          <p:cNvPr id="3" name="Content Placeholder 2">
            <a:extLst>
              <a:ext uri="{FF2B5EF4-FFF2-40B4-BE49-F238E27FC236}">
                <a16:creationId xmlns:a16="http://schemas.microsoft.com/office/drawing/2014/main" id="{7BEED6EC-63A3-5D9E-CFE6-DADBE6924A8C}"/>
              </a:ext>
            </a:extLst>
          </p:cNvPr>
          <p:cNvSpPr>
            <a:spLocks noGrp="1"/>
          </p:cNvSpPr>
          <p:nvPr>
            <p:ph idx="1"/>
          </p:nvPr>
        </p:nvSpPr>
        <p:spPr>
          <a:xfrm>
            <a:off x="251520" y="1147042"/>
            <a:ext cx="8606790" cy="4370191"/>
          </a:xfrm>
        </p:spPr>
        <p:txBody>
          <a:bodyPr>
            <a:normAutofit fontScale="77500" lnSpcReduction="20000"/>
          </a:bodyPr>
          <a:lstStyle/>
          <a:p>
            <a:r>
              <a:rPr lang="en-GB" sz="3600" dirty="0"/>
              <a:t>Quality assurance is an important element of all public body services, whether they are provided by governmental bodies or through third party providers within the independent, charitable or voluntary sectors.</a:t>
            </a:r>
          </a:p>
          <a:p>
            <a:r>
              <a:rPr lang="en-GB" sz="3600" dirty="0"/>
              <a:t>The QA framework sets out a standardised approach to build upon principles which provides clarity of responsibilities for identifying risks and understand the strengths and weaknesses of evidence-based decisions. </a:t>
            </a:r>
          </a:p>
          <a:p>
            <a:pPr marL="0" indent="0">
              <a:buNone/>
            </a:pPr>
            <a:endParaRPr lang="en-GB" sz="2300" dirty="0">
              <a:hlinkClick r:id="rId3"/>
            </a:endParaRPr>
          </a:p>
          <a:p>
            <a:pPr marL="0" indent="0">
              <a:buNone/>
            </a:pPr>
            <a:r>
              <a:rPr lang="en-GB" sz="2300" dirty="0">
                <a:hlinkClick r:id="rId3"/>
              </a:rPr>
              <a:t>Framework document between the Department of Health and Social Care and the UK Health Security Agency - GOV.UK</a:t>
            </a:r>
            <a:r>
              <a:rPr lang="en-GB" sz="2300" dirty="0"/>
              <a:t> </a:t>
            </a:r>
          </a:p>
        </p:txBody>
      </p:sp>
      <p:sp>
        <p:nvSpPr>
          <p:cNvPr id="4" name="Slide Number Placeholder 3">
            <a:extLst>
              <a:ext uri="{FF2B5EF4-FFF2-40B4-BE49-F238E27FC236}">
                <a16:creationId xmlns:a16="http://schemas.microsoft.com/office/drawing/2014/main" id="{8E2E1D7F-4599-D67D-DD93-644367BDFF16}"/>
              </a:ext>
            </a:extLst>
          </p:cNvPr>
          <p:cNvSpPr>
            <a:spLocks noGrp="1"/>
          </p:cNvSpPr>
          <p:nvPr>
            <p:ph type="sldNum" sz="quarter" idx="12"/>
          </p:nvPr>
        </p:nvSpPr>
        <p:spPr/>
        <p:txBody>
          <a:bodyPr/>
          <a:lstStyle/>
          <a:p>
            <a:fld id="{AC82685A-BD3A-4230-8D85-804689F67293}" type="slidenum">
              <a:rPr lang="en-GB" smtClean="0"/>
              <a:t>17</a:t>
            </a:fld>
            <a:endParaRPr lang="en-GB"/>
          </a:p>
        </p:txBody>
      </p:sp>
      <p:pic>
        <p:nvPicPr>
          <p:cNvPr id="5" name="Picture 4" descr="A screenshot of a computer&#10;&#10;Description automatically generated with medium confidence">
            <a:extLst>
              <a:ext uri="{FF2B5EF4-FFF2-40B4-BE49-F238E27FC236}">
                <a16:creationId xmlns:a16="http://schemas.microsoft.com/office/drawing/2014/main" id="{D401E1C9-DE41-828B-35B1-649AD59C009D}"/>
              </a:ext>
            </a:extLst>
          </p:cNvPr>
          <p:cNvPicPr>
            <a:picLocks noChangeAspect="1"/>
          </p:cNvPicPr>
          <p:nvPr/>
        </p:nvPicPr>
        <p:blipFill rotWithShape="1">
          <a:blip r:embed="rId4"/>
          <a:srcRect l="17283" t="39236" r="72081" b="46581"/>
          <a:stretch/>
        </p:blipFill>
        <p:spPr bwMode="auto">
          <a:xfrm>
            <a:off x="7277255" y="159339"/>
            <a:ext cx="1581055" cy="98770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5338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E02A3-0235-ED96-7A0E-94A955474E18}"/>
              </a:ext>
            </a:extLst>
          </p:cNvPr>
          <p:cNvSpPr>
            <a:spLocks noGrp="1"/>
          </p:cNvSpPr>
          <p:nvPr>
            <p:ph type="title"/>
          </p:nvPr>
        </p:nvSpPr>
        <p:spPr>
          <a:xfrm>
            <a:off x="457200" y="135776"/>
            <a:ext cx="8229600" cy="562074"/>
          </a:xfrm>
        </p:spPr>
        <p:txBody>
          <a:bodyPr>
            <a:normAutofit fontScale="90000"/>
          </a:bodyPr>
          <a:lstStyle/>
          <a:p>
            <a:r>
              <a:rPr lang="en-GB" b="1" dirty="0"/>
              <a:t>Governing Bodies </a:t>
            </a:r>
          </a:p>
        </p:txBody>
      </p:sp>
      <p:sp>
        <p:nvSpPr>
          <p:cNvPr id="3" name="Content Placeholder 2">
            <a:extLst>
              <a:ext uri="{FF2B5EF4-FFF2-40B4-BE49-F238E27FC236}">
                <a16:creationId xmlns:a16="http://schemas.microsoft.com/office/drawing/2014/main" id="{B7F91B48-8E7F-F0BA-8AE8-4052DFA65B23}"/>
              </a:ext>
            </a:extLst>
          </p:cNvPr>
          <p:cNvSpPr>
            <a:spLocks noGrp="1"/>
          </p:cNvSpPr>
          <p:nvPr>
            <p:ph idx="1"/>
          </p:nvPr>
        </p:nvSpPr>
        <p:spPr>
          <a:xfrm>
            <a:off x="107504" y="836712"/>
            <a:ext cx="8856984" cy="4968552"/>
          </a:xfrm>
        </p:spPr>
        <p:txBody>
          <a:bodyPr>
            <a:normAutofit fontScale="70000" lnSpcReduction="20000"/>
          </a:bodyPr>
          <a:lstStyle/>
          <a:p>
            <a:pPr marL="0" indent="0" defTabSz="457200">
              <a:spcBef>
                <a:spcPts val="0"/>
              </a:spcBef>
              <a:buNone/>
              <a:defRPr/>
            </a:pPr>
            <a:r>
              <a:rPr lang="en-GB" sz="3600" dirty="0">
                <a:latin typeface="Arial" panose="020B0604020202020204" pitchFamily="34" charset="0"/>
                <a:cs typeface="Arial" panose="020B0604020202020204" pitchFamily="34" charset="0"/>
              </a:rPr>
              <a:t>Governance in the health and social care sector is not governed by one body, but a collection of bodies. This is a list of some of the leading bodies. </a:t>
            </a:r>
          </a:p>
          <a:p>
            <a:r>
              <a:rPr lang="en-GB" sz="3600" dirty="0">
                <a:latin typeface="Arial" panose="020B0604020202020204" pitchFamily="34" charset="0"/>
                <a:cs typeface="Arial" panose="020B0604020202020204" pitchFamily="34" charset="0"/>
              </a:rPr>
              <a:t>The</a:t>
            </a:r>
            <a:r>
              <a:rPr lang="en-GB" sz="3600" b="1" dirty="0">
                <a:solidFill>
                  <a:schemeClr val="accent1">
                    <a:lumMod val="75000"/>
                  </a:schemeClr>
                </a:solidFill>
                <a:latin typeface="Arial" panose="020B0604020202020204" pitchFamily="34" charset="0"/>
                <a:cs typeface="Arial" panose="020B0604020202020204" pitchFamily="34" charset="0"/>
              </a:rPr>
              <a:t> </a:t>
            </a:r>
            <a:r>
              <a:rPr lang="en-GB" sz="3600" b="1" u="sng" dirty="0">
                <a:solidFill>
                  <a:schemeClr val="accent1">
                    <a:lumMod val="75000"/>
                  </a:schemeClr>
                </a:solidFill>
                <a:latin typeface="Arial" panose="020B0604020202020204" pitchFamily="34" charset="0"/>
                <a:cs typeface="Arial" panose="020B0604020202020204" pitchFamily="34" charset="0"/>
              </a:rPr>
              <a:t>Care Quality Commission (CQC) </a:t>
            </a:r>
            <a:r>
              <a:rPr lang="en-GB" sz="3600" dirty="0">
                <a:latin typeface="Arial" panose="020B0604020202020204" pitchFamily="34" charset="0"/>
                <a:cs typeface="Arial" panose="020B0604020202020204" pitchFamily="34" charset="0"/>
              </a:rPr>
              <a:t>is a public body of the Dept of H &amp; SC to ensure that all health and social care services meet fundamental standards in quality and safety.  They publish their findings so that the public can choose the best care provider for them. </a:t>
            </a:r>
            <a:r>
              <a:rPr lang="en-GB" sz="3600" dirty="0">
                <a:hlinkClick r:id="rId3"/>
              </a:rPr>
              <a:t>Care Quality Commission</a:t>
            </a:r>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The </a:t>
            </a:r>
            <a:r>
              <a:rPr lang="en-GB" sz="3600" b="1" u="sng" dirty="0">
                <a:solidFill>
                  <a:schemeClr val="accent1">
                    <a:lumMod val="75000"/>
                  </a:schemeClr>
                </a:solidFill>
                <a:latin typeface="Arial" panose="020B0604020202020204" pitchFamily="34" charset="0"/>
                <a:cs typeface="Arial" panose="020B0604020202020204" pitchFamily="34" charset="0"/>
              </a:rPr>
              <a:t>NICE</a:t>
            </a:r>
            <a:r>
              <a:rPr lang="en-GB" sz="3600" u="sng"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role</a:t>
            </a:r>
            <a:r>
              <a:rPr lang="en-GB" sz="3600" u="sng"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is to improve outcomes for people using the NHS and other public health and social care services. They produce evidence-based guidance and advice for health, public health and social care practitioners.  They develop standards and performance for the commissioning of health and social care services. </a:t>
            </a:r>
            <a:r>
              <a:rPr lang="en-GB" sz="3600" dirty="0">
                <a:hlinkClick r:id="rId4"/>
              </a:rPr>
              <a:t>Homepage | NICE</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marL="228600" indent="-228600">
              <a:buFont typeface="+mj-lt"/>
              <a:buAutoNum type="arabicPeriod"/>
            </a:pPr>
            <a:endParaRPr lang="en-GB" sz="3600" b="1"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083B805E-5F3D-F5BB-98ED-DDBE60390766}"/>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48156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322885-9246-2938-8D63-8377844CE0FF}"/>
              </a:ext>
            </a:extLst>
          </p:cNvPr>
          <p:cNvSpPr>
            <a:spLocks noGrp="1"/>
          </p:cNvSpPr>
          <p:nvPr>
            <p:ph idx="1"/>
          </p:nvPr>
        </p:nvSpPr>
        <p:spPr>
          <a:xfrm>
            <a:off x="179512" y="332656"/>
            <a:ext cx="8784976" cy="5354570"/>
          </a:xfrm>
        </p:spPr>
        <p:txBody>
          <a:bodyPr>
            <a:normAutofit fontScale="92500" lnSpcReduction="20000"/>
          </a:bodyPr>
          <a:lstStyle/>
          <a:p>
            <a:r>
              <a:rPr lang="en-GB" dirty="0">
                <a:latin typeface="Arial" panose="020B0604020202020204" pitchFamily="34" charset="0"/>
                <a:cs typeface="Arial" panose="020B0604020202020204" pitchFamily="34" charset="0"/>
              </a:rPr>
              <a:t>The </a:t>
            </a:r>
            <a:r>
              <a:rPr lang="en-GB" b="1" u="sng" dirty="0">
                <a:solidFill>
                  <a:schemeClr val="accent1">
                    <a:lumMod val="75000"/>
                  </a:schemeClr>
                </a:solidFill>
                <a:latin typeface="Arial" panose="020B0604020202020204" pitchFamily="34" charset="0"/>
                <a:cs typeface="Arial" panose="020B0604020202020204" pitchFamily="34" charset="0"/>
              </a:rPr>
              <a:t>DHSC</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is a UK government department responsible for government policy on health and adult social care matters in England, which is also devolved to the Scottish Government, Welsh Government and Northern Ireland Executive. </a:t>
            </a:r>
            <a:r>
              <a:rPr lang="en-GB" dirty="0">
                <a:hlinkClick r:id="rId3"/>
              </a:rPr>
              <a:t>Department of Health and Social Care - GOV.UK</a:t>
            </a:r>
            <a:endParaRPr lang="en-GB" dirty="0">
              <a:latin typeface="Arial" panose="020B0604020202020204" pitchFamily="34" charset="0"/>
              <a:cs typeface="Arial" panose="020B0604020202020204" pitchFamily="34" charset="0"/>
            </a:endParaRPr>
          </a:p>
          <a:p>
            <a:r>
              <a:rPr lang="en-GB" b="1" u="sng" dirty="0">
                <a:solidFill>
                  <a:schemeClr val="accent1">
                    <a:lumMod val="75000"/>
                  </a:schemeClr>
                </a:solidFill>
                <a:latin typeface="Arial" panose="020B0604020202020204" pitchFamily="34" charset="0"/>
                <a:cs typeface="Arial" panose="020B0604020202020204" pitchFamily="34" charset="0"/>
              </a:rPr>
              <a:t>SCIE </a:t>
            </a:r>
            <a:r>
              <a:rPr lang="en-GB" dirty="0">
                <a:latin typeface="Arial" panose="020B0604020202020204" pitchFamily="34" charset="0"/>
                <a:cs typeface="Arial" panose="020B0604020202020204" pitchFamily="34" charset="0"/>
              </a:rPr>
              <a:t> helps to improve the lives of people of all ages by co-production, sharing and supporting the use of the best available knowledge and evidence about what works in practice delivery.  It is the leading value-driven improvement agency. </a:t>
            </a:r>
            <a:r>
              <a:rPr lang="en-GB" dirty="0">
                <a:hlinkClick r:id="rId4"/>
              </a:rPr>
              <a:t>Social Care Institute for Excellence (SCIE)</a:t>
            </a:r>
            <a:endParaRPr lang="en-GB" dirty="0">
              <a:latin typeface="Arial" panose="020B0604020202020204" pitchFamily="34" charset="0"/>
              <a:cs typeface="Arial" panose="020B0604020202020204" pitchFamily="34" charset="0"/>
            </a:endParaRPr>
          </a:p>
          <a:p>
            <a:endParaRPr lang="en-GB" dirty="0"/>
          </a:p>
        </p:txBody>
      </p:sp>
      <p:sp>
        <p:nvSpPr>
          <p:cNvPr id="2" name="Slide Number Placeholder 1">
            <a:extLst>
              <a:ext uri="{FF2B5EF4-FFF2-40B4-BE49-F238E27FC236}">
                <a16:creationId xmlns:a16="http://schemas.microsoft.com/office/drawing/2014/main" id="{3DE36868-9826-978E-673C-A7BBA126122D}"/>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29220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3D14-A352-9EBB-A99A-869EF2AD71B7}"/>
              </a:ext>
            </a:extLst>
          </p:cNvPr>
          <p:cNvSpPr>
            <a:spLocks noGrp="1"/>
          </p:cNvSpPr>
          <p:nvPr>
            <p:ph type="title"/>
          </p:nvPr>
        </p:nvSpPr>
        <p:spPr>
          <a:xfrm>
            <a:off x="457200" y="274638"/>
            <a:ext cx="8229600" cy="634082"/>
          </a:xfrm>
        </p:spPr>
        <p:txBody>
          <a:bodyPr>
            <a:normAutofit fontScale="90000"/>
          </a:bodyPr>
          <a:lstStyle/>
          <a:p>
            <a:r>
              <a:rPr lang="en-GB" b="1" dirty="0"/>
              <a:t>Care Quality Commission (CQC)  </a:t>
            </a:r>
            <a:br>
              <a:rPr lang="en-GB" b="1" dirty="0"/>
            </a:br>
            <a:r>
              <a:rPr lang="en-GB" b="1" dirty="0"/>
              <a:t>Fundamental Standards</a:t>
            </a:r>
          </a:p>
        </p:txBody>
      </p:sp>
      <p:pic>
        <p:nvPicPr>
          <p:cNvPr id="4" name="Content Placeholder 3" descr="Graphical user interface, text, application&#10;&#10;Description automatically generated">
            <a:extLst>
              <a:ext uri="{FF2B5EF4-FFF2-40B4-BE49-F238E27FC236}">
                <a16:creationId xmlns:a16="http://schemas.microsoft.com/office/drawing/2014/main" id="{13754DBA-22C4-C45E-0B31-73126D290DFD}"/>
              </a:ext>
            </a:extLst>
          </p:cNvPr>
          <p:cNvPicPr>
            <a:picLocks noGrp="1" noChangeAspect="1"/>
          </p:cNvPicPr>
          <p:nvPr>
            <p:ph idx="1"/>
          </p:nvPr>
        </p:nvPicPr>
        <p:blipFill rotWithShape="1">
          <a:blip r:embed="rId3"/>
          <a:srcRect l="11177" t="28583" r="40507" b="31372"/>
          <a:stretch/>
        </p:blipFill>
        <p:spPr bwMode="auto">
          <a:xfrm>
            <a:off x="323528" y="1268760"/>
            <a:ext cx="8568952" cy="3744416"/>
          </a:xfrm>
          <a:prstGeom prst="rect">
            <a:avLst/>
          </a:prstGeom>
          <a:ln>
            <a:noFill/>
          </a:ln>
          <a:extLst>
            <a:ext uri="{53640926-AAD7-44D8-BBD7-CCE9431645EC}">
              <a14:shadowObscured xmlns:a14="http://schemas.microsoft.com/office/drawing/2010/main"/>
            </a:ext>
          </a:extLst>
        </p:spPr>
      </p:pic>
      <p:sp>
        <p:nvSpPr>
          <p:cNvPr id="3" name="Slide Number Placeholder 2">
            <a:extLst>
              <a:ext uri="{FF2B5EF4-FFF2-40B4-BE49-F238E27FC236}">
                <a16:creationId xmlns:a16="http://schemas.microsoft.com/office/drawing/2014/main" id="{33977E7A-9465-E001-9949-4C668A83587D}"/>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8" name="TextBox 7">
            <a:extLst>
              <a:ext uri="{FF2B5EF4-FFF2-40B4-BE49-F238E27FC236}">
                <a16:creationId xmlns:a16="http://schemas.microsoft.com/office/drawing/2014/main" id="{8B17C242-E16C-3972-C7B6-AAA62FD2B95E}"/>
              </a:ext>
            </a:extLst>
          </p:cNvPr>
          <p:cNvSpPr txBox="1"/>
          <p:nvPr/>
        </p:nvSpPr>
        <p:spPr>
          <a:xfrm>
            <a:off x="323528" y="5013177"/>
            <a:ext cx="8568952" cy="1200329"/>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lang="en-GB" b="1" i="0" dirty="0">
                <a:effectLst/>
                <a:latin typeface="Arial" panose="020B0604020202020204" pitchFamily="34" charset="0"/>
                <a:cs typeface="Arial" panose="020B0604020202020204" pitchFamily="34" charset="0"/>
                <a:hlinkClick r:id="rId4"/>
              </a:rPr>
              <a:t>https://youtu.be/hNYXznK9tWk?si=8O0kT96hXBUMj2sT</a:t>
            </a:r>
            <a:r>
              <a:rPr lang="en-GB" b="1" i="0" dirty="0">
                <a:effectLst/>
                <a:latin typeface="Arial" panose="020B0604020202020204" pitchFamily="34" charset="0"/>
                <a:cs typeface="Arial" panose="020B0604020202020204" pitchFamily="34" charset="0"/>
              </a:rPr>
              <a:t>   </a:t>
            </a:r>
          </a:p>
          <a:p>
            <a:pPr marR="0" lvl="0" algn="l" defTabSz="457200" rtl="0" eaLnBrk="1" fontAlgn="auto" latinLnBrk="0" hangingPunct="1">
              <a:lnSpc>
                <a:spcPct val="100000"/>
              </a:lnSpc>
              <a:spcBef>
                <a:spcPts val="0"/>
              </a:spcBef>
              <a:spcAft>
                <a:spcPts val="0"/>
              </a:spcAft>
              <a:buClrTx/>
              <a:buSzTx/>
              <a:tabLst/>
              <a:defRPr/>
            </a:pPr>
            <a:r>
              <a:rPr lang="en-GB" b="1" i="0" dirty="0">
                <a:effectLst/>
                <a:latin typeface="Arial" panose="020B0604020202020204" pitchFamily="34" charset="0"/>
                <a:cs typeface="Arial" panose="020B0604020202020204" pitchFamily="34" charset="0"/>
              </a:rPr>
              <a:t> A video link on the role and responsibilities of the CQC.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Roboto" panose="02000000000000000000" pitchFamily="2"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i="0" dirty="0">
              <a:effectLst/>
              <a:latin typeface="Roboto" panose="02000000000000000000" pitchFamily="2" charset="0"/>
            </a:endParaRPr>
          </a:p>
        </p:txBody>
      </p:sp>
    </p:spTree>
    <p:extLst>
      <p:ext uri="{BB962C8B-B14F-4D97-AF65-F5344CB8AC3E}">
        <p14:creationId xmlns:p14="http://schemas.microsoft.com/office/powerpoint/2010/main" val="20795644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0611E-00B5-EF0F-5DFC-BB3629407938}"/>
              </a:ext>
            </a:extLst>
          </p:cNvPr>
          <p:cNvSpPr>
            <a:spLocks noGrp="1"/>
          </p:cNvSpPr>
          <p:nvPr>
            <p:ph type="title"/>
          </p:nvPr>
        </p:nvSpPr>
        <p:spPr>
          <a:xfrm>
            <a:off x="457200" y="274638"/>
            <a:ext cx="8229600" cy="490066"/>
          </a:xfrm>
        </p:spPr>
        <p:txBody>
          <a:bodyPr>
            <a:normAutofit fontScale="90000"/>
          </a:bodyPr>
          <a:lstStyle/>
          <a:p>
            <a:r>
              <a:rPr lang="en-GB" sz="3600" b="1" dirty="0"/>
              <a:t>CQC Assessment Framework</a:t>
            </a:r>
          </a:p>
        </p:txBody>
      </p:sp>
      <p:pic>
        <p:nvPicPr>
          <p:cNvPr id="4" name="Content Placeholder 3" descr="Diagram&#10;&#10;Description automatically generated">
            <a:extLst>
              <a:ext uri="{FF2B5EF4-FFF2-40B4-BE49-F238E27FC236}">
                <a16:creationId xmlns:a16="http://schemas.microsoft.com/office/drawing/2014/main" id="{03EDF9E6-9F07-9358-DF39-25B4BF54C7DC}"/>
              </a:ext>
            </a:extLst>
          </p:cNvPr>
          <p:cNvPicPr>
            <a:picLocks noGrp="1" noChangeAspect="1"/>
          </p:cNvPicPr>
          <p:nvPr>
            <p:ph idx="1"/>
          </p:nvPr>
        </p:nvPicPr>
        <p:blipFill rotWithShape="1">
          <a:blip r:embed="rId3"/>
          <a:srcRect l="5849" t="15128" r="25416" b="15855"/>
          <a:stretch/>
        </p:blipFill>
        <p:spPr bwMode="auto">
          <a:xfrm>
            <a:off x="457200" y="908720"/>
            <a:ext cx="8291264" cy="4680520"/>
          </a:xfrm>
          <a:prstGeom prst="rect">
            <a:avLst/>
          </a:prstGeom>
          <a:ln>
            <a:noFill/>
          </a:ln>
          <a:extLst>
            <a:ext uri="{53640926-AAD7-44D8-BBD7-CCE9431645EC}">
              <a14:shadowObscured xmlns:a14="http://schemas.microsoft.com/office/drawing/2010/main"/>
            </a:ext>
          </a:extLst>
        </p:spPr>
      </p:pic>
      <p:sp>
        <p:nvSpPr>
          <p:cNvPr id="3" name="Slide Number Placeholder 2">
            <a:extLst>
              <a:ext uri="{FF2B5EF4-FFF2-40B4-BE49-F238E27FC236}">
                <a16:creationId xmlns:a16="http://schemas.microsoft.com/office/drawing/2014/main" id="{D70076D1-E044-B157-B9D7-D9DEE1273A4C}"/>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3323156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C477E-DFCC-986B-9F8D-E6A29148ADB8}"/>
              </a:ext>
            </a:extLst>
          </p:cNvPr>
          <p:cNvSpPr>
            <a:spLocks noGrp="1"/>
          </p:cNvSpPr>
          <p:nvPr>
            <p:ph type="title"/>
          </p:nvPr>
        </p:nvSpPr>
        <p:spPr>
          <a:xfrm>
            <a:off x="457200" y="232404"/>
            <a:ext cx="8229600" cy="532300"/>
          </a:xfrm>
        </p:spPr>
        <p:txBody>
          <a:bodyPr>
            <a:normAutofit fontScale="90000"/>
          </a:bodyPr>
          <a:lstStyle/>
          <a:p>
            <a:r>
              <a:rPr lang="en-GB" b="1" dirty="0"/>
              <a:t>CQC Video </a:t>
            </a:r>
          </a:p>
        </p:txBody>
      </p:sp>
      <p:sp>
        <p:nvSpPr>
          <p:cNvPr id="4" name="Slide Number Placeholder 3">
            <a:extLst>
              <a:ext uri="{FF2B5EF4-FFF2-40B4-BE49-F238E27FC236}">
                <a16:creationId xmlns:a16="http://schemas.microsoft.com/office/drawing/2014/main" id="{DD4A5418-B7CB-6012-ADC9-FCE6D5E1FB97}"/>
              </a:ext>
            </a:extLst>
          </p:cNvPr>
          <p:cNvSpPr>
            <a:spLocks noGrp="1"/>
          </p:cNvSpPr>
          <p:nvPr>
            <p:ph type="sldNum" sz="quarter" idx="12"/>
          </p:nvPr>
        </p:nvSpPr>
        <p:spPr/>
        <p:txBody>
          <a:bodyPr/>
          <a:lstStyle/>
          <a:p>
            <a:fld id="{AC82685A-BD3A-4230-8D85-804689F67293}" type="slidenum">
              <a:rPr lang="en-GB" smtClean="0"/>
              <a:t>22</a:t>
            </a:fld>
            <a:endParaRPr lang="en-GB"/>
          </a:p>
        </p:txBody>
      </p:sp>
      <p:pic>
        <p:nvPicPr>
          <p:cNvPr id="5" name="Content Placeholder 4" descr="A screenshot of a computer&#10;&#10;Description automatically generated">
            <a:extLst>
              <a:ext uri="{FF2B5EF4-FFF2-40B4-BE49-F238E27FC236}">
                <a16:creationId xmlns:a16="http://schemas.microsoft.com/office/drawing/2014/main" id="{E5D58F3B-066A-5F7C-B8B6-D5B4E721613E}"/>
              </a:ext>
            </a:extLst>
          </p:cNvPr>
          <p:cNvPicPr>
            <a:picLocks noGrp="1" noChangeAspect="1"/>
          </p:cNvPicPr>
          <p:nvPr>
            <p:ph idx="1"/>
          </p:nvPr>
        </p:nvPicPr>
        <p:blipFill rotWithShape="1">
          <a:blip r:embed="rId3"/>
          <a:srcRect l="16913" t="19247" r="32234" b="24015"/>
          <a:stretch/>
        </p:blipFill>
        <p:spPr bwMode="auto">
          <a:xfrm>
            <a:off x="323528" y="1052736"/>
            <a:ext cx="4896544" cy="3960441"/>
          </a:xfrm>
          <a:prstGeom prst="rect">
            <a:avLst/>
          </a:prstGeom>
          <a:ln>
            <a:noFill/>
          </a:ln>
          <a:extLst>
            <a:ext uri="{53640926-AAD7-44D8-BBD7-CCE9431645EC}">
              <a14:shadowObscured xmlns:a14="http://schemas.microsoft.com/office/drawing/2010/main"/>
            </a:ext>
          </a:extLst>
        </p:spPr>
      </p:pic>
      <p:pic>
        <p:nvPicPr>
          <p:cNvPr id="6" name="Picture 5" descr="A screenshot of a computer&#10;&#10;Description automatically generated">
            <a:extLst>
              <a:ext uri="{FF2B5EF4-FFF2-40B4-BE49-F238E27FC236}">
                <a16:creationId xmlns:a16="http://schemas.microsoft.com/office/drawing/2014/main" id="{8200E745-B6E0-0B96-36F6-3DBC8EAF5255}"/>
              </a:ext>
            </a:extLst>
          </p:cNvPr>
          <p:cNvPicPr>
            <a:picLocks noChangeAspect="1"/>
          </p:cNvPicPr>
          <p:nvPr/>
        </p:nvPicPr>
        <p:blipFill rotWithShape="1">
          <a:blip r:embed="rId4"/>
          <a:srcRect l="4180" t="17727" r="41967" b="40395"/>
          <a:stretch/>
        </p:blipFill>
        <p:spPr bwMode="auto">
          <a:xfrm>
            <a:off x="5364088" y="1052735"/>
            <a:ext cx="3600400" cy="3960441"/>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19E23B39-3761-D51E-C3D4-31FF88B66371}"/>
              </a:ext>
            </a:extLst>
          </p:cNvPr>
          <p:cNvSpPr txBox="1"/>
          <p:nvPr/>
        </p:nvSpPr>
        <p:spPr>
          <a:xfrm>
            <a:off x="323528" y="5097727"/>
            <a:ext cx="8223570" cy="646331"/>
          </a:xfrm>
          <a:prstGeom prst="rect">
            <a:avLst/>
          </a:prstGeom>
          <a:noFill/>
        </p:spPr>
        <p:txBody>
          <a:bodyPr wrap="square">
            <a:spAutoFit/>
          </a:bodyPr>
          <a:lstStyle/>
          <a:p>
            <a:r>
              <a:rPr lang="en-GB" dirty="0"/>
              <a:t>Watch video on this link: </a:t>
            </a:r>
            <a:r>
              <a:rPr lang="en-GB" dirty="0">
                <a:hlinkClick r:id="rId5"/>
              </a:rPr>
              <a:t>https://www.youtube.com/watch?v=rorrUq0vRUw</a:t>
            </a:r>
            <a:endParaRPr lang="en-GB" dirty="0"/>
          </a:p>
          <a:p>
            <a:endParaRPr lang="en-GB" dirty="0"/>
          </a:p>
        </p:txBody>
      </p:sp>
    </p:spTree>
    <p:extLst>
      <p:ext uri="{BB962C8B-B14F-4D97-AF65-F5344CB8AC3E}">
        <p14:creationId xmlns:p14="http://schemas.microsoft.com/office/powerpoint/2010/main" val="2553634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3224358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4400" b="1" kern="1200" dirty="0"/>
            </a:p>
            <a:p>
              <a:pPr marL="0" lvl="0" indent="0" algn="ctr" defTabSz="1377950">
                <a:lnSpc>
                  <a:spcPct val="90000"/>
                </a:lnSpc>
                <a:spcBef>
                  <a:spcPct val="0"/>
                </a:spcBef>
                <a:spcAft>
                  <a:spcPct val="35000"/>
                </a:spcAft>
                <a:buNone/>
              </a:pPr>
              <a:r>
                <a:rPr lang="en-GB" sz="4400" b="1" kern="1200" dirty="0"/>
                <a:t>Session 2 </a:t>
              </a:r>
            </a:p>
            <a:p>
              <a:pPr marL="0" lvl="0" indent="0" algn="ctr" defTabSz="1377950">
                <a:lnSpc>
                  <a:spcPct val="90000"/>
                </a:lnSpc>
                <a:spcBef>
                  <a:spcPct val="0"/>
                </a:spcBef>
                <a:spcAft>
                  <a:spcPct val="35000"/>
                </a:spcAft>
                <a:buNone/>
              </a:pPr>
              <a:r>
                <a:rPr lang="en-GB" sz="4400" b="1" dirty="0"/>
                <a:t>Presentation of wider ideas</a:t>
              </a:r>
              <a:endParaRPr lang="en-GB" sz="4400" b="1" kern="1200" dirty="0"/>
            </a:p>
            <a:p>
              <a:pPr marL="0" lvl="0" indent="0" algn="ctr" defTabSz="1377950">
                <a:lnSpc>
                  <a:spcPct val="90000"/>
                </a:lnSpc>
                <a:spcBef>
                  <a:spcPct val="0"/>
                </a:spcBef>
                <a:spcAft>
                  <a:spcPct val="35000"/>
                </a:spcAft>
                <a:buNone/>
              </a:pPr>
              <a:endParaRPr lang="en-GB" sz="4400" b="1" kern="1200" dirty="0"/>
            </a:p>
          </p:txBody>
        </p:sp>
      </p:grpSp>
      <p:sp>
        <p:nvSpPr>
          <p:cNvPr id="2" name="Slide Number Placeholder 1">
            <a:extLst>
              <a:ext uri="{FF2B5EF4-FFF2-40B4-BE49-F238E27FC236}">
                <a16:creationId xmlns:a16="http://schemas.microsoft.com/office/drawing/2014/main" id="{00B254B3-3FD2-41B8-2D42-00D26DBC7138}"/>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728515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B809925-FD1A-E774-9FF0-5CCA1697B79B}"/>
              </a:ext>
            </a:extLst>
          </p:cNvPr>
          <p:cNvGraphicFramePr/>
          <p:nvPr>
            <p:extLst>
              <p:ext uri="{D42A27DB-BD31-4B8C-83A1-F6EECF244321}">
                <p14:modId xmlns:p14="http://schemas.microsoft.com/office/powerpoint/2010/main" val="2265141610"/>
              </p:ext>
            </p:extLst>
          </p:nvPr>
        </p:nvGraphicFramePr>
        <p:xfrm>
          <a:off x="287524" y="116632"/>
          <a:ext cx="8568952" cy="5544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B29BC441-6587-694F-0672-46E51DEB0638}"/>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3003986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1B438-9FD6-7E68-FE3D-F289DB3FDE55}"/>
              </a:ext>
            </a:extLst>
          </p:cNvPr>
          <p:cNvSpPr>
            <a:spLocks noGrp="1"/>
          </p:cNvSpPr>
          <p:nvPr>
            <p:ph type="title"/>
          </p:nvPr>
        </p:nvSpPr>
        <p:spPr>
          <a:xfrm>
            <a:off x="457200" y="260648"/>
            <a:ext cx="8229600" cy="850106"/>
          </a:xfrm>
        </p:spPr>
        <p:txBody>
          <a:bodyPr>
            <a:normAutofit fontScale="90000"/>
          </a:bodyPr>
          <a:lstStyle/>
          <a:p>
            <a:r>
              <a:rPr lang="en-GB" b="1" dirty="0"/>
              <a:t>Best Practice Principles in the H &amp; SC Sector </a:t>
            </a:r>
          </a:p>
        </p:txBody>
      </p:sp>
      <p:pic>
        <p:nvPicPr>
          <p:cNvPr id="4" name="Content Placeholder 3" descr="A screenshot of a computer&#10;&#10;Description automatically generated with low confidence">
            <a:extLst>
              <a:ext uri="{FF2B5EF4-FFF2-40B4-BE49-F238E27FC236}">
                <a16:creationId xmlns:a16="http://schemas.microsoft.com/office/drawing/2014/main" id="{E94859B9-AA6B-8359-9970-0E21EF44E069}"/>
              </a:ext>
            </a:extLst>
          </p:cNvPr>
          <p:cNvPicPr>
            <a:picLocks noGrp="1" noChangeAspect="1"/>
          </p:cNvPicPr>
          <p:nvPr>
            <p:ph idx="1"/>
          </p:nvPr>
        </p:nvPicPr>
        <p:blipFill rotWithShape="1">
          <a:blip r:embed="rId3"/>
          <a:srcRect l="15821" t="17254" r="48150" b="23892"/>
          <a:stretch/>
        </p:blipFill>
        <p:spPr bwMode="auto">
          <a:xfrm>
            <a:off x="245710" y="1412777"/>
            <a:ext cx="4686330" cy="4152686"/>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D78EA534-7ABD-B00A-9BD6-F60B7D56B43D}"/>
              </a:ext>
            </a:extLst>
          </p:cNvPr>
          <p:cNvSpPr txBox="1"/>
          <p:nvPr/>
        </p:nvSpPr>
        <p:spPr>
          <a:xfrm>
            <a:off x="4931793" y="1412777"/>
            <a:ext cx="3966250" cy="3970318"/>
          </a:xfrm>
          <a:prstGeom prst="rect">
            <a:avLst/>
          </a:prstGeom>
          <a:noFill/>
        </p:spPr>
        <p:txBody>
          <a:bodyPr wrap="square">
            <a:spAutoFit/>
          </a:bodyPr>
          <a:lstStyle/>
          <a:p>
            <a:r>
              <a:rPr lang="en-GB" b="1" i="0" dirty="0">
                <a:solidFill>
                  <a:srgbClr val="222222"/>
                </a:solidFill>
                <a:effectLst/>
                <a:latin typeface="Arial" panose="020B0604020202020204" pitchFamily="34" charset="0"/>
                <a:cs typeface="Arial" panose="020B0604020202020204" pitchFamily="34" charset="0"/>
              </a:rPr>
              <a:t>The Five Themes are:</a:t>
            </a:r>
          </a:p>
          <a:p>
            <a:pPr marL="342900" indent="-342900" algn="l">
              <a:buFont typeface="+mj-lt"/>
              <a:buAutoNum type="arabicPeriod"/>
            </a:pPr>
            <a:r>
              <a:rPr lang="en-GB" b="1" i="0" dirty="0">
                <a:solidFill>
                  <a:srgbClr val="333333"/>
                </a:solidFill>
                <a:effectLst/>
                <a:latin typeface="Arial" panose="020B0604020202020204" pitchFamily="34" charset="0"/>
                <a:cs typeface="Arial" panose="020B0604020202020204" pitchFamily="34" charset="0"/>
              </a:rPr>
              <a:t>Good </a:t>
            </a:r>
            <a:r>
              <a:rPr lang="en-GB" b="1" dirty="0">
                <a:solidFill>
                  <a:srgbClr val="333333"/>
                </a:solidFill>
                <a:latin typeface="Arial" panose="020B0604020202020204" pitchFamily="34" charset="0"/>
                <a:cs typeface="Arial" panose="020B0604020202020204" pitchFamily="34" charset="0"/>
              </a:rPr>
              <a:t>quality </a:t>
            </a:r>
            <a:r>
              <a:rPr lang="en-GB" b="1" i="0" dirty="0">
                <a:solidFill>
                  <a:srgbClr val="333333"/>
                </a:solidFill>
                <a:effectLst/>
                <a:latin typeface="Arial" panose="020B0604020202020204" pitchFamily="34" charset="0"/>
                <a:cs typeface="Arial" panose="020B0604020202020204" pitchFamily="34" charset="0"/>
              </a:rPr>
              <a:t>leadership and accountability with</a:t>
            </a:r>
            <a:r>
              <a:rPr lang="en-GB" b="1" dirty="0">
                <a:solidFill>
                  <a:srgbClr val="333333"/>
                </a:solidFill>
                <a:latin typeface="Arial" panose="020B0604020202020204" pitchFamily="34" charset="0"/>
                <a:cs typeface="Arial" panose="020B0604020202020204" pitchFamily="34" charset="0"/>
              </a:rPr>
              <a:t>in the </a:t>
            </a:r>
            <a:r>
              <a:rPr lang="en-GB" b="1" i="0" dirty="0">
                <a:solidFill>
                  <a:srgbClr val="333333"/>
                </a:solidFill>
                <a:effectLst/>
                <a:latin typeface="Arial" panose="020B0604020202020204" pitchFamily="34" charset="0"/>
                <a:cs typeface="Arial" panose="020B0604020202020204" pitchFamily="34" charset="0"/>
              </a:rPr>
              <a:t>organisation.</a:t>
            </a:r>
          </a:p>
          <a:p>
            <a:pPr marL="342900" indent="-342900" algn="l">
              <a:buFont typeface="+mj-lt"/>
              <a:buAutoNum type="arabicPeriod"/>
            </a:pPr>
            <a:r>
              <a:rPr lang="en-GB" b="1" dirty="0">
                <a:solidFill>
                  <a:srgbClr val="333333"/>
                </a:solidFill>
                <a:latin typeface="Arial" panose="020B0604020202020204" pitchFamily="34" charset="0"/>
                <a:cs typeface="Arial" panose="020B0604020202020204" pitchFamily="34" charset="0"/>
              </a:rPr>
              <a:t>S</a:t>
            </a:r>
            <a:r>
              <a:rPr lang="en-GB" b="1" i="0" dirty="0">
                <a:solidFill>
                  <a:srgbClr val="333333"/>
                </a:solidFill>
                <a:effectLst/>
                <a:latin typeface="Arial" panose="020B0604020202020204" pitchFamily="34" charset="0"/>
                <a:cs typeface="Arial" panose="020B0604020202020204" pitchFamily="34" charset="0"/>
              </a:rPr>
              <a:t>afe and effective all over care.</a:t>
            </a:r>
          </a:p>
          <a:p>
            <a:pPr marL="342900" indent="-342900" algn="l">
              <a:buFont typeface="+mj-lt"/>
              <a:buAutoNum type="arabicPeriod"/>
            </a:pPr>
            <a:r>
              <a:rPr lang="en-GB" b="1" dirty="0">
                <a:solidFill>
                  <a:srgbClr val="333333"/>
                </a:solidFill>
                <a:latin typeface="Arial" panose="020B0604020202020204" pitchFamily="34" charset="0"/>
                <a:cs typeface="Arial" panose="020B0604020202020204" pitchFamily="34" charset="0"/>
              </a:rPr>
              <a:t>A</a:t>
            </a:r>
            <a:r>
              <a:rPr lang="en-GB" b="1" i="0" dirty="0">
                <a:solidFill>
                  <a:srgbClr val="333333"/>
                </a:solidFill>
                <a:effectLst/>
                <a:latin typeface="Arial" panose="020B0604020202020204" pitchFamily="34" charset="0"/>
                <a:cs typeface="Arial" panose="020B0604020202020204" pitchFamily="34" charset="0"/>
              </a:rPr>
              <a:t>ccessible, flexible and responsive services.</a:t>
            </a:r>
          </a:p>
          <a:p>
            <a:pPr marL="342900" indent="-342900" algn="l">
              <a:buFont typeface="+mj-lt"/>
              <a:buAutoNum type="arabicPeriod"/>
            </a:pPr>
            <a:r>
              <a:rPr lang="en-GB" b="1" dirty="0">
                <a:solidFill>
                  <a:srgbClr val="333333"/>
                </a:solidFill>
                <a:latin typeface="Arial" panose="020B0604020202020204" pitchFamily="34" charset="0"/>
                <a:cs typeface="Arial" panose="020B0604020202020204" pitchFamily="34" charset="0"/>
              </a:rPr>
              <a:t>Professional candour, p</a:t>
            </a:r>
            <a:r>
              <a:rPr lang="en-GB" b="1" i="0" dirty="0">
                <a:solidFill>
                  <a:srgbClr val="333333"/>
                </a:solidFill>
                <a:effectLst/>
                <a:latin typeface="Arial" panose="020B0604020202020204" pitchFamily="34" charset="0"/>
                <a:cs typeface="Arial" panose="020B0604020202020204" pitchFamily="34" charset="0"/>
              </a:rPr>
              <a:t>romoting, protecting and improving health and social well-being for service users. </a:t>
            </a:r>
          </a:p>
          <a:p>
            <a:pPr marL="342900" indent="-342900" algn="l">
              <a:buFont typeface="+mj-lt"/>
              <a:buAutoNum type="arabicPeriod"/>
            </a:pPr>
            <a:r>
              <a:rPr lang="en-GB" b="1" dirty="0">
                <a:solidFill>
                  <a:srgbClr val="333333"/>
                </a:solidFill>
                <a:latin typeface="Arial" panose="020B0604020202020204" pitchFamily="34" charset="0"/>
                <a:cs typeface="Arial" panose="020B0604020202020204" pitchFamily="34" charset="0"/>
              </a:rPr>
              <a:t>Ensuring e</a:t>
            </a:r>
            <a:r>
              <a:rPr lang="en-GB" b="1" i="0" dirty="0">
                <a:solidFill>
                  <a:srgbClr val="333333"/>
                </a:solidFill>
                <a:effectLst/>
                <a:latin typeface="Arial" panose="020B0604020202020204" pitchFamily="34" charset="0"/>
                <a:cs typeface="Arial" panose="020B0604020202020204" pitchFamily="34" charset="0"/>
              </a:rPr>
              <a:t>ffective communication and open transparent information.</a:t>
            </a:r>
          </a:p>
        </p:txBody>
      </p:sp>
      <p:sp>
        <p:nvSpPr>
          <p:cNvPr id="3" name="Slide Number Placeholder 2">
            <a:extLst>
              <a:ext uri="{FF2B5EF4-FFF2-40B4-BE49-F238E27FC236}">
                <a16:creationId xmlns:a16="http://schemas.microsoft.com/office/drawing/2014/main" id="{BEB3B3F3-94BD-4095-445F-E2D38BCBC1A0}"/>
              </a:ext>
            </a:extLst>
          </p:cNvPr>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797168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8A7B-1A8E-C6D2-ECC7-C009B4FDA921}"/>
              </a:ext>
            </a:extLst>
          </p:cNvPr>
          <p:cNvSpPr>
            <a:spLocks noGrp="1"/>
          </p:cNvSpPr>
          <p:nvPr>
            <p:ph type="title"/>
          </p:nvPr>
        </p:nvSpPr>
        <p:spPr>
          <a:xfrm>
            <a:off x="454130" y="404664"/>
            <a:ext cx="8229600" cy="418058"/>
          </a:xfrm>
        </p:spPr>
        <p:txBody>
          <a:bodyPr>
            <a:noAutofit/>
          </a:bodyPr>
          <a:lstStyle/>
          <a:p>
            <a:r>
              <a:rPr lang="en-GB" sz="3600" b="1" dirty="0"/>
              <a:t>Health and social care </a:t>
            </a:r>
            <a:br>
              <a:rPr lang="en-GB" sz="3600" b="1" dirty="0"/>
            </a:br>
            <a:r>
              <a:rPr lang="en-GB" sz="3600" b="1" dirty="0"/>
              <a:t>professional practice</a:t>
            </a:r>
          </a:p>
        </p:txBody>
      </p:sp>
      <p:pic>
        <p:nvPicPr>
          <p:cNvPr id="4" name="Content Placeholder 3" descr="Diagram&#10;&#10;Description automatically generated">
            <a:extLst>
              <a:ext uri="{FF2B5EF4-FFF2-40B4-BE49-F238E27FC236}">
                <a16:creationId xmlns:a16="http://schemas.microsoft.com/office/drawing/2014/main" id="{ABA48E41-85D6-8E11-0DB7-387922AD4872}"/>
              </a:ext>
            </a:extLst>
          </p:cNvPr>
          <p:cNvPicPr>
            <a:picLocks noGrp="1" noChangeAspect="1"/>
          </p:cNvPicPr>
          <p:nvPr>
            <p:ph idx="1"/>
          </p:nvPr>
        </p:nvPicPr>
        <p:blipFill rotWithShape="1">
          <a:blip r:embed="rId3" r:link="rId4" cstate="print">
            <a:extLst>
              <a:ext uri="{28A0092B-C50C-407E-A947-70E740481C1C}">
                <a14:useLocalDpi xmlns:a14="http://schemas.microsoft.com/office/drawing/2010/main" val="0"/>
              </a:ext>
            </a:extLst>
          </a:blip>
          <a:srcRect t="976" r="4102" b="9305"/>
          <a:stretch>
            <a:fillRect/>
          </a:stretch>
        </p:blipFill>
        <p:spPr bwMode="auto">
          <a:xfrm>
            <a:off x="457200" y="1196753"/>
            <a:ext cx="8363272" cy="4065102"/>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A0729ADC-C523-F5DE-FE5C-A1FDB7E9167A}"/>
              </a:ext>
            </a:extLst>
          </p:cNvPr>
          <p:cNvSpPr txBox="1"/>
          <p:nvPr/>
        </p:nvSpPr>
        <p:spPr>
          <a:xfrm>
            <a:off x="323528" y="5261854"/>
            <a:ext cx="4572000" cy="369332"/>
          </a:xfrm>
          <a:prstGeom prst="rect">
            <a:avLst/>
          </a:prstGeom>
          <a:noFill/>
        </p:spPr>
        <p:txBody>
          <a:bodyPr wrap="square">
            <a:spAutoFit/>
          </a:bodyPr>
          <a:lstStyle/>
          <a:p>
            <a:r>
              <a:rPr lang="en-GB" b="1" dirty="0"/>
              <a:t>(Morgan, 2017, p.275). </a:t>
            </a:r>
          </a:p>
        </p:txBody>
      </p:sp>
      <p:sp>
        <p:nvSpPr>
          <p:cNvPr id="3" name="Slide Number Placeholder 2">
            <a:extLst>
              <a:ext uri="{FF2B5EF4-FFF2-40B4-BE49-F238E27FC236}">
                <a16:creationId xmlns:a16="http://schemas.microsoft.com/office/drawing/2014/main" id="{AA3A7327-F643-0FDE-7CAE-7B4F30AED2A7}"/>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23108574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1C9FB-8AF1-A61B-A205-22E4D70DBBD7}"/>
              </a:ext>
            </a:extLst>
          </p:cNvPr>
          <p:cNvSpPr>
            <a:spLocks noGrp="1"/>
          </p:cNvSpPr>
          <p:nvPr>
            <p:ph type="title"/>
          </p:nvPr>
        </p:nvSpPr>
        <p:spPr>
          <a:xfrm>
            <a:off x="457200" y="274638"/>
            <a:ext cx="8229600" cy="778098"/>
          </a:xfrm>
        </p:spPr>
        <p:txBody>
          <a:bodyPr>
            <a:normAutofit fontScale="90000"/>
          </a:bodyPr>
          <a:lstStyle/>
          <a:p>
            <a:r>
              <a:rPr lang="en-GB" b="1" i="0" dirty="0">
                <a:effectLst/>
                <a:latin typeface="FrutigerLTStd-Light"/>
              </a:rPr>
              <a:t>OUR DUTY OF CANDOUR</a:t>
            </a:r>
            <a:br>
              <a:rPr lang="en-GB" b="1" i="0" dirty="0">
                <a:solidFill>
                  <a:srgbClr val="333333"/>
                </a:solidFill>
                <a:effectLst/>
                <a:latin typeface="FrutigerLTStd-Light"/>
              </a:rPr>
            </a:br>
            <a:endParaRPr lang="en-GB" b="1" dirty="0"/>
          </a:p>
        </p:txBody>
      </p:sp>
      <p:sp>
        <p:nvSpPr>
          <p:cNvPr id="3" name="Content Placeholder 2">
            <a:extLst>
              <a:ext uri="{FF2B5EF4-FFF2-40B4-BE49-F238E27FC236}">
                <a16:creationId xmlns:a16="http://schemas.microsoft.com/office/drawing/2014/main" id="{C1C91247-2BB4-1A93-184F-C2EA52DE14AC}"/>
              </a:ext>
            </a:extLst>
          </p:cNvPr>
          <p:cNvSpPr>
            <a:spLocks noGrp="1"/>
          </p:cNvSpPr>
          <p:nvPr>
            <p:ph idx="1"/>
          </p:nvPr>
        </p:nvSpPr>
        <p:spPr>
          <a:xfrm>
            <a:off x="179512" y="682526"/>
            <a:ext cx="8712968" cy="5050730"/>
          </a:xfrm>
        </p:spPr>
        <p:txBody>
          <a:bodyPr>
            <a:normAutofit fontScale="85000" lnSpcReduction="20000"/>
          </a:bodyPr>
          <a:lstStyle/>
          <a:p>
            <a:r>
              <a:rPr lang="en-GB" dirty="0">
                <a:hlinkClick r:id="rId3"/>
              </a:rPr>
              <a:t>Duty of candour animation - NHS Resolution</a:t>
            </a:r>
            <a:r>
              <a:rPr lang="en-GB" dirty="0"/>
              <a:t> Video Link (8-minute video link)</a:t>
            </a:r>
          </a:p>
          <a:p>
            <a:pPr algn="l"/>
            <a:r>
              <a:rPr lang="en-GB" b="0" i="0" dirty="0">
                <a:solidFill>
                  <a:srgbClr val="333333"/>
                </a:solidFill>
                <a:effectLst/>
                <a:latin typeface="FrutigerLTStd-Light"/>
              </a:rPr>
              <a:t>Our duty of candour animation video offers guidance on the importance of being open and honest. </a:t>
            </a:r>
          </a:p>
          <a:p>
            <a:pPr algn="l"/>
            <a:r>
              <a:rPr lang="en-GB" b="0" i="0" dirty="0">
                <a:solidFill>
                  <a:srgbClr val="333333"/>
                </a:solidFill>
                <a:effectLst/>
                <a:latin typeface="FrutigerLTStd-Light"/>
              </a:rPr>
              <a:t>Being open and honest with patients/service users and those close to them is always the right thing to do and is often referred to as the duty of candour.</a:t>
            </a:r>
          </a:p>
          <a:p>
            <a:pPr algn="l"/>
            <a:r>
              <a:rPr lang="en-GB" b="0" i="0" dirty="0">
                <a:solidFill>
                  <a:srgbClr val="333333"/>
                </a:solidFill>
                <a:effectLst/>
                <a:latin typeface="FrutigerLTStd-Light"/>
              </a:rPr>
              <a:t>This </a:t>
            </a:r>
            <a:r>
              <a:rPr lang="en-GB" dirty="0">
                <a:solidFill>
                  <a:srgbClr val="333333"/>
                </a:solidFill>
                <a:latin typeface="FrutigerLTStd-Light"/>
              </a:rPr>
              <a:t>duty is to </a:t>
            </a:r>
            <a:r>
              <a:rPr lang="en-GB" b="0" i="0" dirty="0">
                <a:solidFill>
                  <a:srgbClr val="333333"/>
                </a:solidFill>
                <a:effectLst/>
                <a:latin typeface="FrutigerLTStd-Light"/>
              </a:rPr>
              <a:t>help those working in health and social care to better understand the similarities and differences that exist between the professional and statutory duties of candour. </a:t>
            </a:r>
          </a:p>
          <a:p>
            <a:pPr algn="l"/>
            <a:r>
              <a:rPr lang="en-GB" b="0" i="0" dirty="0">
                <a:solidFill>
                  <a:srgbClr val="333333"/>
                </a:solidFill>
                <a:effectLst/>
                <a:latin typeface="FrutigerLTStd-Light"/>
              </a:rPr>
              <a:t>The 8-minute animation also offers guidance on how they can be fulfilled effectively.</a:t>
            </a:r>
          </a:p>
          <a:p>
            <a:endParaRPr lang="en-GB" dirty="0"/>
          </a:p>
          <a:p>
            <a:endParaRPr lang="en-GB" b="0" i="0" dirty="0">
              <a:solidFill>
                <a:srgbClr val="333333"/>
              </a:solidFill>
              <a:effectLst/>
              <a:latin typeface="FrutigerLTStd-Light"/>
            </a:endParaRPr>
          </a:p>
          <a:p>
            <a:endParaRPr lang="en-GB" dirty="0">
              <a:solidFill>
                <a:srgbClr val="333333"/>
              </a:solidFill>
              <a:latin typeface="FrutigerLTStd-Light"/>
            </a:endParaRPr>
          </a:p>
          <a:p>
            <a:endParaRPr lang="en-GB" dirty="0">
              <a:solidFill>
                <a:srgbClr val="333333"/>
              </a:solidFill>
              <a:latin typeface="FrutigerLTStd-Light"/>
            </a:endParaRPr>
          </a:p>
          <a:p>
            <a:endParaRPr lang="en-GB" dirty="0"/>
          </a:p>
        </p:txBody>
      </p:sp>
      <p:sp>
        <p:nvSpPr>
          <p:cNvPr id="4" name="Slide Number Placeholder 3">
            <a:extLst>
              <a:ext uri="{FF2B5EF4-FFF2-40B4-BE49-F238E27FC236}">
                <a16:creationId xmlns:a16="http://schemas.microsoft.com/office/drawing/2014/main" id="{FAF17130-FA27-883B-5488-368441B8510F}"/>
              </a:ext>
            </a:extLst>
          </p:cNvPr>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40038320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DACD-D29F-1DD7-60D1-F60565513ECD}"/>
              </a:ext>
            </a:extLst>
          </p:cNvPr>
          <p:cNvSpPr>
            <a:spLocks noGrp="1"/>
          </p:cNvSpPr>
          <p:nvPr>
            <p:ph type="title"/>
          </p:nvPr>
        </p:nvSpPr>
        <p:spPr>
          <a:xfrm>
            <a:off x="471680" y="586051"/>
            <a:ext cx="8229600" cy="610701"/>
          </a:xfrm>
        </p:spPr>
        <p:txBody>
          <a:bodyPr>
            <a:noAutofit/>
          </a:bodyPr>
          <a:lstStyle/>
          <a:p>
            <a:r>
              <a:rPr lang="en-GB" sz="3200" b="1" dirty="0">
                <a:latin typeface="Open Sans" panose="020B0606030504020204" pitchFamily="34" charset="0"/>
              </a:rPr>
              <a:t>Statutory and professional </a:t>
            </a:r>
            <a:br>
              <a:rPr lang="en-GB" sz="3200" b="1" dirty="0">
                <a:latin typeface="Open Sans" panose="020B0606030504020204" pitchFamily="34" charset="0"/>
              </a:rPr>
            </a:br>
            <a:r>
              <a:rPr lang="en-GB" sz="3200" b="1" dirty="0">
                <a:latin typeface="Open Sans" panose="020B0606030504020204" pitchFamily="34" charset="0"/>
              </a:rPr>
              <a:t>duties of candour</a:t>
            </a:r>
            <a:br>
              <a:rPr lang="en-GB" sz="3200" b="1" dirty="0">
                <a:solidFill>
                  <a:srgbClr val="6C276A"/>
                </a:solidFill>
                <a:latin typeface="Open Sans" panose="020B0606030504020204" pitchFamily="34" charset="0"/>
              </a:rPr>
            </a:br>
            <a:endParaRPr lang="en-GB" sz="3200" dirty="0"/>
          </a:p>
        </p:txBody>
      </p:sp>
      <p:sp>
        <p:nvSpPr>
          <p:cNvPr id="3" name="Content Placeholder 2">
            <a:extLst>
              <a:ext uri="{FF2B5EF4-FFF2-40B4-BE49-F238E27FC236}">
                <a16:creationId xmlns:a16="http://schemas.microsoft.com/office/drawing/2014/main" id="{9AF1E488-5CBB-99F8-AB62-7A0388EC0207}"/>
              </a:ext>
            </a:extLst>
          </p:cNvPr>
          <p:cNvSpPr>
            <a:spLocks noGrp="1"/>
          </p:cNvSpPr>
          <p:nvPr>
            <p:ph idx="1"/>
          </p:nvPr>
        </p:nvSpPr>
        <p:spPr>
          <a:xfrm>
            <a:off x="181436" y="1448780"/>
            <a:ext cx="6696744" cy="3960440"/>
          </a:xfrm>
        </p:spPr>
        <p:txBody>
          <a:bodyPr>
            <a:normAutofit fontScale="77500" lnSpcReduction="20000"/>
          </a:bodyPr>
          <a:lstStyle/>
          <a:p>
            <a:pPr algn="l"/>
            <a:r>
              <a:rPr lang="en-GB" b="0" i="0" dirty="0">
                <a:solidFill>
                  <a:srgbClr val="242424"/>
                </a:solidFill>
                <a:effectLst/>
                <a:latin typeface="Open Sans" panose="020B0606030504020204" pitchFamily="34" charset="0"/>
              </a:rPr>
              <a:t>The duty of candour is a general duty to be open and transparent with people receiving care from you.</a:t>
            </a:r>
          </a:p>
          <a:p>
            <a:r>
              <a:rPr lang="en-GB" b="0" i="0" dirty="0">
                <a:solidFill>
                  <a:srgbClr val="242424"/>
                </a:solidFill>
                <a:effectLst/>
                <a:latin typeface="Open Sans" panose="020B0606030504020204" pitchFamily="34" charset="0"/>
              </a:rPr>
              <a:t>It applies to every health and social care provider that CQC regulates.</a:t>
            </a:r>
          </a:p>
          <a:p>
            <a:r>
              <a:rPr lang="en-GB" b="0" i="0" dirty="0">
                <a:solidFill>
                  <a:srgbClr val="242424"/>
                </a:solidFill>
                <a:effectLst/>
                <a:latin typeface="Open Sans" panose="020B0606030504020204" pitchFamily="34" charset="0"/>
              </a:rPr>
              <a:t>There are two types of duty of candour, statutory and professional. Both require you to make sure that those providing care are open and transparent with the people using their services, whether or not something has gone wrong.</a:t>
            </a:r>
          </a:p>
          <a:p>
            <a:pPr marL="228600" indent="-228600" algn="l">
              <a:buFont typeface="+mj-lt"/>
              <a:buAutoNum type="arabicPeriod"/>
            </a:pPr>
            <a:endParaRPr lang="en-GB" b="0" i="0" dirty="0">
              <a:solidFill>
                <a:srgbClr val="242424"/>
              </a:solidFill>
              <a:effectLst/>
              <a:latin typeface="Open Sans" panose="020B0606030504020204" pitchFamily="34" charset="0"/>
            </a:endParaRPr>
          </a:p>
          <a:p>
            <a:pPr algn="l"/>
            <a:endParaRPr lang="en-GB" b="0" i="0" dirty="0">
              <a:solidFill>
                <a:srgbClr val="242424"/>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55CC1B6C-B196-3D0B-8E21-9D3B53B4767E}"/>
              </a:ext>
            </a:extLst>
          </p:cNvPr>
          <p:cNvSpPr>
            <a:spLocks noGrp="1"/>
          </p:cNvSpPr>
          <p:nvPr>
            <p:ph type="sldNum" sz="quarter" idx="12"/>
          </p:nvPr>
        </p:nvSpPr>
        <p:spPr/>
        <p:txBody>
          <a:bodyPr/>
          <a:lstStyle/>
          <a:p>
            <a:fld id="{AC82685A-BD3A-4230-8D85-804689F67293}" type="slidenum">
              <a:rPr lang="en-GB" smtClean="0"/>
              <a:t>29</a:t>
            </a:fld>
            <a:endParaRPr lang="en-GB"/>
          </a:p>
        </p:txBody>
      </p:sp>
      <p:pic>
        <p:nvPicPr>
          <p:cNvPr id="6" name="Picture 5" descr="A screenshot of a computer&#10;&#10;Description automatically generated">
            <a:extLst>
              <a:ext uri="{FF2B5EF4-FFF2-40B4-BE49-F238E27FC236}">
                <a16:creationId xmlns:a16="http://schemas.microsoft.com/office/drawing/2014/main" id="{24C9351B-CA44-6B7A-4AAC-AAE5DC7C31BE}"/>
              </a:ext>
            </a:extLst>
          </p:cNvPr>
          <p:cNvPicPr>
            <a:picLocks noChangeAspect="1"/>
          </p:cNvPicPr>
          <p:nvPr/>
        </p:nvPicPr>
        <p:blipFill rotWithShape="1">
          <a:blip r:embed="rId3"/>
          <a:srcRect l="17383" t="31403" r="41953" b="28881"/>
          <a:stretch/>
        </p:blipFill>
        <p:spPr bwMode="auto">
          <a:xfrm>
            <a:off x="6658308" y="2276872"/>
            <a:ext cx="2304256" cy="2376442"/>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A3D97481-0D99-905A-5129-EF358FAF2A6F}"/>
              </a:ext>
            </a:extLst>
          </p:cNvPr>
          <p:cNvSpPr txBox="1"/>
          <p:nvPr/>
        </p:nvSpPr>
        <p:spPr>
          <a:xfrm>
            <a:off x="229456" y="5319447"/>
            <a:ext cx="8516848" cy="307777"/>
          </a:xfrm>
          <a:prstGeom prst="rect">
            <a:avLst/>
          </a:prstGeom>
          <a:noFill/>
        </p:spPr>
        <p:txBody>
          <a:bodyPr wrap="square">
            <a:spAutoFit/>
          </a:bodyPr>
          <a:lstStyle/>
          <a:p>
            <a:r>
              <a:rPr lang="en-GB" sz="1400" b="0" i="0" u="sng" dirty="0">
                <a:solidFill>
                  <a:srgbClr val="004D90"/>
                </a:solidFill>
                <a:effectLst/>
                <a:latin typeface="Open Sans" panose="020B0606030504020204" pitchFamily="34" charset="0"/>
                <a:hlinkClick r:id="rId4" tooltip="Original URL: https://www.cqc.org.uk/node/1763. Click or tap if you trust this link."/>
              </a:rPr>
              <a:t>Regulation 20 of the Health and Social Care Act 2008 (Regulated Activities) Regulations 2014</a:t>
            </a:r>
            <a:endParaRPr lang="en-GB" sz="1400" dirty="0">
              <a:solidFill>
                <a:srgbClr val="242424"/>
              </a:solidFill>
              <a:latin typeface="Open Sans" panose="020B0606030504020204" pitchFamily="34" charset="0"/>
            </a:endParaRPr>
          </a:p>
        </p:txBody>
      </p:sp>
    </p:spTree>
    <p:extLst>
      <p:ext uri="{BB962C8B-B14F-4D97-AF65-F5344CB8AC3E}">
        <p14:creationId xmlns:p14="http://schemas.microsoft.com/office/powerpoint/2010/main" val="19670292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5400" b="1" dirty="0"/>
          </a:p>
          <a:p>
            <a:pPr marL="0" lvl="0" indent="0" algn="ctr" defTabSz="1377950">
              <a:lnSpc>
                <a:spcPct val="90000"/>
              </a:lnSpc>
              <a:spcBef>
                <a:spcPct val="0"/>
              </a:spcBef>
              <a:spcAft>
                <a:spcPct val="35000"/>
              </a:spcAft>
              <a:buNone/>
            </a:pPr>
            <a:r>
              <a:rPr lang="en-GB" sz="5400" b="1" dirty="0"/>
              <a:t>Partnership Working in Health and Social Care</a:t>
            </a:r>
            <a:endParaRPr lang="en-GB" sz="54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20985961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39905-D9D1-0D73-DDE9-132C5B94C42C}"/>
              </a:ext>
            </a:extLst>
          </p:cNvPr>
          <p:cNvSpPr>
            <a:spLocks noGrp="1"/>
          </p:cNvSpPr>
          <p:nvPr>
            <p:ph type="title"/>
          </p:nvPr>
        </p:nvSpPr>
        <p:spPr/>
        <p:txBody>
          <a:bodyPr/>
          <a:lstStyle/>
          <a:p>
            <a:r>
              <a:rPr lang="en-GB" b="1" dirty="0"/>
              <a:t>Partnership Working</a:t>
            </a:r>
          </a:p>
        </p:txBody>
      </p:sp>
      <p:sp>
        <p:nvSpPr>
          <p:cNvPr id="3" name="Content Placeholder 2">
            <a:extLst>
              <a:ext uri="{FF2B5EF4-FFF2-40B4-BE49-F238E27FC236}">
                <a16:creationId xmlns:a16="http://schemas.microsoft.com/office/drawing/2014/main" id="{0CFFE60F-8569-4AAB-8A77-2BAA1A8AA5AF}"/>
              </a:ext>
            </a:extLst>
          </p:cNvPr>
          <p:cNvSpPr>
            <a:spLocks noGrp="1"/>
          </p:cNvSpPr>
          <p:nvPr>
            <p:ph idx="1"/>
          </p:nvPr>
        </p:nvSpPr>
        <p:spPr/>
        <p:txBody>
          <a:bodyPr/>
          <a:lstStyle/>
          <a:p>
            <a:pPr marL="0" indent="0">
              <a:buNone/>
            </a:pPr>
            <a:r>
              <a:rPr lang="en-GB" dirty="0"/>
              <a:t>In pairs discuss the following questions:-</a:t>
            </a:r>
          </a:p>
          <a:p>
            <a:pPr marL="514350" indent="-514350">
              <a:buFont typeface="+mj-lt"/>
              <a:buAutoNum type="arabicPeriod"/>
            </a:pPr>
            <a:r>
              <a:rPr lang="en-GB" dirty="0"/>
              <a:t>What are the key elements for working in partnership with members of the multi-disciplinary health and social care teams?</a:t>
            </a:r>
          </a:p>
          <a:p>
            <a:pPr marL="514350" indent="-514350">
              <a:buFont typeface="+mj-lt"/>
              <a:buAutoNum type="arabicPeriod"/>
            </a:pPr>
            <a:r>
              <a:rPr lang="en-GB" dirty="0"/>
              <a:t>What are some of the key principles for working in the health and social care for professional practice?</a:t>
            </a:r>
          </a:p>
          <a:p>
            <a:endParaRPr lang="en-GB" dirty="0"/>
          </a:p>
        </p:txBody>
      </p:sp>
      <p:sp>
        <p:nvSpPr>
          <p:cNvPr id="4" name="Slide Number Placeholder 3">
            <a:extLst>
              <a:ext uri="{FF2B5EF4-FFF2-40B4-BE49-F238E27FC236}">
                <a16:creationId xmlns:a16="http://schemas.microsoft.com/office/drawing/2014/main" id="{DC9115DD-836A-9293-970B-22E3DF657305}"/>
              </a:ext>
            </a:extLst>
          </p:cNvPr>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6737727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340D4-79E6-E2D2-941D-42781ECDD084}"/>
              </a:ext>
            </a:extLst>
          </p:cNvPr>
          <p:cNvSpPr>
            <a:spLocks noGrp="1"/>
          </p:cNvSpPr>
          <p:nvPr>
            <p:ph type="title"/>
          </p:nvPr>
        </p:nvSpPr>
        <p:spPr>
          <a:xfrm>
            <a:off x="457200" y="274638"/>
            <a:ext cx="8229600" cy="418058"/>
          </a:xfrm>
        </p:spPr>
        <p:txBody>
          <a:bodyPr>
            <a:normAutofit fontScale="90000"/>
          </a:bodyPr>
          <a:lstStyle/>
          <a:p>
            <a:r>
              <a:rPr lang="en-GB" b="1" dirty="0"/>
              <a:t>Partnership working in H &amp; SC</a:t>
            </a:r>
          </a:p>
        </p:txBody>
      </p:sp>
      <p:sp>
        <p:nvSpPr>
          <p:cNvPr id="3" name="Content Placeholder 2">
            <a:extLst>
              <a:ext uri="{FF2B5EF4-FFF2-40B4-BE49-F238E27FC236}">
                <a16:creationId xmlns:a16="http://schemas.microsoft.com/office/drawing/2014/main" id="{61BB6390-5F0A-CE36-73D5-27A1B6C5EC91}"/>
              </a:ext>
            </a:extLst>
          </p:cNvPr>
          <p:cNvSpPr>
            <a:spLocks noGrp="1"/>
          </p:cNvSpPr>
          <p:nvPr>
            <p:ph idx="1"/>
          </p:nvPr>
        </p:nvSpPr>
        <p:spPr>
          <a:xfrm>
            <a:off x="117848" y="908720"/>
            <a:ext cx="8774632" cy="4464496"/>
          </a:xfrm>
        </p:spPr>
        <p:txBody>
          <a:bodyPr>
            <a:normAutofit fontScale="62500" lnSpcReduction="20000"/>
          </a:bodyPr>
          <a:lstStyle/>
          <a:p>
            <a:r>
              <a:rPr lang="en-GB" sz="3800" dirty="0"/>
              <a:t>Partnership working in H &amp; SC brings together different organisations to help meet the needs of service users. </a:t>
            </a:r>
          </a:p>
          <a:p>
            <a:r>
              <a:rPr lang="en-GB" sz="3800" dirty="0"/>
              <a:t>It helps to pool expertise, skills, experiences and resources.  </a:t>
            </a:r>
          </a:p>
          <a:p>
            <a:r>
              <a:rPr lang="en-GB" sz="3800" dirty="0"/>
              <a:t>It also helps to focus attention on what is required to meet the service users' needs in a planned and strategic way, therefore avoiding duplication. </a:t>
            </a:r>
          </a:p>
          <a:p>
            <a:r>
              <a:rPr lang="en-GB" sz="3800" dirty="0"/>
              <a:t>The goal of a partnership is to enhance the efficiency and quality of service delivery and offer the best options for good outcomes for the service user.</a:t>
            </a:r>
          </a:p>
          <a:p>
            <a:r>
              <a:rPr lang="en-GB" sz="3800" dirty="0"/>
              <a:t>Some of the wider benefits for working in partnership can included a one-stop shop for service users, provide increased choice, reduction of duplication, improved satisfaction for service users and their families, shared resources etc. </a:t>
            </a:r>
            <a:r>
              <a:rPr lang="en-GB" dirty="0"/>
              <a:t> </a:t>
            </a:r>
          </a:p>
        </p:txBody>
      </p:sp>
      <p:sp>
        <p:nvSpPr>
          <p:cNvPr id="5" name="TextBox 4">
            <a:extLst>
              <a:ext uri="{FF2B5EF4-FFF2-40B4-BE49-F238E27FC236}">
                <a16:creationId xmlns:a16="http://schemas.microsoft.com/office/drawing/2014/main" id="{1FC9575E-D701-3020-2199-B80E98237791}"/>
              </a:ext>
            </a:extLst>
          </p:cNvPr>
          <p:cNvSpPr txBox="1"/>
          <p:nvPr/>
        </p:nvSpPr>
        <p:spPr>
          <a:xfrm>
            <a:off x="117848" y="5157192"/>
            <a:ext cx="8568952" cy="584775"/>
          </a:xfrm>
          <a:prstGeom prst="rect">
            <a:avLst/>
          </a:prstGeom>
          <a:noFill/>
        </p:spPr>
        <p:txBody>
          <a:bodyPr wrap="square">
            <a:spAutoFit/>
          </a:bodyPr>
          <a:lstStyle/>
          <a:p>
            <a:r>
              <a:rPr lang="en-GB" sz="1600" dirty="0">
                <a:hlinkClick r:id="rId3"/>
              </a:rPr>
              <a:t>Partnership Working in Health and Social Care: The Bridge Perspective - Recovery College Greenwich (therecoveryplace.co.uk)</a:t>
            </a:r>
            <a:endParaRPr lang="en-GB" sz="1600" dirty="0"/>
          </a:p>
        </p:txBody>
      </p:sp>
      <p:sp>
        <p:nvSpPr>
          <p:cNvPr id="4" name="Slide Number Placeholder 3">
            <a:extLst>
              <a:ext uri="{FF2B5EF4-FFF2-40B4-BE49-F238E27FC236}">
                <a16:creationId xmlns:a16="http://schemas.microsoft.com/office/drawing/2014/main" id="{A83DA02E-50A2-0241-343D-3C7100267B95}"/>
              </a:ext>
            </a:extLst>
          </p:cNvPr>
          <p:cNvSpPr>
            <a:spLocks noGrp="1"/>
          </p:cNvSpPr>
          <p:nvPr>
            <p:ph type="sldNum" sz="quarter" idx="12"/>
          </p:nvPr>
        </p:nvSpPr>
        <p:spPr/>
        <p:txBody>
          <a:bodyPr/>
          <a:lstStyle/>
          <a:p>
            <a:fld id="{AC82685A-BD3A-4230-8D85-804689F67293}" type="slidenum">
              <a:rPr lang="en-GB" smtClean="0"/>
              <a:t>32</a:t>
            </a:fld>
            <a:endParaRPr lang="en-GB"/>
          </a:p>
        </p:txBody>
      </p:sp>
    </p:spTree>
    <p:extLst>
      <p:ext uri="{BB962C8B-B14F-4D97-AF65-F5344CB8AC3E}">
        <p14:creationId xmlns:p14="http://schemas.microsoft.com/office/powerpoint/2010/main" val="98993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88D21-0CB7-5E3F-A12A-29ACBF9DDFB8}"/>
              </a:ext>
            </a:extLst>
          </p:cNvPr>
          <p:cNvSpPr>
            <a:spLocks noGrp="1"/>
          </p:cNvSpPr>
          <p:nvPr>
            <p:ph type="title"/>
          </p:nvPr>
        </p:nvSpPr>
        <p:spPr>
          <a:xfrm>
            <a:off x="457200" y="116632"/>
            <a:ext cx="8229600" cy="490066"/>
          </a:xfrm>
        </p:spPr>
        <p:txBody>
          <a:bodyPr>
            <a:normAutofit fontScale="90000"/>
          </a:bodyPr>
          <a:lstStyle/>
          <a:p>
            <a:r>
              <a:rPr lang="en-GB" b="1" i="0" dirty="0">
                <a:solidFill>
                  <a:srgbClr val="444444"/>
                </a:solidFill>
                <a:effectLst/>
                <a:latin typeface="Gentium Basic"/>
              </a:rPr>
              <a:t>Partnerships Characteristics</a:t>
            </a:r>
            <a:endParaRPr lang="en-GB" b="1" dirty="0"/>
          </a:p>
        </p:txBody>
      </p:sp>
      <p:sp>
        <p:nvSpPr>
          <p:cNvPr id="3" name="Content Placeholder 2">
            <a:extLst>
              <a:ext uri="{FF2B5EF4-FFF2-40B4-BE49-F238E27FC236}">
                <a16:creationId xmlns:a16="http://schemas.microsoft.com/office/drawing/2014/main" id="{BE8E76A8-9CEA-03C8-0E09-1DC1DB1729B0}"/>
              </a:ext>
            </a:extLst>
          </p:cNvPr>
          <p:cNvSpPr>
            <a:spLocks noGrp="1"/>
          </p:cNvSpPr>
          <p:nvPr>
            <p:ph idx="1"/>
          </p:nvPr>
        </p:nvSpPr>
        <p:spPr>
          <a:xfrm>
            <a:off x="179512" y="764704"/>
            <a:ext cx="8856984" cy="5040560"/>
          </a:xfrm>
        </p:spPr>
        <p:txBody>
          <a:bodyPr>
            <a:normAutofit fontScale="77500" lnSpcReduction="20000"/>
          </a:bodyPr>
          <a:lstStyle/>
          <a:p>
            <a:pPr marL="0" indent="0" algn="l">
              <a:buNone/>
            </a:pPr>
            <a:r>
              <a:rPr lang="en-GB" b="0" i="0" dirty="0">
                <a:solidFill>
                  <a:srgbClr val="444444"/>
                </a:solidFill>
                <a:effectLst/>
                <a:latin typeface="Gentium Basic"/>
              </a:rPr>
              <a:t>Partnerships usually have the following characteristics:</a:t>
            </a:r>
          </a:p>
          <a:p>
            <a:r>
              <a:rPr lang="en-GB" b="0" i="0" dirty="0">
                <a:solidFill>
                  <a:srgbClr val="444444"/>
                </a:solidFill>
                <a:effectLst/>
                <a:latin typeface="Gentium Basic"/>
              </a:rPr>
              <a:t>All the parties involved have some sort of personal stake in the partnership;</a:t>
            </a:r>
          </a:p>
          <a:p>
            <a:pPr algn="l">
              <a:buFont typeface="Arial" panose="020B0604020202020204" pitchFamily="34" charset="0"/>
              <a:buChar char="•"/>
            </a:pPr>
            <a:r>
              <a:rPr lang="en-GB" b="0" i="0" dirty="0">
                <a:solidFill>
                  <a:srgbClr val="444444"/>
                </a:solidFill>
                <a:effectLst/>
                <a:latin typeface="Gentium Basic"/>
              </a:rPr>
              <a:t>All the partners are working towards a common aim;</a:t>
            </a:r>
          </a:p>
          <a:p>
            <a:pPr algn="l">
              <a:buFont typeface="Arial" panose="020B0604020202020204" pitchFamily="34" charset="0"/>
              <a:buChar char="•"/>
            </a:pPr>
            <a:r>
              <a:rPr lang="en-GB" b="0" i="0" dirty="0">
                <a:solidFill>
                  <a:srgbClr val="444444"/>
                </a:solidFill>
                <a:effectLst/>
                <a:latin typeface="Gentium Basic"/>
              </a:rPr>
              <a:t>The partners have a similar ethos or system of beliefs e.g., ensuring the best possible outcome is being delivered to meet the service user's needs;</a:t>
            </a:r>
          </a:p>
          <a:p>
            <a:pPr algn="l">
              <a:buFont typeface="Arial" panose="020B0604020202020204" pitchFamily="34" charset="0"/>
              <a:buChar char="•"/>
            </a:pPr>
            <a:r>
              <a:rPr lang="en-GB" b="0" i="0" dirty="0">
                <a:solidFill>
                  <a:srgbClr val="444444"/>
                </a:solidFill>
                <a:effectLst/>
                <a:latin typeface="Gentium Basic"/>
              </a:rPr>
              <a:t>The partners work together over a reasonable period of time;</a:t>
            </a:r>
          </a:p>
          <a:p>
            <a:pPr algn="l">
              <a:buFont typeface="Arial" panose="020B0604020202020204" pitchFamily="34" charset="0"/>
              <a:buChar char="•"/>
            </a:pPr>
            <a:r>
              <a:rPr lang="en-GB" b="0" i="0" dirty="0">
                <a:solidFill>
                  <a:srgbClr val="444444"/>
                </a:solidFill>
                <a:effectLst/>
                <a:latin typeface="Gentium Basic"/>
              </a:rPr>
              <a:t>There is agreement amongst the partners that a partnership is necessary to achieve the best overall goal;</a:t>
            </a:r>
          </a:p>
          <a:p>
            <a:pPr algn="l">
              <a:buFont typeface="Arial" panose="020B0604020202020204" pitchFamily="34" charset="0"/>
              <a:buChar char="•"/>
            </a:pPr>
            <a:r>
              <a:rPr lang="en-GB" b="0" i="0" dirty="0">
                <a:solidFill>
                  <a:srgbClr val="444444"/>
                </a:solidFill>
                <a:effectLst/>
                <a:latin typeface="Gentium Basic"/>
              </a:rPr>
              <a:t>There is an understanding of the value of what each partner can contribute and bring to the table;</a:t>
            </a:r>
          </a:p>
          <a:p>
            <a:pPr algn="l">
              <a:buFont typeface="Arial" panose="020B0604020202020204" pitchFamily="34" charset="0"/>
              <a:buChar char="•"/>
            </a:pPr>
            <a:r>
              <a:rPr lang="en-GB" b="0" i="0" dirty="0">
                <a:solidFill>
                  <a:srgbClr val="444444"/>
                </a:solidFill>
                <a:effectLst/>
                <a:latin typeface="Gentium Basic"/>
              </a:rPr>
              <a:t>There is respect and trust between the different partners.</a:t>
            </a:r>
          </a:p>
          <a:p>
            <a:endParaRPr lang="en-GB" dirty="0"/>
          </a:p>
        </p:txBody>
      </p:sp>
      <p:sp>
        <p:nvSpPr>
          <p:cNvPr id="4" name="Slide Number Placeholder 3">
            <a:extLst>
              <a:ext uri="{FF2B5EF4-FFF2-40B4-BE49-F238E27FC236}">
                <a16:creationId xmlns:a16="http://schemas.microsoft.com/office/drawing/2014/main" id="{38067013-B281-1632-74A1-4014C61AD175}"/>
              </a:ext>
            </a:extLst>
          </p:cNvPr>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2992346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9AABC-D812-2F69-857A-66BE2ACDAEB0}"/>
              </a:ext>
            </a:extLst>
          </p:cNvPr>
          <p:cNvSpPr>
            <a:spLocks noGrp="1"/>
          </p:cNvSpPr>
          <p:nvPr>
            <p:ph type="title"/>
          </p:nvPr>
        </p:nvSpPr>
        <p:spPr>
          <a:xfrm>
            <a:off x="125760" y="136525"/>
            <a:ext cx="8892480" cy="778098"/>
          </a:xfrm>
        </p:spPr>
        <p:txBody>
          <a:bodyPr>
            <a:normAutofit/>
          </a:bodyPr>
          <a:lstStyle/>
          <a:p>
            <a:r>
              <a:rPr lang="en-GB" sz="3600" b="1" dirty="0">
                <a:solidFill>
                  <a:srgbClr val="444444"/>
                </a:solidFill>
                <a:latin typeface="Gentium Basic"/>
              </a:rPr>
              <a:t>Partnerships are successful because…</a:t>
            </a:r>
            <a:endParaRPr lang="en-GB" sz="3600" b="1" dirty="0"/>
          </a:p>
        </p:txBody>
      </p:sp>
      <p:sp>
        <p:nvSpPr>
          <p:cNvPr id="3" name="Content Placeholder 2">
            <a:extLst>
              <a:ext uri="{FF2B5EF4-FFF2-40B4-BE49-F238E27FC236}">
                <a16:creationId xmlns:a16="http://schemas.microsoft.com/office/drawing/2014/main" id="{341740CF-2A2B-E039-2B80-44307981E2D9}"/>
              </a:ext>
            </a:extLst>
          </p:cNvPr>
          <p:cNvSpPr>
            <a:spLocks noGrp="1"/>
          </p:cNvSpPr>
          <p:nvPr>
            <p:ph idx="1"/>
          </p:nvPr>
        </p:nvSpPr>
        <p:spPr>
          <a:xfrm>
            <a:off x="251520" y="1038746"/>
            <a:ext cx="8640960" cy="4622502"/>
          </a:xfrm>
        </p:spPr>
        <p:txBody>
          <a:bodyPr>
            <a:normAutofit fontScale="85000" lnSpcReduction="20000"/>
          </a:bodyPr>
          <a:lstStyle/>
          <a:p>
            <a:pPr algn="l">
              <a:buFont typeface="Arial" panose="020B0604020202020204" pitchFamily="34" charset="0"/>
              <a:buChar char="•"/>
            </a:pPr>
            <a:r>
              <a:rPr lang="en-GB" b="0" i="0" dirty="0">
                <a:solidFill>
                  <a:srgbClr val="444444"/>
                </a:solidFill>
                <a:effectLst/>
                <a:latin typeface="Gentium Basic"/>
              </a:rPr>
              <a:t>They share creativity, risk, responsibility and pool resources;</a:t>
            </a:r>
          </a:p>
          <a:p>
            <a:pPr algn="l">
              <a:buFont typeface="Arial" panose="020B0604020202020204" pitchFamily="34" charset="0"/>
              <a:buChar char="•"/>
            </a:pPr>
            <a:r>
              <a:rPr lang="en-GB" b="0" i="0" dirty="0">
                <a:solidFill>
                  <a:srgbClr val="444444"/>
                </a:solidFill>
                <a:effectLst/>
                <a:latin typeface="Gentium Basic"/>
              </a:rPr>
              <a:t>Participants in the partnership are able to feed off each other’s energy and enthusiasm to achieve the same goals;</a:t>
            </a:r>
          </a:p>
          <a:p>
            <a:pPr algn="l">
              <a:buFont typeface="Arial" panose="020B0604020202020204" pitchFamily="34" charset="0"/>
              <a:buChar char="•"/>
            </a:pPr>
            <a:r>
              <a:rPr lang="en-GB" b="0" i="0" dirty="0">
                <a:solidFill>
                  <a:srgbClr val="444444"/>
                </a:solidFill>
                <a:effectLst/>
                <a:latin typeface="Gentium Basic"/>
              </a:rPr>
              <a:t>They can attract more funding from a diverse range of sources, or they pool resources to get the best outcome;</a:t>
            </a:r>
          </a:p>
          <a:p>
            <a:pPr algn="l">
              <a:buFont typeface="Arial" panose="020B0604020202020204" pitchFamily="34" charset="0"/>
              <a:buChar char="•"/>
            </a:pPr>
            <a:r>
              <a:rPr lang="en-GB" b="0" i="0" dirty="0">
                <a:solidFill>
                  <a:srgbClr val="444444"/>
                </a:solidFill>
                <a:effectLst/>
                <a:latin typeface="Gentium Basic"/>
              </a:rPr>
              <a:t>They highlight different issues, problems and solutions and problem-solve together;</a:t>
            </a:r>
          </a:p>
          <a:p>
            <a:pPr algn="l">
              <a:buFont typeface="Arial" panose="020B0604020202020204" pitchFamily="34" charset="0"/>
              <a:buChar char="•"/>
            </a:pPr>
            <a:r>
              <a:rPr lang="en-GB" b="0" i="0" dirty="0">
                <a:solidFill>
                  <a:srgbClr val="444444"/>
                </a:solidFill>
                <a:effectLst/>
                <a:latin typeface="Gentium Basic"/>
              </a:rPr>
              <a:t>There is more potential for productivity/efficiency;</a:t>
            </a:r>
          </a:p>
          <a:p>
            <a:pPr algn="l">
              <a:buFont typeface="Arial" panose="020B0604020202020204" pitchFamily="34" charset="0"/>
              <a:buChar char="•"/>
            </a:pPr>
            <a:r>
              <a:rPr lang="en-GB" b="0" i="0" dirty="0">
                <a:solidFill>
                  <a:srgbClr val="444444"/>
                </a:solidFill>
                <a:effectLst/>
                <a:latin typeface="Gentium Basic"/>
              </a:rPr>
              <a:t>Service delivery is often more effective and efficient;</a:t>
            </a:r>
          </a:p>
          <a:p>
            <a:pPr algn="l">
              <a:buFont typeface="Arial" panose="020B0604020202020204" pitchFamily="34" charset="0"/>
              <a:buChar char="•"/>
            </a:pPr>
            <a:r>
              <a:rPr lang="en-GB" b="0" i="0" dirty="0">
                <a:solidFill>
                  <a:srgbClr val="444444"/>
                </a:solidFill>
                <a:effectLst/>
                <a:latin typeface="Gentium Basic"/>
              </a:rPr>
              <a:t>They offer support and diversity when working together and can cover in times of greatest need.</a:t>
            </a:r>
          </a:p>
          <a:p>
            <a:endParaRPr lang="en-GB" dirty="0"/>
          </a:p>
        </p:txBody>
      </p:sp>
      <p:sp>
        <p:nvSpPr>
          <p:cNvPr id="4" name="Slide Number Placeholder 3">
            <a:extLst>
              <a:ext uri="{FF2B5EF4-FFF2-40B4-BE49-F238E27FC236}">
                <a16:creationId xmlns:a16="http://schemas.microsoft.com/office/drawing/2014/main" id="{012A510B-639E-DF28-07B6-B1E49DCA32E7}"/>
              </a:ext>
            </a:extLst>
          </p:cNvPr>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384673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3341D-5C67-7992-962C-3E9B8213129B}"/>
              </a:ext>
            </a:extLst>
          </p:cNvPr>
          <p:cNvSpPr>
            <a:spLocks noGrp="1"/>
          </p:cNvSpPr>
          <p:nvPr>
            <p:ph type="title"/>
          </p:nvPr>
        </p:nvSpPr>
        <p:spPr>
          <a:xfrm>
            <a:off x="0" y="274638"/>
            <a:ext cx="8964488" cy="634082"/>
          </a:xfrm>
        </p:spPr>
        <p:txBody>
          <a:bodyPr>
            <a:noAutofit/>
          </a:bodyPr>
          <a:lstStyle/>
          <a:p>
            <a:r>
              <a:rPr lang="en-GB" sz="3600" b="1" i="0" dirty="0">
                <a:solidFill>
                  <a:srgbClr val="444444"/>
                </a:solidFill>
                <a:effectLst/>
                <a:latin typeface="Gentium Basic"/>
              </a:rPr>
              <a:t>Other key ingredients to making a </a:t>
            </a:r>
            <a:br>
              <a:rPr lang="en-GB" sz="3600" b="1" i="0" dirty="0">
                <a:solidFill>
                  <a:srgbClr val="444444"/>
                </a:solidFill>
                <a:effectLst/>
                <a:latin typeface="Gentium Basic"/>
              </a:rPr>
            </a:br>
            <a:r>
              <a:rPr lang="en-GB" sz="3600" b="1" i="0" dirty="0">
                <a:solidFill>
                  <a:srgbClr val="444444"/>
                </a:solidFill>
                <a:effectLst/>
                <a:latin typeface="Gentium Basic"/>
              </a:rPr>
              <a:t>partnership work are…</a:t>
            </a:r>
            <a:endParaRPr lang="en-GB" sz="3600" b="1" dirty="0"/>
          </a:p>
        </p:txBody>
      </p:sp>
      <p:sp>
        <p:nvSpPr>
          <p:cNvPr id="3" name="Content Placeholder 2">
            <a:extLst>
              <a:ext uri="{FF2B5EF4-FFF2-40B4-BE49-F238E27FC236}">
                <a16:creationId xmlns:a16="http://schemas.microsoft.com/office/drawing/2014/main" id="{F7795131-EE71-4F51-4058-45A2B001BCF5}"/>
              </a:ext>
            </a:extLst>
          </p:cNvPr>
          <p:cNvSpPr>
            <a:spLocks noGrp="1"/>
          </p:cNvSpPr>
          <p:nvPr>
            <p:ph idx="1"/>
          </p:nvPr>
        </p:nvSpPr>
        <p:spPr>
          <a:xfrm>
            <a:off x="125760" y="1305140"/>
            <a:ext cx="8892480" cy="5040560"/>
          </a:xfrm>
        </p:spPr>
        <p:txBody>
          <a:bodyPr>
            <a:normAutofit fontScale="70000" lnSpcReduction="20000"/>
          </a:bodyPr>
          <a:lstStyle/>
          <a:p>
            <a:pPr algn="l">
              <a:buFont typeface="Arial" panose="020B0604020202020204" pitchFamily="34" charset="0"/>
              <a:buChar char="•"/>
            </a:pPr>
            <a:r>
              <a:rPr lang="en-GB" b="0" i="0" dirty="0">
                <a:solidFill>
                  <a:srgbClr val="444444"/>
                </a:solidFill>
                <a:effectLst/>
                <a:latin typeface="Gentium Basic"/>
              </a:rPr>
              <a:t>Clarity of information – always tell your partners exactly what is planned or being delivered to meet the service users needs;</a:t>
            </a:r>
          </a:p>
          <a:p>
            <a:pPr algn="l">
              <a:buFont typeface="Arial" panose="020B0604020202020204" pitchFamily="34" charset="0"/>
              <a:buChar char="•"/>
            </a:pPr>
            <a:r>
              <a:rPr lang="en-GB" b="0" i="0" dirty="0">
                <a:solidFill>
                  <a:srgbClr val="444444"/>
                </a:solidFill>
                <a:effectLst/>
                <a:latin typeface="Gentium Basic"/>
              </a:rPr>
              <a:t>Consultation – before you start, get to the heart of the problems you are facing and invite everyone to give feedback and share ideas;</a:t>
            </a:r>
          </a:p>
          <a:p>
            <a:pPr algn="l">
              <a:buFont typeface="Arial" panose="020B0604020202020204" pitchFamily="34" charset="0"/>
              <a:buChar char="•"/>
            </a:pPr>
            <a:r>
              <a:rPr lang="en-GB" b="0" i="0" dirty="0">
                <a:solidFill>
                  <a:srgbClr val="444444"/>
                </a:solidFill>
                <a:effectLst/>
                <a:latin typeface="Gentium Basic"/>
              </a:rPr>
              <a:t>Deciding together – after you have encouraged everyone to provide additional ideas, work through each one together and decide the best way forward so that shared goals will be achieved to meet the service users needs;</a:t>
            </a:r>
          </a:p>
          <a:p>
            <a:pPr algn="l">
              <a:buFont typeface="Arial" panose="020B0604020202020204" pitchFamily="34" charset="0"/>
              <a:buChar char="•"/>
            </a:pPr>
            <a:r>
              <a:rPr lang="en-GB" b="0" i="0" dirty="0">
                <a:solidFill>
                  <a:srgbClr val="444444"/>
                </a:solidFill>
                <a:effectLst/>
                <a:latin typeface="Gentium Basic"/>
              </a:rPr>
              <a:t>Acting together – after you have decided on the course of action, ensure that each willing member of the partnership is involved in carrying it out.</a:t>
            </a:r>
          </a:p>
          <a:p>
            <a:pPr algn="l">
              <a:buFont typeface="Arial" panose="020B0604020202020204" pitchFamily="34" charset="0"/>
              <a:buChar char="•"/>
            </a:pPr>
            <a:r>
              <a:rPr lang="en-GB" dirty="0">
                <a:solidFill>
                  <a:srgbClr val="444444"/>
                </a:solidFill>
                <a:latin typeface="Gentium Basic"/>
              </a:rPr>
              <a:t>Always encourage the partners to share problems so that they can be dealt with as soon as possible.</a:t>
            </a:r>
          </a:p>
          <a:p>
            <a:pPr algn="l">
              <a:buFont typeface="Arial" panose="020B0604020202020204" pitchFamily="34" charset="0"/>
              <a:buChar char="•"/>
            </a:pPr>
            <a:r>
              <a:rPr lang="en-GB" dirty="0">
                <a:solidFill>
                  <a:srgbClr val="444444"/>
                </a:solidFill>
                <a:latin typeface="Gentium Basic"/>
              </a:rPr>
              <a:t>Consider the co-production model to help foster a ‘win-win’ mentality when working successfully in collaborative partnerships.  </a:t>
            </a:r>
            <a:endParaRPr lang="en-GB" b="0" i="0" dirty="0">
              <a:solidFill>
                <a:srgbClr val="444444"/>
              </a:solidFill>
              <a:effectLst/>
              <a:latin typeface="Gentium Basic"/>
            </a:endParaRPr>
          </a:p>
          <a:p>
            <a:endParaRPr lang="en-GB" dirty="0"/>
          </a:p>
        </p:txBody>
      </p:sp>
      <p:sp>
        <p:nvSpPr>
          <p:cNvPr id="6" name="Slide Number Placeholder 5">
            <a:extLst>
              <a:ext uri="{FF2B5EF4-FFF2-40B4-BE49-F238E27FC236}">
                <a16:creationId xmlns:a16="http://schemas.microsoft.com/office/drawing/2014/main" id="{123A3731-CC12-7E42-B68A-7765A7CB5CC5}"/>
              </a:ext>
            </a:extLst>
          </p:cNvPr>
          <p:cNvSpPr>
            <a:spLocks noGrp="1"/>
          </p:cNvSpPr>
          <p:nvPr>
            <p:ph type="sldNum" sz="quarter" idx="12"/>
          </p:nvPr>
        </p:nvSpPr>
        <p:spPr/>
        <p:txBody>
          <a:bodyPr/>
          <a:lstStyle/>
          <a:p>
            <a:fld id="{AC82685A-BD3A-4230-8D85-804689F67293}" type="slidenum">
              <a:rPr lang="en-GB" smtClean="0"/>
              <a:t>35</a:t>
            </a:fld>
            <a:endParaRPr lang="en-GB"/>
          </a:p>
        </p:txBody>
      </p:sp>
    </p:spTree>
    <p:extLst>
      <p:ext uri="{BB962C8B-B14F-4D97-AF65-F5344CB8AC3E}">
        <p14:creationId xmlns:p14="http://schemas.microsoft.com/office/powerpoint/2010/main" val="288241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38E36E4-1022-47AE-C4CF-2A6750A52E11}"/>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9" name="TextBox 8">
            <a:extLst>
              <a:ext uri="{FF2B5EF4-FFF2-40B4-BE49-F238E27FC236}">
                <a16:creationId xmlns:a16="http://schemas.microsoft.com/office/drawing/2014/main" id="{52ABA631-4A7B-7F9D-B8E5-51298BBCA90E}"/>
              </a:ext>
            </a:extLst>
          </p:cNvPr>
          <p:cNvSpPr txBox="1"/>
          <p:nvPr/>
        </p:nvSpPr>
        <p:spPr>
          <a:xfrm>
            <a:off x="179512" y="5301208"/>
            <a:ext cx="7920880" cy="646331"/>
          </a:xfrm>
          <a:prstGeom prst="rect">
            <a:avLst/>
          </a:prstGeom>
          <a:noFill/>
        </p:spPr>
        <p:txBody>
          <a:bodyPr wrap="square">
            <a:spAutoFit/>
          </a:bodyPr>
          <a:lstStyle/>
          <a:p>
            <a:r>
              <a:rPr lang="en-GB" dirty="0">
                <a:hlinkClick r:id="rId3"/>
              </a:rPr>
              <a:t>https://www.coalitionforpersonalisedcare.org/co-production/</a:t>
            </a:r>
            <a:endParaRPr lang="en-GB" dirty="0"/>
          </a:p>
          <a:p>
            <a:endParaRPr lang="en-GB" dirty="0"/>
          </a:p>
        </p:txBody>
      </p:sp>
      <p:pic>
        <p:nvPicPr>
          <p:cNvPr id="3" name="Picture 2" descr="A diagram of a company&#10;&#10;AI-generated content may be incorrect.">
            <a:extLst>
              <a:ext uri="{FF2B5EF4-FFF2-40B4-BE49-F238E27FC236}">
                <a16:creationId xmlns:a16="http://schemas.microsoft.com/office/drawing/2014/main" id="{0D47AE3F-DEAC-E44D-593C-926E15BD6D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5656" y="0"/>
            <a:ext cx="5688632" cy="5414397"/>
          </a:xfrm>
          <a:prstGeom prst="rect">
            <a:avLst/>
          </a:prstGeom>
        </p:spPr>
      </p:pic>
    </p:spTree>
    <p:extLst>
      <p:ext uri="{BB962C8B-B14F-4D97-AF65-F5344CB8AC3E}">
        <p14:creationId xmlns:p14="http://schemas.microsoft.com/office/powerpoint/2010/main" val="24746042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CA0AE-66DD-BB58-1E19-8732036D1A16}"/>
              </a:ext>
            </a:extLst>
          </p:cNvPr>
          <p:cNvSpPr>
            <a:spLocks noGrp="1"/>
          </p:cNvSpPr>
          <p:nvPr>
            <p:ph type="title"/>
          </p:nvPr>
        </p:nvSpPr>
        <p:spPr>
          <a:xfrm>
            <a:off x="471512" y="944761"/>
            <a:ext cx="8229600" cy="868958"/>
          </a:xfrm>
        </p:spPr>
        <p:txBody>
          <a:bodyPr>
            <a:normAutofit fontScale="90000"/>
          </a:bodyPr>
          <a:lstStyle/>
          <a:p>
            <a:r>
              <a:rPr lang="en-GB" sz="3100" b="1" i="0" dirty="0">
                <a:solidFill>
                  <a:srgbClr val="0F0F0F"/>
                </a:solidFill>
                <a:effectLst/>
                <a:latin typeface="Roboto" panose="02000000000000000000" pitchFamily="2" charset="0"/>
              </a:rPr>
              <a:t>EXTENSION ACTIVITY: VIDEO</a:t>
            </a:r>
            <a:br>
              <a:rPr lang="en-GB" sz="3100" b="1" i="0" dirty="0">
                <a:solidFill>
                  <a:srgbClr val="0F0F0F"/>
                </a:solidFill>
                <a:effectLst/>
                <a:latin typeface="Roboto" panose="02000000000000000000" pitchFamily="2" charset="0"/>
              </a:rPr>
            </a:br>
            <a:r>
              <a:rPr lang="en-GB" sz="2200" b="1" i="0" dirty="0">
                <a:solidFill>
                  <a:srgbClr val="0F0F0F"/>
                </a:solidFill>
                <a:effectLst/>
                <a:latin typeface="Roboto" panose="02000000000000000000" pitchFamily="2" charset="0"/>
              </a:rPr>
              <a:t>CARE FAILURE THE EDENFIELD CENTER BURY ROAD MANCHESTER AS ON PANORAMA</a:t>
            </a:r>
            <a:br>
              <a:rPr lang="en-GB" sz="3600" b="1" i="0" dirty="0">
                <a:solidFill>
                  <a:srgbClr val="0F0F0F"/>
                </a:solidFill>
                <a:effectLst/>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3FC31C8B-D73B-F33A-443C-6A9B82455490}"/>
              </a:ext>
            </a:extLst>
          </p:cNvPr>
          <p:cNvSpPr>
            <a:spLocks noGrp="1"/>
          </p:cNvSpPr>
          <p:nvPr>
            <p:ph idx="1"/>
          </p:nvPr>
        </p:nvSpPr>
        <p:spPr>
          <a:xfrm>
            <a:off x="4139952" y="1699096"/>
            <a:ext cx="4896544" cy="4248473"/>
          </a:xfrm>
        </p:spPr>
        <p:txBody>
          <a:bodyPr>
            <a:normAutofit fontScale="55000" lnSpcReduction="20000"/>
          </a:bodyPr>
          <a:lstStyle/>
          <a:p>
            <a:pPr marL="0" indent="0">
              <a:buNone/>
            </a:pPr>
            <a:r>
              <a:rPr lang="en-GB" sz="5100" dirty="0">
                <a:hlinkClick r:id="rId3"/>
              </a:rPr>
              <a:t>(2) CARE FAILURE THE EDENFIELD CENTER BURY ROAD MANCHESTER AS ON PANORAMA – YouTube</a:t>
            </a:r>
            <a:endParaRPr lang="en-GB" sz="5100" dirty="0"/>
          </a:p>
          <a:p>
            <a:pPr marL="0" indent="0">
              <a:buNone/>
            </a:pPr>
            <a:endParaRPr lang="en-GB" sz="5100" dirty="0"/>
          </a:p>
          <a:p>
            <a:pPr marL="0" indent="0">
              <a:buNone/>
            </a:pPr>
            <a:r>
              <a:rPr lang="en-GB" sz="3600" b="0" i="0" dirty="0">
                <a:solidFill>
                  <a:srgbClr val="131313"/>
                </a:solidFill>
                <a:effectLst/>
                <a:latin typeface="Roboto" panose="02000000000000000000" pitchFamily="2" charset="0"/>
              </a:rPr>
              <a:t>The Edenfield centre as was highlighted by Panorama is a serious failure of care yet again in our so-called care system. What you are about to view is no way acceptable and has no place in the care support system. Viewing this information should be done with great discretion and by adults only</a:t>
            </a:r>
            <a:endParaRPr lang="en-GB" sz="5100" dirty="0"/>
          </a:p>
          <a:p>
            <a:pPr marL="0" indent="0">
              <a:buNone/>
            </a:pPr>
            <a:endParaRPr lang="en-GB" sz="5100" dirty="0"/>
          </a:p>
          <a:p>
            <a:pPr marL="0" indent="0">
              <a:buNone/>
            </a:pPr>
            <a:endParaRPr lang="en-GB" sz="5100" dirty="0"/>
          </a:p>
          <a:p>
            <a:endParaRPr lang="en-GB" dirty="0"/>
          </a:p>
        </p:txBody>
      </p:sp>
      <p:sp>
        <p:nvSpPr>
          <p:cNvPr id="4" name="Slide Number Placeholder 3">
            <a:extLst>
              <a:ext uri="{FF2B5EF4-FFF2-40B4-BE49-F238E27FC236}">
                <a16:creationId xmlns:a16="http://schemas.microsoft.com/office/drawing/2014/main" id="{337FACEC-C29A-1DA3-0AA8-578E3CA40FB5}"/>
              </a:ext>
            </a:extLst>
          </p:cNvPr>
          <p:cNvSpPr>
            <a:spLocks noGrp="1"/>
          </p:cNvSpPr>
          <p:nvPr>
            <p:ph type="sldNum" sz="quarter" idx="12"/>
          </p:nvPr>
        </p:nvSpPr>
        <p:spPr/>
        <p:txBody>
          <a:bodyPr/>
          <a:lstStyle/>
          <a:p>
            <a:fld id="{AC82685A-BD3A-4230-8D85-804689F67293}" type="slidenum">
              <a:rPr lang="en-GB" smtClean="0"/>
              <a:t>37</a:t>
            </a:fld>
            <a:endParaRPr lang="en-GB"/>
          </a:p>
        </p:txBody>
      </p:sp>
      <p:pic>
        <p:nvPicPr>
          <p:cNvPr id="5" name="Picture 4" descr="A screenshot of a computer&#10;&#10;Description automatically generated">
            <a:extLst>
              <a:ext uri="{FF2B5EF4-FFF2-40B4-BE49-F238E27FC236}">
                <a16:creationId xmlns:a16="http://schemas.microsoft.com/office/drawing/2014/main" id="{747E6B4D-E4DB-B130-5F3C-758FF2EFC6EA}"/>
              </a:ext>
            </a:extLst>
          </p:cNvPr>
          <p:cNvPicPr>
            <a:picLocks noChangeAspect="1"/>
          </p:cNvPicPr>
          <p:nvPr/>
        </p:nvPicPr>
        <p:blipFill rotWithShape="1">
          <a:blip r:embed="rId4"/>
          <a:srcRect l="19011" t="16782" r="46289" b="25310"/>
          <a:stretch/>
        </p:blipFill>
        <p:spPr bwMode="auto">
          <a:xfrm>
            <a:off x="471512" y="2131145"/>
            <a:ext cx="3312368" cy="338437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512502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0EA151-7E5D-7C89-AA80-83FA8ABEAB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5DE858-33F2-2547-C027-21DCE38AAE46}"/>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23C11260-751D-0109-9347-32426F127EAD}"/>
              </a:ext>
            </a:extLst>
          </p:cNvPr>
          <p:cNvSpPr txBox="1">
            <a:spLocks/>
          </p:cNvSpPr>
          <p:nvPr/>
        </p:nvSpPr>
        <p:spPr>
          <a:xfrm>
            <a:off x="457200" y="1840259"/>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err="1"/>
              <a:t>Enrol</a:t>
            </a:r>
            <a:r>
              <a:rPr lang="en-US" sz="2200" dirty="0"/>
              <a:t> if you have not already</a:t>
            </a:r>
          </a:p>
          <a:p>
            <a:pPr>
              <a:lnSpc>
                <a:spcPct val="90000"/>
              </a:lnSpc>
            </a:pPr>
            <a:endParaRPr lang="en-US" sz="2200" dirty="0"/>
          </a:p>
          <a:p>
            <a:pPr>
              <a:lnSpc>
                <a:spcPct val="90000"/>
              </a:lnSpc>
            </a:pPr>
            <a:r>
              <a:rPr lang="en-US" sz="2200" dirty="0"/>
              <a:t>Week 3: </a:t>
            </a:r>
          </a:p>
          <a:p>
            <a:pPr marL="0" indent="0">
              <a:lnSpc>
                <a:spcPct val="90000"/>
              </a:lnSpc>
              <a:buNone/>
            </a:pPr>
            <a:r>
              <a:rPr lang="en-US" sz="2200" dirty="0"/>
              <a:t>Finding and Using Information Unit 2 Section 1: Introduction to Searching  </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4599058F-C435-1BE7-0E2E-335C53B83D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2473481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20559289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FFC00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ctr" defTabSz="1377950">
                <a:lnSpc>
                  <a:spcPct val="90000"/>
                </a:lnSpc>
                <a:spcBef>
                  <a:spcPct val="0"/>
                </a:spcBef>
                <a:spcAft>
                  <a:spcPct val="35000"/>
                </a:spcAft>
                <a:buNone/>
              </a:pPr>
              <a:r>
                <a:rPr lang="en-GB" sz="3600" b="1" kern="1200" dirty="0"/>
                <a:t>Session 3 </a:t>
              </a:r>
            </a:p>
            <a:p>
              <a:pPr marL="0" lvl="0" indent="0" algn="ctr" defTabSz="1377950">
                <a:lnSpc>
                  <a:spcPct val="90000"/>
                </a:lnSpc>
                <a:spcBef>
                  <a:spcPct val="0"/>
                </a:spcBef>
                <a:spcAft>
                  <a:spcPct val="35000"/>
                </a:spcAft>
                <a:buNone/>
              </a:pPr>
              <a:r>
                <a:rPr lang="en-GB" sz="3600" b="1" kern="1200" dirty="0"/>
                <a:t>Group Work </a:t>
              </a:r>
              <a:r>
                <a:rPr lang="en-GB" sz="3600" b="1" dirty="0"/>
                <a:t>A</a:t>
              </a:r>
              <a:r>
                <a:rPr lang="en-GB" sz="3600" b="1" kern="1200" dirty="0"/>
                <a:t>ctivities</a:t>
              </a:r>
            </a:p>
            <a:p>
              <a:pPr marL="0" lvl="0" indent="0" algn="ctr" defTabSz="1377950">
                <a:lnSpc>
                  <a:spcPct val="90000"/>
                </a:lnSpc>
                <a:spcBef>
                  <a:spcPct val="0"/>
                </a:spcBef>
                <a:spcAft>
                  <a:spcPct val="35000"/>
                </a:spcAft>
                <a:buNone/>
              </a:pPr>
              <a:r>
                <a:rPr lang="en-GB" sz="3600" b="1" kern="1200" dirty="0"/>
                <a:t> </a:t>
              </a:r>
            </a:p>
          </p:txBody>
        </p:sp>
      </p:grpSp>
      <p:pic>
        <p:nvPicPr>
          <p:cNvPr id="3" name="Picture 2" descr="A group of people sitting at a table&#10;&#10;Description automatically generated with medium confidence">
            <a:extLst>
              <a:ext uri="{FF2B5EF4-FFF2-40B4-BE49-F238E27FC236}">
                <a16:creationId xmlns:a16="http://schemas.microsoft.com/office/drawing/2014/main" id="{279E480C-5AAE-DFEC-4A48-B6CB72D3806E}"/>
              </a:ext>
            </a:extLst>
          </p:cNvPr>
          <p:cNvPicPr>
            <a:picLocks noChangeAspect="1"/>
          </p:cNvPicPr>
          <p:nvPr/>
        </p:nvPicPr>
        <p:blipFill rotWithShape="1">
          <a:blip r:embed="rId3"/>
          <a:srcRect l="36624" t="13273" r="28788" b="40543"/>
          <a:stretch/>
        </p:blipFill>
        <p:spPr bwMode="auto">
          <a:xfrm>
            <a:off x="3059832" y="3045854"/>
            <a:ext cx="2880319" cy="205177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917517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7F776-2CB2-1EB9-FCED-B508AFE9EFC0}"/>
              </a:ext>
            </a:extLst>
          </p:cNvPr>
          <p:cNvSpPr>
            <a:spLocks noGrp="1"/>
          </p:cNvSpPr>
          <p:nvPr>
            <p:ph type="title"/>
          </p:nvPr>
        </p:nvSpPr>
        <p:spPr>
          <a:xfrm>
            <a:off x="457200" y="152575"/>
            <a:ext cx="8229600" cy="562074"/>
          </a:xfrm>
        </p:spPr>
        <p:txBody>
          <a:bodyPr>
            <a:normAutofit fontScale="90000"/>
          </a:bodyPr>
          <a:lstStyle/>
          <a:p>
            <a:r>
              <a:rPr lang="en-GB" sz="3600" b="1" dirty="0">
                <a:latin typeface="Arial" panose="020B0604020202020204" pitchFamily="34" charset="0"/>
                <a:cs typeface="Arial" panose="020B0604020202020204" pitchFamily="34" charset="0"/>
              </a:rPr>
              <a:t>Group Work Activity </a:t>
            </a:r>
          </a:p>
        </p:txBody>
      </p:sp>
      <p:pic>
        <p:nvPicPr>
          <p:cNvPr id="4" name="Content Placeholder 3" descr="Graphical user interface, application, website&#10;&#10;Description automatically generated">
            <a:extLst>
              <a:ext uri="{FF2B5EF4-FFF2-40B4-BE49-F238E27FC236}">
                <a16:creationId xmlns:a16="http://schemas.microsoft.com/office/drawing/2014/main" id="{3CEB6455-260C-BA01-3CF0-41160D6A4AE5}"/>
              </a:ext>
            </a:extLst>
          </p:cNvPr>
          <p:cNvPicPr>
            <a:picLocks noGrp="1" noChangeAspect="1"/>
          </p:cNvPicPr>
          <p:nvPr>
            <p:ph idx="1"/>
          </p:nvPr>
        </p:nvPicPr>
        <p:blipFill rotWithShape="1">
          <a:blip r:embed="rId3"/>
          <a:srcRect l="14957" t="17924" r="16131" b="6441"/>
          <a:stretch/>
        </p:blipFill>
        <p:spPr bwMode="auto">
          <a:xfrm>
            <a:off x="431452" y="766042"/>
            <a:ext cx="7931224" cy="4175126"/>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43CC380F-9A9E-4221-C0B8-9FF93D156957}"/>
              </a:ext>
            </a:extLst>
          </p:cNvPr>
          <p:cNvSpPr txBox="1"/>
          <p:nvPr/>
        </p:nvSpPr>
        <p:spPr>
          <a:xfrm>
            <a:off x="457200" y="4870388"/>
            <a:ext cx="8229600" cy="923330"/>
          </a:xfrm>
          <a:prstGeom prst="rect">
            <a:avLst/>
          </a:prstGeom>
          <a:noFill/>
        </p:spPr>
        <p:txBody>
          <a:bodyPr wrap="square">
            <a:spAutoFit/>
          </a:bodyPr>
          <a:lstStyle/>
          <a:p>
            <a:r>
              <a:rPr lang="en-GB" b="1" dirty="0">
                <a:hlinkClick r:id="rId4"/>
              </a:rPr>
              <a:t>https://assets.publishing.service.gov.uk/media/5cb0892be5274a76d42252e2/Adult_Social_Care_-_Quality_Matters.pdf</a:t>
            </a:r>
            <a:endParaRPr lang="en-GB" b="1" dirty="0"/>
          </a:p>
          <a:p>
            <a:endParaRPr lang="en-GB" b="1" dirty="0"/>
          </a:p>
        </p:txBody>
      </p:sp>
      <p:sp>
        <p:nvSpPr>
          <p:cNvPr id="3" name="Slide Number Placeholder 2">
            <a:extLst>
              <a:ext uri="{FF2B5EF4-FFF2-40B4-BE49-F238E27FC236}">
                <a16:creationId xmlns:a16="http://schemas.microsoft.com/office/drawing/2014/main" id="{D37079AC-F0B7-25D5-E6A7-EE31FD8E23F0}"/>
              </a:ext>
            </a:extLst>
          </p:cNvPr>
          <p:cNvSpPr>
            <a:spLocks noGrp="1"/>
          </p:cNvSpPr>
          <p:nvPr>
            <p:ph type="sldNum" sz="quarter" idx="12"/>
          </p:nvPr>
        </p:nvSpPr>
        <p:spPr/>
        <p:txBody>
          <a:bodyPr/>
          <a:lstStyle/>
          <a:p>
            <a:fld id="{AC82685A-BD3A-4230-8D85-804689F67293}" type="slidenum">
              <a:rPr lang="en-GB" smtClean="0"/>
              <a:t>41</a:t>
            </a:fld>
            <a:endParaRPr lang="en-GB"/>
          </a:p>
        </p:txBody>
      </p:sp>
    </p:spTree>
    <p:extLst>
      <p:ext uri="{BB962C8B-B14F-4D97-AF65-F5344CB8AC3E}">
        <p14:creationId xmlns:p14="http://schemas.microsoft.com/office/powerpoint/2010/main" val="37992203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D0A8C-BA1A-65ED-C8DD-00F3915B05E9}"/>
              </a:ext>
            </a:extLst>
          </p:cNvPr>
          <p:cNvSpPr>
            <a:spLocks noGrp="1"/>
          </p:cNvSpPr>
          <p:nvPr>
            <p:ph type="title"/>
          </p:nvPr>
        </p:nvSpPr>
        <p:spPr>
          <a:xfrm>
            <a:off x="435496" y="136525"/>
            <a:ext cx="8229600" cy="634082"/>
          </a:xfrm>
        </p:spPr>
        <p:txBody>
          <a:bodyPr>
            <a:normAutofit fontScale="90000"/>
          </a:bodyPr>
          <a:lstStyle/>
          <a:p>
            <a:r>
              <a:rPr lang="en-GB" b="1" dirty="0"/>
              <a:t>Group Work Task</a:t>
            </a:r>
          </a:p>
        </p:txBody>
      </p:sp>
      <p:sp>
        <p:nvSpPr>
          <p:cNvPr id="3" name="Content Placeholder 2">
            <a:extLst>
              <a:ext uri="{FF2B5EF4-FFF2-40B4-BE49-F238E27FC236}">
                <a16:creationId xmlns:a16="http://schemas.microsoft.com/office/drawing/2014/main" id="{A3AEB768-EA1D-BFE4-CCBE-02009170765D}"/>
              </a:ext>
            </a:extLst>
          </p:cNvPr>
          <p:cNvSpPr>
            <a:spLocks noGrp="1"/>
          </p:cNvSpPr>
          <p:nvPr>
            <p:ph idx="1"/>
          </p:nvPr>
        </p:nvSpPr>
        <p:spPr>
          <a:xfrm>
            <a:off x="179512" y="980728"/>
            <a:ext cx="8784976" cy="4896544"/>
          </a:xfrm>
        </p:spPr>
        <p:txBody>
          <a:bodyPr>
            <a:normAutofit fontScale="77500" lnSpcReduction="20000"/>
          </a:bodyPr>
          <a:lstStyle/>
          <a:p>
            <a:r>
              <a:rPr lang="en-GB" sz="3400" dirty="0"/>
              <a:t>This is a quality assurance Adult Social Care Quality Matters booklet.  The booklet is uploaded onto the Moodle site in week 3.  All students should be able to access it. </a:t>
            </a:r>
          </a:p>
          <a:p>
            <a:endParaRPr lang="en-GB" sz="3400" dirty="0"/>
          </a:p>
          <a:p>
            <a:r>
              <a:rPr lang="en-GB" sz="3400" dirty="0"/>
              <a:t>In each group you should take section of the booklet allocated to you and consider the key themes as they relate to quality principles.  </a:t>
            </a:r>
          </a:p>
          <a:p>
            <a:endParaRPr lang="en-GB" sz="3400" dirty="0"/>
          </a:p>
          <a:p>
            <a:r>
              <a:rPr lang="en-GB" sz="3400" dirty="0"/>
              <a:t>Each group is to reflect on the section and to provide your interpretation of the section as it relates to the health and social care sector today in a service user group of your choice.  </a:t>
            </a:r>
          </a:p>
          <a:p>
            <a:pPr marL="228600" indent="-228600">
              <a:buFont typeface="+mj-lt"/>
              <a:buAutoNum type="arabicPeriod"/>
            </a:pPr>
            <a:endParaRPr lang="en-GB" b="1" dirty="0"/>
          </a:p>
          <a:p>
            <a:endParaRPr lang="en-GB" dirty="0"/>
          </a:p>
        </p:txBody>
      </p:sp>
      <p:sp>
        <p:nvSpPr>
          <p:cNvPr id="4" name="Slide Number Placeholder 3">
            <a:extLst>
              <a:ext uri="{FF2B5EF4-FFF2-40B4-BE49-F238E27FC236}">
                <a16:creationId xmlns:a16="http://schemas.microsoft.com/office/drawing/2014/main" id="{CB735CE0-A088-7555-76DB-BCDE262E6715}"/>
              </a:ext>
            </a:extLst>
          </p:cNvPr>
          <p:cNvSpPr>
            <a:spLocks noGrp="1"/>
          </p:cNvSpPr>
          <p:nvPr>
            <p:ph type="sldNum" sz="quarter" idx="12"/>
          </p:nvPr>
        </p:nvSpPr>
        <p:spPr/>
        <p:txBody>
          <a:bodyPr/>
          <a:lstStyle/>
          <a:p>
            <a:fld id="{AC82685A-BD3A-4230-8D85-804689F67293}" type="slidenum">
              <a:rPr lang="en-GB" smtClean="0"/>
              <a:t>42</a:t>
            </a:fld>
            <a:endParaRPr lang="en-GB"/>
          </a:p>
        </p:txBody>
      </p:sp>
    </p:spTree>
    <p:extLst>
      <p:ext uri="{BB962C8B-B14F-4D97-AF65-F5344CB8AC3E}">
        <p14:creationId xmlns:p14="http://schemas.microsoft.com/office/powerpoint/2010/main" val="30613552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C8E11-4F0A-691E-113A-C547C5451835}"/>
              </a:ext>
            </a:extLst>
          </p:cNvPr>
          <p:cNvSpPr>
            <a:spLocks noGrp="1"/>
          </p:cNvSpPr>
          <p:nvPr>
            <p:ph type="title"/>
          </p:nvPr>
        </p:nvSpPr>
        <p:spPr>
          <a:xfrm>
            <a:off x="457200" y="0"/>
            <a:ext cx="8229600" cy="836712"/>
          </a:xfrm>
        </p:spPr>
        <p:txBody>
          <a:bodyPr>
            <a:normAutofit/>
          </a:bodyPr>
          <a:lstStyle/>
          <a:p>
            <a:r>
              <a:rPr lang="en-GB" b="1" dirty="0"/>
              <a:t>Sections in each </a:t>
            </a:r>
            <a:r>
              <a:rPr lang="en-GB" b="1"/>
              <a:t>of the Groups</a:t>
            </a:r>
            <a:endParaRPr lang="en-GB" b="1" dirty="0"/>
          </a:p>
        </p:txBody>
      </p:sp>
      <p:sp>
        <p:nvSpPr>
          <p:cNvPr id="3" name="Content Placeholder 2">
            <a:extLst>
              <a:ext uri="{FF2B5EF4-FFF2-40B4-BE49-F238E27FC236}">
                <a16:creationId xmlns:a16="http://schemas.microsoft.com/office/drawing/2014/main" id="{9605917F-C45A-4D01-DEF4-1542142637B4}"/>
              </a:ext>
            </a:extLst>
          </p:cNvPr>
          <p:cNvSpPr>
            <a:spLocks noGrp="1"/>
          </p:cNvSpPr>
          <p:nvPr>
            <p:ph idx="1"/>
          </p:nvPr>
        </p:nvSpPr>
        <p:spPr>
          <a:xfrm>
            <a:off x="179512" y="836712"/>
            <a:ext cx="8712968" cy="4824536"/>
          </a:xfrm>
        </p:spPr>
        <p:txBody>
          <a:bodyPr>
            <a:normAutofit fontScale="92500" lnSpcReduction="20000"/>
          </a:bodyPr>
          <a:lstStyle/>
          <a:p>
            <a:r>
              <a:rPr lang="en-GB" b="1" dirty="0">
                <a:solidFill>
                  <a:srgbClr val="FF0000"/>
                </a:solidFill>
              </a:rPr>
              <a:t>Red group </a:t>
            </a:r>
            <a:r>
              <a:rPr lang="en-GB" dirty="0"/>
              <a:t>–. Building on strong foundations Page 5.</a:t>
            </a:r>
          </a:p>
          <a:p>
            <a:r>
              <a:rPr lang="en-GB" b="1" dirty="0">
                <a:solidFill>
                  <a:srgbClr val="FFC000"/>
                </a:solidFill>
              </a:rPr>
              <a:t>Orange group </a:t>
            </a:r>
            <a:r>
              <a:rPr lang="en-GB" dirty="0"/>
              <a:t>– 7 steps to improve quality pages 13 and 14.</a:t>
            </a:r>
          </a:p>
          <a:p>
            <a:r>
              <a:rPr lang="en-GB" b="1" dirty="0">
                <a:solidFill>
                  <a:srgbClr val="0070C0"/>
                </a:solidFill>
              </a:rPr>
              <a:t>Blue group </a:t>
            </a:r>
            <a:r>
              <a:rPr lang="en-GB" dirty="0"/>
              <a:t>– Our single shared view of quality pages 6 and 7</a:t>
            </a:r>
          </a:p>
          <a:p>
            <a:r>
              <a:rPr lang="en-GB" b="1" dirty="0">
                <a:solidFill>
                  <a:srgbClr val="FFFF00"/>
                </a:solidFill>
                <a:highlight>
                  <a:srgbClr val="C0C0C0"/>
                </a:highlight>
              </a:rPr>
              <a:t>Yellow group </a:t>
            </a:r>
            <a:r>
              <a:rPr lang="en-GB" dirty="0"/>
              <a:t>– Our principles page 8.</a:t>
            </a:r>
          </a:p>
          <a:p>
            <a:r>
              <a:rPr lang="en-GB" b="1" dirty="0">
                <a:solidFill>
                  <a:srgbClr val="00B050"/>
                </a:solidFill>
              </a:rPr>
              <a:t>Green group </a:t>
            </a:r>
            <a:r>
              <a:rPr lang="en-GB" dirty="0"/>
              <a:t>–Working together to improve the quality-of-care pages 10 and 11.</a:t>
            </a:r>
          </a:p>
          <a:p>
            <a:r>
              <a:rPr lang="en-GB" b="1" dirty="0">
                <a:solidFill>
                  <a:srgbClr val="7030A0"/>
                </a:solidFill>
              </a:rPr>
              <a:t>Purple group </a:t>
            </a:r>
            <a:r>
              <a:rPr lang="en-GB" dirty="0"/>
              <a:t>– Bringing our single shared view of quality together page 18.</a:t>
            </a:r>
          </a:p>
        </p:txBody>
      </p:sp>
      <p:sp>
        <p:nvSpPr>
          <p:cNvPr id="4" name="Slide Number Placeholder 3">
            <a:extLst>
              <a:ext uri="{FF2B5EF4-FFF2-40B4-BE49-F238E27FC236}">
                <a16:creationId xmlns:a16="http://schemas.microsoft.com/office/drawing/2014/main" id="{2F89ECC0-BC2A-4483-EE3F-256D99E5544D}"/>
              </a:ext>
            </a:extLst>
          </p:cNvPr>
          <p:cNvSpPr>
            <a:spLocks noGrp="1"/>
          </p:cNvSpPr>
          <p:nvPr>
            <p:ph type="sldNum" sz="quarter" idx="12"/>
          </p:nvPr>
        </p:nvSpPr>
        <p:spPr/>
        <p:txBody>
          <a:bodyPr/>
          <a:lstStyle/>
          <a:p>
            <a:fld id="{AC82685A-BD3A-4230-8D85-804689F67293}" type="slidenum">
              <a:rPr lang="en-GB" smtClean="0"/>
              <a:t>43</a:t>
            </a:fld>
            <a:endParaRPr lang="en-GB"/>
          </a:p>
        </p:txBody>
      </p:sp>
    </p:spTree>
    <p:extLst>
      <p:ext uri="{BB962C8B-B14F-4D97-AF65-F5344CB8AC3E}">
        <p14:creationId xmlns:p14="http://schemas.microsoft.com/office/powerpoint/2010/main" val="4120366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4400" b="1" kern="1200" dirty="0"/>
            </a:p>
            <a:p>
              <a:pPr marL="0" lvl="0" indent="0" algn="ctr" defTabSz="1377950">
                <a:lnSpc>
                  <a:spcPct val="90000"/>
                </a:lnSpc>
                <a:spcBef>
                  <a:spcPct val="0"/>
                </a:spcBef>
                <a:spcAft>
                  <a:spcPct val="35000"/>
                </a:spcAft>
                <a:buNone/>
              </a:pPr>
              <a:r>
                <a:rPr lang="en-GB" sz="4400" b="1" kern="1200" dirty="0"/>
                <a:t>Session 4 </a:t>
              </a:r>
            </a:p>
            <a:p>
              <a:pPr marL="0" lvl="0" indent="0" algn="ctr" defTabSz="1377950">
                <a:lnSpc>
                  <a:spcPct val="90000"/>
                </a:lnSpc>
                <a:spcBef>
                  <a:spcPct val="0"/>
                </a:spcBef>
                <a:spcAft>
                  <a:spcPct val="35000"/>
                </a:spcAft>
                <a:buNone/>
              </a:pPr>
              <a:r>
                <a:rPr lang="en-GB" sz="4400" b="1" kern="1200" dirty="0"/>
                <a:t>Group </a:t>
              </a:r>
              <a:r>
                <a:rPr lang="en-GB" sz="4400" b="1" dirty="0"/>
                <a:t>P</a:t>
              </a:r>
              <a:r>
                <a:rPr lang="en-GB" sz="4400" b="1" kern="1200" dirty="0"/>
                <a:t>resentations</a:t>
              </a:r>
            </a:p>
          </p:txBody>
        </p:sp>
      </p:grpSp>
      <p:sp>
        <p:nvSpPr>
          <p:cNvPr id="2" name="Slide Number Placeholder 1">
            <a:extLst>
              <a:ext uri="{FF2B5EF4-FFF2-40B4-BE49-F238E27FC236}">
                <a16:creationId xmlns:a16="http://schemas.microsoft.com/office/drawing/2014/main" id="{10BDE04A-1BE7-F8AE-9D0B-BC6B35CF9D0E}"/>
              </a:ext>
            </a:extLst>
          </p:cNvPr>
          <p:cNvSpPr>
            <a:spLocks noGrp="1"/>
          </p:cNvSpPr>
          <p:nvPr>
            <p:ph type="sldNum" sz="quarter" idx="12"/>
          </p:nvPr>
        </p:nvSpPr>
        <p:spPr/>
        <p:txBody>
          <a:bodyPr/>
          <a:lstStyle/>
          <a:p>
            <a:fld id="{AC82685A-BD3A-4230-8D85-804689F67293}" type="slidenum">
              <a:rPr lang="en-GB" smtClean="0"/>
              <a:t>44</a:t>
            </a:fld>
            <a:endParaRPr lang="en-GB"/>
          </a:p>
        </p:txBody>
      </p:sp>
    </p:spTree>
    <p:extLst>
      <p:ext uri="{BB962C8B-B14F-4D97-AF65-F5344CB8AC3E}">
        <p14:creationId xmlns:p14="http://schemas.microsoft.com/office/powerpoint/2010/main" val="33172881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5</a:t>
              </a:r>
            </a:p>
            <a:p>
              <a:pPr marL="0" lvl="0" indent="0" algn="ctr" defTabSz="1377950">
                <a:lnSpc>
                  <a:spcPct val="90000"/>
                </a:lnSpc>
                <a:spcBef>
                  <a:spcPct val="0"/>
                </a:spcBef>
                <a:spcAft>
                  <a:spcPct val="35000"/>
                </a:spcAft>
                <a:buNone/>
              </a:pPr>
              <a:r>
                <a:rPr lang="en-GB" sz="3200" b="1" kern="1200" dirty="0"/>
                <a:t>Recap and Final Reflection Point </a:t>
              </a:r>
            </a:p>
            <a:p>
              <a:pPr marL="0" lvl="0" indent="0" algn="l" defTabSz="1377950">
                <a:lnSpc>
                  <a:spcPct val="90000"/>
                </a:lnSpc>
                <a:spcBef>
                  <a:spcPct val="0"/>
                </a:spcBef>
                <a:spcAft>
                  <a:spcPct val="35000"/>
                </a:spcAft>
                <a:buNone/>
              </a:pPr>
              <a:endParaRPr lang="en-GB" sz="3100" b="1" dirty="0"/>
            </a:p>
          </p:txBody>
        </p:sp>
      </p:grpSp>
      <p:pic>
        <p:nvPicPr>
          <p:cNvPr id="2" name="Content Placeholder 3">
            <a:extLst>
              <a:ext uri="{FF2B5EF4-FFF2-40B4-BE49-F238E27FC236}">
                <a16:creationId xmlns:a16="http://schemas.microsoft.com/office/drawing/2014/main" id="{BF264B0E-D177-BDD2-D232-CF627D96A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91880" y="3040794"/>
            <a:ext cx="2232248" cy="2075335"/>
          </a:xfrm>
          <a:prstGeom prst="rect">
            <a:avLst/>
          </a:prstGeom>
          <a:noFill/>
        </p:spPr>
      </p:pic>
    </p:spTree>
    <p:extLst>
      <p:ext uri="{BB962C8B-B14F-4D97-AF65-F5344CB8AC3E}">
        <p14:creationId xmlns:p14="http://schemas.microsoft.com/office/powerpoint/2010/main" val="28853619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2">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
        <p:nvSpPr>
          <p:cNvPr id="2" name="Slide Number Placeholder 1">
            <a:extLst>
              <a:ext uri="{FF2B5EF4-FFF2-40B4-BE49-F238E27FC236}">
                <a16:creationId xmlns:a16="http://schemas.microsoft.com/office/drawing/2014/main" id="{FB2D413C-C5A5-EFB2-785B-121780956C27}"/>
              </a:ext>
            </a:extLst>
          </p:cNvPr>
          <p:cNvSpPr>
            <a:spLocks noGrp="1"/>
          </p:cNvSpPr>
          <p:nvPr>
            <p:ph type="sldNum" sz="quarter" idx="12"/>
          </p:nvPr>
        </p:nvSpPr>
        <p:spPr/>
        <p:txBody>
          <a:bodyPr/>
          <a:lstStyle/>
          <a:p>
            <a:fld id="{AC82685A-BD3A-4230-8D85-804689F67293}" type="slidenum">
              <a:rPr lang="en-GB" smtClean="0"/>
              <a:t>46</a:t>
            </a:fld>
            <a:endParaRPr lang="en-GB"/>
          </a:p>
        </p:txBody>
      </p:sp>
    </p:spTree>
    <p:extLst>
      <p:ext uri="{BB962C8B-B14F-4D97-AF65-F5344CB8AC3E}">
        <p14:creationId xmlns:p14="http://schemas.microsoft.com/office/powerpoint/2010/main" val="35312654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4788024" y="908720"/>
            <a:ext cx="3960440" cy="3816424"/>
          </a:xfrm>
          <a:prstGeom prst="rect">
            <a:avLst/>
          </a:prstGeom>
          <a:ln>
            <a:noFill/>
          </a:ln>
          <a:extLst>
            <a:ext uri="{53640926-AAD7-44D8-BBD7-CCE9431645EC}">
              <a14:shadowObscured xmlns:a14="http://schemas.microsoft.com/office/drawing/2010/main"/>
            </a:ext>
          </a:extLst>
        </p:spPr>
      </p:pic>
      <p:pic>
        <p:nvPicPr>
          <p:cNvPr id="2" name="Picture 1" descr="Text&#10;&#10;Description automatically generated">
            <a:extLst>
              <a:ext uri="{FF2B5EF4-FFF2-40B4-BE49-F238E27FC236}">
                <a16:creationId xmlns:a16="http://schemas.microsoft.com/office/drawing/2014/main" id="{6FE80645-830E-E435-59A5-2F7718C98072}"/>
              </a:ext>
            </a:extLst>
          </p:cNvPr>
          <p:cNvPicPr>
            <a:picLocks noChangeAspect="1"/>
          </p:cNvPicPr>
          <p:nvPr/>
        </p:nvPicPr>
        <p:blipFill rotWithShape="1">
          <a:blip r:embed="rId4"/>
          <a:srcRect l="14631" t="22883" r="38985" b="36067"/>
          <a:stretch/>
        </p:blipFill>
        <p:spPr bwMode="auto">
          <a:xfrm>
            <a:off x="395536" y="908720"/>
            <a:ext cx="4176464" cy="4032448"/>
          </a:xfrm>
          <a:prstGeom prst="rect">
            <a:avLst/>
          </a:prstGeom>
          <a:ln>
            <a:noFill/>
          </a:ln>
          <a:extLst>
            <a:ext uri="{53640926-AAD7-44D8-BBD7-CCE9431645EC}">
              <a14:shadowObscured xmlns:a14="http://schemas.microsoft.com/office/drawing/2010/main"/>
            </a:ext>
          </a:extLst>
        </p:spPr>
      </p:pic>
      <p:sp>
        <p:nvSpPr>
          <p:cNvPr id="3" name="Slide Number Placeholder 2">
            <a:extLst>
              <a:ext uri="{FF2B5EF4-FFF2-40B4-BE49-F238E27FC236}">
                <a16:creationId xmlns:a16="http://schemas.microsoft.com/office/drawing/2014/main" id="{2829AE0A-22DD-7CC7-B1DE-99C2482A466B}"/>
              </a:ext>
            </a:extLst>
          </p:cNvPr>
          <p:cNvSpPr>
            <a:spLocks noGrp="1"/>
          </p:cNvSpPr>
          <p:nvPr>
            <p:ph type="sldNum" sz="quarter" idx="12"/>
          </p:nvPr>
        </p:nvSpPr>
        <p:spPr/>
        <p:txBody>
          <a:bodyPr/>
          <a:lstStyle/>
          <a:p>
            <a:fld id="{AC82685A-BD3A-4230-8D85-804689F67293}" type="slidenum">
              <a:rPr lang="en-GB" smtClean="0"/>
              <a:t>47</a:t>
            </a:fld>
            <a:endParaRPr lang="en-GB"/>
          </a:p>
        </p:txBody>
      </p:sp>
    </p:spTree>
    <p:extLst>
      <p:ext uri="{BB962C8B-B14F-4D97-AF65-F5344CB8AC3E}">
        <p14:creationId xmlns:p14="http://schemas.microsoft.com/office/powerpoint/2010/main" val="32650250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464132"/>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980727"/>
            <a:ext cx="8784976" cy="4738155"/>
          </a:xfrm>
        </p:spPr>
        <p:txBody>
          <a:bodyPr>
            <a:normAutofit fontScale="47500" lnSpcReduction="20000"/>
          </a:bodyPr>
          <a:lstStyle/>
          <a:p>
            <a:r>
              <a:rPr lang="en-GB" sz="2500" dirty="0">
                <a:latin typeface="Arial" panose="020B0604020202020204" pitchFamily="34" charset="0"/>
                <a:cs typeface="Arial" panose="020B0604020202020204" pitchFamily="34" charset="0"/>
                <a:hlinkClick r:id="rId3"/>
              </a:rPr>
              <a:t>Adult_Social_Care_-_Quality_Matters.pdf</a:t>
            </a:r>
            <a:r>
              <a:rPr lang="en-GB" sz="2500" dirty="0">
                <a:latin typeface="Arial" panose="020B0604020202020204" pitchFamily="34" charset="0"/>
                <a:cs typeface="Arial" panose="020B0604020202020204" pitchFamily="34" charset="0"/>
              </a:rPr>
              <a:t> (Access 10th Sept 2022)</a:t>
            </a:r>
          </a:p>
          <a:p>
            <a:r>
              <a:rPr lang="en-GB" sz="25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 </a:t>
            </a:r>
            <a:r>
              <a:rPr lang="en-GB" sz="2500" b="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 </a:t>
            </a:r>
            <a:r>
              <a:rPr lang="en-GB" sz="2500" dirty="0">
                <a:effectLst/>
                <a:latin typeface="Arial" panose="020B0604020202020204" pitchFamily="34" charset="0"/>
                <a:ea typeface="Times New Roman" panose="02020603050405020304" pitchFamily="18" charset="0"/>
                <a:cs typeface="Arial" panose="020B0604020202020204" pitchFamily="34" charset="0"/>
              </a:rPr>
              <a:t>The University of Sheffield , Sheffield.</a:t>
            </a:r>
          </a:p>
          <a:p>
            <a:r>
              <a:rPr lang="en-GB" sz="2500" dirty="0">
                <a:latin typeface="Arial" panose="020B0604020202020204" pitchFamily="34" charset="0"/>
                <a:cs typeface="Arial" panose="020B0604020202020204" pitchFamily="34" charset="0"/>
                <a:hlinkClick r:id="rId4"/>
              </a:rPr>
              <a:t>C4CC Steering Group v5 (coalitionforpersonalisedcare.org.uk)</a:t>
            </a:r>
            <a:r>
              <a:rPr lang="en-GB" sz="2500" dirty="0">
                <a:latin typeface="Arial" panose="020B0604020202020204" pitchFamily="34" charset="0"/>
                <a:cs typeface="Arial" panose="020B0604020202020204" pitchFamily="34" charset="0"/>
              </a:rPr>
              <a:t> (15</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January 2023)</a:t>
            </a:r>
            <a:endParaRPr lang="en-GB" sz="2500" dirty="0">
              <a:effectLst/>
              <a:latin typeface="Arial" panose="020B0604020202020204" pitchFamily="34" charset="0"/>
              <a:ea typeface="Times New Roman" panose="02020603050405020304" pitchFamily="18" charset="0"/>
              <a:cs typeface="Arial" panose="020B0604020202020204" pitchFamily="34" charset="0"/>
            </a:endParaRPr>
          </a:p>
          <a:p>
            <a:r>
              <a:rPr lang="en-GB" sz="2500" dirty="0">
                <a:latin typeface="Arial" panose="020B0604020202020204" pitchFamily="34" charset="0"/>
                <a:cs typeface="Arial" panose="020B0604020202020204" pitchFamily="34" charset="0"/>
                <a:hlinkClick r:id="rId5"/>
              </a:rPr>
              <a:t>Department of Health and Social Care - GOV.UK (www.gov.uk)</a:t>
            </a:r>
            <a:r>
              <a:rPr lang="en-GB" sz="2500" dirty="0">
                <a:latin typeface="Arial" panose="020B0604020202020204" pitchFamily="34" charset="0"/>
                <a:cs typeface="Arial" panose="020B0604020202020204" pitchFamily="34" charset="0"/>
              </a:rPr>
              <a:t> (10</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September 2022)</a:t>
            </a:r>
            <a:endParaRPr lang="en-GB" sz="2500" dirty="0">
              <a:effectLst/>
              <a:latin typeface="Arial" panose="020B0604020202020204" pitchFamily="34" charset="0"/>
              <a:ea typeface="Times New Roman" panose="02020603050405020304" pitchFamily="18" charset="0"/>
              <a:cs typeface="Arial" panose="020B0604020202020204" pitchFamily="34" charset="0"/>
            </a:endParaRPr>
          </a:p>
          <a:p>
            <a:r>
              <a:rPr lang="en-GB" sz="2500" dirty="0">
                <a:latin typeface="Arial" panose="020B0604020202020204" pitchFamily="34" charset="0"/>
                <a:cs typeface="Arial" panose="020B0604020202020204" pitchFamily="34" charset="0"/>
                <a:hlinkClick r:id="rId6"/>
              </a:rPr>
              <a:t>Duty of candour animation - NHS Resolution</a:t>
            </a:r>
            <a:r>
              <a:rPr lang="en-GB" sz="2500" dirty="0">
                <a:latin typeface="Arial" panose="020B0604020202020204" pitchFamily="34" charset="0"/>
                <a:cs typeface="Arial" panose="020B0604020202020204" pitchFamily="34" charset="0"/>
              </a:rPr>
              <a:t> Link. </a:t>
            </a:r>
          </a:p>
          <a:p>
            <a:r>
              <a:rPr lang="en-GB" sz="2500" dirty="0">
                <a:latin typeface="Arial" panose="020B0604020202020204" pitchFamily="34" charset="0"/>
                <a:cs typeface="Arial" panose="020B0604020202020204" pitchFamily="34" charset="0"/>
                <a:hlinkClick r:id="rId7"/>
              </a:rPr>
              <a:t>Effective Partnership Working – Getting the basics right from start to finish | </a:t>
            </a:r>
            <a:r>
              <a:rPr lang="en-GB" sz="2500" dirty="0" err="1">
                <a:latin typeface="Arial" panose="020B0604020202020204" pitchFamily="34" charset="0"/>
                <a:cs typeface="Arial" panose="020B0604020202020204" pitchFamily="34" charset="0"/>
                <a:hlinkClick r:id="rId7"/>
              </a:rPr>
              <a:t>theknowledgebiz's</a:t>
            </a:r>
            <a:r>
              <a:rPr lang="en-GB" sz="2500" dirty="0">
                <a:latin typeface="Arial" panose="020B0604020202020204" pitchFamily="34" charset="0"/>
                <a:cs typeface="Arial" panose="020B0604020202020204" pitchFamily="34" charset="0"/>
                <a:hlinkClick r:id="rId7"/>
              </a:rPr>
              <a:t> blog (wordpress.com)</a:t>
            </a:r>
            <a:r>
              <a:rPr lang="en-GB" sz="2500" dirty="0">
                <a:latin typeface="Arial" panose="020B0604020202020204" pitchFamily="34" charset="0"/>
                <a:cs typeface="Arial" panose="020B0604020202020204" pitchFamily="34" charset="0"/>
              </a:rPr>
              <a:t> (10</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September 2022) </a:t>
            </a:r>
            <a:endParaRPr lang="en-GB" sz="2500" dirty="0">
              <a:effectLst/>
              <a:latin typeface="Arial" panose="020B0604020202020204" pitchFamily="34" charset="0"/>
              <a:ea typeface="Times New Roman" panose="02020603050405020304" pitchFamily="18" charset="0"/>
              <a:cs typeface="Arial" panose="020B0604020202020204" pitchFamily="34" charset="0"/>
            </a:endParaRPr>
          </a:p>
          <a:p>
            <a:r>
              <a:rPr lang="en-US" sz="2500" dirty="0">
                <a:effectLst/>
                <a:latin typeface="Arial" panose="020B0604020202020204" pitchFamily="34" charset="0"/>
                <a:ea typeface="Calibri" panose="020F0502020204030204" pitchFamily="34" charset="0"/>
                <a:cs typeface="Arial" panose="020B0604020202020204" pitchFamily="34" charset="0"/>
              </a:rPr>
              <a:t>Glasby, J. (2017) </a:t>
            </a:r>
            <a:r>
              <a:rPr lang="en-US" sz="2500" b="1" dirty="0">
                <a:effectLst/>
                <a:latin typeface="Arial" panose="020B0604020202020204" pitchFamily="34" charset="0"/>
                <a:ea typeface="Calibri" panose="020F0502020204030204" pitchFamily="34" charset="0"/>
                <a:cs typeface="Arial" panose="020B0604020202020204" pitchFamily="34" charset="0"/>
              </a:rPr>
              <a:t>Understanding health and social care </a:t>
            </a:r>
            <a:r>
              <a:rPr lang="en-US" sz="2500" dirty="0">
                <a:effectLst/>
                <a:latin typeface="Arial" panose="020B0604020202020204" pitchFamily="34" charset="0"/>
                <a:ea typeface="Calibri" panose="020F0502020204030204" pitchFamily="34" charset="0"/>
                <a:cs typeface="Arial" panose="020B0604020202020204" pitchFamily="34" charset="0"/>
              </a:rPr>
              <a:t>(3</a:t>
            </a:r>
            <a:r>
              <a:rPr lang="en-US" sz="2500" baseline="30000" dirty="0">
                <a:effectLst/>
                <a:latin typeface="Arial" panose="020B0604020202020204" pitchFamily="34" charset="0"/>
                <a:ea typeface="Calibri" panose="020F0502020204030204" pitchFamily="34" charset="0"/>
                <a:cs typeface="Arial" panose="020B0604020202020204" pitchFamily="34" charset="0"/>
              </a:rPr>
              <a:t>rd</a:t>
            </a:r>
            <a:r>
              <a:rPr lang="en-US" sz="2500" dirty="0">
                <a:effectLst/>
                <a:latin typeface="Arial" panose="020B0604020202020204" pitchFamily="34" charset="0"/>
                <a:ea typeface="Calibri" panose="020F0502020204030204" pitchFamily="34" charset="0"/>
                <a:cs typeface="Arial" panose="020B0604020202020204" pitchFamily="34" charset="0"/>
              </a:rPr>
              <a:t> edition) Bristol: The Policy Press.</a:t>
            </a:r>
            <a:endParaRPr lang="en-GB" sz="2500" dirty="0">
              <a:latin typeface="Arial" panose="020B0604020202020204" pitchFamily="34" charset="0"/>
              <a:ea typeface="Times New Roman" panose="02020603050405020304" pitchFamily="18" charset="0"/>
              <a:cs typeface="Arial" panose="020B0604020202020204" pitchFamily="34" charset="0"/>
            </a:endParaRPr>
          </a:p>
          <a:p>
            <a:r>
              <a:rPr lang="en-GB" sz="25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2500" b="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 </a:t>
            </a:r>
            <a:r>
              <a:rPr lang="en-GB" sz="2500" dirty="0">
                <a:effectLst/>
                <a:latin typeface="Arial" panose="020B0604020202020204" pitchFamily="34" charset="0"/>
                <a:ea typeface="Times New Roman" panose="02020603050405020304" pitchFamily="18" charset="0"/>
                <a:cs typeface="Arial" panose="020B0604020202020204" pitchFamily="34" charset="0"/>
              </a:rPr>
              <a:t>Bristol:  The Policy Press.</a:t>
            </a:r>
          </a:p>
          <a:p>
            <a:r>
              <a:rPr lang="en-GB" sz="2500" dirty="0" err="1">
                <a:effectLst/>
                <a:latin typeface="Arial" panose="020B0604020202020204" pitchFamily="34" charset="0"/>
                <a:ea typeface="Times New Roman" panose="02020603050405020304" pitchFamily="18" charset="0"/>
                <a:cs typeface="Arial" panose="020B0604020202020204" pitchFamily="34" charset="0"/>
              </a:rPr>
              <a:t>Haugan</a:t>
            </a:r>
            <a:r>
              <a:rPr lang="en-GB" sz="2500" dirty="0">
                <a:effectLst/>
                <a:latin typeface="Arial" panose="020B0604020202020204" pitchFamily="34" charset="0"/>
                <a:ea typeface="Times New Roman" panose="02020603050405020304" pitchFamily="18" charset="0"/>
                <a:cs typeface="Arial" panose="020B0604020202020204" pitchFamily="34" charset="0"/>
              </a:rPr>
              <a:t>, G. &amp; Eriksson, M. (2021) </a:t>
            </a:r>
            <a:r>
              <a:rPr lang="en-GB" sz="2500" b="1" dirty="0">
                <a:effectLst/>
                <a:latin typeface="Arial" panose="020B0604020202020204" pitchFamily="34" charset="0"/>
                <a:ea typeface="Times New Roman" panose="02020603050405020304" pitchFamily="18" charset="0"/>
                <a:cs typeface="Arial" panose="020B0604020202020204" pitchFamily="34" charset="0"/>
              </a:rPr>
              <a:t>Health Promotion in Health Care – Vital Theories and Research</a:t>
            </a:r>
            <a:r>
              <a:rPr lang="en-GB" sz="2500" dirty="0">
                <a:effectLst/>
                <a:latin typeface="Arial" panose="020B0604020202020204" pitchFamily="34" charset="0"/>
                <a:ea typeface="Times New Roman" panose="02020603050405020304" pitchFamily="18" charset="0"/>
                <a:cs typeface="Arial" panose="020B0604020202020204" pitchFamily="34" charset="0"/>
              </a:rPr>
              <a:t>.  Switzerland: Springer. </a:t>
            </a:r>
          </a:p>
          <a:p>
            <a:r>
              <a:rPr lang="en-GB" sz="2500" dirty="0">
                <a:latin typeface="Arial" panose="020B0604020202020204" pitchFamily="34" charset="0"/>
                <a:cs typeface="Arial" panose="020B0604020202020204" pitchFamily="34" charset="0"/>
                <a:hlinkClick r:id="rId8"/>
              </a:rPr>
              <a:t>Healthcare UK - GOV.UK (www.gov.uk)</a:t>
            </a:r>
            <a:r>
              <a:rPr lang="en-GB" sz="2500" dirty="0">
                <a:latin typeface="Arial" panose="020B0604020202020204" pitchFamily="34" charset="0"/>
                <a:cs typeface="Arial" panose="020B0604020202020204" pitchFamily="34" charset="0"/>
              </a:rPr>
              <a:t> (Access 5</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August 2022).</a:t>
            </a:r>
          </a:p>
          <a:p>
            <a:r>
              <a:rPr lang="en-GB" sz="2800" dirty="0">
                <a:latin typeface="Arial" panose="020B0604020202020204" pitchFamily="34" charset="0"/>
                <a:cs typeface="Arial" panose="020B0604020202020204" pitchFamily="34" charset="0"/>
              </a:rPr>
              <a:t>Maclean, S. (2015) </a:t>
            </a:r>
            <a:r>
              <a:rPr lang="en-GB" sz="2800" b="1" dirty="0">
                <a:latin typeface="Arial" panose="020B0604020202020204" pitchFamily="34" charset="0"/>
                <a:cs typeface="Arial" panose="020B0604020202020204" pitchFamily="34" charset="0"/>
              </a:rPr>
              <a:t>Social Work Theory Cards</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Kirwin</a:t>
            </a:r>
            <a:r>
              <a:rPr lang="en-GB" sz="2800" dirty="0">
                <a:latin typeface="Arial" panose="020B0604020202020204" pitchFamily="34" charset="0"/>
                <a:cs typeface="Arial" panose="020B0604020202020204" pitchFamily="34" charset="0"/>
              </a:rPr>
              <a:t> Maclean Associates LTD: Lichfield.</a:t>
            </a: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Morgan, P. (2017). </a:t>
            </a:r>
            <a:r>
              <a:rPr lang="en-GB" sz="2500" b="1" dirty="0">
                <a:latin typeface="Arial" panose="020B0604020202020204" pitchFamily="34" charset="0"/>
                <a:cs typeface="Arial" panose="020B0604020202020204" pitchFamily="34" charset="0"/>
              </a:rPr>
              <a:t>The Business Students Guide to Study and Employability.  </a:t>
            </a:r>
            <a:r>
              <a:rPr lang="en-GB" sz="2500" dirty="0">
                <a:latin typeface="Arial" panose="020B0604020202020204" pitchFamily="34" charset="0"/>
                <a:cs typeface="Arial" panose="020B0604020202020204" pitchFamily="34" charset="0"/>
              </a:rPr>
              <a:t>London: Sage Publications LTD.</a:t>
            </a:r>
          </a:p>
          <a:p>
            <a:r>
              <a:rPr lang="en-GB" sz="2500" dirty="0">
                <a:latin typeface="Arial" panose="020B0604020202020204" pitchFamily="34" charset="0"/>
                <a:cs typeface="Arial" panose="020B0604020202020204" pitchFamily="34" charset="0"/>
                <a:hlinkClick r:id="rId9"/>
              </a:rPr>
              <a:t>Partnership Working in Health and Social Care: The Bridge Perspective - Recovery College Greenwich (therecoveryplace.co.uk)</a:t>
            </a:r>
            <a:r>
              <a:rPr lang="en-GB" sz="2500" dirty="0">
                <a:latin typeface="Arial" panose="020B0604020202020204" pitchFamily="34" charset="0"/>
                <a:cs typeface="Arial" panose="020B0604020202020204" pitchFamily="34" charset="0"/>
              </a:rPr>
              <a:t> (15</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September 2022)</a:t>
            </a:r>
          </a:p>
          <a:p>
            <a:r>
              <a:rPr lang="en-GB" sz="2500" dirty="0">
                <a:latin typeface="Arial" panose="020B0604020202020204" pitchFamily="34" charset="0"/>
                <a:cs typeface="Arial" panose="020B0604020202020204" pitchFamily="34" charset="0"/>
                <a:hlinkClick r:id="rId10"/>
              </a:rPr>
              <a:t>Principles of quality assurance for modelling and data analysis (publishing.service.gov.uk)</a:t>
            </a:r>
            <a:r>
              <a:rPr lang="en-GB" sz="2500" dirty="0">
                <a:latin typeface="Arial" panose="020B0604020202020204" pitchFamily="34" charset="0"/>
                <a:cs typeface="Arial" panose="020B0604020202020204" pitchFamily="34" charset="0"/>
              </a:rPr>
              <a:t> (15</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September 2022) </a:t>
            </a:r>
          </a:p>
          <a:p>
            <a:pPr algn="l">
              <a:buFont typeface="Arial" panose="020B0604020202020204" pitchFamily="34" charset="0"/>
              <a:buChar char="•"/>
            </a:pPr>
            <a:r>
              <a:rPr lang="en-GB" sz="2500" b="0" i="0" u="sng" dirty="0">
                <a:solidFill>
                  <a:srgbClr val="004D90"/>
                </a:solidFill>
                <a:effectLst/>
                <a:latin typeface="Open Sans" panose="020B0606030504020204" pitchFamily="34" charset="0"/>
                <a:hlinkClick r:id="rId11" tooltip="Original URL: https://www.cqc.org.uk/node/1763. Click or tap if you trust this link."/>
              </a:rPr>
              <a:t>Regulation 20 of the Health and Social Care Act 2008 (Regulated Activities) Regulations 2014</a:t>
            </a:r>
            <a:r>
              <a:rPr lang="en-GB" sz="2500" b="0" i="0" u="sng" dirty="0">
                <a:solidFill>
                  <a:srgbClr val="004D90"/>
                </a:solidFill>
                <a:effectLst/>
                <a:latin typeface="Open Sans" panose="020B0606030504020204" pitchFamily="34" charset="0"/>
              </a:rPr>
              <a:t> </a:t>
            </a:r>
            <a:r>
              <a:rPr lang="en-GB" sz="2500" dirty="0">
                <a:latin typeface="Arial" panose="020B0604020202020204" pitchFamily="34" charset="0"/>
                <a:cs typeface="Arial" panose="020B0604020202020204" pitchFamily="34" charset="0"/>
              </a:rPr>
              <a:t>(18</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January 2024)</a:t>
            </a:r>
          </a:p>
          <a:p>
            <a:r>
              <a:rPr lang="en-GB" sz="2500" dirty="0">
                <a:latin typeface="Arial" panose="020B0604020202020204" pitchFamily="34" charset="0"/>
                <a:cs typeface="Arial" panose="020B0604020202020204" pitchFamily="34" charset="0"/>
                <a:hlinkClick r:id="rId12"/>
              </a:rPr>
              <a:t>Review of quality assurance of government analytical models: final report (publishing.service.gov.uk)</a:t>
            </a:r>
            <a:r>
              <a:rPr lang="en-GB" sz="2500" dirty="0">
                <a:latin typeface="Arial" panose="020B0604020202020204" pitchFamily="34" charset="0"/>
                <a:cs typeface="Arial" panose="020B0604020202020204" pitchFamily="34" charset="0"/>
              </a:rPr>
              <a:t> (15</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September 2022) </a:t>
            </a:r>
          </a:p>
          <a:p>
            <a:r>
              <a:rPr lang="en-GB" sz="2500" dirty="0">
                <a:latin typeface="Arial" panose="020B0604020202020204" pitchFamily="34" charset="0"/>
                <a:cs typeface="Arial" panose="020B0604020202020204" pitchFamily="34" charset="0"/>
                <a:hlinkClick r:id="rId13"/>
              </a:rPr>
              <a:t>(585) Best practices for achieving Outstanding at CQC Inspection – YouTube</a:t>
            </a:r>
            <a:r>
              <a:rPr lang="en-GB" sz="2500" dirty="0">
                <a:latin typeface="Arial" panose="020B0604020202020204" pitchFamily="34" charset="0"/>
                <a:cs typeface="Arial" panose="020B0604020202020204" pitchFamily="34" charset="0"/>
              </a:rPr>
              <a:t> (10</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September 2022)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2500" b="1" i="0" dirty="0">
              <a:effectLst/>
              <a:latin typeface="Arial" panose="020B0604020202020204" pitchFamily="34" charset="0"/>
              <a:cs typeface="Arial" panose="020B0604020202020204" pitchFamily="34" charset="0"/>
            </a:endParaRPr>
          </a:p>
          <a:p>
            <a:endParaRPr lang="en-GB" sz="2500" dirty="0">
              <a:latin typeface="Arial" panose="020B0604020202020204" pitchFamily="34" charset="0"/>
              <a:cs typeface="Arial" panose="020B0604020202020204" pitchFamily="34" charset="0"/>
            </a:endParaRPr>
          </a:p>
          <a:p>
            <a:endParaRPr lang="en-GB" sz="1900" b="1" dirty="0"/>
          </a:p>
          <a:p>
            <a:endParaRPr lang="en-GB" sz="1800" dirty="0"/>
          </a:p>
          <a:p>
            <a:endParaRPr lang="en-GB" sz="1800" dirty="0">
              <a:latin typeface="Arial" panose="020B0604020202020204" pitchFamily="34" charset="0"/>
              <a:cs typeface="Arial" panose="020B0604020202020204" pitchFamily="34" charset="0"/>
            </a:endParaRPr>
          </a:p>
          <a:p>
            <a:endParaRPr lang="en-GB" sz="2400" b="1" dirty="0"/>
          </a:p>
          <a:p>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hlinkClick r:id="rId14"/>
            </a:endParaRPr>
          </a:p>
          <a:p>
            <a:endParaRPr lang="en-GB" sz="24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8F3D5BB9-F6C3-1F36-0386-05577E57B769}"/>
              </a:ext>
            </a:extLst>
          </p:cNvPr>
          <p:cNvSpPr>
            <a:spLocks noGrp="1"/>
          </p:cNvSpPr>
          <p:nvPr>
            <p:ph type="sldNum" sz="quarter" idx="12"/>
          </p:nvPr>
        </p:nvSpPr>
        <p:spPr/>
        <p:txBody>
          <a:bodyPr/>
          <a:lstStyle/>
          <a:p>
            <a:fld id="{AC82685A-BD3A-4230-8D85-804689F67293}" type="slidenum">
              <a:rPr lang="en-GB" smtClean="0"/>
              <a:t>48</a:t>
            </a:fld>
            <a:endParaRPr lang="en-GB"/>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p3d prstMaterial="dkEdge">
          <a:bevelT w="8200" h="38100"/>
        </a:sp3d>
      </a:spPr>
      <a:bodyPr/>
      <a:lstStyle>
        <a:defPPr algn="l">
          <a:defRPr/>
        </a:defPPr>
      </a:lstStyle>
      <a: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a:style>
    </a:sp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111286</TotalTime>
  <Words>3910</Words>
  <Application>Microsoft Macintosh PowerPoint</Application>
  <PresentationFormat>On-screen Show (4:3)</PresentationFormat>
  <Paragraphs>385</Paragraphs>
  <Slides>48</Slides>
  <Notes>40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48</vt:i4>
      </vt:variant>
    </vt:vector>
  </HeadingPairs>
  <TitlesOfParts>
    <vt:vector size="58" baseType="lpstr">
      <vt:lpstr>Amasis MT Pro Black</vt:lpstr>
      <vt:lpstr>Arial</vt:lpstr>
      <vt:lpstr>Calibri</vt:lpstr>
      <vt:lpstr>FrutigerLTStd-Light</vt:lpstr>
      <vt:lpstr>Gentium Basic</vt:lpstr>
      <vt:lpstr>Myriad Pro</vt:lpstr>
      <vt:lpstr>Open Sans</vt:lpstr>
      <vt:lpstr>Roboto</vt:lpstr>
      <vt:lpstr>Times New Roman</vt:lpstr>
      <vt:lpstr>20140311PresentationUWTSDTemplate</vt:lpstr>
      <vt:lpstr> Module LCHS4003  Introduction to  Health and Social Care  WEEK 3  Module Leader Dr Helen Parsons: h.parsons@uwtsd.ac.uk   </vt:lpstr>
      <vt:lpstr>WELCOME</vt:lpstr>
      <vt:lpstr>Ice Breaker</vt:lpstr>
      <vt:lpstr>Moodle Site Familiarity </vt:lpstr>
      <vt:lpstr>Today we will…</vt:lpstr>
      <vt:lpstr>Aims and Objectives of the session</vt:lpstr>
      <vt:lpstr>PowerPoint Presentation</vt:lpstr>
      <vt:lpstr>PowerPoint Presentation</vt:lpstr>
      <vt:lpstr>The Bio-Medical Model of Health Care</vt:lpstr>
      <vt:lpstr>PowerPoint Presentation</vt:lpstr>
      <vt:lpstr>The Social Model of Health and Care</vt:lpstr>
      <vt:lpstr>PowerPoint Presentation</vt:lpstr>
      <vt:lpstr>PowerPoint Presentation</vt:lpstr>
      <vt:lpstr>PowerPoint Presentation</vt:lpstr>
      <vt:lpstr>In pairs identify ideas for…</vt:lpstr>
      <vt:lpstr>The key outcomes from a QA model should be:  </vt:lpstr>
      <vt:lpstr>DHSC Quality Assurance Framework</vt:lpstr>
      <vt:lpstr>Governing Bodies </vt:lpstr>
      <vt:lpstr>PowerPoint Presentation</vt:lpstr>
      <vt:lpstr>Care Quality Commission (CQC)   Fundamental Standards</vt:lpstr>
      <vt:lpstr>CQC Assessment Framework</vt:lpstr>
      <vt:lpstr>CQC Video </vt:lpstr>
      <vt:lpstr>PowerPoint Presentation</vt:lpstr>
      <vt:lpstr>PowerPoint Presentation</vt:lpstr>
      <vt:lpstr>PowerPoint Presentation</vt:lpstr>
      <vt:lpstr>Best Practice Principles in the H &amp; SC Sector </vt:lpstr>
      <vt:lpstr>Health and social care  professional practice</vt:lpstr>
      <vt:lpstr>OUR DUTY OF CANDOUR </vt:lpstr>
      <vt:lpstr>Statutory and professional  duties of candour </vt:lpstr>
      <vt:lpstr>PowerPoint Presentation</vt:lpstr>
      <vt:lpstr>Partnership Working</vt:lpstr>
      <vt:lpstr>Partnership working in H &amp; SC</vt:lpstr>
      <vt:lpstr>Partnerships Characteristics</vt:lpstr>
      <vt:lpstr>Partnerships are successful because…</vt:lpstr>
      <vt:lpstr>Other key ingredients to making a  partnership work are…</vt:lpstr>
      <vt:lpstr>PowerPoint Presentation</vt:lpstr>
      <vt:lpstr>EXTENSION ACTIVITY: VIDEO CARE FAILURE THE EDENFIELD CENTER BURY ROAD MANCHESTER AS ON PANORAMA </vt:lpstr>
      <vt:lpstr>InfoSkills Gym Build up your academic skill base  </vt:lpstr>
      <vt:lpstr>PowerPoint Presentation</vt:lpstr>
      <vt:lpstr>PowerPoint Presentation</vt:lpstr>
      <vt:lpstr>Group Work Activity </vt:lpstr>
      <vt:lpstr>Group Work Task</vt:lpstr>
      <vt:lpstr>Sections in each of the Groups</vt:lpstr>
      <vt:lpstr>PowerPoint Presentation</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63</cp:revision>
  <dcterms:created xsi:type="dcterms:W3CDTF">2021-02-07T21:31:18Z</dcterms:created>
  <dcterms:modified xsi:type="dcterms:W3CDTF">2025-09-18T10:03:53Z</dcterms:modified>
</cp:coreProperties>
</file>