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74" r:id="rId4"/>
    <p:sldId id="259" r:id="rId5"/>
    <p:sldId id="275" r:id="rId6"/>
    <p:sldId id="260" r:id="rId7"/>
    <p:sldId id="261" r:id="rId8"/>
    <p:sldId id="269" r:id="rId9"/>
    <p:sldId id="258" r:id="rId10"/>
    <p:sldId id="270" r:id="rId11"/>
    <p:sldId id="271" r:id="rId12"/>
    <p:sldId id="272" r:id="rId13"/>
    <p:sldId id="273" r:id="rId14"/>
    <p:sldId id="263" r:id="rId15"/>
    <p:sldId id="262" r:id="rId16"/>
    <p:sldId id="265" r:id="rId17"/>
    <p:sldId id="266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078"/>
    <p:restoredTop sz="94707"/>
  </p:normalViewPr>
  <p:slideViewPr>
    <p:cSldViewPr snapToGrid="0" snapToObjects="1">
      <p:cViewPr>
        <p:scale>
          <a:sx n="143" d="100"/>
          <a:sy n="143" d="100"/>
        </p:scale>
        <p:origin x="92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381BA80-A6B4-5044-9E3D-F9ED985407D9}" type="datetimeFigureOut">
              <a:rPr lang="en-US" smtClean="0"/>
              <a:t>2/7/20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27FD65C-B421-5A41-9D9F-B7B5CF7B9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634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3" Type="http://schemas.openxmlformats.org/officeDocument/2006/relationships/image" Target="../media/image13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1096258"/>
            <a:ext cx="8991600" cy="3618596"/>
          </a:xfrm>
        </p:spPr>
        <p:txBody>
          <a:bodyPr>
            <a:normAutofit/>
          </a:bodyPr>
          <a:lstStyle/>
          <a:p>
            <a:r>
              <a:rPr lang="en-US" dirty="0" smtClean="0"/>
              <a:t>Literacy, Writing and Society: A critical literacies investigation into the writings of Bronze Age Crete.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887382"/>
            <a:ext cx="6801612" cy="1513418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Emily Sykes</a:t>
            </a:r>
          </a:p>
          <a:p>
            <a:r>
              <a:rPr lang="en-US" dirty="0" smtClean="0"/>
              <a:t>1700547</a:t>
            </a:r>
          </a:p>
          <a:p>
            <a:r>
              <a:rPr lang="en-US" dirty="0" smtClean="0"/>
              <a:t>HPAH6028 </a:t>
            </a:r>
            <a:r>
              <a:rPr lang="mr-IN" dirty="0" smtClean="0"/>
              <a:t>–</a:t>
            </a:r>
            <a:r>
              <a:rPr lang="en-US" dirty="0" smtClean="0"/>
              <a:t> Classics Dissertation</a:t>
            </a:r>
          </a:p>
          <a:p>
            <a:r>
              <a:rPr lang="en-US" dirty="0" smtClean="0"/>
              <a:t>Coursework 2: Presentation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6236432"/>
            <a:ext cx="1600200" cy="629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69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Inspiration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2075" y="2609202"/>
            <a:ext cx="3837578" cy="3101983"/>
          </a:xfrm>
        </p:spPr>
        <p:txBody>
          <a:bodyPr/>
          <a:lstStyle/>
          <a:p>
            <a:r>
              <a:rPr lang="en-US" dirty="0" smtClean="0"/>
              <a:t>Started at Phaistos Disc</a:t>
            </a:r>
          </a:p>
          <a:p>
            <a:r>
              <a:rPr lang="en-US" dirty="0" smtClean="0"/>
              <a:t>Led into Minoan scripts</a:t>
            </a:r>
          </a:p>
          <a:p>
            <a:pPr lvl="1"/>
            <a:r>
              <a:rPr lang="en-US" dirty="0" smtClean="0"/>
              <a:t>Cretan Hieroglyphic</a:t>
            </a:r>
          </a:p>
          <a:p>
            <a:pPr lvl="1"/>
            <a:r>
              <a:rPr lang="en-US" dirty="0" smtClean="0"/>
              <a:t>Linear A</a:t>
            </a:r>
          </a:p>
          <a:p>
            <a:pPr lvl="1"/>
            <a:r>
              <a:rPr lang="en-US" dirty="0" smtClean="0"/>
              <a:t>Linear B</a:t>
            </a:r>
          </a:p>
          <a:p>
            <a:r>
              <a:rPr lang="en-US" dirty="0" smtClean="0"/>
              <a:t>Now:</a:t>
            </a:r>
          </a:p>
          <a:p>
            <a:pPr lvl="1"/>
            <a:r>
              <a:rPr lang="en-US" dirty="0" smtClean="0"/>
              <a:t>Placing scripts into Minoan Society</a:t>
            </a:r>
          </a:p>
          <a:p>
            <a:r>
              <a:rPr lang="en-US" dirty="0" smtClean="0"/>
              <a:t>Unique research?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61230" y="2830711"/>
            <a:ext cx="4285518" cy="3214138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653" y="2295021"/>
            <a:ext cx="2698532" cy="202389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8" y="4560281"/>
            <a:ext cx="2693677" cy="2020258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522045" y="6108309"/>
            <a:ext cx="4943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 smtClean="0"/>
              <a:t>Photographs taken by Emily Sykes, 2018. (a) coast of Heraklion; (b) Palace of Knossos; </a:t>
            </a:r>
            <a:r>
              <a:rPr lang="de-DE" sz="1200" i="1" dirty="0" smtClean="0"/>
              <a:t>(c) </a:t>
            </a:r>
            <a:r>
              <a:rPr lang="de-DE" sz="1200" i="1" dirty="0" err="1" smtClean="0"/>
              <a:t>Phaistos</a:t>
            </a:r>
            <a:r>
              <a:rPr lang="de-DE" sz="1200" i="1" dirty="0" smtClean="0"/>
              <a:t> Disc at The </a:t>
            </a:r>
            <a:r>
              <a:rPr lang="de-DE" sz="1200" i="1" dirty="0" err="1" smtClean="0"/>
              <a:t>Heraklion</a:t>
            </a:r>
            <a:r>
              <a:rPr lang="de-DE" sz="1200" i="1" dirty="0" smtClean="0"/>
              <a:t> </a:t>
            </a:r>
            <a:r>
              <a:rPr lang="de-DE" sz="1200" i="1" dirty="0" err="1" smtClean="0"/>
              <a:t>Archaeological</a:t>
            </a:r>
            <a:r>
              <a:rPr lang="de-DE" sz="1200" i="1" dirty="0" smtClean="0"/>
              <a:t> Museum.</a:t>
            </a:r>
            <a:endParaRPr lang="en-US" sz="1200" i="1" dirty="0"/>
          </a:p>
        </p:txBody>
      </p:sp>
      <p:sp>
        <p:nvSpPr>
          <p:cNvPr id="8" name="TextBox 7"/>
          <p:cNvSpPr txBox="1"/>
          <p:nvPr/>
        </p:nvSpPr>
        <p:spPr>
          <a:xfrm>
            <a:off x="5519653" y="3975527"/>
            <a:ext cx="478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smtClean="0"/>
              <a:t>a</a:t>
            </a:r>
            <a:endParaRPr lang="en-US" i="1"/>
          </a:p>
        </p:txBody>
      </p:sp>
      <p:sp>
        <p:nvSpPr>
          <p:cNvPr id="9" name="TextBox 8"/>
          <p:cNvSpPr txBox="1"/>
          <p:nvPr/>
        </p:nvSpPr>
        <p:spPr>
          <a:xfrm>
            <a:off x="8710065" y="6200642"/>
            <a:ext cx="324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32798" y="6200642"/>
            <a:ext cx="478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74136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 of the Topic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4969765" cy="3101983"/>
          </a:xfrm>
        </p:spPr>
        <p:txBody>
          <a:bodyPr/>
          <a:lstStyle/>
          <a:p>
            <a:r>
              <a:rPr lang="en-US" dirty="0" smtClean="0"/>
              <a:t>Understanding importance and privileging of literacies and language can allow insight into the Minoan world</a:t>
            </a:r>
          </a:p>
          <a:p>
            <a:r>
              <a:rPr lang="en-US" dirty="0" smtClean="0"/>
              <a:t>Can be used to understand the social hierarchy and its importance</a:t>
            </a:r>
          </a:p>
          <a:p>
            <a:r>
              <a:rPr lang="en-US" dirty="0" smtClean="0"/>
              <a:t>How powerful were people? Was it maintained through the use of certain literacies and holding this back from people in a lower class?</a:t>
            </a:r>
          </a:p>
          <a:p>
            <a:r>
              <a:rPr lang="en-US" dirty="0" smtClean="0"/>
              <a:t>What was the Minoan life?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901" y="2638044"/>
            <a:ext cx="4695528" cy="3101983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7200901" y="5762994"/>
            <a:ext cx="46955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Mural from Palace of Thebes, Archaeological Museum of Thebes, 2019.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45086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Critical Literacies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6688577" cy="3348688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Rassool</a:t>
            </a:r>
          </a:p>
          <a:p>
            <a:pPr lvl="1"/>
            <a:r>
              <a:rPr lang="en-US" dirty="0" smtClean="0"/>
              <a:t>Literacy is multidimensional</a:t>
            </a:r>
          </a:p>
          <a:p>
            <a:pPr lvl="1"/>
            <a:r>
              <a:rPr lang="en-US" dirty="0" smtClean="0"/>
              <a:t>‘serving a variety of social, economic, ideological and political purposes’ (Rassool 1999, p. 7.)</a:t>
            </a:r>
          </a:p>
          <a:p>
            <a:pPr lvl="1"/>
            <a:r>
              <a:rPr lang="en-US" dirty="0" smtClean="0"/>
              <a:t>’regarded as a social practice that is integrally linked with ideology, culture, knowledge and power’ (Rassool 1999, p. 7.)</a:t>
            </a:r>
          </a:p>
          <a:p>
            <a:r>
              <a:rPr lang="en-US" dirty="0" smtClean="0"/>
              <a:t>Freire </a:t>
            </a:r>
          </a:p>
          <a:p>
            <a:pPr lvl="1"/>
            <a:r>
              <a:rPr lang="en-US" dirty="0" smtClean="0"/>
              <a:t>Indigenous language being oppressed by the colonial language</a:t>
            </a:r>
          </a:p>
          <a:p>
            <a:pPr lvl="1"/>
            <a:r>
              <a:rPr lang="en-US" dirty="0" smtClean="0"/>
              <a:t>Literacy is power</a:t>
            </a:r>
          </a:p>
          <a:p>
            <a:pPr lvl="1"/>
            <a:r>
              <a:rPr lang="en-US" dirty="0" smtClean="0"/>
              <a:t>Literacy is not neutral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0653" y="2363638"/>
            <a:ext cx="2702006" cy="4059781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960653" y="6402812"/>
            <a:ext cx="2702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Linear B tablet from Knossos, by </a:t>
            </a:r>
            <a:r>
              <a:rPr lang="en-US" sz="1200" i="1" dirty="0" err="1" smtClean="0"/>
              <a:t>Jebulon</a:t>
            </a:r>
            <a:r>
              <a:rPr lang="en-US" sz="1200" i="1" dirty="0" smtClean="0"/>
              <a:t> in 2015.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7890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Can this be seen?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3388134"/>
            <a:ext cx="6150864" cy="1876806"/>
          </a:xfrm>
        </p:spPr>
        <p:txBody>
          <a:bodyPr/>
          <a:lstStyle/>
          <a:p>
            <a:r>
              <a:rPr lang="en-US" dirty="0" smtClean="0"/>
              <a:t>Medieval Times: Latin and the Bible</a:t>
            </a:r>
          </a:p>
          <a:p>
            <a:r>
              <a:rPr lang="en-US" dirty="0" smtClean="0"/>
              <a:t>Academic </a:t>
            </a:r>
            <a:r>
              <a:rPr lang="en-US" dirty="0" smtClean="0"/>
              <a:t>language</a:t>
            </a:r>
          </a:p>
          <a:p>
            <a:r>
              <a:rPr lang="en-US" dirty="0" smtClean="0"/>
              <a:t>Display of power and status, keep other below the privileged, seen as prestigious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2524536"/>
            <a:ext cx="2746211" cy="3604002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9067799" y="6128538"/>
            <a:ext cx="2746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err="1" smtClean="0"/>
              <a:t>Gutenburg</a:t>
            </a:r>
            <a:r>
              <a:rPr lang="en-US" sz="1200" i="1" dirty="0" smtClean="0"/>
              <a:t> Bible, from Wikimedia Commons, Taken in 2006.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4359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Minoan Society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569032"/>
            <a:ext cx="6145609" cy="4159572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 smtClean="0"/>
              <a:t>Highly stratified</a:t>
            </a:r>
          </a:p>
          <a:p>
            <a:pPr lvl="1"/>
            <a:r>
              <a:rPr lang="en-US" i="1" dirty="0" smtClean="0"/>
              <a:t>qa-si-re-wi-ja</a:t>
            </a:r>
          </a:p>
          <a:p>
            <a:pPr lvl="2"/>
            <a:r>
              <a:rPr lang="en-US" dirty="0" smtClean="0"/>
              <a:t>‘officials acting under a king or in effect kinglets in their own right’ (Castleden 1990, p. 23.)</a:t>
            </a:r>
          </a:p>
          <a:p>
            <a:r>
              <a:rPr lang="en-US" sz="1600" dirty="0"/>
              <a:t>Hequetai </a:t>
            </a:r>
            <a:r>
              <a:rPr lang="mr-IN" sz="1600" dirty="0"/>
              <a:t>–</a:t>
            </a:r>
            <a:r>
              <a:rPr lang="en-US" sz="1600" dirty="0"/>
              <a:t> </a:t>
            </a:r>
            <a:r>
              <a:rPr lang="en-US" sz="1600" i="1" dirty="0"/>
              <a:t>e-qe-ta</a:t>
            </a:r>
          </a:p>
          <a:p>
            <a:pPr lvl="1"/>
            <a:r>
              <a:rPr lang="en-US" dirty="0"/>
              <a:t>Followers, security for </a:t>
            </a:r>
            <a:r>
              <a:rPr lang="en-US" dirty="0" err="1"/>
              <a:t>Wanax</a:t>
            </a:r>
            <a:endParaRPr lang="en-US" dirty="0"/>
          </a:p>
          <a:p>
            <a:pPr lvl="1"/>
            <a:r>
              <a:rPr lang="en-US" dirty="0"/>
              <a:t>‘senior administrators and military commanders’ (Castleden 1990, p. 24-25</a:t>
            </a:r>
            <a:r>
              <a:rPr lang="en-US" dirty="0" smtClean="0"/>
              <a:t>.)</a:t>
            </a:r>
          </a:p>
          <a:p>
            <a:r>
              <a:rPr lang="en-US" sz="1600" dirty="0"/>
              <a:t>Lower class</a:t>
            </a:r>
          </a:p>
          <a:p>
            <a:pPr lvl="1"/>
            <a:r>
              <a:rPr lang="en-US" dirty="0"/>
              <a:t>‘not the concern of the tablet scribes’ (Castleden 1990, p. 25</a:t>
            </a:r>
            <a:r>
              <a:rPr lang="en-US" dirty="0" smtClean="0"/>
              <a:t>.)</a:t>
            </a:r>
          </a:p>
          <a:p>
            <a:r>
              <a:rPr lang="en-US" sz="1600" dirty="0"/>
              <a:t>Any religious role had own place in social hierarchy</a:t>
            </a:r>
          </a:p>
          <a:p>
            <a:pPr lvl="1"/>
            <a:r>
              <a:rPr lang="en-US" dirty="0"/>
              <a:t>’size and elaborateness of the Minoan temples and the very large number of cult objects’ (Castleden 1990, p. 24.)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734799" y="6336870"/>
            <a:ext cx="3310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Photograph taken by Emily Sykes, 2018. Snake Goddess figurine at Heraklion Archaeological Museum.</a:t>
            </a:r>
            <a:endParaRPr lang="en-US" sz="12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06259" y="3040011"/>
            <a:ext cx="3767838" cy="2825879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713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In Bronze Age Crete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6857446" cy="327038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Women in Mycenaean Greece: The Linear B Tablets from Pylos and Knossos</a:t>
            </a:r>
            <a:endParaRPr lang="en-US" dirty="0"/>
          </a:p>
          <a:p>
            <a:pPr lvl="1"/>
            <a:r>
              <a:rPr lang="en-US" dirty="0" smtClean="0"/>
              <a:t>Religion</a:t>
            </a:r>
          </a:p>
          <a:p>
            <a:pPr lvl="1"/>
            <a:r>
              <a:rPr lang="en-US" dirty="0" smtClean="0"/>
              <a:t>Property holdings</a:t>
            </a:r>
          </a:p>
          <a:p>
            <a:pPr lvl="1"/>
            <a:r>
              <a:rPr lang="en-US" dirty="0" smtClean="0"/>
              <a:t>KN </a:t>
            </a:r>
            <a:r>
              <a:rPr lang="en-US" dirty="0" err="1" smtClean="0"/>
              <a:t>Uf</a:t>
            </a:r>
            <a:r>
              <a:rPr lang="en-US" dirty="0" smtClean="0"/>
              <a:t> 1031 + 5738</a:t>
            </a:r>
          </a:p>
          <a:p>
            <a:pPr lvl="2"/>
            <a:r>
              <a:rPr lang="en-US" dirty="0" smtClean="0"/>
              <a:t>2 women, orchard plots, represent 10% of ‘all known landowners at Knossos’ (Olsen 2014, p. 196; p. 307.)</a:t>
            </a:r>
          </a:p>
          <a:p>
            <a:r>
              <a:rPr lang="en-US" dirty="0" smtClean="0"/>
              <a:t>Evans: matriarchal society </a:t>
            </a:r>
            <a:r>
              <a:rPr lang="mr-IN" dirty="0" smtClean="0"/>
              <a:t>–</a:t>
            </a:r>
            <a:r>
              <a:rPr lang="en-US" dirty="0" smtClean="0"/>
              <a:t> evidence for this </a:t>
            </a:r>
            <a:r>
              <a:rPr lang="en-US" i="1" dirty="0" smtClean="0"/>
              <a:t>(Eller 2012, p. 79.)</a:t>
            </a:r>
          </a:p>
          <a:p>
            <a:r>
              <a:rPr lang="en-US" dirty="0" smtClean="0"/>
              <a:t>Were women literate?</a:t>
            </a:r>
          </a:p>
          <a:p>
            <a:r>
              <a:rPr lang="en-US" dirty="0" smtClean="0"/>
              <a:t>How much of an education did they have?</a:t>
            </a:r>
          </a:p>
          <a:p>
            <a:r>
              <a:rPr lang="en-US" dirty="0" smtClean="0"/>
              <a:t>Women’s place in religion?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7014" y="2349669"/>
            <a:ext cx="2344654" cy="4274226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7475881" y="6162230"/>
            <a:ext cx="1971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Minoan dress in </a:t>
            </a:r>
            <a:r>
              <a:rPr lang="en-US" sz="1200" i="1" smtClean="0"/>
              <a:t>Heraklion Archaeological Museum, 2007.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81835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Minoan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416" y="2427360"/>
            <a:ext cx="4342192" cy="3952537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Piquette</a:t>
            </a:r>
            <a:r>
              <a:rPr lang="en-US" dirty="0"/>
              <a:t> and </a:t>
            </a:r>
            <a:r>
              <a:rPr lang="en-US" dirty="0" smtClean="0"/>
              <a:t>Whitehouse</a:t>
            </a:r>
          </a:p>
          <a:p>
            <a:pPr lvl="1"/>
            <a:r>
              <a:rPr lang="en-US" dirty="0" smtClean="0"/>
              <a:t>Materiality: ‘in a general way to the material aspects, while also, and importantly, prompting their situation in relation to mutually-informing sets of practices’ (Piquette and Whitehouse 2013, p. 3.)</a:t>
            </a:r>
            <a:endParaRPr lang="en-US" dirty="0"/>
          </a:p>
          <a:p>
            <a:r>
              <a:rPr lang="en-US" dirty="0" smtClean="0"/>
              <a:t>Whittaker</a:t>
            </a:r>
          </a:p>
          <a:p>
            <a:pPr lvl="1"/>
            <a:r>
              <a:rPr lang="en-US" dirty="0" smtClean="0"/>
              <a:t>Object’s permanence is linked to the information’s permanence (Whittaker 2013, p. 118.)</a:t>
            </a:r>
            <a:endParaRPr lang="en-US" dirty="0"/>
          </a:p>
          <a:p>
            <a:r>
              <a:rPr lang="en-US" dirty="0" smtClean="0"/>
              <a:t>Finlayson</a:t>
            </a:r>
          </a:p>
          <a:p>
            <a:pPr lvl="1"/>
            <a:r>
              <a:rPr lang="en-US" dirty="0" smtClean="0"/>
              <a:t>Use of the object is linked to it’s shape (Finlayson 2013, p. 137.)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142008" y="2427360"/>
            <a:ext cx="4934309" cy="428399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Flouda</a:t>
            </a:r>
            <a:endParaRPr lang="en-US" dirty="0"/>
          </a:p>
          <a:p>
            <a:pPr lvl="1"/>
            <a:r>
              <a:rPr lang="en-US" dirty="0"/>
              <a:t>Focuses on the ‘material, shape, mode and direction of writing, as well as archaeological context</a:t>
            </a:r>
            <a:r>
              <a:rPr lang="en-US" dirty="0" smtClean="0"/>
              <a:t>’ (Piquette and Whitehouse 2013, p. 8.)</a:t>
            </a:r>
          </a:p>
          <a:p>
            <a:pPr lvl="1"/>
            <a:r>
              <a:rPr lang="en-US" dirty="0" smtClean="0"/>
              <a:t>‘A material practice approach specifically allows us to understand the following crucial questions: how the physical substance of the writing surface helps the inscribed objects transcend space and time; also, how writing technologies embody our mental trajectories by shaping writing processes’ (</a:t>
            </a:r>
            <a:r>
              <a:rPr lang="en-US" dirty="0" err="1" smtClean="0"/>
              <a:t>Flouda</a:t>
            </a:r>
            <a:r>
              <a:rPr lang="en-US" dirty="0" smtClean="0"/>
              <a:t> 2013, p. 143.)</a:t>
            </a:r>
            <a:endParaRPr lang="en-US" dirty="0"/>
          </a:p>
          <a:p>
            <a:r>
              <a:rPr lang="en-US" dirty="0"/>
              <a:t>Tomas</a:t>
            </a:r>
          </a:p>
          <a:p>
            <a:pPr lvl="1"/>
            <a:r>
              <a:rPr lang="en-US" dirty="0"/>
              <a:t>Practice of cutting the tablets and the different </a:t>
            </a:r>
            <a:r>
              <a:rPr lang="en-US" dirty="0" smtClean="0"/>
              <a:t>methods (Tomas 2013, p. 177.)</a:t>
            </a:r>
            <a:endParaRPr lang="en-US" dirty="0"/>
          </a:p>
          <a:p>
            <a:pPr lvl="2"/>
            <a:r>
              <a:rPr lang="en-US" dirty="0"/>
              <a:t>Page-shaper</a:t>
            </a:r>
          </a:p>
          <a:p>
            <a:pPr lvl="2"/>
            <a:r>
              <a:rPr lang="en-US" dirty="0"/>
              <a:t>Elongated tablets</a:t>
            </a:r>
          </a:p>
          <a:p>
            <a:pPr lvl="3"/>
            <a:r>
              <a:rPr lang="en-US" dirty="0"/>
              <a:t>‘a reclassification according to the origin of the </a:t>
            </a:r>
            <a:r>
              <a:rPr lang="en-US" dirty="0" smtClean="0"/>
              <a:t>people </a:t>
            </a:r>
            <a:r>
              <a:rPr lang="en-US" dirty="0"/>
              <a:t>registered</a:t>
            </a:r>
            <a:r>
              <a:rPr lang="en-US" dirty="0" smtClean="0"/>
              <a:t>’ (Piquette and Whitehouse 2013, p. 8.)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2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Phaistos Disc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319200"/>
            <a:ext cx="5501160" cy="4441818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The Phaistos Palace, Chamber 8, Northeast wing of Palace (</a:t>
            </a:r>
            <a:r>
              <a:rPr lang="en-US" dirty="0" err="1" smtClean="0"/>
              <a:t>Balistier</a:t>
            </a:r>
            <a:r>
              <a:rPr lang="en-US" dirty="0" smtClean="0"/>
              <a:t> 2000, p. 32.)</a:t>
            </a:r>
          </a:p>
          <a:p>
            <a:pPr lvl="1"/>
            <a:r>
              <a:rPr lang="en-US" dirty="0" smtClean="0"/>
              <a:t>Found in 1908 (</a:t>
            </a:r>
            <a:r>
              <a:rPr lang="en-US" dirty="0" err="1" smtClean="0"/>
              <a:t>Balisiter</a:t>
            </a:r>
            <a:r>
              <a:rPr lang="en-US" dirty="0" smtClean="0"/>
              <a:t> 2000, p. 10.)</a:t>
            </a:r>
          </a:p>
          <a:p>
            <a:pPr lvl="1"/>
            <a:r>
              <a:rPr lang="en-US" dirty="0" smtClean="0"/>
              <a:t>Clay </a:t>
            </a:r>
            <a:r>
              <a:rPr lang="mr-IN" dirty="0" smtClean="0"/>
              <a:t>–</a:t>
            </a:r>
            <a:r>
              <a:rPr lang="en-US" dirty="0" smtClean="0"/>
              <a:t> ’highest quality </a:t>
            </a:r>
            <a:r>
              <a:rPr lang="mr-IN" dirty="0" smtClean="0"/>
              <a:t>…</a:t>
            </a:r>
            <a:r>
              <a:rPr lang="en-US" dirty="0" smtClean="0"/>
              <a:t> resembles Minoan eggshell ware’ (</a:t>
            </a:r>
            <a:r>
              <a:rPr lang="en-US" dirty="0" err="1" smtClean="0"/>
              <a:t>Balistier</a:t>
            </a:r>
            <a:r>
              <a:rPr lang="en-US" dirty="0" smtClean="0"/>
              <a:t> 2000, p. 32.)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Diameter: 15.8-16.5cm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Thickness: 1.6-2.1cm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MMII-IIIB </a:t>
            </a:r>
            <a:r>
              <a:rPr lang="en-US" dirty="0" smtClean="0">
                <a:solidFill>
                  <a:schemeClr val="tx1"/>
                </a:solidFill>
              </a:rPr>
              <a:t>(</a:t>
            </a:r>
            <a:r>
              <a:rPr lang="en-US" dirty="0" err="1" smtClean="0">
                <a:solidFill>
                  <a:schemeClr val="tx1"/>
                </a:solidFill>
              </a:rPr>
              <a:t>Duhoux</a:t>
            </a:r>
            <a:r>
              <a:rPr lang="en-US" dirty="0" smtClean="0">
                <a:solidFill>
                  <a:schemeClr val="tx1"/>
                </a:solidFill>
              </a:rPr>
              <a:t> 2000, p. 597.)</a:t>
            </a:r>
          </a:p>
          <a:p>
            <a:pPr lvl="1"/>
            <a:r>
              <a:rPr lang="en-US" dirty="0" smtClean="0"/>
              <a:t>Many </a:t>
            </a:r>
            <a:r>
              <a:rPr lang="en-US" dirty="0" smtClean="0"/>
              <a:t>suggestions for its purpose</a:t>
            </a:r>
          </a:p>
          <a:p>
            <a:pPr lvl="2"/>
            <a:r>
              <a:rPr lang="en-US" dirty="0" err="1"/>
              <a:t>Stawell</a:t>
            </a:r>
            <a:r>
              <a:rPr lang="en-US" dirty="0"/>
              <a:t>: a hymn to the earliest form of </a:t>
            </a:r>
            <a:r>
              <a:rPr lang="en-US" dirty="0" smtClean="0"/>
              <a:t>Athena</a:t>
            </a:r>
          </a:p>
          <a:p>
            <a:pPr lvl="2"/>
            <a:r>
              <a:rPr lang="en-US" dirty="0" err="1" smtClean="0"/>
              <a:t>Matossian</a:t>
            </a:r>
            <a:r>
              <a:rPr lang="en-US" dirty="0" smtClean="0"/>
              <a:t>: Solar Calendar?</a:t>
            </a:r>
          </a:p>
          <a:p>
            <a:r>
              <a:rPr lang="en-US" dirty="0" smtClean="0"/>
              <a:t>Why?</a:t>
            </a:r>
          </a:p>
          <a:p>
            <a:pPr lvl="1"/>
            <a:r>
              <a:rPr lang="en-US" dirty="0" smtClean="0"/>
              <a:t>Allows an analysis without relying on the translation of the script</a:t>
            </a:r>
          </a:p>
          <a:p>
            <a:pPr lvl="1"/>
            <a:endParaRPr lang="en-US" dirty="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754" y="2319200"/>
            <a:ext cx="3857123" cy="3782662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7910754" y="6197663"/>
            <a:ext cx="38571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Phaistos Disc, from </a:t>
            </a:r>
            <a:r>
              <a:rPr lang="en-US" sz="1200" i="1" dirty="0" err="1" smtClean="0"/>
              <a:t>Flouda</a:t>
            </a:r>
            <a:r>
              <a:rPr lang="en-US" sz="1200" i="1" dirty="0" smtClean="0"/>
              <a:t> 2013, p. 161.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09484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454442"/>
            <a:ext cx="4923643" cy="4219074"/>
          </a:xfrm>
        </p:spPr>
        <p:txBody>
          <a:bodyPr>
            <a:normAutofit/>
          </a:bodyPr>
          <a:lstStyle/>
          <a:p>
            <a:r>
              <a:rPr lang="en-US" dirty="0" smtClean="0"/>
              <a:t>Mavro Spelio Ring (1926/27)</a:t>
            </a:r>
          </a:p>
          <a:p>
            <a:pPr lvl="1"/>
            <a:r>
              <a:rPr lang="en-US" dirty="0" smtClean="0"/>
              <a:t>Cast gold (Davis and Verduci 2015, p. 54.)</a:t>
            </a:r>
            <a:endParaRPr lang="en-US" dirty="0"/>
          </a:p>
          <a:p>
            <a:pPr lvl="1"/>
            <a:r>
              <a:rPr lang="en-US" dirty="0" smtClean="0"/>
              <a:t>MMIII </a:t>
            </a:r>
            <a:r>
              <a:rPr lang="en-US" dirty="0" smtClean="0"/>
              <a:t>Period (</a:t>
            </a:r>
            <a:r>
              <a:rPr lang="en-US" dirty="0" err="1" smtClean="0"/>
              <a:t>Forsdyke</a:t>
            </a:r>
            <a:r>
              <a:rPr lang="en-US" dirty="0" smtClean="0"/>
              <a:t> 1927, p. 285.)</a:t>
            </a:r>
          </a:p>
          <a:p>
            <a:pPr lvl="1"/>
            <a:r>
              <a:rPr lang="en-US" dirty="0" smtClean="0"/>
              <a:t>Name </a:t>
            </a:r>
            <a:r>
              <a:rPr lang="en-US" dirty="0" smtClean="0"/>
              <a:t>or title? Comparison to contemporary Egyptian </a:t>
            </a:r>
            <a:r>
              <a:rPr lang="en-GB" dirty="0" smtClean="0"/>
              <a:t>jewellery</a:t>
            </a:r>
            <a:r>
              <a:rPr lang="en-US" dirty="0" smtClean="0"/>
              <a:t> and early Greek rings</a:t>
            </a:r>
          </a:p>
          <a:p>
            <a:r>
              <a:rPr lang="en-US" dirty="0" smtClean="0"/>
              <a:t>Why</a:t>
            </a:r>
            <a:r>
              <a:rPr lang="en-US" dirty="0" smtClean="0"/>
              <a:t>?</a:t>
            </a:r>
          </a:p>
          <a:p>
            <a:pPr lvl="1"/>
            <a:r>
              <a:rPr lang="en-US" dirty="0" smtClean="0"/>
              <a:t>Similar pattern to Disc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Forsdyke</a:t>
            </a:r>
            <a:r>
              <a:rPr lang="en-US" dirty="0" smtClean="0"/>
              <a:t> offers this as well</a:t>
            </a:r>
          </a:p>
          <a:p>
            <a:pPr lvl="1"/>
            <a:r>
              <a:rPr lang="en-US" dirty="0" smtClean="0"/>
              <a:t>Writing on a piece of </a:t>
            </a:r>
            <a:r>
              <a:rPr lang="en-GB" dirty="0" smtClean="0"/>
              <a:t>jewellery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limited in what it could be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4812" y="2627653"/>
            <a:ext cx="3790805" cy="2567002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7504812" y="5304629"/>
            <a:ext cx="37908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Gold Mavro Spelio Ring, from </a:t>
            </a:r>
            <a:r>
              <a:rPr lang="en-US" sz="1200" i="1" dirty="0" err="1" smtClean="0"/>
              <a:t>Flouda</a:t>
            </a:r>
            <a:r>
              <a:rPr lang="en-US" sz="1200" i="1" dirty="0" smtClean="0"/>
              <a:t> 2013, p. 161.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09416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342652"/>
            <a:ext cx="5324696" cy="4515348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Ashmolean </a:t>
            </a:r>
            <a:r>
              <a:rPr lang="en-US" dirty="0" smtClean="0"/>
              <a:t>Museum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Dr</a:t>
            </a:r>
            <a:r>
              <a:rPr lang="en-US" dirty="0" smtClean="0"/>
              <a:t> Andrew </a:t>
            </a:r>
            <a:r>
              <a:rPr lang="en-US" dirty="0" err="1" smtClean="0"/>
              <a:t>Shapland</a:t>
            </a:r>
            <a:endParaRPr lang="en-US" dirty="0" smtClean="0"/>
          </a:p>
          <a:p>
            <a:pPr lvl="1"/>
            <a:r>
              <a:rPr lang="en-US" dirty="0" smtClean="0"/>
              <a:t>Libation table</a:t>
            </a:r>
          </a:p>
          <a:p>
            <a:pPr lvl="2"/>
            <a:r>
              <a:rPr lang="en-US" dirty="0"/>
              <a:t>Middle Minoan III Period </a:t>
            </a:r>
            <a:r>
              <a:rPr lang="mr-IN" dirty="0"/>
              <a:t>–</a:t>
            </a:r>
            <a:r>
              <a:rPr lang="en-US" dirty="0"/>
              <a:t> Late Minoan I Period (1800-1450 BC</a:t>
            </a:r>
            <a:r>
              <a:rPr lang="en-US" dirty="0" smtClean="0"/>
              <a:t>)</a:t>
            </a:r>
          </a:p>
          <a:p>
            <a:pPr lvl="2"/>
            <a:r>
              <a:rPr lang="en-US" dirty="0" smtClean="0"/>
              <a:t>Made of serpentine? Based off libation tables from </a:t>
            </a:r>
            <a:r>
              <a:rPr lang="en-US" dirty="0" err="1" smtClean="0"/>
              <a:t>Psychro</a:t>
            </a:r>
            <a:r>
              <a:rPr lang="en-US" dirty="0" smtClean="0"/>
              <a:t> in British Museum</a:t>
            </a:r>
          </a:p>
          <a:p>
            <a:pPr lvl="2"/>
            <a:r>
              <a:rPr lang="en-US" dirty="0" smtClean="0"/>
              <a:t>Religious use</a:t>
            </a:r>
          </a:p>
          <a:p>
            <a:pPr lvl="1"/>
            <a:r>
              <a:rPr lang="en-US" dirty="0" smtClean="0"/>
              <a:t>Inscribed stone vessel</a:t>
            </a:r>
          </a:p>
          <a:p>
            <a:pPr lvl="2"/>
            <a:r>
              <a:rPr lang="en-US" dirty="0" smtClean="0"/>
              <a:t>Found at North of Palace of Knossos</a:t>
            </a:r>
          </a:p>
          <a:p>
            <a:pPr lvl="2"/>
            <a:r>
              <a:rPr lang="en-US" dirty="0" smtClean="0"/>
              <a:t>Diameter: 11.5cm</a:t>
            </a:r>
          </a:p>
          <a:p>
            <a:pPr lvl="2"/>
            <a:r>
              <a:rPr lang="en-US" dirty="0" smtClean="0"/>
              <a:t>Height: 7.8cm</a:t>
            </a:r>
          </a:p>
          <a:p>
            <a:pPr lvl="2"/>
            <a:r>
              <a:rPr lang="en-US" dirty="0" smtClean="0"/>
              <a:t>Width: 8.5cm</a:t>
            </a:r>
          </a:p>
          <a:p>
            <a:pPr lvl="2"/>
            <a:r>
              <a:rPr lang="en-US" dirty="0"/>
              <a:t>Middle Minoan III Period </a:t>
            </a:r>
            <a:r>
              <a:rPr lang="mr-IN" dirty="0"/>
              <a:t>–</a:t>
            </a:r>
            <a:r>
              <a:rPr lang="en-US" dirty="0"/>
              <a:t> Late Minoans I Period (1800-1450 BC)</a:t>
            </a:r>
          </a:p>
          <a:p>
            <a:pPr lvl="2"/>
            <a:r>
              <a:rPr lang="en-US" dirty="0" smtClean="0"/>
              <a:t>Steatite</a:t>
            </a:r>
          </a:p>
          <a:p>
            <a:r>
              <a:rPr lang="en-US" dirty="0" smtClean="0"/>
              <a:t>Why?</a:t>
            </a:r>
          </a:p>
          <a:p>
            <a:pPr lvl="1"/>
            <a:r>
              <a:rPr lang="en-US" dirty="0" smtClean="0"/>
              <a:t>Different uses, religious purpose, covers another type of literacy and who it was available to</a:t>
            </a:r>
            <a:endParaRPr lang="en-US" dirty="0"/>
          </a:p>
        </p:txBody>
      </p:sp>
      <p:pic>
        <p:nvPicPr>
          <p:cNvPr id="4" name="Picture 3" descr="http://collections.ashmolean.org/media/ashmole6_collection/w800/Multimedia_B/AN/AN_1896-1908_AE_1-a-S-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262" y="2342651"/>
            <a:ext cx="2423353" cy="193868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13758" y="2342651"/>
            <a:ext cx="2064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 smtClean="0"/>
              <a:t>Libation table, on display at the Ashmolean Museum, Oxford.</a:t>
            </a:r>
            <a:endParaRPr lang="en-US" sz="12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7867" y="4518954"/>
            <a:ext cx="2457748" cy="1846383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7203287" y="5903672"/>
            <a:ext cx="2064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 smtClean="0"/>
              <a:t>Inscribed stone vessel, at the Ashmolean Museum, Oxford.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06304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334986"/>
            <a:ext cx="4811348" cy="4292271"/>
          </a:xfrm>
        </p:spPr>
        <p:txBody>
          <a:bodyPr>
            <a:normAutofit/>
          </a:bodyPr>
          <a:lstStyle/>
          <a:p>
            <a:r>
              <a:rPr lang="en-US" dirty="0"/>
              <a:t>Linear B</a:t>
            </a:r>
          </a:p>
          <a:p>
            <a:pPr lvl="1"/>
            <a:r>
              <a:rPr lang="en-US" dirty="0" smtClean="0"/>
              <a:t>Tablets KN </a:t>
            </a:r>
            <a:r>
              <a:rPr lang="en-US" dirty="0" err="1" smtClean="0"/>
              <a:t>Uf</a:t>
            </a:r>
            <a:r>
              <a:rPr lang="en-US" dirty="0" smtClean="0"/>
              <a:t> 1031 and 5738</a:t>
            </a:r>
          </a:p>
          <a:p>
            <a:pPr lvl="2"/>
            <a:r>
              <a:rPr lang="en-US" dirty="0" smtClean="0"/>
              <a:t>Olsen’s discussion of them</a:t>
            </a:r>
          </a:p>
          <a:p>
            <a:pPr lvl="2"/>
            <a:r>
              <a:rPr lang="en-US" dirty="0" smtClean="0"/>
              <a:t>2 women who owned orchard plots, represented 10% of all known landowners in Knossos</a:t>
            </a:r>
          </a:p>
          <a:p>
            <a:pPr lvl="1"/>
            <a:r>
              <a:rPr lang="en-US" dirty="0"/>
              <a:t>Edited chapters from Piquette and </a:t>
            </a:r>
            <a:r>
              <a:rPr lang="en-US" dirty="0" smtClean="0"/>
              <a:t>Whitehouse</a:t>
            </a:r>
            <a:r>
              <a:rPr lang="mr-IN" dirty="0" smtClean="0"/>
              <a:t>–</a:t>
            </a:r>
            <a:r>
              <a:rPr lang="en-US" dirty="0" smtClean="0"/>
              <a:t> general discussion</a:t>
            </a:r>
            <a:endParaRPr lang="en-US" dirty="0"/>
          </a:p>
          <a:p>
            <a:r>
              <a:rPr lang="en-US" dirty="0" smtClean="0"/>
              <a:t>Why</a:t>
            </a:r>
            <a:r>
              <a:rPr lang="en-US" dirty="0" smtClean="0"/>
              <a:t>?</a:t>
            </a:r>
          </a:p>
          <a:p>
            <a:pPr lvl="1"/>
            <a:r>
              <a:rPr lang="en-US" dirty="0" smtClean="0"/>
              <a:t>Administrative use </a:t>
            </a:r>
            <a:r>
              <a:rPr lang="mr-IN" dirty="0" smtClean="0"/>
              <a:t>–</a:t>
            </a:r>
            <a:r>
              <a:rPr lang="en-US" dirty="0" smtClean="0"/>
              <a:t> allows insight into the palace as well as the social hierarchy</a:t>
            </a:r>
          </a:p>
          <a:p>
            <a:pPr lvl="1"/>
            <a:r>
              <a:rPr lang="en-US" dirty="0" smtClean="0"/>
              <a:t>What were the main concerns of the tablet scribes?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523" y="2616709"/>
            <a:ext cx="4702087" cy="2992237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7174523" y="5698407"/>
            <a:ext cx="470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Illustrations from Tomas 2013, depicting two Linear B tablets and how clear and detailed they are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7590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Linear 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312604"/>
            <a:ext cx="5965807" cy="4290186"/>
          </a:xfrm>
        </p:spPr>
        <p:txBody>
          <a:bodyPr>
            <a:normAutofit/>
          </a:bodyPr>
          <a:lstStyle/>
          <a:p>
            <a:r>
              <a:rPr lang="en-US" dirty="0" smtClean="0"/>
              <a:t>Stirrup Jars</a:t>
            </a:r>
          </a:p>
          <a:p>
            <a:pPr lvl="1"/>
            <a:r>
              <a:rPr lang="en-US" dirty="0" smtClean="0"/>
              <a:t>Liverpool </a:t>
            </a:r>
            <a:r>
              <a:rPr lang="en-US" dirty="0"/>
              <a:t>World </a:t>
            </a:r>
            <a:r>
              <a:rPr lang="en-US" dirty="0" smtClean="0"/>
              <a:t>Museum</a:t>
            </a:r>
          </a:p>
          <a:p>
            <a:pPr lvl="2"/>
            <a:r>
              <a:rPr lang="en-US" dirty="0" smtClean="0"/>
              <a:t>1300-1250 BC (Late Helladic IIIB1</a:t>
            </a:r>
            <a:r>
              <a:rPr lang="en-US" dirty="0" smtClean="0"/>
              <a:t>)</a:t>
            </a:r>
          </a:p>
          <a:p>
            <a:pPr lvl="2"/>
            <a:r>
              <a:rPr lang="en-US" dirty="0" smtClean="0"/>
              <a:t>a </a:t>
            </a:r>
            <a:r>
              <a:rPr lang="en-US" dirty="0"/>
              <a:t>close up to </a:t>
            </a:r>
            <a:r>
              <a:rPr lang="en-US" dirty="0" err="1"/>
              <a:t>analyse</a:t>
            </a:r>
            <a:r>
              <a:rPr lang="en-US" dirty="0"/>
              <a:t>, </a:t>
            </a:r>
            <a:r>
              <a:rPr lang="en-US" dirty="0" smtClean="0"/>
              <a:t>any </a:t>
            </a:r>
            <a:r>
              <a:rPr lang="en-US" dirty="0"/>
              <a:t>similarities when referring to Judson’s </a:t>
            </a:r>
            <a:r>
              <a:rPr lang="en-US" dirty="0" smtClean="0"/>
              <a:t>work?</a:t>
            </a:r>
            <a:endParaRPr lang="en-US" dirty="0" smtClean="0"/>
          </a:p>
          <a:p>
            <a:pPr lvl="1"/>
            <a:r>
              <a:rPr lang="en-US" dirty="0" smtClean="0"/>
              <a:t>Judson’s </a:t>
            </a:r>
            <a:r>
              <a:rPr lang="en-US" dirty="0"/>
              <a:t>analysis </a:t>
            </a:r>
            <a:r>
              <a:rPr lang="en-US" i="1" dirty="0"/>
              <a:t>(Judson 2013</a:t>
            </a:r>
            <a:r>
              <a:rPr lang="en-US" i="1" dirty="0" smtClean="0"/>
              <a:t>)</a:t>
            </a:r>
          </a:p>
          <a:p>
            <a:pPr lvl="2"/>
            <a:r>
              <a:rPr lang="en-US" dirty="0" smtClean="0"/>
              <a:t>Talks generally about their use in </a:t>
            </a:r>
            <a:r>
              <a:rPr lang="en-US" dirty="0" smtClean="0"/>
              <a:t>trading</a:t>
            </a:r>
          </a:p>
          <a:p>
            <a:pPr lvl="2"/>
            <a:r>
              <a:rPr lang="en-US" dirty="0" smtClean="0"/>
              <a:t>An understanding </a:t>
            </a:r>
            <a:r>
              <a:rPr lang="en-US" dirty="0"/>
              <a:t>of their use and what has been found so far, who would have written on the </a:t>
            </a:r>
            <a:r>
              <a:rPr lang="en-US" dirty="0" smtClean="0"/>
              <a:t>jars</a:t>
            </a:r>
            <a:endParaRPr lang="en-US" dirty="0" smtClean="0"/>
          </a:p>
          <a:p>
            <a:r>
              <a:rPr lang="en-US" dirty="0" smtClean="0"/>
              <a:t>Why?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overs </a:t>
            </a:r>
            <a:r>
              <a:rPr lang="en-US" dirty="0" smtClean="0"/>
              <a:t>another type of literacy, look into the trading and economic world of the Minoans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7120" y="2312603"/>
            <a:ext cx="3397769" cy="3971821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8437119" y="6325790"/>
            <a:ext cx="33977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Stirrup Jar, held at the Liverpool World Museum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75457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Issues to be Addressed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6546" y="2269301"/>
            <a:ext cx="3958649" cy="4090560"/>
          </a:xfrm>
        </p:spPr>
        <p:txBody>
          <a:bodyPr>
            <a:normAutofit/>
          </a:bodyPr>
          <a:lstStyle/>
          <a:p>
            <a:r>
              <a:rPr lang="en-US" dirty="0" smtClean="0"/>
              <a:t>Phaistos </a:t>
            </a:r>
            <a:r>
              <a:rPr lang="en-US" dirty="0"/>
              <a:t>D</a:t>
            </a:r>
            <a:r>
              <a:rPr lang="en-US" dirty="0" smtClean="0"/>
              <a:t>isc and Linear A</a:t>
            </a:r>
            <a:endParaRPr lang="en-US" dirty="0" smtClean="0"/>
          </a:p>
          <a:p>
            <a:pPr lvl="1"/>
            <a:r>
              <a:rPr lang="en-US" dirty="0" smtClean="0"/>
              <a:t>No </a:t>
            </a:r>
            <a:r>
              <a:rPr lang="en-US" dirty="0" smtClean="0"/>
              <a:t>successful translation</a:t>
            </a:r>
          </a:p>
          <a:p>
            <a:pPr lvl="1"/>
            <a:r>
              <a:rPr lang="en-US" dirty="0" smtClean="0"/>
              <a:t>Misconception of Linear A being religious </a:t>
            </a:r>
            <a:r>
              <a:rPr lang="en-US" dirty="0" smtClean="0"/>
              <a:t>language</a:t>
            </a:r>
          </a:p>
          <a:p>
            <a:r>
              <a:rPr lang="en-US" dirty="0"/>
              <a:t>Sample size</a:t>
            </a:r>
          </a:p>
          <a:p>
            <a:pPr lvl="1"/>
            <a:r>
              <a:rPr lang="en-US" dirty="0"/>
              <a:t>Not a large amount of texts from Bronze Age Crete, many fragmentary and untranslated</a:t>
            </a:r>
          </a:p>
          <a:p>
            <a:pPr lvl="1"/>
            <a:r>
              <a:rPr lang="en-US" dirty="0"/>
              <a:t>Very small amount of artefacts used in this investigation</a:t>
            </a:r>
          </a:p>
          <a:p>
            <a:pPr lvl="1"/>
            <a:r>
              <a:rPr lang="en-US" dirty="0"/>
              <a:t>Only represents a small amount of what could be </a:t>
            </a:r>
            <a:r>
              <a:rPr lang="en-US" dirty="0" smtClean="0"/>
              <a:t>said</a:t>
            </a:r>
            <a:endParaRPr lang="en-US" dirty="0" smtClean="0"/>
          </a:p>
          <a:p>
            <a:pPr lvl="1"/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589723" y="2830711"/>
            <a:ext cx="4285518" cy="3214138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4727644" y="6146372"/>
            <a:ext cx="33977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 smtClean="0"/>
              <a:t>Photograph taken by Emily Sykes, 2018, Phaistos Disc at </a:t>
            </a:r>
            <a:r>
              <a:rPr lang="en-US" sz="1200" i="1" smtClean="0"/>
              <a:t>Heraklion Archaeological Museum, Crete.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2066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Steps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Approach?</a:t>
            </a:r>
          </a:p>
          <a:p>
            <a:r>
              <a:rPr lang="en-US" dirty="0" smtClean="0"/>
              <a:t>Who </a:t>
            </a:r>
            <a:r>
              <a:rPr lang="en-US" dirty="0" smtClean="0"/>
              <a:t>wrote on these artefacts</a:t>
            </a:r>
            <a:r>
              <a:rPr lang="en-US" dirty="0" smtClean="0"/>
              <a:t>?</a:t>
            </a:r>
          </a:p>
          <a:p>
            <a:r>
              <a:rPr lang="en-US" dirty="0" smtClean="0"/>
              <a:t>Who was the writing intended for?</a:t>
            </a:r>
            <a:endParaRPr lang="en-US" dirty="0" smtClean="0"/>
          </a:p>
          <a:p>
            <a:r>
              <a:rPr lang="en-US" dirty="0" smtClean="0"/>
              <a:t>What was their place in society?</a:t>
            </a:r>
          </a:p>
          <a:p>
            <a:r>
              <a:rPr lang="en-US" dirty="0" smtClean="0"/>
              <a:t>Who was literate and illiterate?</a:t>
            </a:r>
          </a:p>
          <a:p>
            <a:r>
              <a:rPr lang="en-US" dirty="0" smtClean="0"/>
              <a:t>What literacies were accessible to who?</a:t>
            </a:r>
          </a:p>
        </p:txBody>
      </p:sp>
    </p:spTree>
    <p:extLst>
      <p:ext uri="{BB962C8B-B14F-4D97-AF65-F5344CB8AC3E}">
        <p14:creationId xmlns:p14="http://schemas.microsoft.com/office/powerpoint/2010/main" val="171039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Thesis Statement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4779264" cy="3101983"/>
          </a:xfrm>
        </p:spPr>
        <p:txBody>
          <a:bodyPr>
            <a:normAutofit/>
          </a:bodyPr>
          <a:lstStyle/>
          <a:p>
            <a:r>
              <a:rPr lang="en-GB" dirty="0" smtClean="0"/>
              <a:t>Highly structured society during Bronze Age Crete</a:t>
            </a:r>
          </a:p>
          <a:p>
            <a:r>
              <a:rPr lang="en-GB" dirty="0"/>
              <a:t>Literacies were there for certain roles that were present at the time, including </a:t>
            </a:r>
            <a:r>
              <a:rPr lang="en-GB" dirty="0" smtClean="0"/>
              <a:t>administration</a:t>
            </a:r>
          </a:p>
          <a:p>
            <a:r>
              <a:rPr lang="en-GB" dirty="0" smtClean="0"/>
              <a:t>Literacies played a major role in the establishment and maintenance of the social hierarchy</a:t>
            </a:r>
          </a:p>
          <a:p>
            <a:r>
              <a:rPr lang="en-GB" dirty="0" smtClean="0"/>
              <a:t>Literacies were only available to certain people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858" y="2638044"/>
            <a:ext cx="4135977" cy="3101983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7622858" y="5740027"/>
            <a:ext cx="4135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 smtClean="0"/>
              <a:t>Photograph taken by Emily Sykes, 2018</a:t>
            </a:r>
            <a:r>
              <a:rPr lang="en-US" sz="1200" i="1" dirty="0"/>
              <a:t>.</a:t>
            </a:r>
            <a:r>
              <a:rPr lang="en-US" sz="1200" i="1" dirty="0" smtClean="0"/>
              <a:t> Throne Room at Palace of Knossos 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117545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Illustrations and photographs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43568"/>
            <a:ext cx="12191999" cy="4714432"/>
          </a:xfrm>
        </p:spPr>
        <p:txBody>
          <a:bodyPr>
            <a:noAutofit/>
          </a:bodyPr>
          <a:lstStyle/>
          <a:p>
            <a:r>
              <a:rPr lang="en-GB" sz="1100" dirty="0" err="1" smtClean="0"/>
              <a:t>Andreagrossmann</a:t>
            </a:r>
            <a:r>
              <a:rPr lang="en-GB" sz="1100" dirty="0" smtClean="0"/>
              <a:t> (2006) </a:t>
            </a:r>
            <a:r>
              <a:rPr lang="en-GB" sz="1100" i="1" dirty="0" err="1" smtClean="0"/>
              <a:t>Gutenburg</a:t>
            </a:r>
            <a:r>
              <a:rPr lang="en-GB" sz="1100" i="1" dirty="0" smtClean="0"/>
              <a:t> Bible (page)</a:t>
            </a:r>
            <a:r>
              <a:rPr lang="en-GB" sz="1100" dirty="0" smtClean="0"/>
              <a:t> Wikimedia Commons. (Date Taken: 14 September 2006).</a:t>
            </a:r>
          </a:p>
          <a:p>
            <a:r>
              <a:rPr lang="en-GB" sz="1100" dirty="0" smtClean="0"/>
              <a:t>Ashmolean </a:t>
            </a:r>
            <a:r>
              <a:rPr lang="en-GB" sz="1100" dirty="0"/>
              <a:t>Museum of Art and Archaeology. (2017) </a:t>
            </a:r>
            <a:r>
              <a:rPr lang="en-GB" sz="1100" i="1" dirty="0"/>
              <a:t>libation-table</a:t>
            </a:r>
            <a:r>
              <a:rPr lang="en-GB" sz="1100" dirty="0"/>
              <a:t>. Available at: http://</a:t>
            </a:r>
            <a:r>
              <a:rPr lang="en-GB" sz="1100" dirty="0" err="1"/>
              <a:t>collections.ashmolean.org</a:t>
            </a:r>
            <a:r>
              <a:rPr lang="en-GB" sz="1100" dirty="0"/>
              <a:t>/collection/search/</a:t>
            </a:r>
            <a:r>
              <a:rPr lang="en-GB" sz="1100" dirty="0" err="1"/>
              <a:t>per_page</a:t>
            </a:r>
            <a:r>
              <a:rPr lang="en-GB" sz="1100" dirty="0"/>
              <a:t>/25/offset/0/</a:t>
            </a:r>
            <a:r>
              <a:rPr lang="en-GB" sz="1100" dirty="0" err="1"/>
              <a:t>sort_by</a:t>
            </a:r>
            <a:r>
              <a:rPr lang="en-GB" sz="1100" dirty="0"/>
              <a:t>/relevance/object/75881.(Accessed: 9 January 2020</a:t>
            </a:r>
            <a:r>
              <a:rPr lang="en-GB" sz="1100" dirty="0" smtClean="0"/>
              <a:t>).</a:t>
            </a:r>
          </a:p>
          <a:p>
            <a:r>
              <a:rPr lang="en-GB" sz="1100" dirty="0"/>
              <a:t>Ashmolean Museum of Art and Archaeology. (</a:t>
            </a:r>
            <a:r>
              <a:rPr lang="en-GB" sz="1100" dirty="0" smtClean="0"/>
              <a:t>2017) </a:t>
            </a:r>
            <a:r>
              <a:rPr lang="en-GB" sz="1100" i="1" dirty="0" smtClean="0"/>
              <a:t>Stone vessel with Linear A inscription</a:t>
            </a:r>
            <a:r>
              <a:rPr lang="en-GB" sz="1100" dirty="0" smtClean="0"/>
              <a:t>. </a:t>
            </a:r>
            <a:r>
              <a:rPr lang="en-GB" sz="1100" dirty="0"/>
              <a:t>Available </a:t>
            </a:r>
            <a:r>
              <a:rPr lang="en-GB" sz="1100" dirty="0" smtClean="0"/>
              <a:t>at: http</a:t>
            </a:r>
            <a:r>
              <a:rPr lang="en-GB" sz="1100" dirty="0"/>
              <a:t>://collections.ashmolean.org/collection/search/per_page/25/offset/0/sort_by/relevance/object/63729</a:t>
            </a:r>
            <a:r>
              <a:rPr lang="en-GB" sz="1100" dirty="0" smtClean="0"/>
              <a:t>.(</a:t>
            </a:r>
            <a:r>
              <a:rPr lang="en-GB" sz="1100" dirty="0"/>
              <a:t>Accessed: 9 January 2020</a:t>
            </a:r>
            <a:r>
              <a:rPr lang="en-GB" sz="1100" dirty="0" smtClean="0"/>
              <a:t>).</a:t>
            </a:r>
          </a:p>
          <a:p>
            <a:r>
              <a:rPr lang="en-GB" sz="1100" dirty="0" err="1" smtClean="0"/>
              <a:t>Flouda</a:t>
            </a:r>
            <a:r>
              <a:rPr lang="en-GB" sz="1100" dirty="0"/>
              <a:t>, G. (2013) ‘Materiality of Minoan Writing: Modes of display and perception’, in </a:t>
            </a:r>
            <a:r>
              <a:rPr lang="en-GB" sz="1100" dirty="0" err="1"/>
              <a:t>Piquette</a:t>
            </a:r>
            <a:r>
              <a:rPr lang="en-GB" sz="1100" dirty="0"/>
              <a:t>, K. E. and Whitehouse, R. D. (ed.) </a:t>
            </a:r>
            <a:r>
              <a:rPr lang="en-GB" sz="1100" i="1" dirty="0"/>
              <a:t>Writing as Material Practice: Substance, surface and medium</a:t>
            </a:r>
            <a:r>
              <a:rPr lang="en-GB" sz="1100" dirty="0"/>
              <a:t>. London: Ubiquity Press Ltd, pp. 161, illus</a:t>
            </a:r>
            <a:r>
              <a:rPr lang="en-GB" sz="1100" dirty="0" smtClean="0"/>
              <a:t>.</a:t>
            </a:r>
          </a:p>
          <a:p>
            <a:r>
              <a:rPr lang="en-GB" sz="1100" dirty="0" err="1" smtClean="0"/>
              <a:t>Jebulon</a:t>
            </a:r>
            <a:r>
              <a:rPr lang="en-GB" sz="1100" dirty="0" smtClean="0"/>
              <a:t>. (2015) </a:t>
            </a:r>
            <a:r>
              <a:rPr lang="en-GB" sz="1100" i="1" dirty="0" smtClean="0"/>
              <a:t>Linear B plaque </a:t>
            </a:r>
            <a:r>
              <a:rPr lang="en-GB" sz="1100" i="1" dirty="0" err="1" smtClean="0"/>
              <a:t>cretan</a:t>
            </a:r>
            <a:r>
              <a:rPr lang="en-GB" sz="1100" i="1" dirty="0" smtClean="0"/>
              <a:t> administration Knossos AMH</a:t>
            </a:r>
            <a:r>
              <a:rPr lang="en-GB" sz="1100" dirty="0" smtClean="0"/>
              <a:t>. Heraklion Archaeological Museum, Heraklion. (Taken: 23 February 2015).</a:t>
            </a:r>
          </a:p>
          <a:p>
            <a:r>
              <a:rPr lang="en-GB" sz="1100" dirty="0" err="1" smtClean="0"/>
              <a:t>Koronaios</a:t>
            </a:r>
            <a:r>
              <a:rPr lang="en-GB" sz="1100" dirty="0" smtClean="0"/>
              <a:t>, G. E. (2019) </a:t>
            </a:r>
            <a:r>
              <a:rPr lang="en-GB" sz="1100" i="1" dirty="0" smtClean="0"/>
              <a:t>Mural composition from the palace of Thebes (14</a:t>
            </a:r>
            <a:r>
              <a:rPr lang="en-GB" sz="1100" i="1" baseline="30000" dirty="0" smtClean="0"/>
              <a:t>th</a:t>
            </a:r>
            <a:r>
              <a:rPr lang="en-GB" sz="1100" i="1" dirty="0" smtClean="0"/>
              <a:t>-13</a:t>
            </a:r>
            <a:r>
              <a:rPr lang="en-GB" sz="1100" i="1" baseline="30000" dirty="0" smtClean="0"/>
              <a:t>th</a:t>
            </a:r>
            <a:r>
              <a:rPr lang="en-GB" sz="1100" i="1" dirty="0" smtClean="0"/>
              <a:t> c. B.C.). </a:t>
            </a:r>
            <a:r>
              <a:rPr lang="en-GB" sz="1100" dirty="0" smtClean="0"/>
              <a:t>Archaeological Museum of Thebes: Thebes, Greece. (Date taken: 10 April 2019).</a:t>
            </a:r>
          </a:p>
          <a:p>
            <a:r>
              <a:rPr lang="en-GB" sz="1100" dirty="0" smtClean="0"/>
              <a:t>Sykes</a:t>
            </a:r>
            <a:r>
              <a:rPr lang="en-GB" sz="1100" dirty="0"/>
              <a:t>, E. (2018) </a:t>
            </a:r>
            <a:r>
              <a:rPr lang="en-GB" sz="1100" i="1" dirty="0"/>
              <a:t>Coast of Heraklion</a:t>
            </a:r>
            <a:r>
              <a:rPr lang="en-GB" sz="1100" dirty="0"/>
              <a:t>. Heraklion. (Taken: 16 August 2018</a:t>
            </a:r>
            <a:r>
              <a:rPr lang="en-GB" sz="1100" dirty="0" smtClean="0"/>
              <a:t>).</a:t>
            </a:r>
          </a:p>
          <a:p>
            <a:r>
              <a:rPr lang="en-GB" sz="1100" dirty="0"/>
              <a:t>Sykes, E. (2018) </a:t>
            </a:r>
            <a:r>
              <a:rPr lang="en-GB" sz="1100" i="1" dirty="0"/>
              <a:t>Phaistos Disc at </a:t>
            </a:r>
            <a:r>
              <a:rPr lang="en-GB" sz="1100" i="1" dirty="0" smtClean="0"/>
              <a:t>Heraklion </a:t>
            </a:r>
            <a:r>
              <a:rPr lang="en-GB" sz="1100" i="1" dirty="0"/>
              <a:t>Archaeological Museum</a:t>
            </a:r>
            <a:r>
              <a:rPr lang="en-GB" sz="1100" dirty="0"/>
              <a:t>. Heraklion Archaeological Museum: Heraklion. (Taken: 19 August 2018</a:t>
            </a:r>
            <a:r>
              <a:rPr lang="en-GB" sz="1100" dirty="0" smtClean="0"/>
              <a:t>).</a:t>
            </a:r>
          </a:p>
          <a:p>
            <a:r>
              <a:rPr lang="en-GB" sz="1100" dirty="0" smtClean="0"/>
              <a:t>Sykes</a:t>
            </a:r>
            <a:r>
              <a:rPr lang="en-GB" sz="1100" dirty="0"/>
              <a:t>, E. (2018) </a:t>
            </a:r>
            <a:r>
              <a:rPr lang="en-GB" sz="1100" i="1" dirty="0"/>
              <a:t>Palace of Knossos</a:t>
            </a:r>
            <a:r>
              <a:rPr lang="en-GB" sz="1100" dirty="0"/>
              <a:t>. Heraklion. (Taken: 20 August 2018</a:t>
            </a:r>
            <a:r>
              <a:rPr lang="en-GB" sz="1100" dirty="0" smtClean="0"/>
              <a:t>).</a:t>
            </a:r>
          </a:p>
          <a:p>
            <a:r>
              <a:rPr lang="en-GB" sz="1100" dirty="0" smtClean="0"/>
              <a:t>Sykes, E. (2018) </a:t>
            </a:r>
            <a:r>
              <a:rPr lang="en-GB" sz="1100" i="1" dirty="0" smtClean="0"/>
              <a:t>Throne Room at the Palace of Knossos</a:t>
            </a:r>
            <a:r>
              <a:rPr lang="en-GB" sz="1100" dirty="0" smtClean="0"/>
              <a:t>. Heraklion. (Taken: 20 August 2018).</a:t>
            </a:r>
          </a:p>
          <a:p>
            <a:r>
              <a:rPr lang="en-GB" sz="1100" dirty="0" smtClean="0"/>
              <a:t>Sykes, E. (2018) </a:t>
            </a:r>
            <a:r>
              <a:rPr lang="en-GB" sz="1100" i="1" dirty="0" smtClean="0"/>
              <a:t>Snake Goddess figurine at Heraklion Archaeological Museum</a:t>
            </a:r>
            <a:r>
              <a:rPr lang="en-GB" sz="1100" dirty="0" smtClean="0"/>
              <a:t>. Heraklion Archaeological Museum: Heraklion. (Taken: 19 August 2018).</a:t>
            </a:r>
          </a:p>
          <a:p>
            <a:r>
              <a:rPr lang="en-US" sz="1100" dirty="0"/>
              <a:t>Tomas, H. (2013) ‘Saving on Clay: The Linear B practice of cutting tablets’, </a:t>
            </a:r>
            <a:r>
              <a:rPr lang="en-GB" sz="1100" dirty="0"/>
              <a:t>in </a:t>
            </a:r>
            <a:r>
              <a:rPr lang="en-GB" sz="1100" dirty="0" err="1"/>
              <a:t>Piquette</a:t>
            </a:r>
            <a:r>
              <a:rPr lang="en-GB" sz="1100" dirty="0"/>
              <a:t>, K. E. and Whitehouse, R. D. (ed.) </a:t>
            </a:r>
            <a:r>
              <a:rPr lang="en-GB" sz="1100" i="1" dirty="0"/>
              <a:t>Writing as Material Practice: Substance, surface and medium</a:t>
            </a:r>
            <a:r>
              <a:rPr lang="en-GB" sz="1100" dirty="0"/>
              <a:t>. London: Ubiquity Press </a:t>
            </a:r>
            <a:r>
              <a:rPr lang="en-GB" sz="1100" dirty="0" smtClean="0"/>
              <a:t>Ltd, pp. 182, illus.</a:t>
            </a:r>
            <a:endParaRPr lang="en-GB" sz="1100" dirty="0"/>
          </a:p>
          <a:p>
            <a:r>
              <a:rPr lang="en-GB" sz="1100" dirty="0" smtClean="0"/>
              <a:t>Wikimedia Commons. (2007) </a:t>
            </a:r>
            <a:r>
              <a:rPr lang="en-GB" sz="1100" i="1" dirty="0" smtClean="0"/>
              <a:t>Minoan ex </a:t>
            </a:r>
            <a:r>
              <a:rPr lang="en-GB" sz="1100" i="1" dirty="0" err="1" smtClean="0"/>
              <a:t>voto</a:t>
            </a:r>
            <a:r>
              <a:rPr lang="en-GB" sz="1100" i="1" dirty="0" smtClean="0"/>
              <a:t> dress01 </a:t>
            </a:r>
            <a:r>
              <a:rPr lang="en-GB" sz="1100" i="1" dirty="0" err="1" smtClean="0"/>
              <a:t>pushkin</a:t>
            </a:r>
            <a:r>
              <a:rPr lang="en-GB" sz="1100" dirty="0" smtClean="0"/>
              <a:t>. </a:t>
            </a:r>
            <a:r>
              <a:rPr lang="en-GB" sz="1100" dirty="0" err="1" smtClean="0"/>
              <a:t>Puhskin</a:t>
            </a:r>
            <a:r>
              <a:rPr lang="en-GB" sz="1100" dirty="0" smtClean="0"/>
              <a:t> Museum, Moscow. (Date taken: November 2007).</a:t>
            </a:r>
            <a:endParaRPr lang="en-GB" sz="1100" dirty="0"/>
          </a:p>
          <a:p>
            <a:r>
              <a:rPr lang="en-GB" sz="1100" dirty="0" smtClean="0"/>
              <a:t>World Museum Liverpool. (2020) </a:t>
            </a:r>
            <a:r>
              <a:rPr lang="en-GB" sz="1100" i="1" dirty="0" smtClean="0"/>
              <a:t>Stirrup Jar</a:t>
            </a:r>
            <a:r>
              <a:rPr lang="en-GB" sz="1100" dirty="0" smtClean="0"/>
              <a:t>. Available at: https://</a:t>
            </a:r>
            <a:r>
              <a:rPr lang="en-GB" sz="1100" dirty="0" err="1" smtClean="0"/>
              <a:t>www.liverpoolmuseums.org.uk</a:t>
            </a:r>
            <a:r>
              <a:rPr lang="en-GB" sz="1100" dirty="0" smtClean="0"/>
              <a:t>/</a:t>
            </a:r>
            <a:r>
              <a:rPr lang="en-GB" sz="1100" dirty="0" err="1" smtClean="0"/>
              <a:t>artifact</a:t>
            </a:r>
            <a:r>
              <a:rPr lang="en-GB" sz="1100" dirty="0" smtClean="0"/>
              <a:t>/stirrup-jar. (Accessed: 28 December 2019</a:t>
            </a:r>
            <a:r>
              <a:rPr lang="en-GB" sz="1100" dirty="0" smtClean="0"/>
              <a:t>).</a:t>
            </a:r>
            <a:endParaRPr lang="en-GB" sz="1100" dirty="0" smtClean="0"/>
          </a:p>
        </p:txBody>
      </p:sp>
    </p:spTree>
    <p:extLst>
      <p:ext uri="{BB962C8B-B14F-4D97-AF65-F5344CB8AC3E}">
        <p14:creationId xmlns:p14="http://schemas.microsoft.com/office/powerpoint/2010/main" val="74384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309" y="2153412"/>
            <a:ext cx="11568023" cy="4704587"/>
          </a:xfrm>
        </p:spPr>
        <p:txBody>
          <a:bodyPr>
            <a:noAutofit/>
          </a:bodyPr>
          <a:lstStyle/>
          <a:p>
            <a:r>
              <a:rPr lang="en-GB" sz="500" dirty="0" err="1"/>
              <a:t>Balistier</a:t>
            </a:r>
            <a:r>
              <a:rPr lang="en-GB" sz="500" dirty="0"/>
              <a:t>, T. (2000) </a:t>
            </a:r>
            <a:r>
              <a:rPr lang="en-GB" sz="500" i="1" dirty="0"/>
              <a:t>The Phaistos Disk: An Account of its Unsolved Mystery</a:t>
            </a:r>
            <a:r>
              <a:rPr lang="en-GB" sz="500" dirty="0"/>
              <a:t>. </a:t>
            </a:r>
            <a:r>
              <a:rPr lang="en-GB" sz="500" dirty="0" err="1"/>
              <a:t>Verlag</a:t>
            </a:r>
            <a:r>
              <a:rPr lang="en-GB" sz="500" dirty="0"/>
              <a:t> Dr Thomas </a:t>
            </a:r>
            <a:r>
              <a:rPr lang="en-GB" sz="500" dirty="0" err="1"/>
              <a:t>Balistier</a:t>
            </a:r>
            <a:r>
              <a:rPr lang="en-GB" sz="500" dirty="0" smtClean="0"/>
              <a:t>.</a:t>
            </a:r>
          </a:p>
          <a:p>
            <a:r>
              <a:rPr lang="en-GB" sz="500" dirty="0" err="1" smtClean="0"/>
              <a:t>Castleden</a:t>
            </a:r>
            <a:r>
              <a:rPr lang="en-GB" sz="500" dirty="0"/>
              <a:t>, R. (1990) </a:t>
            </a:r>
            <a:r>
              <a:rPr lang="en-GB" sz="500" i="1" dirty="0"/>
              <a:t>Minoans: Life in Bronze Age Crete.</a:t>
            </a:r>
            <a:r>
              <a:rPr lang="en-GB" sz="500" dirty="0"/>
              <a:t> London: Routledge</a:t>
            </a:r>
            <a:r>
              <a:rPr lang="en-GB" sz="500" dirty="0" smtClean="0"/>
              <a:t>.</a:t>
            </a:r>
          </a:p>
          <a:p>
            <a:r>
              <a:rPr lang="en-GB" sz="500" dirty="0" smtClean="0"/>
              <a:t>Davis, B. and Verduci, J. (2015) ‘Adornment, Ritual and Identity: Inscribed Minoan Jewellery’, </a:t>
            </a:r>
            <a:r>
              <a:rPr lang="en-GB" sz="500" i="1" dirty="0" smtClean="0"/>
              <a:t>The Annual of the British School at Athens</a:t>
            </a:r>
            <a:r>
              <a:rPr lang="en-GB" sz="500" dirty="0" smtClean="0"/>
              <a:t>, 110(1), pp. 51-70.</a:t>
            </a:r>
          </a:p>
          <a:p>
            <a:r>
              <a:rPr lang="en-GB" sz="500" dirty="0" err="1" smtClean="0"/>
              <a:t>Duhoux</a:t>
            </a:r>
            <a:r>
              <a:rPr lang="en-GB" sz="500" dirty="0"/>
              <a:t>, Y. (2000) ‘How Not to Decipher the Phaistos Disc: A Review Article’, </a:t>
            </a:r>
            <a:r>
              <a:rPr lang="en-GB" sz="500" i="1" dirty="0"/>
              <a:t>American Journal of Archaeology</a:t>
            </a:r>
            <a:r>
              <a:rPr lang="en-GB" sz="500" dirty="0"/>
              <a:t>, 104(3), pp. 597-600</a:t>
            </a:r>
            <a:r>
              <a:rPr lang="en-GB" sz="500" dirty="0" smtClean="0"/>
              <a:t>.</a:t>
            </a:r>
          </a:p>
          <a:p>
            <a:r>
              <a:rPr lang="en-GB" sz="500" dirty="0" smtClean="0"/>
              <a:t>Eller, C. (2012) ‘Two Knights and a Goddess: Sir Arthur Evans, Sir James George Frazer, and the Invention of Minoan Religion’, </a:t>
            </a:r>
            <a:r>
              <a:rPr lang="en-GB" sz="500" i="1" dirty="0" smtClean="0"/>
              <a:t>Journal of Mediterranean Archaeology</a:t>
            </a:r>
            <a:r>
              <a:rPr lang="en-GB" sz="500" dirty="0" smtClean="0"/>
              <a:t>, 25(1), pp. 75-98.</a:t>
            </a:r>
            <a:endParaRPr lang="en-GB" sz="500" dirty="0"/>
          </a:p>
          <a:p>
            <a:r>
              <a:rPr lang="en-GB" sz="500" dirty="0"/>
              <a:t>Farmer, P. (2004) ‘An Anthropology of Structural Violence’, </a:t>
            </a:r>
            <a:r>
              <a:rPr lang="en-GB" sz="500" i="1" dirty="0"/>
              <a:t>Current Anthropology</a:t>
            </a:r>
            <a:r>
              <a:rPr lang="en-GB" sz="500" dirty="0"/>
              <a:t>, 45(3), pp. 305-325</a:t>
            </a:r>
            <a:r>
              <a:rPr lang="en-GB" sz="500" dirty="0" smtClean="0"/>
              <a:t>.</a:t>
            </a:r>
          </a:p>
          <a:p>
            <a:r>
              <a:rPr lang="en-GB" sz="500" dirty="0" smtClean="0"/>
              <a:t>Evans, A. (1927) ‘A New Discovery at Knossos’, </a:t>
            </a:r>
            <a:r>
              <a:rPr lang="en-GB" sz="500" i="1" dirty="0" smtClean="0"/>
              <a:t>The Times</a:t>
            </a:r>
            <a:r>
              <a:rPr lang="en-GB" sz="500" dirty="0" smtClean="0"/>
              <a:t>, 8</a:t>
            </a:r>
            <a:r>
              <a:rPr lang="en-GB" sz="500" baseline="30000" dirty="0" smtClean="0"/>
              <a:t>th</a:t>
            </a:r>
            <a:r>
              <a:rPr lang="en-GB" sz="500" dirty="0" smtClean="0"/>
              <a:t> June. Available at: </a:t>
            </a:r>
            <a:r>
              <a:rPr lang="mr-IN" sz="500" dirty="0"/>
              <a:t>https://</a:t>
            </a:r>
            <a:r>
              <a:rPr lang="mr-IN" sz="500" dirty="0" smtClean="0"/>
              <a:t>www.thetimes.co.uk/archive/article/1927-06-08/13/7.html#start%3D1927-06-08%26end%3D1985-01-01%26terms%3DEvans%26back%3D/tto/archive/find/Evans/w:1927-06-08%7E1985-01-01/o:date/1%26prev%3D/tto/archive/</a:t>
            </a:r>
            <a:r>
              <a:rPr lang="mr-IN" sz="500" dirty="0" err="1" smtClean="0"/>
              <a:t>frame</a:t>
            </a:r>
            <a:r>
              <a:rPr lang="mr-IN" sz="500" dirty="0" smtClean="0"/>
              <a:t>/</a:t>
            </a:r>
            <a:r>
              <a:rPr lang="mr-IN" sz="500" dirty="0" err="1" smtClean="0"/>
              <a:t>goto</a:t>
            </a:r>
            <a:r>
              <a:rPr lang="mr-IN" sz="500" dirty="0" smtClean="0"/>
              <a:t>/</a:t>
            </a:r>
            <a:r>
              <a:rPr lang="mr-IN" sz="500" dirty="0" err="1" smtClean="0"/>
              <a:t>Evans</a:t>
            </a:r>
            <a:r>
              <a:rPr lang="mr-IN" sz="500" dirty="0" smtClean="0"/>
              <a:t>/w:1927-06-08%7E1985-01-01/</a:t>
            </a:r>
            <a:r>
              <a:rPr lang="mr-IN" sz="500" dirty="0" err="1" smtClean="0"/>
              <a:t>o:date</a:t>
            </a:r>
            <a:r>
              <a:rPr lang="mr-IN" sz="500" dirty="0" smtClean="0"/>
              <a:t>/7%26next%3D/</a:t>
            </a:r>
            <a:r>
              <a:rPr lang="mr-IN" sz="500" dirty="0" err="1" smtClean="0"/>
              <a:t>tto</a:t>
            </a:r>
            <a:r>
              <a:rPr lang="mr-IN" sz="500" dirty="0" smtClean="0"/>
              <a:t>/</a:t>
            </a:r>
            <a:r>
              <a:rPr lang="mr-IN" sz="500" dirty="0" err="1" smtClean="0"/>
              <a:t>archive</a:t>
            </a:r>
            <a:r>
              <a:rPr lang="mr-IN" sz="500" dirty="0" smtClean="0"/>
              <a:t>/</a:t>
            </a:r>
            <a:r>
              <a:rPr lang="mr-IN" sz="500" dirty="0" err="1" smtClean="0"/>
              <a:t>frame</a:t>
            </a:r>
            <a:r>
              <a:rPr lang="mr-IN" sz="500" dirty="0" smtClean="0"/>
              <a:t>/</a:t>
            </a:r>
            <a:r>
              <a:rPr lang="mr-IN" sz="500" dirty="0" err="1" smtClean="0"/>
              <a:t>goto</a:t>
            </a:r>
            <a:r>
              <a:rPr lang="mr-IN" sz="500" dirty="0" smtClean="0"/>
              <a:t>/</a:t>
            </a:r>
            <a:r>
              <a:rPr lang="mr-IN" sz="500" dirty="0" err="1" smtClean="0"/>
              <a:t>Evans</a:t>
            </a:r>
            <a:r>
              <a:rPr lang="mr-IN" sz="500" dirty="0" smtClean="0"/>
              <a:t>/w:1927-06-08%7E1985-01-01/</a:t>
            </a:r>
            <a:r>
              <a:rPr lang="mr-IN" sz="500" dirty="0" err="1" smtClean="0"/>
              <a:t>o:date</a:t>
            </a:r>
            <a:r>
              <a:rPr lang="mr-IN" sz="500" dirty="0" smtClean="0"/>
              <a:t>/9</a:t>
            </a:r>
            <a:r>
              <a:rPr lang="en-US" sz="500" dirty="0" smtClean="0"/>
              <a:t>. (Accessed: 6 February 2020).</a:t>
            </a:r>
            <a:endParaRPr lang="en-GB" sz="500" dirty="0"/>
          </a:p>
          <a:p>
            <a:r>
              <a:rPr lang="en-GB" sz="500" dirty="0"/>
              <a:t>Ferrara, S. (2010) ‘Mycenaean Texts: The Linear B Tablets’, in Bakker, E. J. (ed.) </a:t>
            </a:r>
            <a:r>
              <a:rPr lang="en-GB" sz="500" i="1" dirty="0"/>
              <a:t>A Companion to the Ancient Greek Language</a:t>
            </a:r>
            <a:r>
              <a:rPr lang="en-GB" sz="500" dirty="0"/>
              <a:t>. West Sussex: Blackwell Publishing Ltd.</a:t>
            </a:r>
          </a:p>
          <a:p>
            <a:r>
              <a:rPr lang="en-US" sz="500" dirty="0"/>
              <a:t>Finlayson, S. (2013) ‘Form Follows Function: Writing and its supports in the Aegean Bronze Age’, </a:t>
            </a:r>
            <a:r>
              <a:rPr lang="en-GB" sz="500" dirty="0"/>
              <a:t>in </a:t>
            </a:r>
            <a:r>
              <a:rPr lang="en-GB" sz="500" dirty="0" err="1"/>
              <a:t>Piquette</a:t>
            </a:r>
            <a:r>
              <a:rPr lang="en-GB" sz="500" dirty="0"/>
              <a:t>, K. E. and Whitehouse, R. D. (ed.) </a:t>
            </a:r>
            <a:r>
              <a:rPr lang="en-GB" sz="500" i="1" dirty="0"/>
              <a:t>Writing as Material Practice: Substance, surface and medium</a:t>
            </a:r>
            <a:r>
              <a:rPr lang="en-GB" sz="500" dirty="0"/>
              <a:t>. London: Ubiquity Press Ltd.</a:t>
            </a:r>
          </a:p>
          <a:p>
            <a:r>
              <a:rPr lang="en-US" sz="500" dirty="0" err="1"/>
              <a:t>Flouda</a:t>
            </a:r>
            <a:r>
              <a:rPr lang="en-US" sz="500" dirty="0"/>
              <a:t>, G. (2013) ‘Materiality of Minoan Writing: Modes of display and perception’, in </a:t>
            </a:r>
            <a:r>
              <a:rPr lang="en-US" sz="500" dirty="0" err="1"/>
              <a:t>Piquette</a:t>
            </a:r>
            <a:r>
              <a:rPr lang="en-US" sz="500" dirty="0"/>
              <a:t>, K. E. and Whitehouse, R. D. (ed.) </a:t>
            </a:r>
            <a:r>
              <a:rPr lang="en-US" sz="500" i="1" dirty="0"/>
              <a:t>Writing as Material Practice: Substance, surface and medium</a:t>
            </a:r>
            <a:r>
              <a:rPr lang="en-US" sz="500" dirty="0"/>
              <a:t>. London: Ubiquity Press Ltd.</a:t>
            </a:r>
            <a:endParaRPr lang="en-GB" sz="500" dirty="0"/>
          </a:p>
          <a:p>
            <a:r>
              <a:rPr lang="en-GB" sz="500" dirty="0" err="1"/>
              <a:t>Fordyske</a:t>
            </a:r>
            <a:r>
              <a:rPr lang="en-GB" sz="500" dirty="0"/>
              <a:t>, E. J. (1926-27) ‘The </a:t>
            </a:r>
            <a:r>
              <a:rPr lang="en-GB" sz="500" dirty="0" err="1"/>
              <a:t>Mavro</a:t>
            </a:r>
            <a:r>
              <a:rPr lang="en-GB" sz="500" dirty="0"/>
              <a:t> </a:t>
            </a:r>
            <a:r>
              <a:rPr lang="en-GB" sz="500" dirty="0" err="1"/>
              <a:t>Spelio</a:t>
            </a:r>
            <a:r>
              <a:rPr lang="en-GB" sz="500" dirty="0"/>
              <a:t> Cemetery at Knossos’, </a:t>
            </a:r>
            <a:r>
              <a:rPr lang="en-GB" sz="500" i="1" dirty="0"/>
              <a:t>The Annual of the British School at Athens</a:t>
            </a:r>
            <a:r>
              <a:rPr lang="en-GB" sz="500" dirty="0"/>
              <a:t>, 28, pp. 243-296</a:t>
            </a:r>
            <a:r>
              <a:rPr lang="en-GB" sz="500" dirty="0" smtClean="0"/>
              <a:t>.</a:t>
            </a:r>
          </a:p>
          <a:p>
            <a:r>
              <a:rPr lang="en-GB" sz="500" dirty="0" smtClean="0"/>
              <a:t>Freire</a:t>
            </a:r>
            <a:r>
              <a:rPr lang="en-GB" sz="500" dirty="0"/>
              <a:t>, P. (1994) </a:t>
            </a:r>
            <a:r>
              <a:rPr lang="en-GB" sz="500" i="1" dirty="0"/>
              <a:t>Pedagogy of the Oppressed</a:t>
            </a:r>
            <a:r>
              <a:rPr lang="en-GB" sz="500" dirty="0"/>
              <a:t>. New York: The Continuum Publishing Company.</a:t>
            </a:r>
          </a:p>
          <a:p>
            <a:r>
              <a:rPr lang="en-GB" sz="500" dirty="0"/>
              <a:t>Judson, A. P. (2013) ‘The Linear B Inscribed Stirrup Jars’, </a:t>
            </a:r>
            <a:r>
              <a:rPr lang="en-GB" sz="500" i="1" dirty="0" err="1"/>
              <a:t>Kadmos</a:t>
            </a:r>
            <a:r>
              <a:rPr lang="en-GB" sz="500" dirty="0"/>
              <a:t> 52(1): pp. 69-110.</a:t>
            </a:r>
          </a:p>
          <a:p>
            <a:r>
              <a:rPr lang="en-GB" sz="500" dirty="0"/>
              <a:t>Lazarus, M. (2016) ‘Marx’s Concept of Class and the Athenian Polis’, </a:t>
            </a:r>
            <a:r>
              <a:rPr lang="en-GB" sz="500" i="1" dirty="0"/>
              <a:t>Eras Journal</a:t>
            </a:r>
            <a:r>
              <a:rPr lang="en-GB" sz="500" dirty="0"/>
              <a:t> 18(1): pp. 21-37</a:t>
            </a:r>
            <a:r>
              <a:rPr lang="en-GB" sz="500" dirty="0" smtClean="0"/>
              <a:t>.</a:t>
            </a:r>
          </a:p>
          <a:p>
            <a:r>
              <a:rPr lang="en-GB" sz="500" dirty="0" err="1" smtClean="0"/>
              <a:t>Matossian</a:t>
            </a:r>
            <a:r>
              <a:rPr lang="en-GB" sz="500" dirty="0" smtClean="0"/>
              <a:t>, M. K. (2013) ‘The Phaistos Disk: A Solar Calendar. Contribution to a Decipherment’, </a:t>
            </a:r>
            <a:r>
              <a:rPr lang="en-GB" sz="500" i="1" dirty="0" smtClean="0"/>
              <a:t>Mediterranean Archaeology and </a:t>
            </a:r>
            <a:r>
              <a:rPr lang="en-GB" sz="500" i="1" dirty="0" err="1" smtClean="0"/>
              <a:t>Archaeometry</a:t>
            </a:r>
            <a:r>
              <a:rPr lang="en-GB" sz="500" dirty="0" smtClean="0"/>
              <a:t>, 13(1), pp. 235-264.</a:t>
            </a:r>
            <a:endParaRPr lang="en-GB" sz="500" dirty="0"/>
          </a:p>
          <a:p>
            <a:r>
              <a:rPr lang="en-GB" sz="500" dirty="0"/>
              <a:t>Olsen, B. A. (2014) </a:t>
            </a:r>
            <a:r>
              <a:rPr lang="en-GB" sz="500" i="1" dirty="0"/>
              <a:t>Women in Mycenaean Greece: The Linear B Tablets from Pylos and Knossos</a:t>
            </a:r>
            <a:r>
              <a:rPr lang="en-GB" sz="500" dirty="0"/>
              <a:t>. New York: Routledge.</a:t>
            </a:r>
          </a:p>
          <a:p>
            <a:r>
              <a:rPr lang="en-GB" sz="500" dirty="0" err="1"/>
              <a:t>Piquette</a:t>
            </a:r>
            <a:r>
              <a:rPr lang="en-GB" sz="500" dirty="0"/>
              <a:t>, K. E. and Whitehouse, R. D. (2013) ‘Introduction: Developing an approach to writing as material practice’, in </a:t>
            </a:r>
            <a:r>
              <a:rPr lang="en-GB" sz="500" dirty="0" err="1"/>
              <a:t>Piquette</a:t>
            </a:r>
            <a:r>
              <a:rPr lang="en-GB" sz="500" dirty="0"/>
              <a:t>, K. E. and Whitehouse, R. D. (ed.) </a:t>
            </a:r>
            <a:r>
              <a:rPr lang="en-GB" sz="500" i="1" dirty="0"/>
              <a:t>Writing as Material Practice: Substance, surface and medium</a:t>
            </a:r>
            <a:r>
              <a:rPr lang="en-GB" sz="500" dirty="0"/>
              <a:t>. London: Ubiquity Press Ltd. </a:t>
            </a:r>
          </a:p>
          <a:p>
            <a:r>
              <a:rPr lang="en-GB" sz="500" dirty="0"/>
              <a:t>Rassool, N. (2009) ‘Literacy: In Search of a Paradigm’, in </a:t>
            </a:r>
            <a:r>
              <a:rPr lang="en-GB" sz="500" i="1" dirty="0"/>
              <a:t>Understanding Difficulties in Literacy Development: Issues and Concepts</a:t>
            </a:r>
            <a:r>
              <a:rPr lang="en-GB" sz="500" dirty="0"/>
              <a:t> by </a:t>
            </a:r>
            <a:r>
              <a:rPr lang="en-GB" sz="500" dirty="0" err="1"/>
              <a:t>Soler</a:t>
            </a:r>
            <a:r>
              <a:rPr lang="en-GB" sz="500" dirty="0"/>
              <a:t>, J., Fletcher-Campbell, F. and Reid, G. (ed.) London: SAGE Publications Ltd.</a:t>
            </a:r>
          </a:p>
          <a:p>
            <a:r>
              <a:rPr lang="en-US" sz="500" dirty="0" err="1" smtClean="0"/>
              <a:t>Stawell</a:t>
            </a:r>
            <a:r>
              <a:rPr lang="en-US" sz="500" dirty="0" smtClean="0"/>
              <a:t>, M. (1911) ‘An Interpretation of the Phaistos Disk’, </a:t>
            </a:r>
            <a:r>
              <a:rPr lang="en-US" sz="500" i="1" dirty="0" smtClean="0"/>
              <a:t>The Burlington Magazine for Connoisseurs</a:t>
            </a:r>
            <a:r>
              <a:rPr lang="en-US" sz="500" dirty="0" smtClean="0"/>
              <a:t>, 19(97), pp. 23-29, 32-38.</a:t>
            </a:r>
          </a:p>
          <a:p>
            <a:r>
              <a:rPr lang="en-US" sz="500" dirty="0" smtClean="0"/>
              <a:t>Tomas</a:t>
            </a:r>
            <a:r>
              <a:rPr lang="en-US" sz="500" dirty="0"/>
              <a:t>, H. (2013) ‘Saving on Clay: The Linear B practice of cutting tablets’, </a:t>
            </a:r>
            <a:r>
              <a:rPr lang="en-GB" sz="500" dirty="0"/>
              <a:t>in </a:t>
            </a:r>
            <a:r>
              <a:rPr lang="en-GB" sz="500" dirty="0" err="1"/>
              <a:t>Piquette</a:t>
            </a:r>
            <a:r>
              <a:rPr lang="en-GB" sz="500" dirty="0"/>
              <a:t>, K. E. and Whitehouse, R. D. (ed.) </a:t>
            </a:r>
            <a:r>
              <a:rPr lang="en-GB" sz="500" i="1" dirty="0"/>
              <a:t>Writing as Material Practice: Substance, surface and medium</a:t>
            </a:r>
            <a:r>
              <a:rPr lang="en-GB" sz="500" dirty="0"/>
              <a:t>. London: Ubiquity Press Ltd.</a:t>
            </a:r>
          </a:p>
          <a:p>
            <a:r>
              <a:rPr lang="en-GB" sz="500" dirty="0" err="1"/>
              <a:t>Ventris</a:t>
            </a:r>
            <a:r>
              <a:rPr lang="en-GB" sz="500" dirty="0"/>
              <a:t>, M. G. F. (1940) ‘Introducing the Minoan Language’, </a:t>
            </a:r>
            <a:r>
              <a:rPr lang="en-GB" sz="500" i="1" dirty="0"/>
              <a:t>American Journal of Archaeology</a:t>
            </a:r>
            <a:r>
              <a:rPr lang="en-GB" sz="500" dirty="0"/>
              <a:t>, 44(4), pp. 494-520.</a:t>
            </a:r>
          </a:p>
          <a:p>
            <a:r>
              <a:rPr lang="en-US" sz="500" dirty="0"/>
              <a:t>Whittaker, H. (2013) ‘The Function and Meaning of Writing in the Prehistoric Aegean: Some reflections on the social and symbolic significance of writing from a material perspective’, </a:t>
            </a:r>
            <a:r>
              <a:rPr lang="en-GB" sz="500" dirty="0"/>
              <a:t>in </a:t>
            </a:r>
            <a:r>
              <a:rPr lang="en-GB" sz="500" dirty="0" err="1"/>
              <a:t>Piquette</a:t>
            </a:r>
            <a:r>
              <a:rPr lang="en-GB" sz="500" dirty="0"/>
              <a:t>, K. E. and Whitehouse, R. D. (ed.) </a:t>
            </a:r>
            <a:r>
              <a:rPr lang="en-GB" sz="500" i="1" dirty="0"/>
              <a:t>Writing as Material Practice: Substance, surface and medium</a:t>
            </a:r>
            <a:r>
              <a:rPr lang="en-GB" sz="500" dirty="0"/>
              <a:t>. London: Ubiquity Press Ltd</a:t>
            </a:r>
            <a:r>
              <a:rPr lang="en-GB" sz="500" dirty="0" smtClean="0"/>
              <a:t>.</a:t>
            </a: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198428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27647</TotalTime>
  <Words>2594</Words>
  <Application>Microsoft Macintosh PowerPoint</Application>
  <PresentationFormat>Widescreen</PresentationFormat>
  <Paragraphs>197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Gill Sans MT</vt:lpstr>
      <vt:lpstr>Mangal</vt:lpstr>
      <vt:lpstr>Arial</vt:lpstr>
      <vt:lpstr>Parcel</vt:lpstr>
      <vt:lpstr>Literacy, Writing and Society: A critical literacies investigation into the writings of Bronze Age Crete.</vt:lpstr>
      <vt:lpstr>Inspiration</vt:lpstr>
      <vt:lpstr>Importance of the Topic</vt:lpstr>
      <vt:lpstr>Critical Literacies</vt:lpstr>
      <vt:lpstr>Where Can this be seen?</vt:lpstr>
      <vt:lpstr>Minoan Society</vt:lpstr>
      <vt:lpstr>Gender In Bronze Age Crete</vt:lpstr>
      <vt:lpstr>Minoan Writing</vt:lpstr>
      <vt:lpstr>Phaistos Disc</vt:lpstr>
      <vt:lpstr>Linear A</vt:lpstr>
      <vt:lpstr>Linear A</vt:lpstr>
      <vt:lpstr>Linear B</vt:lpstr>
      <vt:lpstr>Linear B</vt:lpstr>
      <vt:lpstr>Issues to be Addressed</vt:lpstr>
      <vt:lpstr>Next Steps</vt:lpstr>
      <vt:lpstr>Working Thesis Statement</vt:lpstr>
      <vt:lpstr>Illustrations and photographs</vt:lpstr>
      <vt:lpstr>Bibliography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Literacy, Writing and Society: Placing Multiple Literacies in Bronze Age Cretan Society.</dc:title>
  <dc:creator>Emily Sykes (1700547)</dc:creator>
  <cp:lastModifiedBy>Emily Sykes (1700547)</cp:lastModifiedBy>
  <cp:revision>126</cp:revision>
  <dcterms:created xsi:type="dcterms:W3CDTF">2019-10-14T15:11:53Z</dcterms:created>
  <dcterms:modified xsi:type="dcterms:W3CDTF">2020-02-09T18:41:08Z</dcterms:modified>
</cp:coreProperties>
</file>