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9"/>
  </p:notesMasterIdLst>
  <p:sldIdLst>
    <p:sldId id="339" r:id="rId2"/>
    <p:sldId id="320" r:id="rId3"/>
    <p:sldId id="322" r:id="rId4"/>
    <p:sldId id="296" r:id="rId5"/>
    <p:sldId id="341" r:id="rId6"/>
    <p:sldId id="258" r:id="rId7"/>
    <p:sldId id="324" r:id="rId8"/>
    <p:sldId id="261" r:id="rId9"/>
    <p:sldId id="259" r:id="rId10"/>
    <p:sldId id="260" r:id="rId11"/>
    <p:sldId id="297" r:id="rId12"/>
    <p:sldId id="298" r:id="rId13"/>
    <p:sldId id="262" r:id="rId14"/>
    <p:sldId id="263" r:id="rId15"/>
    <p:sldId id="336" r:id="rId16"/>
    <p:sldId id="326" r:id="rId17"/>
    <p:sldId id="264" r:id="rId18"/>
    <p:sldId id="265" r:id="rId19"/>
    <p:sldId id="266" r:id="rId20"/>
    <p:sldId id="267" r:id="rId21"/>
    <p:sldId id="327" r:id="rId22"/>
    <p:sldId id="268" r:id="rId23"/>
    <p:sldId id="269" r:id="rId24"/>
    <p:sldId id="330" r:id="rId25"/>
    <p:sldId id="270" r:id="rId26"/>
    <p:sldId id="271" r:id="rId27"/>
    <p:sldId id="272" r:id="rId28"/>
    <p:sldId id="273" r:id="rId29"/>
    <p:sldId id="274" r:id="rId30"/>
    <p:sldId id="275" r:id="rId31"/>
    <p:sldId id="276" r:id="rId32"/>
    <p:sldId id="331" r:id="rId33"/>
    <p:sldId id="277" r:id="rId34"/>
    <p:sldId id="280" r:id="rId35"/>
    <p:sldId id="281" r:id="rId36"/>
    <p:sldId id="282" r:id="rId37"/>
    <p:sldId id="332" r:id="rId38"/>
    <p:sldId id="285" r:id="rId39"/>
    <p:sldId id="287" r:id="rId40"/>
    <p:sldId id="333" r:id="rId41"/>
    <p:sldId id="288" r:id="rId42"/>
    <p:sldId id="334" r:id="rId43"/>
    <p:sldId id="335" r:id="rId44"/>
    <p:sldId id="312" r:id="rId45"/>
    <p:sldId id="294" r:id="rId46"/>
    <p:sldId id="337" r:id="rId47"/>
    <p:sldId id="321"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241" autoAdjust="0"/>
  </p:normalViewPr>
  <p:slideViewPr>
    <p:cSldViewPr>
      <p:cViewPr varScale="1">
        <p:scale>
          <a:sx n="61" d="100"/>
          <a:sy n="61" d="100"/>
        </p:scale>
        <p:origin x="1434" y="4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0CFBA0F-60FE-487D-88F7-54A34BC0BD88}" type="datetimeFigureOut">
              <a:rPr lang="en-US" smtClean="0"/>
              <a:pPr/>
              <a:t>2/14/2020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5904F30-AD71-4C35-9617-A0F0F745B5AF}" type="slidenum">
              <a:rPr lang="en-US" smtClean="0"/>
              <a:pPr/>
              <a:t>‹#›</a:t>
            </a:fld>
            <a:endParaRPr lang="en-US"/>
          </a:p>
        </p:txBody>
      </p:sp>
    </p:spTree>
    <p:extLst>
      <p:ext uri="{BB962C8B-B14F-4D97-AF65-F5344CB8AC3E}">
        <p14:creationId xmlns:p14="http://schemas.microsoft.com/office/powerpoint/2010/main" val="3174415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2770360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Small</a:t>
            </a:r>
            <a:r>
              <a:rPr lang="en-GB" baseline="0" dirty="0"/>
              <a:t> group discussion please – 5 minutes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4</a:t>
            </a:fld>
            <a:endParaRPr lang="en-US"/>
          </a:p>
        </p:txBody>
      </p:sp>
    </p:spTree>
    <p:extLst>
      <p:ext uri="{BB962C8B-B14F-4D97-AF65-F5344CB8AC3E}">
        <p14:creationId xmlns:p14="http://schemas.microsoft.com/office/powerpoint/2010/main" val="1854357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There</a:t>
            </a:r>
            <a:r>
              <a:rPr lang="en-GB" baseline="0" dirty="0"/>
              <a:t> are many possible definitions – here is one.</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6</a:t>
            </a:fld>
            <a:endParaRPr lang="en-US"/>
          </a:p>
        </p:txBody>
      </p:sp>
    </p:spTree>
    <p:extLst>
      <p:ext uri="{BB962C8B-B14F-4D97-AF65-F5344CB8AC3E}">
        <p14:creationId xmlns:p14="http://schemas.microsoft.com/office/powerpoint/2010/main" val="3832916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dirty="0"/>
              <a:t>This definition by</a:t>
            </a:r>
            <a:r>
              <a:rPr lang="en-GB" baseline="0" dirty="0"/>
              <a:t> the eminent late industrialist Sir John Harvey-Jones suggests that management is more about getting things done through other people to achieve organisational objectives. </a:t>
            </a:r>
          </a:p>
          <a:p>
            <a:endParaRPr lang="en-GB" baseline="0" dirty="0"/>
          </a:p>
          <a:p>
            <a:r>
              <a:rPr lang="en-GB" baseline="0" dirty="0"/>
              <a:t>-requires a structured organisation with prescribed roles.  </a:t>
            </a:r>
          </a:p>
          <a:p>
            <a:endParaRPr lang="en-GB" baseline="0" dirty="0"/>
          </a:p>
          <a:p>
            <a:r>
              <a:rPr lang="en-GB" baseline="0" dirty="0"/>
              <a:t>Leadership is more about broader interpersonal behaviour and involves the willing and enthusiastic behaviour of followers.</a:t>
            </a:r>
          </a:p>
          <a:p>
            <a:endParaRPr lang="en-GB" baseline="0" dirty="0"/>
          </a:p>
          <a:p>
            <a:r>
              <a:rPr lang="en-GB" baseline="0" dirty="0"/>
              <a:t>Politicians are often referred to as ‘our leaders’ – the following isn’t always willing or enthusiastic but they don’t have managerial responsibility for us.  Captains of sports teams are leaders – spurring them on </a:t>
            </a:r>
          </a:p>
          <a:p>
            <a:endParaRPr lang="en-GB" baseline="0" dirty="0"/>
          </a:p>
          <a:p>
            <a:r>
              <a:rPr lang="en-GB" baseline="0" dirty="0"/>
              <a:t>So leadership doesn’t have to take place within an organisational hierarchy – can operate at different levels in different ways – in some respects it can be formal or informal in nature.</a:t>
            </a:r>
          </a:p>
          <a:p>
            <a:endParaRPr lang="en-GB" baseline="0" dirty="0"/>
          </a:p>
          <a:p>
            <a:r>
              <a:rPr lang="en-GB" baseline="0" dirty="0"/>
              <a:t>Management passive towards goals / leaders personal active towards goals</a:t>
            </a:r>
          </a:p>
          <a:p>
            <a:endParaRPr lang="en-GB" baseline="0" dirty="0"/>
          </a:p>
          <a:p>
            <a:r>
              <a:rPr lang="en-GB" baseline="0" dirty="0"/>
              <a:t>Management co-ordinate and balance – compromises.  Leader – create excitement and develops choices to images that excite people.</a:t>
            </a:r>
          </a:p>
          <a:p>
            <a:endParaRPr lang="en-GB" baseline="0" dirty="0"/>
          </a:p>
          <a:p>
            <a:r>
              <a:rPr lang="en-GB" baseline="0" dirty="0"/>
              <a:t>Managers – low level of emotional </a:t>
            </a:r>
            <a:r>
              <a:rPr lang="en-GB" baseline="0" dirty="0" err="1"/>
              <a:t>invoement</a:t>
            </a:r>
            <a:r>
              <a:rPr lang="en-GB" baseline="0" dirty="0"/>
              <a:t> with people; leaders empathise with others and look at what actions/events mean </a:t>
            </a:r>
          </a:p>
          <a:p>
            <a:r>
              <a:rPr lang="en-GB" baseline="0" dirty="0"/>
              <a:t>Managers – conservators/regulators of existing order – preservers of the status quo ; leaders work in but don’t belong to the organisation – authority not derived from it so they seek out new opportunities for change – it’s a different mind set. </a:t>
            </a:r>
          </a:p>
          <a:p>
            <a:endParaRPr lang="en-GB" baseline="0" dirty="0"/>
          </a:p>
          <a:p>
            <a:endParaRPr lang="en-GB" baseline="0" dirty="0"/>
          </a:p>
          <a:p>
            <a:endParaRPr lang="en-GB" baseline="0"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8</a:t>
            </a:fld>
            <a:endParaRPr lang="en-US"/>
          </a:p>
        </p:txBody>
      </p:sp>
    </p:spTree>
    <p:extLst>
      <p:ext uri="{BB962C8B-B14F-4D97-AF65-F5344CB8AC3E}">
        <p14:creationId xmlns:p14="http://schemas.microsoft.com/office/powerpoint/2010/main" val="40933648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world has changed.</a:t>
            </a:r>
            <a:r>
              <a:rPr lang="en-GB" baseline="0" dirty="0"/>
              <a:t>  Remember those bureaucratic, </a:t>
            </a:r>
            <a:r>
              <a:rPr lang="en-GB" baseline="0" dirty="0" err="1"/>
              <a:t>Tayloristic</a:t>
            </a:r>
            <a:r>
              <a:rPr lang="en-GB" baseline="0" dirty="0"/>
              <a:t> organisations where people operated in their box and followed instructions?  There are less of them around.  Modern organisations are based more on these behaviours and approaches.</a:t>
            </a:r>
          </a:p>
          <a:p>
            <a:endParaRPr lang="en-GB" baseline="0" dirty="0"/>
          </a:p>
          <a:p>
            <a:r>
              <a:rPr lang="en-GB" baseline="0" dirty="0"/>
              <a:t>Delegation, empowerment, trust – recurring themes.    </a:t>
            </a:r>
          </a:p>
          <a:p>
            <a:endParaRPr lang="en-GB" baseline="0" dirty="0"/>
          </a:p>
          <a:p>
            <a:r>
              <a:rPr lang="en-GB" baseline="0" dirty="0"/>
              <a:t>Leadership evolves – the leader influences the follower and the follower also influences the leader, it’s reciprocal.  </a:t>
            </a:r>
          </a:p>
          <a:p>
            <a:r>
              <a:rPr lang="en-GB" baseline="0" dirty="0"/>
              <a:t>It’s about motivation and interpersonal behaviour.  </a:t>
            </a:r>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9</a:t>
            </a:fld>
            <a:endParaRPr lang="en-US"/>
          </a:p>
        </p:txBody>
      </p:sp>
    </p:spTree>
    <p:extLst>
      <p:ext uri="{BB962C8B-B14F-4D97-AF65-F5344CB8AC3E}">
        <p14:creationId xmlns:p14="http://schemas.microsoft.com/office/powerpoint/2010/main" val="29531942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10</a:t>
            </a:fld>
            <a:endParaRPr lang="en-US"/>
          </a:p>
        </p:txBody>
      </p:sp>
    </p:spTree>
    <p:extLst>
      <p:ext uri="{BB962C8B-B14F-4D97-AF65-F5344CB8AC3E}">
        <p14:creationId xmlns:p14="http://schemas.microsoft.com/office/powerpoint/2010/main" val="3726066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Lots of ways of</a:t>
            </a:r>
            <a:r>
              <a:rPr lang="en-GB" baseline="0" dirty="0"/>
              <a:t> looking at this subject – these  seven ‘approaches’ are one way. </a:t>
            </a:r>
          </a:p>
          <a:p>
            <a:endParaRPr lang="en-GB" baseline="0"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13</a:t>
            </a:fld>
            <a:endParaRPr lang="en-US"/>
          </a:p>
        </p:txBody>
      </p:sp>
    </p:spTree>
    <p:extLst>
      <p:ext uri="{BB962C8B-B14F-4D97-AF65-F5344CB8AC3E}">
        <p14:creationId xmlns:p14="http://schemas.microsoft.com/office/powerpoint/2010/main" val="645642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Assumes leaders are born not made </a:t>
            </a:r>
          </a:p>
          <a:p>
            <a:endParaRPr lang="en-GB" dirty="0"/>
          </a:p>
          <a:p>
            <a:r>
              <a:rPr lang="en-GB" dirty="0"/>
              <a:t>Personality characteristics distinguish leaders – ‘Great Person’ </a:t>
            </a:r>
          </a:p>
          <a:p>
            <a:endParaRPr lang="en-GB" dirty="0"/>
          </a:p>
          <a:p>
            <a:r>
              <a:rPr lang="en-GB" dirty="0"/>
              <a:t>Person not role focussed re leadership</a:t>
            </a:r>
            <a:r>
              <a:rPr lang="en-GB" baseline="0" dirty="0"/>
              <a:t> </a:t>
            </a:r>
          </a:p>
          <a:p>
            <a:endParaRPr lang="en-GB" baseline="0" dirty="0"/>
          </a:p>
          <a:p>
            <a:r>
              <a:rPr lang="en-GB" baseline="0" dirty="0"/>
              <a:t>Pick the right people for a leadership role not train them up – leaders are born not made according to this philosophy</a:t>
            </a:r>
          </a:p>
          <a:p>
            <a:endParaRPr lang="en-GB" baseline="0" dirty="0"/>
          </a:p>
          <a:p>
            <a:r>
              <a:rPr lang="en-GB" baseline="0" dirty="0"/>
              <a:t>Some general features or ‘traits’ re leaders but hard to generalise – doesn’t take account of a leadership situation or about the characteristics of those being led (‘followers’) </a:t>
            </a:r>
          </a:p>
          <a:p>
            <a:endParaRPr lang="en-GB" baseline="0" dirty="0"/>
          </a:p>
          <a:p>
            <a:r>
              <a:rPr lang="en-GB" baseline="0" dirty="0"/>
              <a:t>Problems:  subjective judgement of ‘good’ or ‘successful’   These aren’t either or options – even natural talent needs to be developed, skills and techniques need to be learnt.  </a:t>
            </a:r>
          </a:p>
          <a:p>
            <a:r>
              <a:rPr lang="en-GB" dirty="0"/>
              <a:t> </a:t>
            </a:r>
          </a:p>
          <a:p>
            <a:endParaRPr lang="en-GB"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14</a:t>
            </a:fld>
            <a:endParaRPr lang="en-US"/>
          </a:p>
        </p:txBody>
      </p:sp>
    </p:spTree>
    <p:extLst>
      <p:ext uri="{BB962C8B-B14F-4D97-AF65-F5344CB8AC3E}">
        <p14:creationId xmlns:p14="http://schemas.microsoft.com/office/powerpoint/2010/main" val="507088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Lots of ways of</a:t>
            </a:r>
            <a:r>
              <a:rPr lang="en-GB" baseline="0" dirty="0"/>
              <a:t> looking at this subject – these  seven ‘approaches’ are one way. </a:t>
            </a:r>
          </a:p>
          <a:p>
            <a:endParaRPr lang="en-GB" baseline="0"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16</a:t>
            </a:fld>
            <a:endParaRPr lang="en-US"/>
          </a:p>
        </p:txBody>
      </p:sp>
    </p:spTree>
    <p:extLst>
      <p:ext uri="{BB962C8B-B14F-4D97-AF65-F5344CB8AC3E}">
        <p14:creationId xmlns:p14="http://schemas.microsoft.com/office/powerpoint/2010/main" val="2945358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second approach doesn’t look at the leader’s personality  but at the leadership functions,</a:t>
            </a:r>
            <a:r>
              <a:rPr lang="en-GB" baseline="0" dirty="0"/>
              <a:t> hence the functional approach. </a:t>
            </a:r>
          </a:p>
          <a:p>
            <a:endParaRPr lang="en-GB" baseline="0" dirty="0"/>
          </a:p>
          <a:p>
            <a:r>
              <a:rPr lang="en-GB" baseline="0" dirty="0"/>
              <a:t>There’s an element of leadership in every group  - here we examine how the leader’s behaviour affects or is affected by followers.  </a:t>
            </a:r>
            <a:r>
              <a:rPr lang="en-GB" dirty="0"/>
              <a:t> Examine the content of leadership.</a:t>
            </a:r>
            <a:r>
              <a:rPr lang="en-GB" baseline="0" dirty="0"/>
              <a:t>   By making leaders better at those functions which will impact upon the group, we can make better leaders and improve group performance.  Leaders can therefore be trained, skills and abilities learned, honed and perfected.</a:t>
            </a:r>
          </a:p>
          <a:p>
            <a:r>
              <a:rPr lang="en-GB" baseline="0" dirty="0"/>
              <a:t>You don’t have to be a manager or the boss to be a leader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17</a:t>
            </a:fld>
            <a:endParaRPr lang="en-US"/>
          </a:p>
        </p:txBody>
      </p:sp>
    </p:spTree>
    <p:extLst>
      <p:ext uri="{BB962C8B-B14F-4D97-AF65-F5344CB8AC3E}">
        <p14:creationId xmlns:p14="http://schemas.microsoft.com/office/powerpoint/2010/main" val="4218969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next approach is</a:t>
            </a:r>
            <a:r>
              <a:rPr lang="en-GB" baseline="0" dirty="0"/>
              <a:t> based on guru John Adair – this examines what leaders actually do – how effective they are depends on their ability to juggle three competing needs: </a:t>
            </a:r>
          </a:p>
          <a:p>
            <a:r>
              <a:rPr lang="en-GB" baseline="0" dirty="0"/>
              <a:t>The needs of the task </a:t>
            </a:r>
          </a:p>
          <a:p>
            <a:r>
              <a:rPr lang="en-GB" baseline="0" dirty="0"/>
              <a:t>Need to maintain the team</a:t>
            </a:r>
          </a:p>
          <a:p>
            <a:r>
              <a:rPr lang="en-GB" baseline="0" dirty="0"/>
              <a:t>Individual needs of group members</a:t>
            </a:r>
          </a:p>
          <a:p>
            <a:endParaRPr lang="en-GB" baseline="0" dirty="0"/>
          </a:p>
          <a:p>
            <a:r>
              <a:rPr lang="en-GB" baseline="0" dirty="0"/>
              <a:t>Here are the task needs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18</a:t>
            </a:fld>
            <a:endParaRPr lang="en-US"/>
          </a:p>
        </p:txBody>
      </p:sp>
    </p:spTree>
    <p:extLst>
      <p:ext uri="{BB962C8B-B14F-4D97-AF65-F5344CB8AC3E}">
        <p14:creationId xmlns:p14="http://schemas.microsoft.com/office/powerpoint/2010/main" val="471091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team needs</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19</a:t>
            </a:fld>
            <a:endParaRPr lang="en-US"/>
          </a:p>
        </p:txBody>
      </p:sp>
    </p:spTree>
    <p:extLst>
      <p:ext uri="{BB962C8B-B14F-4D97-AF65-F5344CB8AC3E}">
        <p14:creationId xmlns:p14="http://schemas.microsoft.com/office/powerpoint/2010/main" val="19480868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needs of the individual team members </a:t>
            </a:r>
          </a:p>
          <a:p>
            <a:endParaRPr lang="en-GB"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20</a:t>
            </a:fld>
            <a:endParaRPr lang="en-US"/>
          </a:p>
        </p:txBody>
      </p:sp>
    </p:spTree>
    <p:extLst>
      <p:ext uri="{BB962C8B-B14F-4D97-AF65-F5344CB8AC3E}">
        <p14:creationId xmlns:p14="http://schemas.microsoft.com/office/powerpoint/2010/main" val="39458547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Lots of ways of</a:t>
            </a:r>
            <a:r>
              <a:rPr lang="en-GB" baseline="0" dirty="0"/>
              <a:t> looking at this subject – these  seven ‘approaches’ are one way. </a:t>
            </a:r>
          </a:p>
          <a:p>
            <a:endParaRPr lang="en-GB" baseline="0"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21</a:t>
            </a:fld>
            <a:endParaRPr lang="en-US"/>
          </a:p>
        </p:txBody>
      </p:sp>
    </p:spTree>
    <p:extLst>
      <p:ext uri="{BB962C8B-B14F-4D97-AF65-F5344CB8AC3E}">
        <p14:creationId xmlns:p14="http://schemas.microsoft.com/office/powerpoint/2010/main" val="9359038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approach looks</a:t>
            </a:r>
            <a:r>
              <a:rPr lang="en-GB" baseline="0" dirty="0"/>
              <a:t> at how people behave in leadership situations.  Studies looked at how leadership styles affected group performance – 2 major dimensions:</a:t>
            </a:r>
          </a:p>
          <a:p>
            <a:endParaRPr lang="en-GB" baseline="0" dirty="0"/>
          </a:p>
          <a:p>
            <a:r>
              <a:rPr lang="en-GB" baseline="0" dirty="0"/>
              <a:t>Consideration </a:t>
            </a:r>
          </a:p>
          <a:p>
            <a:r>
              <a:rPr lang="en-GB" baseline="0" dirty="0"/>
              <a:t>Initiating  structure </a:t>
            </a:r>
          </a:p>
          <a:p>
            <a:endParaRPr lang="en-GB" baseline="0" dirty="0"/>
          </a:p>
          <a:p>
            <a:r>
              <a:rPr lang="en-GB" baseline="0" dirty="0"/>
              <a:t>These are maintenance and task functions.  High consideration, high structure style is generally more effective to followers and group performance – depending on the situation of course.  Focus on goals also important.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22</a:t>
            </a:fld>
            <a:endParaRPr lang="en-US"/>
          </a:p>
        </p:txBody>
      </p:sp>
    </p:spTree>
    <p:extLst>
      <p:ext uri="{BB962C8B-B14F-4D97-AF65-F5344CB8AC3E}">
        <p14:creationId xmlns:p14="http://schemas.microsoft.com/office/powerpoint/2010/main" val="24276550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Other studies overlap – some of these will be familiar to you from previous lectures.  </a:t>
            </a:r>
          </a:p>
          <a:p>
            <a:endParaRPr lang="en-GB"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23</a:t>
            </a:fld>
            <a:endParaRPr lang="en-US"/>
          </a:p>
        </p:txBody>
      </p:sp>
    </p:spTree>
    <p:extLst>
      <p:ext uri="{BB962C8B-B14F-4D97-AF65-F5344CB8AC3E}">
        <p14:creationId xmlns:p14="http://schemas.microsoft.com/office/powerpoint/2010/main" val="42046491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Lots of ways of</a:t>
            </a:r>
            <a:r>
              <a:rPr lang="en-GB" baseline="0" dirty="0"/>
              <a:t> looking at this subject – these  seven ‘approaches’ are one way. </a:t>
            </a:r>
          </a:p>
          <a:p>
            <a:endParaRPr lang="en-GB" baseline="0"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24</a:t>
            </a:fld>
            <a:endParaRPr lang="en-US"/>
          </a:p>
        </p:txBody>
      </p:sp>
    </p:spTree>
    <p:extLst>
      <p:ext uri="{BB962C8B-B14F-4D97-AF65-F5344CB8AC3E}">
        <p14:creationId xmlns:p14="http://schemas.microsoft.com/office/powerpoint/2010/main" val="24173564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a:t>Our fourth approach – today manager’s can’t just throw their weight about to get things done.  </a:t>
            </a:r>
          </a:p>
          <a:p>
            <a:r>
              <a:rPr lang="en-GB" dirty="0"/>
              <a:t>Need to foster high morale, spirit of involvement</a:t>
            </a:r>
            <a:r>
              <a:rPr lang="en-GB" baseline="0" dirty="0"/>
              <a:t> and co-operation – to get people wanting and willing to work.</a:t>
            </a:r>
          </a:p>
          <a:p>
            <a:endParaRPr lang="en-GB" baseline="0" dirty="0"/>
          </a:p>
          <a:p>
            <a:r>
              <a:rPr lang="en-GB" baseline="0" dirty="0"/>
              <a:t>Examine the style of leadership adopted to do this.</a:t>
            </a:r>
          </a:p>
          <a:p>
            <a:endParaRPr lang="en-GB" baseline="0" dirty="0"/>
          </a:p>
          <a:p>
            <a:r>
              <a:rPr lang="en-GB" baseline="0" dirty="0"/>
              <a:t>Assumes if leaders behave in a certain way, subordinates are more likely to follow.</a:t>
            </a:r>
          </a:p>
          <a:p>
            <a:endParaRPr lang="en-GB" baseline="0" dirty="0"/>
          </a:p>
          <a:p>
            <a:r>
              <a:rPr lang="en-GB" baseline="0" dirty="0"/>
              <a:t>Would you agree?   People have their own personal expectations and needs – increasingly resistant to purely autocratic leadership styles. </a:t>
            </a:r>
          </a:p>
          <a:p>
            <a:endParaRPr lang="en-GB" baseline="0" dirty="0"/>
          </a:p>
          <a:p>
            <a:r>
              <a:rPr lang="en-GB" baseline="0" dirty="0"/>
              <a:t>3 broad types:</a:t>
            </a:r>
          </a:p>
          <a:p>
            <a:endParaRPr lang="en-GB" baseline="0" dirty="0"/>
          </a:p>
          <a:p>
            <a:r>
              <a:rPr lang="en-GB" baseline="0" dirty="0"/>
              <a:t>Authoritarian/autocratic – power with the manager – the sole decision maker with authority for organising work</a:t>
            </a:r>
          </a:p>
          <a:p>
            <a:r>
              <a:rPr lang="en-GB" baseline="0" dirty="0"/>
              <a:t>Democratic – power with group as a whole- shared leadership, manager part of team – input, involvement by members</a:t>
            </a:r>
          </a:p>
          <a:p>
            <a:endParaRPr lang="en-GB" baseline="0" dirty="0"/>
          </a:p>
          <a:p>
            <a:r>
              <a:rPr lang="en-GB" baseline="0" dirty="0"/>
              <a:t>Laissez-faire (genuine) – manager says group working well on its own – lets them have the power to do what they </a:t>
            </a:r>
            <a:r>
              <a:rPr lang="en-GB" baseline="0" dirty="0" err="1"/>
              <a:t>think’s</a:t>
            </a:r>
            <a:r>
              <a:rPr lang="en-GB" baseline="0" dirty="0"/>
              <a:t> best, not interfere, but help if needed.  Can be confusing – may look as though manager doesn’t care and so detaches himself.  Is this in fact leadership or abdication of managerial </a:t>
            </a:r>
            <a:r>
              <a:rPr lang="en-GB" baseline="0" dirty="0" err="1"/>
              <a:t>responsiblity</a:t>
            </a:r>
            <a:r>
              <a:rPr lang="en-GB" baseline="0" dirty="0"/>
              <a:t>?        </a:t>
            </a:r>
          </a:p>
          <a:p>
            <a:endParaRPr lang="en-GB" baseline="0"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25</a:t>
            </a:fld>
            <a:endParaRPr lang="en-US"/>
          </a:p>
        </p:txBody>
      </p:sp>
    </p:spTree>
    <p:extLst>
      <p:ext uri="{BB962C8B-B14F-4D97-AF65-F5344CB8AC3E}">
        <p14:creationId xmlns:p14="http://schemas.microsoft.com/office/powerpoint/2010/main" val="26604453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Still with leadership</a:t>
            </a:r>
            <a:r>
              <a:rPr lang="en-GB" baseline="0" dirty="0"/>
              <a:t> style, there is a scale available to managers along which they can make decisions on possible leadership styles/behaviours = range of possible action available </a:t>
            </a:r>
          </a:p>
          <a:p>
            <a:endParaRPr lang="en-GB" baseline="0" dirty="0"/>
          </a:p>
          <a:p>
            <a:r>
              <a:rPr lang="en-GB" baseline="0" dirty="0"/>
              <a:t>Bit like theory X and Y (McGregor) – boss centred leadership (X); subordinate centred (Y)  </a:t>
            </a:r>
          </a:p>
          <a:p>
            <a:endParaRPr lang="en-GB" baseline="0" dirty="0"/>
          </a:p>
          <a:p>
            <a:r>
              <a:rPr lang="en-GB" baseline="0" dirty="0"/>
              <a:t>4 main styles of managerial leadership result along the continuum:</a:t>
            </a:r>
          </a:p>
          <a:p>
            <a:endParaRPr lang="en-GB" baseline="0" dirty="0"/>
          </a:p>
          <a:p>
            <a:r>
              <a:rPr lang="en-GB" baseline="0" dirty="0"/>
              <a:t>Tells – manager does the lot</a:t>
            </a:r>
          </a:p>
          <a:p>
            <a:r>
              <a:rPr lang="en-GB" baseline="0" dirty="0"/>
              <a:t>Sells – manager decides but seeks to persuade people to do it</a:t>
            </a:r>
          </a:p>
          <a:p>
            <a:r>
              <a:rPr lang="en-GB" baseline="0" dirty="0"/>
              <a:t>Consults – manager presents problem to group, listens to advice and  </a:t>
            </a:r>
          </a:p>
          <a:p>
            <a:r>
              <a:rPr lang="en-GB" baseline="0" dirty="0"/>
              <a:t>Joins – manager defines problem and the limits within which the decision must be made, passes this to the group which makes the decision with the manager.  </a:t>
            </a:r>
          </a:p>
          <a:p>
            <a:endParaRPr lang="en-GB" baseline="0" dirty="0"/>
          </a:p>
          <a:p>
            <a:r>
              <a:rPr lang="en-GB" baseline="0" dirty="0"/>
              <a:t>We have quite a diagram to show this:</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26</a:t>
            </a:fld>
            <a:endParaRPr lang="en-US"/>
          </a:p>
        </p:txBody>
      </p:sp>
    </p:spTree>
    <p:extLst>
      <p:ext uri="{BB962C8B-B14F-4D97-AF65-F5344CB8AC3E}">
        <p14:creationId xmlns:p14="http://schemas.microsoft.com/office/powerpoint/2010/main" val="8831116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line represents the degree of managerial control</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27</a:t>
            </a:fld>
            <a:endParaRPr lang="en-US"/>
          </a:p>
        </p:txBody>
      </p:sp>
    </p:spTree>
    <p:extLst>
      <p:ext uri="{BB962C8B-B14F-4D97-AF65-F5344CB8AC3E}">
        <p14:creationId xmlns:p14="http://schemas.microsoft.com/office/powerpoint/2010/main" val="40483885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These are the key</a:t>
            </a:r>
            <a:r>
              <a:rPr lang="en-GB" baseline="0" dirty="0"/>
              <a:t> influencers of management style:</a:t>
            </a:r>
          </a:p>
          <a:p>
            <a:endParaRPr lang="en-GB" baseline="0" dirty="0"/>
          </a:p>
          <a:p>
            <a:r>
              <a:rPr lang="en-GB" baseline="0" dirty="0"/>
              <a:t>  </a:t>
            </a:r>
          </a:p>
          <a:p>
            <a:r>
              <a:rPr lang="en-GB" baseline="0" dirty="0"/>
              <a:t>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28</a:t>
            </a:fld>
            <a:endParaRPr lang="en-US"/>
          </a:p>
        </p:txBody>
      </p:sp>
    </p:spTree>
    <p:extLst>
      <p:ext uri="{BB962C8B-B14F-4D97-AF65-F5344CB8AC3E}">
        <p14:creationId xmlns:p14="http://schemas.microsoft.com/office/powerpoint/2010/main" val="19038802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Lots of ways of</a:t>
            </a:r>
            <a:r>
              <a:rPr lang="en-GB" baseline="0" dirty="0"/>
              <a:t> looking at this subject – these  seven ‘approaches’ are one way. </a:t>
            </a:r>
          </a:p>
          <a:p>
            <a:endParaRPr lang="en-GB" baseline="0"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32</a:t>
            </a:fld>
            <a:endParaRPr lang="en-US"/>
          </a:p>
        </p:txBody>
      </p:sp>
    </p:spTree>
    <p:extLst>
      <p:ext uri="{BB962C8B-B14F-4D97-AF65-F5344CB8AC3E}">
        <p14:creationId xmlns:p14="http://schemas.microsoft.com/office/powerpoint/2010/main" val="42533314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a:t>
            </a:r>
            <a:r>
              <a:rPr lang="en-GB" baseline="0" dirty="0"/>
              <a:t> used the term contingency when looking at organisational structure – there it meant ‘do what works’ in a given situation ‘ </a:t>
            </a:r>
          </a:p>
          <a:p>
            <a:endParaRPr lang="en-GB" baseline="0" dirty="0"/>
          </a:p>
          <a:p>
            <a:r>
              <a:rPr lang="en-GB" baseline="0" dirty="0"/>
              <a:t>Same here really – the situation drives what’s required from leaders in terms of their behaviour in order to be effective.  </a:t>
            </a:r>
          </a:p>
          <a:p>
            <a:endParaRPr lang="en-GB" baseline="0" dirty="0"/>
          </a:p>
          <a:p>
            <a:r>
              <a:rPr lang="en-GB" baseline="0" dirty="0"/>
              <a:t>Bit of a ‘pure’ approach – can’t always wait for leaders to evolve in organisations but helps us to examine leadership characteristics. </a:t>
            </a:r>
          </a:p>
          <a:p>
            <a:endParaRPr lang="en-GB" baseline="0" dirty="0"/>
          </a:p>
          <a:p>
            <a:r>
              <a:rPr lang="en-GB" dirty="0"/>
              <a:t>Here are the main assumptions of</a:t>
            </a:r>
            <a:r>
              <a:rPr lang="en-GB" baseline="0" dirty="0"/>
              <a:t> contingency theory</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33</a:t>
            </a:fld>
            <a:endParaRPr lang="en-US"/>
          </a:p>
        </p:txBody>
      </p:sp>
    </p:spTree>
    <p:extLst>
      <p:ext uri="{BB962C8B-B14F-4D97-AF65-F5344CB8AC3E}">
        <p14:creationId xmlns:p14="http://schemas.microsoft.com/office/powerpoint/2010/main" val="10722302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model has since been</a:t>
            </a:r>
            <a:r>
              <a:rPr lang="en-GB" baseline="0" dirty="0"/>
              <a:t> revised by Vroom and </a:t>
            </a:r>
            <a:r>
              <a:rPr lang="en-GB" baseline="0" dirty="0" err="1"/>
              <a:t>Jago</a:t>
            </a:r>
            <a:r>
              <a:rPr lang="en-GB" baseline="0" dirty="0"/>
              <a:t>  - more variables – Mullins 2010 p387 for more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34</a:t>
            </a:fld>
            <a:endParaRPr lang="en-US"/>
          </a:p>
        </p:txBody>
      </p:sp>
    </p:spTree>
    <p:extLst>
      <p:ext uri="{BB962C8B-B14F-4D97-AF65-F5344CB8AC3E}">
        <p14:creationId xmlns:p14="http://schemas.microsoft.com/office/powerpoint/2010/main" val="25647931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Third contingency theory</a:t>
            </a:r>
            <a:r>
              <a:rPr lang="en-GB" baseline="0" dirty="0"/>
              <a:t> by House and House and </a:t>
            </a:r>
            <a:r>
              <a:rPr lang="en-GB" baseline="0" dirty="0" err="1"/>
              <a:t>Dessler</a:t>
            </a:r>
            <a:r>
              <a:rPr lang="en-GB" baseline="0" dirty="0"/>
              <a:t>. </a:t>
            </a:r>
          </a:p>
          <a:p>
            <a:endParaRPr lang="en-GB" baseline="0" dirty="0"/>
          </a:p>
          <a:p>
            <a:r>
              <a:rPr lang="en-GB" baseline="0" dirty="0"/>
              <a:t>Assumes individual motivation dependent upon expectation increased effort to improve performance will be successful which gets positively rewarded, and avoids negative things.  </a:t>
            </a:r>
          </a:p>
          <a:p>
            <a:endParaRPr lang="en-GB" baseline="0" dirty="0"/>
          </a:p>
          <a:p>
            <a:r>
              <a:rPr lang="en-GB" baseline="0" dirty="0"/>
              <a:t>Theory assumes performance of subordinates is affected by the extent to which the manager satisfies their expectations.</a:t>
            </a:r>
          </a:p>
          <a:p>
            <a:r>
              <a:rPr lang="en-GB" baseline="0" dirty="0"/>
              <a:t>Workers see leadership as a motivator:</a:t>
            </a:r>
          </a:p>
          <a:p>
            <a:pPr>
              <a:buFontTx/>
              <a:buChar char="-"/>
            </a:pPr>
            <a:r>
              <a:rPr lang="en-GB" baseline="0" dirty="0"/>
              <a:t>Need to perform effectively to meet their needs</a:t>
            </a:r>
          </a:p>
          <a:p>
            <a:pPr>
              <a:buFontTx/>
              <a:buChar char="-"/>
            </a:pPr>
            <a:r>
              <a:rPr lang="en-GB" baseline="0" dirty="0"/>
              <a:t>Gets them the necessary direction, guidance and support they need</a:t>
            </a:r>
          </a:p>
          <a:p>
            <a:pPr>
              <a:buFontTx/>
              <a:buChar char="-"/>
            </a:pPr>
            <a:endParaRPr lang="en-GB" baseline="0" dirty="0"/>
          </a:p>
          <a:p>
            <a:pPr>
              <a:buFontTx/>
              <a:buNone/>
            </a:pPr>
            <a:r>
              <a:rPr lang="en-GB" baseline="0" dirty="0"/>
              <a:t>4 types of leadership behaviour as shown , similar to others we’ve been through.  </a:t>
            </a:r>
          </a:p>
          <a:p>
            <a:pPr>
              <a:buFontTx/>
              <a:buNone/>
            </a:pPr>
            <a:endParaRPr lang="en-GB" baseline="0" dirty="0"/>
          </a:p>
          <a:p>
            <a:pPr>
              <a:buFontTx/>
              <a:buNone/>
            </a:pPr>
            <a:r>
              <a:rPr lang="en-GB" baseline="0" dirty="0"/>
              <a:t>The situation calls for different types of leadership to be adopted at different times.  </a:t>
            </a:r>
          </a:p>
        </p:txBody>
      </p:sp>
      <p:sp>
        <p:nvSpPr>
          <p:cNvPr id="4" name="Slide Number Placeholder 3"/>
          <p:cNvSpPr>
            <a:spLocks noGrp="1"/>
          </p:cNvSpPr>
          <p:nvPr>
            <p:ph type="sldNum" sz="quarter" idx="10"/>
          </p:nvPr>
        </p:nvSpPr>
        <p:spPr/>
        <p:txBody>
          <a:bodyPr/>
          <a:lstStyle/>
          <a:p>
            <a:fld id="{45904F30-AD71-4C35-9617-A0F0F745B5AF}" type="slidenum">
              <a:rPr lang="en-US" smtClean="0"/>
              <a:pPr/>
              <a:t>35</a:t>
            </a:fld>
            <a:endParaRPr lang="en-US"/>
          </a:p>
        </p:txBody>
      </p:sp>
    </p:spTree>
    <p:extLst>
      <p:ext uri="{BB962C8B-B14F-4D97-AF65-F5344CB8AC3E}">
        <p14:creationId xmlns:p14="http://schemas.microsoft.com/office/powerpoint/2010/main" val="16581563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shows</a:t>
            </a:r>
            <a:r>
              <a:rPr lang="en-GB" baseline="0" dirty="0"/>
              <a:t> the ‘contingency’ or situational aspect of this theory at work </a:t>
            </a:r>
          </a:p>
          <a:p>
            <a:endParaRPr lang="en-GB" baseline="0" dirty="0"/>
          </a:p>
          <a:p>
            <a:r>
              <a:rPr lang="en-GB" baseline="0" dirty="0"/>
              <a:t>Personal characteristics of subordinates – how will they react to the leader’s behaviour? Does it help/hinder them?</a:t>
            </a:r>
          </a:p>
          <a:p>
            <a:r>
              <a:rPr lang="en-GB" baseline="0" dirty="0"/>
              <a:t>Nature of the task:  routine and structured (i.e. More straightforward) or non-routine, unstructured  (more directive behaviour may be necessary to get things moving) </a:t>
            </a:r>
          </a:p>
          <a:p>
            <a:endParaRPr lang="en-GB" baseline="0" dirty="0"/>
          </a:p>
          <a:p>
            <a:r>
              <a:rPr lang="en-GB" baseline="0" dirty="0"/>
              <a:t>All about how can leaders best help to get the best out of their people and deliver the results required? </a:t>
            </a:r>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36</a:t>
            </a:fld>
            <a:endParaRPr lang="en-US"/>
          </a:p>
        </p:txBody>
      </p:sp>
    </p:spTree>
    <p:extLst>
      <p:ext uri="{BB962C8B-B14F-4D97-AF65-F5344CB8AC3E}">
        <p14:creationId xmlns:p14="http://schemas.microsoft.com/office/powerpoint/2010/main" val="13584171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Lots of ways of</a:t>
            </a:r>
            <a:r>
              <a:rPr lang="en-GB" baseline="0" dirty="0"/>
              <a:t> looking at this subject – these  seven ‘approaches’ are one way. </a:t>
            </a:r>
          </a:p>
          <a:p>
            <a:endParaRPr lang="en-GB" baseline="0"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37</a:t>
            </a:fld>
            <a:endParaRPr lang="en-US"/>
          </a:p>
        </p:txBody>
      </p:sp>
    </p:spTree>
    <p:extLst>
      <p:ext uri="{BB962C8B-B14F-4D97-AF65-F5344CB8AC3E}">
        <p14:creationId xmlns:p14="http://schemas.microsoft.com/office/powerpoint/2010/main" val="34850510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There’s a growing trend away</a:t>
            </a:r>
            <a:r>
              <a:rPr lang="en-GB" baseline="0" dirty="0"/>
              <a:t> from transactional to transformational leadership, 2 main types </a:t>
            </a:r>
          </a:p>
          <a:p>
            <a:endParaRPr lang="en-GB" baseline="0" dirty="0"/>
          </a:p>
          <a:p>
            <a:r>
              <a:rPr lang="en-GB" baseline="0" dirty="0"/>
              <a:t>In what type of organisation would you expect to see transactional leadership?  </a:t>
            </a:r>
          </a:p>
          <a:p>
            <a:endParaRPr lang="en-GB" baseline="0"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38</a:t>
            </a:fld>
            <a:endParaRPr lang="en-US"/>
          </a:p>
        </p:txBody>
      </p:sp>
    </p:spTree>
    <p:extLst>
      <p:ext uri="{BB962C8B-B14F-4D97-AF65-F5344CB8AC3E}">
        <p14:creationId xmlns:p14="http://schemas.microsoft.com/office/powerpoint/2010/main" val="6019619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How this can be done in practice: </a:t>
            </a:r>
          </a:p>
          <a:p>
            <a:endParaRPr lang="en-GB" dirty="0"/>
          </a:p>
          <a:p>
            <a:r>
              <a:rPr lang="en-GB" dirty="0"/>
              <a:t>Vision - Why are we here?</a:t>
            </a:r>
          </a:p>
          <a:p>
            <a:r>
              <a:rPr lang="en-GB" dirty="0"/>
              <a:t>Attain vision – create link between vision and strategy for achieving it</a:t>
            </a:r>
          </a:p>
          <a:p>
            <a:r>
              <a:rPr lang="en-GB" dirty="0"/>
              <a:t>Confident/optimistic – conviction, self-confidence, positivity, self and others</a:t>
            </a:r>
          </a:p>
          <a:p>
            <a:r>
              <a:rPr lang="en-GB" dirty="0"/>
              <a:t>Be upbeat, go getting, inspirational </a:t>
            </a:r>
          </a:p>
          <a:p>
            <a:endParaRPr lang="en-GB" dirty="0"/>
          </a:p>
          <a:p>
            <a:r>
              <a:rPr lang="en-GB" dirty="0"/>
              <a:t>Know any leaders like that?  </a:t>
            </a:r>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39</a:t>
            </a:fld>
            <a:endParaRPr lang="en-US"/>
          </a:p>
        </p:txBody>
      </p:sp>
    </p:spTree>
    <p:extLst>
      <p:ext uri="{BB962C8B-B14F-4D97-AF65-F5344CB8AC3E}">
        <p14:creationId xmlns:p14="http://schemas.microsoft.com/office/powerpoint/2010/main" val="38747740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Lots of ways of</a:t>
            </a:r>
            <a:r>
              <a:rPr lang="en-GB" baseline="0" dirty="0"/>
              <a:t> looking at this subject – these  seven ‘approaches’ are one way. </a:t>
            </a:r>
          </a:p>
          <a:p>
            <a:endParaRPr lang="en-GB" baseline="0"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40</a:t>
            </a:fld>
            <a:endParaRPr lang="en-US"/>
          </a:p>
        </p:txBody>
      </p:sp>
    </p:spTree>
    <p:extLst>
      <p:ext uri="{BB962C8B-B14F-4D97-AF65-F5344CB8AC3E}">
        <p14:creationId xmlns:p14="http://schemas.microsoft.com/office/powerpoint/2010/main" val="39697104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Often regarded as the same thing as transformational leadership </a:t>
            </a:r>
          </a:p>
          <a:p>
            <a:endParaRPr lang="en-GB" dirty="0"/>
          </a:p>
          <a:p>
            <a:r>
              <a:rPr lang="en-GB" dirty="0"/>
              <a:t>Here leaders create a strong</a:t>
            </a:r>
            <a:r>
              <a:rPr lang="en-GB" baseline="0" dirty="0"/>
              <a:t> vision, mission – people identify with him/her</a:t>
            </a:r>
          </a:p>
          <a:p>
            <a:endParaRPr lang="en-GB" baseline="0" dirty="0"/>
          </a:p>
          <a:p>
            <a:r>
              <a:rPr lang="en-GB" baseline="0" dirty="0"/>
              <a:t>The modern way – ‘inspirational ‘ – not really about leadership theory as we’ve just been discussing but more about the skills needed to motivate and inspire people.  </a:t>
            </a:r>
          </a:p>
          <a:p>
            <a:endParaRPr lang="en-GB" baseline="0" dirty="0"/>
          </a:p>
          <a:p>
            <a:r>
              <a:rPr lang="en-GB" baseline="0" dirty="0"/>
              <a:t>It’s the vision thing.  See the bigger picture, take the long term view   - what are the ultimate objectives of the organisation and how can people work together to achieve them?  - a touch of greatness perhaps?  </a:t>
            </a:r>
          </a:p>
          <a:p>
            <a:endParaRPr lang="en-GB" baseline="0" dirty="0"/>
          </a:p>
          <a:p>
            <a:r>
              <a:rPr lang="en-GB" baseline="0" dirty="0"/>
              <a:t>- About increasing performance but also producing tangible results for people and bringing them increased satisfaction. </a:t>
            </a:r>
          </a:p>
          <a:p>
            <a:endParaRPr lang="en-GB" baseline="0" dirty="0"/>
          </a:p>
          <a:p>
            <a:r>
              <a:rPr lang="en-GB" baseline="0" dirty="0"/>
              <a:t>Are you born with charisma or can you learn it?  Do you need more than that to be an inspirational leader? </a:t>
            </a:r>
          </a:p>
          <a:p>
            <a:endParaRPr lang="en-GB" baseline="0" dirty="0"/>
          </a:p>
          <a:p>
            <a:r>
              <a:rPr lang="en-GB" baseline="0" dirty="0"/>
              <a:t>Too much charisma can create dependence – Apple, Steve Jobs; Virgin – Branson; what happens when they’re not there anymore? </a:t>
            </a:r>
          </a:p>
          <a:p>
            <a:r>
              <a:rPr lang="en-GB" baseline="0" dirty="0"/>
              <a:t>Is it as Adair suggests more about a ‘connection’ between the leader and followers – remember that Venn diagram intersecting? </a:t>
            </a:r>
          </a:p>
          <a:p>
            <a:endParaRPr lang="en-GB" baseline="0" dirty="0"/>
          </a:p>
          <a:p>
            <a:endParaRPr lang="en-GB" baseline="0"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41</a:t>
            </a:fld>
            <a:endParaRPr lang="en-US"/>
          </a:p>
        </p:txBody>
      </p:sp>
    </p:spTree>
    <p:extLst>
      <p:ext uri="{BB962C8B-B14F-4D97-AF65-F5344CB8AC3E}">
        <p14:creationId xmlns:p14="http://schemas.microsoft.com/office/powerpoint/2010/main" val="37105553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Cutler’s jigsaw of best practice – 6</a:t>
            </a:r>
            <a:r>
              <a:rPr lang="en-GB" baseline="0" dirty="0"/>
              <a:t> pieces as shown all interlinking – aspiring leaders need all these things in his view.  </a:t>
            </a:r>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44</a:t>
            </a:fld>
            <a:endParaRPr lang="en-US" dirty="0"/>
          </a:p>
        </p:txBody>
      </p:sp>
    </p:spTree>
    <p:extLst>
      <p:ext uri="{BB962C8B-B14F-4D97-AF65-F5344CB8AC3E}">
        <p14:creationId xmlns:p14="http://schemas.microsoft.com/office/powerpoint/2010/main" val="36931121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new leader must cast off the heavy burden of command and control, hierarchically based leadership.’ – it’s not about all that </a:t>
            </a:r>
            <a:r>
              <a:rPr lang="en-GB" dirty="0">
                <a:solidFill>
                  <a:schemeClr val="tx1"/>
                </a:solidFill>
              </a:rPr>
              <a:t>structure</a:t>
            </a:r>
            <a:r>
              <a:rPr lang="en-GB" baseline="0" dirty="0"/>
              <a:t> and bureaucratic authority any more.  </a:t>
            </a:r>
          </a:p>
          <a:p>
            <a:endParaRPr lang="en-GB" baseline="0" dirty="0"/>
          </a:p>
          <a:p>
            <a:r>
              <a:rPr lang="en-GB" baseline="0" dirty="0"/>
              <a:t>There is, after all, no ‘I’ in ‘Team’. </a:t>
            </a:r>
          </a:p>
          <a:p>
            <a:endParaRPr lang="en-GB" baseline="0" dirty="0"/>
          </a:p>
          <a:p>
            <a:r>
              <a:rPr lang="en-GB" dirty="0"/>
              <a:t>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45</a:t>
            </a:fld>
            <a:endParaRPr lang="en-US"/>
          </a:p>
        </p:txBody>
      </p:sp>
    </p:spTree>
    <p:extLst>
      <p:ext uri="{BB962C8B-B14F-4D97-AF65-F5344CB8AC3E}">
        <p14:creationId xmlns:p14="http://schemas.microsoft.com/office/powerpoint/2010/main" val="26047647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28020" y="1769541"/>
            <a:ext cx="7080026"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028020" y="3598339"/>
            <a:ext cx="7080026"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50931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2777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71551" y="1761068"/>
            <a:ext cx="7192913"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971551" y="3589879"/>
            <a:ext cx="7192913"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04479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347" y="1732449"/>
            <a:ext cx="3795373"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2169" y="1732450"/>
            <a:ext cx="3798499"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5406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345" y="1770323"/>
            <a:ext cx="3787423" cy="4112953"/>
          </a:xfrm>
          <a:prstGeom prst="rect">
            <a:avLst/>
          </a:prstGeom>
        </p:spPr>
      </p:pic>
      <p:pic>
        <p:nvPicPr>
          <p:cNvPr id="14" name="Picture 13"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63245" y="1770323"/>
            <a:ext cx="3787423" cy="4112953"/>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754404" y="1835254"/>
            <a:ext cx="3657258"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54404" y="2380138"/>
            <a:ext cx="3657258"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21225" y="1835255"/>
            <a:ext cx="3671498"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21225" y="2380138"/>
            <a:ext cx="3671498"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28582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0188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2979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7" y="609600"/>
            <a:ext cx="2780167"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3641725" y="609600"/>
            <a:ext cx="4808943"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347" y="2431518"/>
            <a:ext cx="2780167"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46456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2" name="Picture 11" descr="Slate-V2-S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44987" y="609923"/>
            <a:ext cx="3428146" cy="5205472"/>
          </a:xfrm>
          <a:prstGeom prst="rect">
            <a:avLst/>
          </a:prstGeom>
        </p:spPr>
      </p:pic>
      <p:sp>
        <p:nvSpPr>
          <p:cNvPr id="2" name="Title 1"/>
          <p:cNvSpPr>
            <a:spLocks noGrp="1"/>
          </p:cNvSpPr>
          <p:nvPr>
            <p:ph type="title"/>
          </p:nvPr>
        </p:nvSpPr>
        <p:spPr>
          <a:xfrm>
            <a:off x="685347" y="609923"/>
            <a:ext cx="3924676"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976728" y="743989"/>
            <a:ext cx="3165375"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347" y="2439261"/>
            <a:ext cx="3924676"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585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Slate-V2-S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3995" y="540085"/>
            <a:ext cx="7656010" cy="3834374"/>
          </a:xfrm>
          <a:prstGeom prst="rect">
            <a:avLst/>
          </a:prstGeom>
        </p:spPr>
      </p:pic>
      <p:sp>
        <p:nvSpPr>
          <p:cNvPr id="2" name="Title 1"/>
          <p:cNvSpPr>
            <a:spLocks noGrp="1"/>
          </p:cNvSpPr>
          <p:nvPr>
            <p:ph type="title"/>
          </p:nvPr>
        </p:nvSpPr>
        <p:spPr>
          <a:xfrm>
            <a:off x="685354" y="4565255"/>
            <a:ext cx="7766495"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26217" y="695010"/>
            <a:ext cx="7285600"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5108728"/>
            <a:ext cx="776532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1416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6" y="608437"/>
            <a:ext cx="776532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46" y="4295180"/>
            <a:ext cx="7765322"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111348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3"/>
            <a:ext cx="6564224"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346" y="4304353"/>
            <a:ext cx="7765322"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
        <p:nvSpPr>
          <p:cNvPr id="11" name="TextBox 10"/>
          <p:cNvSpPr txBox="1"/>
          <p:nvPr/>
        </p:nvSpPr>
        <p:spPr>
          <a:xfrm>
            <a:off x="627459" y="87391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7828359" y="2933245"/>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082966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346" y="2126943"/>
            <a:ext cx="7765322"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9" y="4650556"/>
            <a:ext cx="776414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79964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346" y="609600"/>
            <a:ext cx="776532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46"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346"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35033"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31076"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74929"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74929"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88503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6" name="Picture 5"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239" y="1826045"/>
            <a:ext cx="2529046" cy="1833558"/>
          </a:xfrm>
          <a:prstGeom prst="rect">
            <a:avLst/>
          </a:prstGeom>
        </p:spPr>
      </p:pic>
      <p:pic>
        <p:nvPicPr>
          <p:cNvPr id="28" name="Picture 27"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3813" y="1826045"/>
            <a:ext cx="2529046" cy="1833558"/>
          </a:xfrm>
          <a:prstGeom prst="rect">
            <a:avLst/>
          </a:prstGeom>
        </p:spPr>
      </p:pic>
      <p:pic>
        <p:nvPicPr>
          <p:cNvPr id="29" name="Picture 28"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1715" y="1826045"/>
            <a:ext cx="2529046" cy="1833558"/>
          </a:xfrm>
          <a:prstGeom prst="rect">
            <a:avLst/>
          </a:prstGeom>
        </p:spPr>
      </p:pic>
      <p:sp>
        <p:nvSpPr>
          <p:cNvPr id="30" name="Title 1"/>
          <p:cNvSpPr>
            <a:spLocks noGrp="1"/>
          </p:cNvSpPr>
          <p:nvPr>
            <p:ph type="title"/>
          </p:nvPr>
        </p:nvSpPr>
        <p:spPr>
          <a:xfrm>
            <a:off x="685346" y="609600"/>
            <a:ext cx="7765322"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46"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763577" y="1938918"/>
            <a:ext cx="2319276"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5346" y="4480369"/>
            <a:ext cx="2475738"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32091"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409307" y="1939094"/>
            <a:ext cx="2319276"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331075" y="4480368"/>
            <a:ext cx="2476753"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75023"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6056774" y="1934432"/>
            <a:ext cx="2319276"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74929" y="4480366"/>
            <a:ext cx="2475738"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746106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597880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37302" y="609600"/>
            <a:ext cx="1713365"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685347" y="609600"/>
            <a:ext cx="5937654"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2/14/2020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2517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346" y="609600"/>
            <a:ext cx="776532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46" y="1732450"/>
            <a:ext cx="776532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2" y="5883276"/>
            <a:ext cx="20574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617B6622-7BF0-4725-9ADB-977214E2A76E}" type="datetimeFigureOut">
              <a:rPr lang="en-US" smtClean="0"/>
              <a:pPr/>
              <a:t>2/14/2020</a:t>
            </a:fld>
            <a:endParaRPr lang="en-US"/>
          </a:p>
        </p:txBody>
      </p:sp>
      <p:sp>
        <p:nvSpPr>
          <p:cNvPr id="5" name="Footer Placeholder 4"/>
          <p:cNvSpPr>
            <a:spLocks noGrp="1"/>
          </p:cNvSpPr>
          <p:nvPr>
            <p:ph type="ftr" sz="quarter" idx="3"/>
          </p:nvPr>
        </p:nvSpPr>
        <p:spPr>
          <a:xfrm>
            <a:off x="685347" y="5883276"/>
            <a:ext cx="5004649"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7885509" y="5883276"/>
            <a:ext cx="565159"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213898BC-E927-41C4-95D4-98279C63F979}" type="slidenum">
              <a:rPr lang="en-US" smtClean="0"/>
              <a:pPr/>
              <a:t>‹#›</a:t>
            </a:fld>
            <a:endParaRPr lang="en-US"/>
          </a:p>
        </p:txBody>
      </p:sp>
    </p:spTree>
    <p:extLst>
      <p:ext uri="{BB962C8B-B14F-4D97-AF65-F5344CB8AC3E}">
        <p14:creationId xmlns:p14="http://schemas.microsoft.com/office/powerpoint/2010/main" val="140848521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9.wmf"/><Relationship Id="rId5" Type="http://schemas.openxmlformats.org/officeDocument/2006/relationships/image" Target="../media/image8.jpeg"/><Relationship Id="rId4" Type="http://schemas.openxmlformats.org/officeDocument/2006/relationships/image" Target="../media/image7.jpg"/></Relationships>
</file>

<file path=ppt/slides/_rels/slide2.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youtu.be/kwFvJog2dMw"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youtu.be/lLtVegwdjqU"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8.wmf"/></Relationships>
</file>

<file path=ppt/slides/_rels/slide21.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w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w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2.gif"/><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35.gif"/><Relationship Id="rId5" Type="http://schemas.openxmlformats.org/officeDocument/2006/relationships/image" Target="../media/image34.wmf"/><Relationship Id="rId4" Type="http://schemas.openxmlformats.org/officeDocument/2006/relationships/image" Target="../media/image33.wmf"/></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9.w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0.w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1.wm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3.wm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1.w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10.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685800" y="1509915"/>
            <a:ext cx="7772400" cy="2123658"/>
          </a:xfrm>
        </p:spPr>
        <p:txBody>
          <a:bodyPr/>
          <a:lstStyle/>
          <a:p>
            <a:br>
              <a:rPr lang="en-GB" sz="4400" dirty="0"/>
            </a:br>
            <a:endParaRPr lang="en-GB" sz="4400" dirty="0">
              <a:solidFill>
                <a:schemeClr val="tx1"/>
              </a:solidFill>
            </a:endParaRPr>
          </a:p>
        </p:txBody>
      </p:sp>
      <p:sp>
        <p:nvSpPr>
          <p:cNvPr id="73731" name="Rectangle 3"/>
          <p:cNvSpPr>
            <a:spLocks noGrp="1" noChangeArrowheads="1"/>
          </p:cNvSpPr>
          <p:nvPr>
            <p:ph type="subTitle" idx="1"/>
          </p:nvPr>
        </p:nvSpPr>
        <p:spPr>
          <a:xfrm>
            <a:off x="1371600" y="4214818"/>
            <a:ext cx="7486680" cy="2899255"/>
          </a:xfrm>
        </p:spPr>
        <p:txBody>
          <a:bodyPr wrap="square">
            <a:spAutoFit/>
          </a:bodyPr>
          <a:lstStyle/>
          <a:p>
            <a:r>
              <a:rPr lang="en-GB" sz="4800" b="1" dirty="0">
                <a:solidFill>
                  <a:schemeClr val="tx2"/>
                </a:solidFill>
              </a:rPr>
              <a:t>Introducing </a:t>
            </a:r>
          </a:p>
          <a:p>
            <a:pPr lvl="0"/>
            <a:r>
              <a:rPr lang="en-GB" sz="4800" b="1" dirty="0">
                <a:solidFill>
                  <a:schemeClr val="tx2"/>
                </a:solidFill>
              </a:rPr>
              <a:t>Leadership</a:t>
            </a:r>
          </a:p>
          <a:p>
            <a:endParaRPr lang="en-GB" b="1" dirty="0">
              <a:solidFill>
                <a:schemeClr val="tx2"/>
              </a:solidFill>
            </a:endParaRPr>
          </a:p>
          <a:p>
            <a:endParaRPr lang="en-GB" dirty="0"/>
          </a:p>
        </p:txBody>
      </p:sp>
      <p:pic>
        <p:nvPicPr>
          <p:cNvPr id="1026" name="Picture 2" descr="C:\Program Files (x86)\Microsoft Office\MEDIA\CAGCAT10\j0234687.gif"/>
          <p:cNvPicPr>
            <a:picLocks noChangeAspect="1" noChangeArrowheads="1" noCrop="1"/>
          </p:cNvPicPr>
          <p:nvPr/>
        </p:nvPicPr>
        <p:blipFill>
          <a:blip r:embed="rId3" cstate="print"/>
          <a:srcRect/>
          <a:stretch>
            <a:fillRect/>
          </a:stretch>
        </p:blipFill>
        <p:spPr bwMode="auto">
          <a:xfrm>
            <a:off x="428596" y="4857760"/>
            <a:ext cx="1711137" cy="1008112"/>
          </a:xfrm>
          <a:prstGeom prst="rect">
            <a:avLst/>
          </a:prstGeom>
          <a:noFill/>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17932" y="27678"/>
            <a:ext cx="2308159" cy="900992"/>
          </a:xfrm>
          <a:prstGeom prst="rect">
            <a:avLst/>
          </a:prstGeom>
        </p:spPr>
      </p:pic>
      <p:pic>
        <p:nvPicPr>
          <p:cNvPr id="8" name="Picture 7" descr="C:\Users\Michael\AppData\Local\Microsoft\Windows\Temporary Internet Files\Content.IE5\4LIQTBIU\MP900321189[1].jpg"/>
          <p:cNvPicPr>
            <a:picLocks noChangeAspect="1" noChangeArrowheads="1"/>
          </p:cNvPicPr>
          <p:nvPr/>
        </p:nvPicPr>
        <p:blipFill>
          <a:blip r:embed="rId5" cstate="print"/>
          <a:srcRect/>
          <a:stretch>
            <a:fillRect/>
          </a:stretch>
        </p:blipFill>
        <p:spPr bwMode="auto">
          <a:xfrm>
            <a:off x="7019792" y="3933056"/>
            <a:ext cx="1858765" cy="2605745"/>
          </a:xfrm>
          <a:prstGeom prst="rect">
            <a:avLst/>
          </a:prstGeom>
          <a:noFill/>
        </p:spPr>
      </p:pic>
      <p:pic>
        <p:nvPicPr>
          <p:cNvPr id="10" name="Picture 6" descr="C:\Users\Michael\AppData\Local\Microsoft\Windows\Temporary Internet Files\Content.IE5\4LIQTBIU\MC900070965[1].wmf"/>
          <p:cNvPicPr>
            <a:picLocks noChangeAspect="1" noChangeArrowheads="1"/>
          </p:cNvPicPr>
          <p:nvPr/>
        </p:nvPicPr>
        <p:blipFill>
          <a:blip r:embed="rId6" cstate="print"/>
          <a:srcRect/>
          <a:stretch>
            <a:fillRect/>
          </a:stretch>
        </p:blipFill>
        <p:spPr bwMode="auto">
          <a:xfrm>
            <a:off x="539553" y="188640"/>
            <a:ext cx="1080120" cy="1974690"/>
          </a:xfrm>
          <a:prstGeom prst="rect">
            <a:avLst/>
          </a:prstGeom>
          <a:noFill/>
        </p:spPr>
      </p:pic>
    </p:spTree>
    <p:extLst>
      <p:ext uri="{BB962C8B-B14F-4D97-AF65-F5344CB8AC3E}">
        <p14:creationId xmlns:p14="http://schemas.microsoft.com/office/powerpoint/2010/main" val="319040257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chemeClr val="accent2"/>
                </a:solidFill>
              </a:rPr>
              <a:t>Today’s Objectives</a:t>
            </a:r>
          </a:p>
        </p:txBody>
      </p:sp>
      <p:sp>
        <p:nvSpPr>
          <p:cNvPr id="3" name="Content Placeholder 2"/>
          <p:cNvSpPr>
            <a:spLocks noGrp="1"/>
          </p:cNvSpPr>
          <p:nvPr>
            <p:ph idx="1"/>
          </p:nvPr>
        </p:nvSpPr>
        <p:spPr>
          <a:xfrm>
            <a:off x="290513" y="1268760"/>
            <a:ext cx="8457952" cy="5589240"/>
          </a:xfrm>
        </p:spPr>
        <p:txBody>
          <a:bodyPr>
            <a:normAutofit fontScale="47500" lnSpcReduction="20000"/>
          </a:bodyPr>
          <a:lstStyle/>
          <a:p>
            <a:pPr marL="514350" indent="-514350">
              <a:buFont typeface="+mj-lt"/>
              <a:buAutoNum type="arabicPeriod"/>
            </a:pPr>
            <a:endParaRPr lang="en-GB" dirty="0"/>
          </a:p>
          <a:p>
            <a:pPr marL="514350" indent="-514350">
              <a:buFont typeface="+mj-lt"/>
              <a:buAutoNum type="arabicPeriod"/>
            </a:pPr>
            <a:r>
              <a:rPr lang="en-GB" sz="5100" dirty="0"/>
              <a:t>To explain the meaning and importance of leadership          in the workplace</a:t>
            </a:r>
          </a:p>
          <a:p>
            <a:pPr marL="514350" indent="-514350">
              <a:buFont typeface="+mj-lt"/>
              <a:buAutoNum type="arabicPeriod"/>
            </a:pPr>
            <a:r>
              <a:rPr lang="en-GB" sz="5100" dirty="0"/>
              <a:t>To consider how it differs from management</a:t>
            </a:r>
          </a:p>
          <a:p>
            <a:pPr marL="514350" indent="-514350">
              <a:buFont typeface="+mj-lt"/>
              <a:buAutoNum type="arabicPeriod"/>
            </a:pPr>
            <a:r>
              <a:rPr lang="en-GB" sz="5100" dirty="0"/>
              <a:t>To contrast the main approaches to leadership</a:t>
            </a:r>
          </a:p>
          <a:p>
            <a:pPr marL="514350" indent="-514350">
              <a:buFont typeface="+mj-lt"/>
              <a:buAutoNum type="arabicPeriod"/>
            </a:pPr>
            <a:r>
              <a:rPr lang="en-GB" sz="5100" dirty="0"/>
              <a:t>To consider different leadership styles and how leaders behave</a:t>
            </a:r>
          </a:p>
          <a:p>
            <a:pPr marL="514350" indent="-514350">
              <a:buFont typeface="+mj-lt"/>
              <a:buAutoNum type="arabicPeriod"/>
            </a:pPr>
            <a:r>
              <a:rPr lang="en-GB" sz="5100" dirty="0"/>
              <a:t>To evaluate transformational and inspirational leadership</a:t>
            </a:r>
          </a:p>
          <a:p>
            <a:pPr marL="514350" indent="-514350">
              <a:buFont typeface="+mj-lt"/>
              <a:buAutoNum type="arabicPeriod"/>
            </a:pPr>
            <a:r>
              <a:rPr lang="en-GB" sz="5100" dirty="0"/>
              <a:t>To examine how leaders behave and how they exert power and influence</a:t>
            </a:r>
          </a:p>
          <a:p>
            <a:pPr marL="514350" indent="-514350">
              <a:buFont typeface="+mj-lt"/>
              <a:buAutoNum type="arabicPeriod"/>
            </a:pPr>
            <a:r>
              <a:rPr lang="en-GB" sz="5100" dirty="0"/>
              <a:t>To assess what makes leaders effective and how they        can be developed.</a:t>
            </a:r>
          </a:p>
          <a:p>
            <a:pPr marL="514350" indent="-514350">
              <a:buNone/>
            </a:pPr>
            <a:r>
              <a:rPr lang="en-GB" sz="5100" dirty="0"/>
              <a:t> </a:t>
            </a:r>
          </a:p>
        </p:txBody>
      </p:sp>
      <p:pic>
        <p:nvPicPr>
          <p:cNvPr id="9218" name="Picture 2" descr="C:\Users\Michael\AppData\Local\Microsoft\Windows\Temporary Internet Files\Content.IE5\D6985L8L\MC900149600[1].wmf"/>
          <p:cNvPicPr>
            <a:picLocks noChangeAspect="1" noChangeArrowheads="1"/>
          </p:cNvPicPr>
          <p:nvPr/>
        </p:nvPicPr>
        <p:blipFill>
          <a:blip r:embed="rId2" cstate="print"/>
          <a:srcRect/>
          <a:stretch>
            <a:fillRect/>
          </a:stretch>
        </p:blipFill>
        <p:spPr bwMode="auto">
          <a:xfrm>
            <a:off x="9188625" y="-738186"/>
            <a:ext cx="484012" cy="377914"/>
          </a:xfrm>
          <a:prstGeom prst="rect">
            <a:avLst/>
          </a:prstGeom>
          <a:noFill/>
        </p:spPr>
      </p:pic>
      <p:pic>
        <p:nvPicPr>
          <p:cNvPr id="2050" name="Picture 2" descr="C:\Users\Michael\AppData\Local\Microsoft\Windows\Temporary Internet Files\Content.IE5\IVNQBAJR\MC900239785[1].wmf"/>
          <p:cNvPicPr>
            <a:picLocks noChangeAspect="1" noChangeArrowheads="1"/>
          </p:cNvPicPr>
          <p:nvPr/>
        </p:nvPicPr>
        <p:blipFill>
          <a:blip r:embed="rId3" cstate="print"/>
          <a:srcRect/>
          <a:stretch>
            <a:fillRect/>
          </a:stretch>
        </p:blipFill>
        <p:spPr bwMode="auto">
          <a:xfrm>
            <a:off x="7524328" y="188640"/>
            <a:ext cx="1279886" cy="1340768"/>
          </a:xfrm>
          <a:prstGeom prst="rect">
            <a:avLst/>
          </a:prstGeom>
          <a:noFill/>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Some quotes....</a:t>
            </a:r>
          </a:p>
        </p:txBody>
      </p:sp>
      <p:sp>
        <p:nvSpPr>
          <p:cNvPr id="3" name="Content Placeholder 2"/>
          <p:cNvSpPr>
            <a:spLocks noGrp="1"/>
          </p:cNvSpPr>
          <p:nvPr>
            <p:ph idx="1"/>
          </p:nvPr>
        </p:nvSpPr>
        <p:spPr>
          <a:xfrm>
            <a:off x="457200" y="1196752"/>
            <a:ext cx="8229600" cy="5256584"/>
          </a:xfrm>
        </p:spPr>
        <p:txBody>
          <a:bodyPr>
            <a:normAutofit/>
          </a:bodyPr>
          <a:lstStyle/>
          <a:p>
            <a:pPr>
              <a:buNone/>
            </a:pPr>
            <a:r>
              <a:rPr lang="en-GB" dirty="0"/>
              <a:t>‘Leadership means making people feel good’</a:t>
            </a:r>
          </a:p>
          <a:p>
            <a:pPr>
              <a:buNone/>
            </a:pPr>
            <a:r>
              <a:rPr lang="en-GB" sz="2400" dirty="0"/>
              <a:t>(Jean Chretien, 1984)</a:t>
            </a:r>
          </a:p>
          <a:p>
            <a:pPr>
              <a:buNone/>
            </a:pPr>
            <a:endParaRPr lang="en-GB" sz="2400" dirty="0"/>
          </a:p>
          <a:p>
            <a:pPr>
              <a:buNone/>
            </a:pPr>
            <a:r>
              <a:rPr lang="en-GB" dirty="0"/>
              <a:t>‘The final test of a leader is that he leaves behind him in other men the conviction and the will to carry on.’  </a:t>
            </a:r>
            <a:r>
              <a:rPr lang="en-GB" sz="2400" dirty="0"/>
              <a:t>(Walter </a:t>
            </a:r>
            <a:r>
              <a:rPr lang="en-GB" sz="2400" dirty="0" err="1"/>
              <a:t>Lippman</a:t>
            </a:r>
            <a:r>
              <a:rPr lang="en-GB" sz="2400" dirty="0"/>
              <a:t>, 1945)</a:t>
            </a:r>
          </a:p>
          <a:p>
            <a:pPr>
              <a:buNone/>
            </a:pPr>
            <a:endParaRPr lang="en-GB" sz="2400" dirty="0"/>
          </a:p>
          <a:p>
            <a:pPr>
              <a:buNone/>
            </a:pPr>
            <a:r>
              <a:rPr lang="en-GB" dirty="0"/>
              <a:t>‘One realm, one people, one leader’</a:t>
            </a:r>
          </a:p>
          <a:p>
            <a:pPr>
              <a:buNone/>
            </a:pPr>
            <a:r>
              <a:rPr lang="en-GB" sz="2400" dirty="0"/>
              <a:t>(Nazi slogan, 1930s)</a:t>
            </a:r>
          </a:p>
          <a:p>
            <a:pPr>
              <a:buNone/>
            </a:pPr>
            <a:endParaRPr lang="en-GB" sz="2400" dirty="0"/>
          </a:p>
          <a:p>
            <a:pPr>
              <a:buNone/>
            </a:pPr>
            <a:r>
              <a:rPr lang="en-GB" sz="1800" dirty="0"/>
              <a:t>Source: Oxford Dictionary of Quotations</a:t>
            </a:r>
          </a:p>
          <a:p>
            <a:pPr>
              <a:buNone/>
            </a:pPr>
            <a:endParaRPr lang="en-GB" sz="1800" dirty="0"/>
          </a:p>
          <a:p>
            <a:pPr>
              <a:buNone/>
            </a:pPr>
            <a:endParaRPr lang="en-GB" dirty="0"/>
          </a:p>
        </p:txBody>
      </p:sp>
      <p:pic>
        <p:nvPicPr>
          <p:cNvPr id="3075" name="Picture 3" descr="C:\Users\Michael\AppData\Local\Microsoft\Windows\Temporary Internet Files\Content.IE5\D6985L8L\MP900382684[1].jpg"/>
          <p:cNvPicPr>
            <a:picLocks noChangeAspect="1" noChangeArrowheads="1"/>
          </p:cNvPicPr>
          <p:nvPr/>
        </p:nvPicPr>
        <p:blipFill>
          <a:blip r:embed="rId2" cstate="print"/>
          <a:srcRect/>
          <a:stretch>
            <a:fillRect/>
          </a:stretch>
        </p:blipFill>
        <p:spPr bwMode="auto">
          <a:xfrm>
            <a:off x="6602626" y="4941168"/>
            <a:ext cx="2065918" cy="147565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20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20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Activity 1</a:t>
            </a:r>
            <a:endParaRPr lang="en-US" dirty="0">
              <a:solidFill>
                <a:schemeClr val="tx2"/>
              </a:solidFill>
            </a:endParaRPr>
          </a:p>
        </p:txBody>
      </p:sp>
      <p:sp>
        <p:nvSpPr>
          <p:cNvPr id="3" name="Content Placeholder 2"/>
          <p:cNvSpPr>
            <a:spLocks noGrp="1"/>
          </p:cNvSpPr>
          <p:nvPr>
            <p:ph idx="1"/>
          </p:nvPr>
        </p:nvSpPr>
        <p:spPr/>
        <p:txBody>
          <a:bodyPr>
            <a:normAutofit fontScale="77500" lnSpcReduction="20000"/>
          </a:bodyPr>
          <a:lstStyle/>
          <a:p>
            <a:pPr>
              <a:buNone/>
            </a:pPr>
            <a:r>
              <a:rPr lang="en-GB" sz="4000" dirty="0"/>
              <a:t>		Name 3 well-known leaders</a:t>
            </a:r>
            <a:endParaRPr lang="en-US" sz="4000" dirty="0"/>
          </a:p>
          <a:p>
            <a:pPr>
              <a:buNone/>
            </a:pPr>
            <a:endParaRPr lang="en-GB" sz="3600" dirty="0"/>
          </a:p>
          <a:p>
            <a:pPr>
              <a:buNone/>
            </a:pPr>
            <a:r>
              <a:rPr lang="en-GB" sz="3600" dirty="0"/>
              <a:t>	What’s the difference between a manager and a leader?</a:t>
            </a:r>
          </a:p>
          <a:p>
            <a:pPr>
              <a:buNone/>
            </a:pPr>
            <a:r>
              <a:rPr lang="en-GB" sz="3600" dirty="0"/>
              <a:t>	Are all managers leaders?</a:t>
            </a:r>
          </a:p>
          <a:p>
            <a:pPr>
              <a:buNone/>
            </a:pPr>
            <a:r>
              <a:rPr lang="en-GB" sz="3600" dirty="0"/>
              <a:t>	Are all leaders managers?</a:t>
            </a:r>
          </a:p>
          <a:p>
            <a:pPr>
              <a:buNone/>
            </a:pPr>
            <a:r>
              <a:rPr lang="en-GB" sz="3600" dirty="0"/>
              <a:t>	Are leaders born or can they be made?</a:t>
            </a:r>
          </a:p>
          <a:p>
            <a:pPr>
              <a:buNone/>
            </a:pPr>
            <a:r>
              <a:rPr lang="en-GB" sz="3600" dirty="0"/>
              <a:t>	</a:t>
            </a:r>
          </a:p>
          <a:p>
            <a:pPr>
              <a:buNone/>
            </a:pPr>
            <a:endParaRPr lang="en-GB" sz="3600" dirty="0"/>
          </a:p>
          <a:p>
            <a:pPr>
              <a:buNone/>
            </a:pPr>
            <a:endParaRPr lang="en-US" sz="3600" dirty="0"/>
          </a:p>
        </p:txBody>
      </p:sp>
      <p:pic>
        <p:nvPicPr>
          <p:cNvPr id="4098" name="Picture 2" descr="C:\Users\Michael\AppData\Local\Microsoft\Windows\Temporary Internet Files\Content.IE5\DTCKYBWZ\MC900071086[1].wmf"/>
          <p:cNvPicPr>
            <a:picLocks noChangeAspect="1" noChangeArrowheads="1"/>
          </p:cNvPicPr>
          <p:nvPr/>
        </p:nvPicPr>
        <p:blipFill>
          <a:blip r:embed="rId3" cstate="print"/>
          <a:srcRect/>
          <a:stretch>
            <a:fillRect/>
          </a:stretch>
        </p:blipFill>
        <p:spPr bwMode="auto">
          <a:xfrm>
            <a:off x="7236296" y="0"/>
            <a:ext cx="1472697" cy="2732638"/>
          </a:xfrm>
          <a:prstGeom prst="rect">
            <a:avLst/>
          </a:prstGeom>
          <a:noFill/>
        </p:spPr>
      </p:pic>
    </p:spTree>
  </p:cSld>
  <p:clrMapOvr>
    <a:masterClrMapping/>
  </p:clrMapOvr>
  <p:transition>
    <p:wedg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JFK: 1962</a:t>
            </a:r>
          </a:p>
        </p:txBody>
      </p:sp>
      <p:sp>
        <p:nvSpPr>
          <p:cNvPr id="3" name="Content Placeholder 2"/>
          <p:cNvSpPr>
            <a:spLocks noGrp="1"/>
          </p:cNvSpPr>
          <p:nvPr>
            <p:ph idx="1"/>
          </p:nvPr>
        </p:nvSpPr>
        <p:spPr/>
        <p:txBody>
          <a:bodyPr/>
          <a:lstStyle/>
          <a:p>
            <a:pPr marL="0" indent="0">
              <a:buNone/>
            </a:pPr>
            <a:endParaRPr lang="en-GB" sz="3300" dirty="0">
              <a:solidFill>
                <a:prstClr val="black"/>
              </a:solidFill>
              <a:hlinkClick r:id="rId2"/>
            </a:endParaRPr>
          </a:p>
          <a:p>
            <a:pPr marL="0" indent="0">
              <a:buNone/>
            </a:pPr>
            <a:endParaRPr lang="en-GB" sz="3300" dirty="0">
              <a:solidFill>
                <a:prstClr val="black"/>
              </a:solidFill>
              <a:hlinkClick r:id="rId2"/>
            </a:endParaRPr>
          </a:p>
          <a:p>
            <a:pPr marL="0" indent="0">
              <a:buNone/>
            </a:pPr>
            <a:endParaRPr lang="en-GB" sz="3300" dirty="0">
              <a:solidFill>
                <a:prstClr val="black"/>
              </a:solidFill>
              <a:hlinkClick r:id="rId2"/>
            </a:endParaRPr>
          </a:p>
          <a:p>
            <a:pPr marL="0" indent="0">
              <a:buNone/>
            </a:pPr>
            <a:r>
              <a:rPr lang="en-GB" sz="3300" dirty="0">
                <a:solidFill>
                  <a:prstClr val="black"/>
                </a:solidFill>
                <a:hlinkClick r:id="rId2"/>
              </a:rPr>
              <a:t>http://youtu.be/kwFvJog2dMw</a:t>
            </a:r>
            <a:endParaRPr lang="en-GB" sz="3300" dirty="0">
              <a:solidFill>
                <a:prstClr val="black"/>
              </a:solidFill>
            </a:endParaRPr>
          </a:p>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3207" y="0"/>
            <a:ext cx="3600400"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09769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dirty="0">
                <a:solidFill>
                  <a:schemeClr val="tx2"/>
                </a:solidFill>
              </a:rPr>
              <a:t>The meaning of leadership</a:t>
            </a:r>
          </a:p>
        </p:txBody>
      </p:sp>
      <p:sp>
        <p:nvSpPr>
          <p:cNvPr id="41987" name="Rectangle 3"/>
          <p:cNvSpPr>
            <a:spLocks noGrp="1" noChangeArrowheads="1"/>
          </p:cNvSpPr>
          <p:nvPr>
            <p:ph idx="1"/>
          </p:nvPr>
        </p:nvSpPr>
        <p:spPr>
          <a:xfrm>
            <a:off x="423863" y="1577975"/>
            <a:ext cx="8396287" cy="3834896"/>
          </a:xfrm>
          <a:noFill/>
          <a:ln/>
        </p:spPr>
        <p:txBody>
          <a:bodyPr>
            <a:spAutoFit/>
          </a:bodyPr>
          <a:lstStyle/>
          <a:p>
            <a:pPr>
              <a:buFontTx/>
              <a:buNone/>
            </a:pPr>
            <a:r>
              <a:rPr lang="en-GB" dirty="0">
                <a:solidFill>
                  <a:schemeClr val="tx2"/>
                </a:solidFill>
              </a:rPr>
              <a:t>Leadership:</a:t>
            </a:r>
          </a:p>
          <a:p>
            <a:pPr>
              <a:buFontTx/>
              <a:buNone/>
            </a:pPr>
            <a:r>
              <a:rPr lang="en-GB" dirty="0"/>
              <a:t>	</a:t>
            </a:r>
            <a:r>
              <a:rPr lang="en-GB" b="1" dirty="0"/>
              <a:t>a relationship through which one person influences the behaviour or actions of other people. </a:t>
            </a:r>
          </a:p>
          <a:p>
            <a:pPr>
              <a:buFontTx/>
              <a:buNone/>
            </a:pPr>
            <a:endParaRPr lang="en-GB" dirty="0"/>
          </a:p>
          <a:p>
            <a:pPr>
              <a:buFontTx/>
              <a:buNone/>
            </a:pPr>
            <a:r>
              <a:rPr lang="en-GB" dirty="0"/>
              <a:t>	It cannot be separated from groups and effective teambuilding.</a:t>
            </a:r>
          </a:p>
        </p:txBody>
      </p:sp>
      <p:pic>
        <p:nvPicPr>
          <p:cNvPr id="5122" name="Picture 2" descr="C:\Users\Michael\AppData\Local\Microsoft\Windows\Temporary Internet Files\Content.IE5\DTCKYBWZ\MC900054735[1].wmf"/>
          <p:cNvPicPr>
            <a:picLocks noChangeAspect="1" noChangeArrowheads="1"/>
          </p:cNvPicPr>
          <p:nvPr/>
        </p:nvPicPr>
        <p:blipFill>
          <a:blip r:embed="rId3" cstate="print"/>
          <a:srcRect/>
          <a:stretch>
            <a:fillRect/>
          </a:stretch>
        </p:blipFill>
        <p:spPr bwMode="auto">
          <a:xfrm>
            <a:off x="6964498" y="4365104"/>
            <a:ext cx="1725259" cy="208256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1987">
                                            <p:txEl>
                                              <p:pRg st="1" end="1"/>
                                            </p:txEl>
                                          </p:spTgt>
                                        </p:tgtEl>
                                        <p:attrNameLst>
                                          <p:attrName>style.visibility</p:attrName>
                                        </p:attrNameLst>
                                      </p:cBhvr>
                                      <p:to>
                                        <p:strVal val="visible"/>
                                      </p:to>
                                    </p:set>
                                    <p:animEffect transition="in" filter="blinds(horizontal)">
                                      <p:cBhvr>
                                        <p:cTn id="7" dur="500"/>
                                        <p:tgtEl>
                                          <p:spTgt spid="4198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1987">
                                            <p:txEl>
                                              <p:pRg st="3" end="3"/>
                                            </p:txEl>
                                          </p:spTgt>
                                        </p:tgtEl>
                                        <p:attrNameLst>
                                          <p:attrName>style.visibility</p:attrName>
                                        </p:attrNameLst>
                                      </p:cBhvr>
                                      <p:to>
                                        <p:strVal val="visible"/>
                                      </p:to>
                                    </p:set>
                                    <p:animEffect transition="in" filter="blinds(horizontal)">
                                      <p:cBhvr>
                                        <p:cTn id="12" dur="500"/>
                                        <p:tgtEl>
                                          <p:spTgt spid="4198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Leadership v Management </a:t>
            </a:r>
          </a:p>
        </p:txBody>
      </p:sp>
      <p:graphicFrame>
        <p:nvGraphicFramePr>
          <p:cNvPr id="4" name="Content Placeholder 3"/>
          <p:cNvGraphicFramePr>
            <a:graphicFrameLocks noGrp="1"/>
          </p:cNvGraphicFramePr>
          <p:nvPr>
            <p:ph idx="1"/>
          </p:nvPr>
        </p:nvGraphicFramePr>
        <p:xfrm>
          <a:off x="457200" y="1196751"/>
          <a:ext cx="8229600" cy="4502406"/>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06401">
                <a:tc>
                  <a:txBody>
                    <a:bodyPr/>
                    <a:lstStyle/>
                    <a:p>
                      <a:r>
                        <a:rPr lang="en-GB" sz="3200" dirty="0"/>
                        <a:t>Leadership</a:t>
                      </a:r>
                    </a:p>
                  </a:txBody>
                  <a:tcPr/>
                </a:tc>
                <a:tc>
                  <a:txBody>
                    <a:bodyPr/>
                    <a:lstStyle/>
                    <a:p>
                      <a:r>
                        <a:rPr lang="en-GB" sz="3200" dirty="0"/>
                        <a:t>Management</a:t>
                      </a:r>
                    </a:p>
                  </a:txBody>
                  <a:tcPr/>
                </a:tc>
                <a:extLst>
                  <a:ext uri="{0D108BD9-81ED-4DB2-BD59-A6C34878D82A}">
                    <a16:rowId xmlns:a16="http://schemas.microsoft.com/office/drawing/2014/main" val="10000"/>
                  </a:ext>
                </a:extLst>
              </a:tr>
              <a:tr h="506401">
                <a:tc>
                  <a:txBody>
                    <a:bodyPr/>
                    <a:lstStyle/>
                    <a:p>
                      <a:r>
                        <a:rPr lang="en-GB" sz="2400" dirty="0"/>
                        <a:t>About behaviour</a:t>
                      </a:r>
                    </a:p>
                  </a:txBody>
                  <a:tcPr/>
                </a:tc>
                <a:tc>
                  <a:txBody>
                    <a:bodyPr/>
                    <a:lstStyle/>
                    <a:p>
                      <a:r>
                        <a:rPr lang="en-GB" sz="2400" dirty="0"/>
                        <a:t>About processes</a:t>
                      </a:r>
                    </a:p>
                  </a:txBody>
                  <a:tcPr/>
                </a:tc>
                <a:extLst>
                  <a:ext uri="{0D108BD9-81ED-4DB2-BD59-A6C34878D82A}">
                    <a16:rowId xmlns:a16="http://schemas.microsoft.com/office/drawing/2014/main" val="10001"/>
                  </a:ext>
                </a:extLst>
              </a:tr>
              <a:tr h="911522">
                <a:tc>
                  <a:txBody>
                    <a:bodyPr/>
                    <a:lstStyle/>
                    <a:p>
                      <a:r>
                        <a:rPr lang="en-GB" sz="2400" dirty="0"/>
                        <a:t>The </a:t>
                      </a:r>
                      <a:r>
                        <a:rPr lang="en-GB" sz="2400" b="1" dirty="0"/>
                        <a:t>way </a:t>
                      </a:r>
                      <a:r>
                        <a:rPr lang="en-GB" sz="2400" dirty="0"/>
                        <a:t>management methods</a:t>
                      </a:r>
                      <a:r>
                        <a:rPr lang="en-GB" sz="2400" baseline="0" dirty="0"/>
                        <a:t> and processes are used</a:t>
                      </a:r>
                      <a:endParaRPr lang="en-GB" sz="2400" dirty="0"/>
                    </a:p>
                  </a:txBody>
                  <a:tcPr/>
                </a:tc>
                <a:tc>
                  <a:txBody>
                    <a:bodyPr/>
                    <a:lstStyle/>
                    <a:p>
                      <a:r>
                        <a:rPr lang="en-GB" sz="2400" dirty="0"/>
                        <a:t>The </a:t>
                      </a:r>
                      <a:r>
                        <a:rPr lang="en-GB" sz="2400" b="1" dirty="0"/>
                        <a:t>type </a:t>
                      </a:r>
                      <a:r>
                        <a:rPr lang="en-GB" sz="2400" b="0" dirty="0"/>
                        <a:t>of management methods and processes used</a:t>
                      </a:r>
                      <a:endParaRPr lang="en-GB" sz="2400" dirty="0"/>
                    </a:p>
                  </a:txBody>
                  <a:tcPr/>
                </a:tc>
                <a:extLst>
                  <a:ext uri="{0D108BD9-81ED-4DB2-BD59-A6C34878D82A}">
                    <a16:rowId xmlns:a16="http://schemas.microsoft.com/office/drawing/2014/main" val="10002"/>
                  </a:ext>
                </a:extLst>
              </a:tr>
              <a:tr h="1316643">
                <a:tc>
                  <a:txBody>
                    <a:bodyPr/>
                    <a:lstStyle/>
                    <a:p>
                      <a:r>
                        <a:rPr lang="en-GB" sz="2400" dirty="0"/>
                        <a:t>Sets a new direction and vision for </a:t>
                      </a:r>
                    </a:p>
                    <a:p>
                      <a:r>
                        <a:rPr lang="en-GB" sz="2400" dirty="0"/>
                        <a:t>others to follow</a:t>
                      </a:r>
                    </a:p>
                  </a:txBody>
                  <a:tcPr/>
                </a:tc>
                <a:tc>
                  <a:txBody>
                    <a:bodyPr/>
                    <a:lstStyle/>
                    <a:p>
                      <a:r>
                        <a:rPr lang="en-GB" sz="2400" dirty="0"/>
                        <a:t>Controls/directs</a:t>
                      </a:r>
                      <a:r>
                        <a:rPr lang="en-GB" sz="2400" baseline="0" dirty="0"/>
                        <a:t> people and resources according to established principles/values</a:t>
                      </a:r>
                      <a:endParaRPr lang="en-GB" sz="2400" dirty="0"/>
                    </a:p>
                  </a:txBody>
                  <a:tcPr/>
                </a:tc>
                <a:extLst>
                  <a:ext uri="{0D108BD9-81ED-4DB2-BD59-A6C34878D82A}">
                    <a16:rowId xmlns:a16="http://schemas.microsoft.com/office/drawing/2014/main" val="10003"/>
                  </a:ext>
                </a:extLst>
              </a:tr>
              <a:tr h="911522">
                <a:tc>
                  <a:txBody>
                    <a:bodyPr/>
                    <a:lstStyle/>
                    <a:p>
                      <a:r>
                        <a:rPr lang="en-GB" sz="2400" dirty="0"/>
                        <a:t>Relies on attitudinal qualities</a:t>
                      </a:r>
                    </a:p>
                  </a:txBody>
                  <a:tcPr/>
                </a:tc>
                <a:tc>
                  <a:txBody>
                    <a:bodyPr/>
                    <a:lstStyle/>
                    <a:p>
                      <a:r>
                        <a:rPr lang="en-GB" sz="2400" dirty="0"/>
                        <a:t>Relies on management</a:t>
                      </a:r>
                      <a:r>
                        <a:rPr lang="en-GB" sz="2400" baseline="0" dirty="0"/>
                        <a:t> processes</a:t>
                      </a:r>
                      <a:endParaRPr lang="en-GB" sz="2400" dirty="0"/>
                    </a:p>
                  </a:txBody>
                  <a:tcPr/>
                </a:tc>
                <a:extLst>
                  <a:ext uri="{0D108BD9-81ED-4DB2-BD59-A6C34878D82A}">
                    <a16:rowId xmlns:a16="http://schemas.microsoft.com/office/drawing/2014/main" val="10004"/>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ppt_x</p:attrName>
                                        </p:attrNameLst>
                                      </p:cBhvr>
                                      <p:tavLst>
                                        <p:tav tm="0">
                                          <p:val>
                                            <p:strVal val="#ppt_x-.2"/>
                                          </p:val>
                                        </p:tav>
                                        <p:tav tm="100000">
                                          <p:val>
                                            <p:strVal val="#ppt_x"/>
                                          </p:val>
                                        </p:tav>
                                      </p:tavLst>
                                    </p:anim>
                                    <p:anim calcmode="lin" valueType="num">
                                      <p:cBhvr>
                                        <p:cTn id="8" dur="1000" fill="hold"/>
                                        <p:tgtEl>
                                          <p:spTgt spid="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57200" y="298450"/>
            <a:ext cx="8229600" cy="1311275"/>
          </a:xfrm>
        </p:spPr>
        <p:txBody>
          <a:bodyPr>
            <a:normAutofit/>
          </a:bodyPr>
          <a:lstStyle/>
          <a:p>
            <a:r>
              <a:rPr lang="en-GB" dirty="0">
                <a:solidFill>
                  <a:schemeClr val="tx2"/>
                </a:solidFill>
              </a:rPr>
              <a:t>Close relationship between management and leadership</a:t>
            </a:r>
          </a:p>
        </p:txBody>
      </p:sp>
      <p:sp>
        <p:nvSpPr>
          <p:cNvPr id="45059" name="Rectangle 3"/>
          <p:cNvSpPr>
            <a:spLocks noGrp="1" noChangeArrowheads="1"/>
          </p:cNvSpPr>
          <p:nvPr>
            <p:ph idx="1"/>
          </p:nvPr>
        </p:nvSpPr>
        <p:spPr>
          <a:xfrm>
            <a:off x="436563" y="1874838"/>
            <a:ext cx="8229600" cy="4525962"/>
          </a:xfrm>
        </p:spPr>
        <p:txBody>
          <a:bodyPr/>
          <a:lstStyle/>
          <a:p>
            <a:pPr>
              <a:buFontTx/>
              <a:buNone/>
            </a:pPr>
            <a:r>
              <a:rPr lang="en-GB" i="1" dirty="0"/>
              <a:t>‘Increasingly, management and leadership are being seen as inextricably linked.</a:t>
            </a:r>
          </a:p>
          <a:p>
            <a:pPr>
              <a:buFontTx/>
              <a:buNone/>
            </a:pPr>
            <a:r>
              <a:rPr lang="en-GB" i="1" dirty="0"/>
              <a:t> It is one thing for a leader to propound a grand vision, but this is redundant unless the vision is managed so it becomes real achievement.’</a:t>
            </a:r>
            <a:endParaRPr lang="en-GB" dirty="0"/>
          </a:p>
          <a:p>
            <a:pPr>
              <a:buFontTx/>
              <a:buNone/>
            </a:pPr>
            <a:endParaRPr lang="en-GB" dirty="0"/>
          </a:p>
          <a:p>
            <a:pPr>
              <a:buFontTx/>
              <a:buNone/>
            </a:pPr>
            <a:r>
              <a:rPr lang="en-GB" sz="2400" dirty="0"/>
              <a:t>Sir John Harvey-Jones, </a:t>
            </a:r>
          </a:p>
          <a:p>
            <a:pPr>
              <a:buFontTx/>
              <a:buNone/>
            </a:pPr>
            <a:r>
              <a:rPr lang="en-GB" sz="2400" dirty="0"/>
              <a:t>ex-Chair ICI and TV ‘</a:t>
            </a:r>
            <a:r>
              <a:rPr lang="en-GB" sz="2400" dirty="0" err="1"/>
              <a:t>Troubleshooter</a:t>
            </a:r>
            <a:r>
              <a:rPr lang="en-GB" sz="2400" dirty="0"/>
              <a:t>’</a:t>
            </a:r>
          </a:p>
        </p:txBody>
      </p:sp>
      <p:pic>
        <p:nvPicPr>
          <p:cNvPr id="4" name="Picture 3" descr="sir john harvey jones.bmp"/>
          <p:cNvPicPr>
            <a:picLocks noChangeAspect="1"/>
          </p:cNvPicPr>
          <p:nvPr/>
        </p:nvPicPr>
        <p:blipFill>
          <a:blip r:embed="rId3" cstate="print"/>
          <a:stretch>
            <a:fillRect/>
          </a:stretch>
        </p:blipFill>
        <p:spPr>
          <a:xfrm>
            <a:off x="6948264" y="4581128"/>
            <a:ext cx="1574905" cy="188988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45059">
                                            <p:txEl>
                                              <p:pRg st="0" end="0"/>
                                            </p:txEl>
                                          </p:spTgt>
                                        </p:tgtEl>
                                        <p:attrNameLst>
                                          <p:attrName>style.visibility</p:attrName>
                                        </p:attrNameLst>
                                      </p:cBhvr>
                                      <p:to>
                                        <p:strVal val="visible"/>
                                      </p:to>
                                    </p:set>
                                    <p:anim calcmode="discrete" valueType="clr">
                                      <p:cBhvr override="childStyle">
                                        <p:cTn id="7" dur="80"/>
                                        <p:tgtEl>
                                          <p:spTgt spid="45059">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45059">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45059">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45059">
                                            <p:txEl>
                                              <p:pRg st="1" end="1"/>
                                            </p:txEl>
                                          </p:spTgt>
                                        </p:tgtEl>
                                        <p:attrNameLst>
                                          <p:attrName>style.visibility</p:attrName>
                                        </p:attrNameLst>
                                      </p:cBhvr>
                                      <p:to>
                                        <p:strVal val="visible"/>
                                      </p:to>
                                    </p:set>
                                    <p:anim calcmode="discrete" valueType="clr">
                                      <p:cBhvr override="childStyle">
                                        <p:cTn id="14" dur="80"/>
                                        <p:tgtEl>
                                          <p:spTgt spid="45059">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45059">
                                            <p:txEl>
                                              <p:pRg st="1" end="1"/>
                                            </p:txEl>
                                          </p:spTgt>
                                        </p:tgtEl>
                                        <p:attrNameLst>
                                          <p:attrName>fillcolor</p:attrName>
                                        </p:attrNameLst>
                                      </p:cBhvr>
                                      <p:tavLst>
                                        <p:tav tm="0">
                                          <p:val>
                                            <p:clrVal>
                                              <a:schemeClr val="accent2"/>
                                            </p:clrVal>
                                          </p:val>
                                        </p:tav>
                                        <p:tav tm="50000">
                                          <p:val>
                                            <p:clrVal>
                                              <a:schemeClr val="hlink"/>
                                            </p:clrVal>
                                          </p:val>
                                        </p:tav>
                                      </p:tavLst>
                                    </p:anim>
                                    <p:set>
                                      <p:cBhvr>
                                        <p:cTn id="16" dur="80"/>
                                        <p:tgtEl>
                                          <p:spTgt spid="45059">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dirty="0">
                <a:solidFill>
                  <a:schemeClr val="tx2"/>
                </a:solidFill>
              </a:rPr>
              <a:t>The importance of leadership </a:t>
            </a:r>
          </a:p>
        </p:txBody>
      </p:sp>
      <p:sp>
        <p:nvSpPr>
          <p:cNvPr id="43011" name="Rectangle 3"/>
          <p:cNvSpPr>
            <a:spLocks noGrp="1" noChangeArrowheads="1"/>
          </p:cNvSpPr>
          <p:nvPr>
            <p:ph idx="1"/>
          </p:nvPr>
        </p:nvSpPr>
        <p:spPr>
          <a:xfrm>
            <a:off x="434975" y="1412777"/>
            <a:ext cx="8229600" cy="4837212"/>
          </a:xfrm>
        </p:spPr>
        <p:txBody>
          <a:bodyPr>
            <a:normAutofit fontScale="92500" lnSpcReduction="10000"/>
          </a:bodyPr>
          <a:lstStyle/>
          <a:p>
            <a:pPr>
              <a:lnSpc>
                <a:spcPct val="90000"/>
              </a:lnSpc>
            </a:pPr>
            <a:r>
              <a:rPr lang="en-GB" sz="2800" dirty="0">
                <a:solidFill>
                  <a:schemeClr val="tx2"/>
                </a:solidFill>
              </a:rPr>
              <a:t>Management is changing:  </a:t>
            </a:r>
          </a:p>
          <a:p>
            <a:pPr>
              <a:lnSpc>
                <a:spcPct val="90000"/>
              </a:lnSpc>
              <a:buNone/>
            </a:pPr>
            <a:r>
              <a:rPr lang="en-GB" sz="2800" dirty="0"/>
              <a:t>- Less about getting results by close control of workers</a:t>
            </a:r>
          </a:p>
          <a:p>
            <a:pPr>
              <a:lnSpc>
                <a:spcPct val="90000"/>
              </a:lnSpc>
              <a:buNone/>
            </a:pPr>
            <a:r>
              <a:rPr lang="en-GB" sz="2800" dirty="0"/>
              <a:t>- More about coaching, support and empowerment</a:t>
            </a:r>
          </a:p>
          <a:p>
            <a:pPr>
              <a:lnSpc>
                <a:spcPct val="90000"/>
              </a:lnSpc>
            </a:pPr>
            <a:endParaRPr lang="en-GB" sz="2400" dirty="0"/>
          </a:p>
          <a:p>
            <a:pPr>
              <a:lnSpc>
                <a:spcPct val="90000"/>
              </a:lnSpc>
            </a:pPr>
            <a:r>
              <a:rPr lang="en-GB" sz="2800" dirty="0"/>
              <a:t>Good leadership involves delegation and empowerment.</a:t>
            </a:r>
          </a:p>
          <a:p>
            <a:pPr>
              <a:lnSpc>
                <a:spcPct val="90000"/>
              </a:lnSpc>
            </a:pPr>
            <a:r>
              <a:rPr lang="en-GB" sz="2800" dirty="0"/>
              <a:t>Leadership is a dynamic process.</a:t>
            </a:r>
          </a:p>
          <a:p>
            <a:pPr>
              <a:lnSpc>
                <a:spcPct val="90000"/>
              </a:lnSpc>
            </a:pPr>
            <a:r>
              <a:rPr lang="en-GB" sz="2800" dirty="0"/>
              <a:t>The leader – follower relationship is two-way</a:t>
            </a:r>
          </a:p>
          <a:p>
            <a:pPr>
              <a:lnSpc>
                <a:spcPct val="90000"/>
              </a:lnSpc>
            </a:pPr>
            <a:r>
              <a:rPr lang="en-GB" sz="2800" dirty="0"/>
              <a:t>Strong, positive relationship between leadership development and employee motivation and satisfaction</a:t>
            </a:r>
            <a:r>
              <a:rPr lang="en-GB" sz="2400" dirty="0"/>
              <a:t>.</a:t>
            </a:r>
          </a:p>
        </p:txBody>
      </p:sp>
      <p:pic>
        <p:nvPicPr>
          <p:cNvPr id="6146" name="Picture 2" descr="C:\Users\Michael\AppData\Local\Microsoft\Windows\Temporary Internet Files\Content.IE5\D6985L8L\MC900289940[1].wmf"/>
          <p:cNvPicPr>
            <a:picLocks noChangeAspect="1" noChangeArrowheads="1"/>
          </p:cNvPicPr>
          <p:nvPr/>
        </p:nvPicPr>
        <p:blipFill>
          <a:blip r:embed="rId3" cstate="print"/>
          <a:srcRect/>
          <a:stretch>
            <a:fillRect/>
          </a:stretch>
        </p:blipFill>
        <p:spPr bwMode="auto">
          <a:xfrm>
            <a:off x="6756760" y="5445224"/>
            <a:ext cx="2387240" cy="1412776"/>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dirty="0">
                <a:solidFill>
                  <a:schemeClr val="tx2"/>
                </a:solidFill>
              </a:rPr>
              <a:t>Management/Leadership</a:t>
            </a:r>
          </a:p>
        </p:txBody>
      </p:sp>
      <p:sp>
        <p:nvSpPr>
          <p:cNvPr id="44035" name="Rectangle 3"/>
          <p:cNvSpPr>
            <a:spLocks noGrp="1" noChangeArrowheads="1"/>
          </p:cNvSpPr>
          <p:nvPr>
            <p:ph idx="1"/>
          </p:nvPr>
        </p:nvSpPr>
        <p:spPr>
          <a:xfrm>
            <a:off x="412750" y="1711325"/>
            <a:ext cx="8374063" cy="4525963"/>
          </a:xfrm>
        </p:spPr>
        <p:txBody>
          <a:bodyPr>
            <a:normAutofit/>
          </a:bodyPr>
          <a:lstStyle/>
          <a:p>
            <a:pPr>
              <a:lnSpc>
                <a:spcPct val="80000"/>
              </a:lnSpc>
            </a:pPr>
            <a:r>
              <a:rPr lang="en-GB" sz="2800" dirty="0">
                <a:solidFill>
                  <a:schemeClr val="tx2"/>
                </a:solidFill>
              </a:rPr>
              <a:t>Management </a:t>
            </a:r>
          </a:p>
          <a:p>
            <a:pPr lvl="1">
              <a:lnSpc>
                <a:spcPct val="80000"/>
              </a:lnSpc>
              <a:buNone/>
            </a:pPr>
            <a:r>
              <a:rPr lang="en-GB" dirty="0"/>
              <a:t>Getting things done through other people</a:t>
            </a:r>
          </a:p>
          <a:p>
            <a:pPr lvl="1">
              <a:lnSpc>
                <a:spcPct val="80000"/>
              </a:lnSpc>
              <a:buNone/>
            </a:pPr>
            <a:r>
              <a:rPr lang="en-GB" dirty="0"/>
              <a:t>To achieve stated organisational objectives.</a:t>
            </a:r>
          </a:p>
          <a:p>
            <a:pPr>
              <a:lnSpc>
                <a:spcPct val="80000"/>
              </a:lnSpc>
            </a:pPr>
            <a:endParaRPr lang="en-GB" sz="2800" dirty="0"/>
          </a:p>
          <a:p>
            <a:pPr>
              <a:lnSpc>
                <a:spcPct val="80000"/>
              </a:lnSpc>
            </a:pPr>
            <a:r>
              <a:rPr lang="en-GB" sz="2800" dirty="0">
                <a:solidFill>
                  <a:schemeClr val="tx2"/>
                </a:solidFill>
              </a:rPr>
              <a:t>Leadership </a:t>
            </a:r>
          </a:p>
          <a:p>
            <a:pPr lvl="1">
              <a:lnSpc>
                <a:spcPct val="80000"/>
              </a:lnSpc>
              <a:buNone/>
            </a:pPr>
            <a:r>
              <a:rPr lang="en-GB" dirty="0"/>
              <a:t>Broader emphasis on dealing with people</a:t>
            </a:r>
          </a:p>
          <a:p>
            <a:pPr>
              <a:lnSpc>
                <a:spcPct val="80000"/>
              </a:lnSpc>
              <a:buNone/>
            </a:pPr>
            <a:r>
              <a:rPr lang="en-GB" sz="2800" dirty="0"/>
              <a:t>	  The willing and enthusiastic behaviour of followers </a:t>
            </a:r>
          </a:p>
        </p:txBody>
      </p:sp>
      <p:pic>
        <p:nvPicPr>
          <p:cNvPr id="7170" name="Picture 2" descr="C:\Users\Michael\AppData\Local\Microsoft\Windows\Temporary Internet Files\Content.IE5\4LIQTBIU\MC900250406[1].wmf"/>
          <p:cNvPicPr>
            <a:picLocks noChangeAspect="1" noChangeArrowheads="1"/>
          </p:cNvPicPr>
          <p:nvPr/>
        </p:nvPicPr>
        <p:blipFill>
          <a:blip r:embed="rId3" cstate="print"/>
          <a:srcRect/>
          <a:stretch>
            <a:fillRect/>
          </a:stretch>
        </p:blipFill>
        <p:spPr bwMode="auto">
          <a:xfrm>
            <a:off x="5652120" y="4941168"/>
            <a:ext cx="2951430" cy="153607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4035">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40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Leaders....</a:t>
            </a:r>
            <a:endParaRPr lang="en-US" dirty="0">
              <a:solidFill>
                <a:schemeClr val="tx2"/>
              </a:solidFill>
            </a:endParaRPr>
          </a:p>
        </p:txBody>
      </p:sp>
      <p:sp>
        <p:nvSpPr>
          <p:cNvPr id="3" name="Content Placeholder 2"/>
          <p:cNvSpPr>
            <a:spLocks noGrp="1"/>
          </p:cNvSpPr>
          <p:nvPr>
            <p:ph idx="1"/>
          </p:nvPr>
        </p:nvSpPr>
        <p:spPr/>
        <p:txBody>
          <a:bodyPr>
            <a:normAutofit/>
          </a:bodyPr>
          <a:lstStyle/>
          <a:p>
            <a:r>
              <a:rPr lang="en-GB" dirty="0"/>
              <a:t>Create a vision</a:t>
            </a:r>
          </a:p>
          <a:p>
            <a:r>
              <a:rPr lang="en-GB" dirty="0"/>
              <a:t>Communicate the vision</a:t>
            </a:r>
          </a:p>
          <a:p>
            <a:r>
              <a:rPr lang="en-GB" dirty="0"/>
              <a:t>Energise, inspire and motivate others</a:t>
            </a:r>
          </a:p>
          <a:p>
            <a:r>
              <a:rPr lang="en-GB" dirty="0"/>
              <a:t>Create the culture</a:t>
            </a:r>
          </a:p>
          <a:p>
            <a:endParaRPr lang="en-GB" dirty="0"/>
          </a:p>
          <a:p>
            <a:pPr>
              <a:buNone/>
            </a:pPr>
            <a:r>
              <a:rPr lang="en-GB" dirty="0"/>
              <a:t>Management = authority</a:t>
            </a:r>
          </a:p>
          <a:p>
            <a:pPr>
              <a:buNone/>
            </a:pPr>
            <a:r>
              <a:rPr lang="en-GB" dirty="0"/>
              <a:t>Leadership = inspire and motivate</a:t>
            </a:r>
          </a:p>
          <a:p>
            <a:endParaRPr lang="en-US" sz="2800" dirty="0"/>
          </a:p>
        </p:txBody>
      </p:sp>
      <p:pic>
        <p:nvPicPr>
          <p:cNvPr id="8195" name="Picture 3" descr="C:\Users\Michael\AppData\Local\Microsoft\Windows\Temporary Internet Files\Content.IE5\D6985L8L\MC900384392[1].wmf"/>
          <p:cNvPicPr>
            <a:picLocks noChangeAspect="1" noChangeArrowheads="1"/>
          </p:cNvPicPr>
          <p:nvPr/>
        </p:nvPicPr>
        <p:blipFill>
          <a:blip r:embed="rId2" cstate="print"/>
          <a:srcRect/>
          <a:stretch>
            <a:fillRect/>
          </a:stretch>
        </p:blipFill>
        <p:spPr bwMode="auto">
          <a:xfrm>
            <a:off x="6948264" y="1196752"/>
            <a:ext cx="1733702" cy="1869034"/>
          </a:xfrm>
          <a:prstGeom prst="rect">
            <a:avLst/>
          </a:prstGeom>
          <a:noFill/>
        </p:spPr>
      </p:pic>
      <p:pic>
        <p:nvPicPr>
          <p:cNvPr id="8196" name="Picture 4" descr="C:\Users\Michael\AppData\Local\Microsoft\Windows\Temporary Internet Files\Content.IE5\4LIQTBIU\MC900055285[1].wmf"/>
          <p:cNvPicPr>
            <a:picLocks noChangeAspect="1" noChangeArrowheads="1"/>
          </p:cNvPicPr>
          <p:nvPr/>
        </p:nvPicPr>
        <p:blipFill>
          <a:blip r:embed="rId3" cstate="print"/>
          <a:srcRect/>
          <a:stretch>
            <a:fillRect/>
          </a:stretch>
        </p:blipFill>
        <p:spPr bwMode="auto">
          <a:xfrm>
            <a:off x="6876256" y="4077072"/>
            <a:ext cx="1851557" cy="19168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a:t>
            </a:r>
            <a:endParaRPr lang="en-US" dirty="0"/>
          </a:p>
        </p:txBody>
      </p:sp>
      <p:sp>
        <p:nvSpPr>
          <p:cNvPr id="3" name="Content Placeholder 2"/>
          <p:cNvSpPr>
            <a:spLocks noGrp="1"/>
          </p:cNvSpPr>
          <p:nvPr>
            <p:ph idx="1"/>
          </p:nvPr>
        </p:nvSpPr>
        <p:spPr/>
        <p:txBody>
          <a:bodyPr numCol="2"/>
          <a:lstStyle/>
          <a:p>
            <a:pPr>
              <a:buNone/>
            </a:pPr>
            <a:r>
              <a:rPr lang="en-GB" b="1" dirty="0"/>
              <a:t>Managers:</a:t>
            </a:r>
          </a:p>
          <a:p>
            <a:pPr>
              <a:buNone/>
            </a:pPr>
            <a:r>
              <a:rPr lang="en-GB" dirty="0"/>
              <a:t>Do things right</a:t>
            </a:r>
          </a:p>
          <a:p>
            <a:pPr>
              <a:buNone/>
            </a:pPr>
            <a:r>
              <a:rPr lang="en-GB" dirty="0"/>
              <a:t>Authority relationship</a:t>
            </a:r>
          </a:p>
          <a:p>
            <a:pPr>
              <a:buNone/>
            </a:pPr>
            <a:r>
              <a:rPr lang="en-GB" dirty="0"/>
              <a:t>Create stability</a:t>
            </a:r>
          </a:p>
          <a:p>
            <a:pPr>
              <a:buNone/>
            </a:pPr>
            <a:endParaRPr lang="en-GB" dirty="0"/>
          </a:p>
          <a:p>
            <a:pPr>
              <a:buNone/>
            </a:pPr>
            <a:endParaRPr lang="en-GB" dirty="0"/>
          </a:p>
          <a:p>
            <a:pPr>
              <a:buNone/>
            </a:pPr>
            <a:endParaRPr lang="en-GB" dirty="0"/>
          </a:p>
          <a:p>
            <a:pPr>
              <a:buNone/>
            </a:pPr>
            <a:r>
              <a:rPr lang="en-GB" b="1" dirty="0"/>
              <a:t>Leaders:</a:t>
            </a:r>
          </a:p>
          <a:p>
            <a:pPr>
              <a:buNone/>
            </a:pPr>
            <a:r>
              <a:rPr lang="en-GB" dirty="0"/>
              <a:t>Do the right things</a:t>
            </a:r>
          </a:p>
          <a:p>
            <a:pPr>
              <a:buNone/>
            </a:pPr>
            <a:r>
              <a:rPr lang="en-GB" dirty="0"/>
              <a:t>Influence relationship</a:t>
            </a:r>
          </a:p>
          <a:p>
            <a:pPr>
              <a:buNone/>
            </a:pPr>
            <a:r>
              <a:rPr lang="en-GB" dirty="0"/>
              <a:t>Create change							</a:t>
            </a:r>
            <a:endParaRPr lang="en-US" dirty="0"/>
          </a:p>
        </p:txBody>
      </p:sp>
      <p:pic>
        <p:nvPicPr>
          <p:cNvPr id="9220" name="Picture 4" descr="C:\Users\Michael\AppData\Local\Microsoft\Windows\Temporary Internet Files\Content.IE5\4LIQTBIU\MC900078812[1].wmf"/>
          <p:cNvPicPr>
            <a:picLocks noChangeAspect="1" noChangeArrowheads="1"/>
          </p:cNvPicPr>
          <p:nvPr/>
        </p:nvPicPr>
        <p:blipFill>
          <a:blip r:embed="rId2" cstate="print"/>
          <a:srcRect/>
          <a:stretch>
            <a:fillRect/>
          </a:stretch>
        </p:blipFill>
        <p:spPr bwMode="auto">
          <a:xfrm>
            <a:off x="5220072" y="4149080"/>
            <a:ext cx="1786101" cy="2124844"/>
          </a:xfrm>
          <a:prstGeom prst="rect">
            <a:avLst/>
          </a:prstGeom>
          <a:noFill/>
        </p:spPr>
      </p:pic>
      <p:pic>
        <p:nvPicPr>
          <p:cNvPr id="9225" name="Picture 9" descr="C:\Users\Michael\AppData\Local\Microsoft\Windows\Temporary Internet Files\Content.IE5\4LIQTBIU\MP900443913[1].jpg"/>
          <p:cNvPicPr>
            <a:picLocks noChangeAspect="1" noChangeArrowheads="1"/>
          </p:cNvPicPr>
          <p:nvPr/>
        </p:nvPicPr>
        <p:blipFill>
          <a:blip r:embed="rId3" cstate="print"/>
          <a:srcRect/>
          <a:stretch>
            <a:fillRect/>
          </a:stretch>
        </p:blipFill>
        <p:spPr bwMode="auto">
          <a:xfrm>
            <a:off x="827584" y="4005064"/>
            <a:ext cx="1673731" cy="250764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Scale>
                                      <p:cBhvr>
                                        <p:cTn id="7"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3">
                                            <p:txEl>
                                              <p:pRg st="0" end="0"/>
                                            </p:txEl>
                                          </p:spTgt>
                                        </p:tgtEl>
                                        <p:attrNameLst>
                                          <p:attrName>ppt_x</p:attrName>
                                          <p:attrName>ppt_y</p:attrName>
                                        </p:attrNameLst>
                                      </p:cBhvr>
                                    </p:animMotion>
                                    <p:animEffect transition="in" filter="fade">
                                      <p:cBhvr>
                                        <p:cTn id="9" dur="1000"/>
                                        <p:tgtEl>
                                          <p:spTgt spid="3">
                                            <p:txEl>
                                              <p:pRg st="0" end="0"/>
                                            </p:txEl>
                                          </p:spTgt>
                                        </p:tgtEl>
                                      </p:cBhvr>
                                    </p:animEffect>
                                  </p:childTnLst>
                                </p:cTn>
                              </p:par>
                              <p:par>
                                <p:cTn id="10" presetID="5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Scale>
                                      <p:cBhvr>
                                        <p:cTn id="12"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3">
                                            <p:txEl>
                                              <p:pRg st="1" end="1"/>
                                            </p:txEl>
                                          </p:spTgt>
                                        </p:tgtEl>
                                        <p:attrNameLst>
                                          <p:attrName>ppt_x</p:attrName>
                                          <p:attrName>ppt_y</p:attrName>
                                        </p:attrNameLst>
                                      </p:cBhvr>
                                    </p:animMotion>
                                    <p:animEffect transition="in" filter="fade">
                                      <p:cBhvr>
                                        <p:cTn id="14" dur="1000"/>
                                        <p:tgtEl>
                                          <p:spTgt spid="3">
                                            <p:txEl>
                                              <p:pRg st="1" end="1"/>
                                            </p:txEl>
                                          </p:spTgt>
                                        </p:tgtEl>
                                      </p:cBhvr>
                                    </p:animEffect>
                                  </p:childTnLst>
                                </p:cTn>
                              </p:par>
                              <p:par>
                                <p:cTn id="15" presetID="5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Scale>
                                      <p:cBhvr>
                                        <p:cTn id="17"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3">
                                            <p:txEl>
                                              <p:pRg st="2" end="2"/>
                                            </p:txEl>
                                          </p:spTgt>
                                        </p:tgtEl>
                                        <p:attrNameLst>
                                          <p:attrName>ppt_x</p:attrName>
                                          <p:attrName>ppt_y</p:attrName>
                                        </p:attrNameLst>
                                      </p:cBhvr>
                                    </p:animMotion>
                                    <p:animEffect transition="in" filter="fade">
                                      <p:cBhvr>
                                        <p:cTn id="19" dur="1000"/>
                                        <p:tgtEl>
                                          <p:spTgt spid="3">
                                            <p:txEl>
                                              <p:pRg st="2" end="2"/>
                                            </p:txEl>
                                          </p:spTgt>
                                        </p:tgtEl>
                                      </p:cBhvr>
                                    </p:animEffect>
                                  </p:childTnLst>
                                </p:cTn>
                              </p:par>
                              <p:par>
                                <p:cTn id="20" presetID="5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Scale>
                                      <p:cBhvr>
                                        <p:cTn id="22" dur="1000" decel="50000" fill="hold">
                                          <p:stCondLst>
                                            <p:cond delay="0"/>
                                          </p:stCondLst>
                                        </p:cTn>
                                        <p:tgtEl>
                                          <p:spTgt spid="3">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3" dur="1000" decel="50000" fill="hold">
                                          <p:stCondLst>
                                            <p:cond delay="0"/>
                                          </p:stCondLst>
                                        </p:cTn>
                                        <p:tgtEl>
                                          <p:spTgt spid="3">
                                            <p:txEl>
                                              <p:pRg st="3" end="3"/>
                                            </p:txEl>
                                          </p:spTgt>
                                        </p:tgtEl>
                                        <p:attrNameLst>
                                          <p:attrName>ppt_x</p:attrName>
                                          <p:attrName>ppt_y</p:attrName>
                                        </p:attrNameLst>
                                      </p:cBhvr>
                                    </p:animMotion>
                                    <p:animEffect transition="in" filter="fade">
                                      <p:cBhvr>
                                        <p:cTn id="24" dur="1000"/>
                                        <p:tgtEl>
                                          <p:spTgt spid="3">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2" presetClass="entr" presetSubtype="0"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Scale>
                                      <p:cBhvr>
                                        <p:cTn id="29" dur="1000" decel="50000" fill="hold">
                                          <p:stCondLst>
                                            <p:cond delay="0"/>
                                          </p:stCondLst>
                                        </p:cTn>
                                        <p:tgtEl>
                                          <p:spTgt spid="3">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0" dur="1000" decel="50000" fill="hold">
                                          <p:stCondLst>
                                            <p:cond delay="0"/>
                                          </p:stCondLst>
                                        </p:cTn>
                                        <p:tgtEl>
                                          <p:spTgt spid="3">
                                            <p:txEl>
                                              <p:pRg st="7" end="7"/>
                                            </p:txEl>
                                          </p:spTgt>
                                        </p:tgtEl>
                                        <p:attrNameLst>
                                          <p:attrName>ppt_x</p:attrName>
                                          <p:attrName>ppt_y</p:attrName>
                                        </p:attrNameLst>
                                      </p:cBhvr>
                                    </p:animMotion>
                                    <p:animEffect transition="in" filter="fade">
                                      <p:cBhvr>
                                        <p:cTn id="31" dur="1000"/>
                                        <p:tgtEl>
                                          <p:spTgt spid="3">
                                            <p:txEl>
                                              <p:pRg st="7" end="7"/>
                                            </p:txEl>
                                          </p:spTgt>
                                        </p:tgtEl>
                                      </p:cBhvr>
                                    </p:animEffect>
                                  </p:childTnLst>
                                </p:cTn>
                              </p:par>
                              <p:par>
                                <p:cTn id="32" presetID="52" presetClass="entr" presetSubtype="0" fill="hold" nodeType="with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Scale>
                                      <p:cBhvr>
                                        <p:cTn id="34" dur="1000" decel="50000" fill="hold">
                                          <p:stCondLst>
                                            <p:cond delay="0"/>
                                          </p:stCondLst>
                                        </p:cTn>
                                        <p:tgtEl>
                                          <p:spTgt spid="3">
                                            <p:txEl>
                                              <p:pRg st="8" end="8"/>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000" decel="50000" fill="hold">
                                          <p:stCondLst>
                                            <p:cond delay="0"/>
                                          </p:stCondLst>
                                        </p:cTn>
                                        <p:tgtEl>
                                          <p:spTgt spid="3">
                                            <p:txEl>
                                              <p:pRg st="8" end="8"/>
                                            </p:txEl>
                                          </p:spTgt>
                                        </p:tgtEl>
                                        <p:attrNameLst>
                                          <p:attrName>ppt_x</p:attrName>
                                          <p:attrName>ppt_y</p:attrName>
                                        </p:attrNameLst>
                                      </p:cBhvr>
                                    </p:animMotion>
                                    <p:animEffect transition="in" filter="fade">
                                      <p:cBhvr>
                                        <p:cTn id="36" dur="1000"/>
                                        <p:tgtEl>
                                          <p:spTgt spid="3">
                                            <p:txEl>
                                              <p:pRg st="8" end="8"/>
                                            </p:txEl>
                                          </p:spTgt>
                                        </p:tgtEl>
                                      </p:cBhvr>
                                    </p:animEffect>
                                  </p:childTnLst>
                                </p:cTn>
                              </p:par>
                              <p:par>
                                <p:cTn id="37" presetID="52" presetClass="entr" presetSubtype="0"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Scale>
                                      <p:cBhvr>
                                        <p:cTn id="39" dur="1000" decel="50000" fill="hold">
                                          <p:stCondLst>
                                            <p:cond delay="0"/>
                                          </p:stCondLst>
                                        </p:cTn>
                                        <p:tgtEl>
                                          <p:spTgt spid="3">
                                            <p:txEl>
                                              <p:pRg st="9" end="9"/>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0" dur="1000" decel="50000" fill="hold">
                                          <p:stCondLst>
                                            <p:cond delay="0"/>
                                          </p:stCondLst>
                                        </p:cTn>
                                        <p:tgtEl>
                                          <p:spTgt spid="3">
                                            <p:txEl>
                                              <p:pRg st="9" end="9"/>
                                            </p:txEl>
                                          </p:spTgt>
                                        </p:tgtEl>
                                        <p:attrNameLst>
                                          <p:attrName>ppt_x</p:attrName>
                                          <p:attrName>ppt_y</p:attrName>
                                        </p:attrNameLst>
                                      </p:cBhvr>
                                    </p:animMotion>
                                    <p:animEffect transition="in" filter="fade">
                                      <p:cBhvr>
                                        <p:cTn id="41" dur="1000"/>
                                        <p:tgtEl>
                                          <p:spTgt spid="3">
                                            <p:txEl>
                                              <p:pRg st="9" end="9"/>
                                            </p:txEl>
                                          </p:spTgt>
                                        </p:tgtEl>
                                      </p:cBhvr>
                                    </p:animEffect>
                                  </p:childTnLst>
                                </p:cTn>
                              </p:par>
                              <p:par>
                                <p:cTn id="42" presetID="52" presetClass="entr" presetSubtype="0" fill="hold" nodeType="withEffect">
                                  <p:stCondLst>
                                    <p:cond delay="0"/>
                                  </p:stCondLst>
                                  <p:childTnLst>
                                    <p:set>
                                      <p:cBhvr>
                                        <p:cTn id="43" dur="1" fill="hold">
                                          <p:stCondLst>
                                            <p:cond delay="0"/>
                                          </p:stCondLst>
                                        </p:cTn>
                                        <p:tgtEl>
                                          <p:spTgt spid="3">
                                            <p:txEl>
                                              <p:pRg st="10" end="10"/>
                                            </p:txEl>
                                          </p:spTgt>
                                        </p:tgtEl>
                                        <p:attrNameLst>
                                          <p:attrName>style.visibility</p:attrName>
                                        </p:attrNameLst>
                                      </p:cBhvr>
                                      <p:to>
                                        <p:strVal val="visible"/>
                                      </p:to>
                                    </p:set>
                                    <p:animScale>
                                      <p:cBhvr>
                                        <p:cTn id="44" dur="1000" decel="50000" fill="hold">
                                          <p:stCondLst>
                                            <p:cond delay="0"/>
                                          </p:stCondLst>
                                        </p:cTn>
                                        <p:tgtEl>
                                          <p:spTgt spid="3">
                                            <p:txEl>
                                              <p:pRg st="10" end="1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5" dur="1000" decel="50000" fill="hold">
                                          <p:stCondLst>
                                            <p:cond delay="0"/>
                                          </p:stCondLst>
                                        </p:cTn>
                                        <p:tgtEl>
                                          <p:spTgt spid="3">
                                            <p:txEl>
                                              <p:pRg st="10" end="10"/>
                                            </p:txEl>
                                          </p:spTgt>
                                        </p:tgtEl>
                                        <p:attrNameLst>
                                          <p:attrName>ppt_x</p:attrName>
                                          <p:attrName>ppt_y</p:attrName>
                                        </p:attrNameLst>
                                      </p:cBhvr>
                                    </p:animMotion>
                                    <p:animEffect transition="in" filter="fade">
                                      <p:cBhvr>
                                        <p:cTn id="46"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300038"/>
            <a:ext cx="8229600" cy="1311275"/>
          </a:xfrm>
        </p:spPr>
        <p:txBody>
          <a:bodyPr>
            <a:normAutofit/>
          </a:bodyPr>
          <a:lstStyle/>
          <a:p>
            <a:r>
              <a:rPr lang="en-GB" dirty="0">
                <a:solidFill>
                  <a:schemeClr val="tx2"/>
                </a:solidFill>
              </a:rPr>
              <a:t>7 Ways of studying </a:t>
            </a:r>
            <a:br>
              <a:rPr lang="en-GB" dirty="0">
                <a:solidFill>
                  <a:schemeClr val="tx2"/>
                </a:solidFill>
              </a:rPr>
            </a:br>
            <a:r>
              <a:rPr lang="en-GB" dirty="0">
                <a:solidFill>
                  <a:schemeClr val="tx2"/>
                </a:solidFill>
              </a:rPr>
              <a:t>managerial leadership</a:t>
            </a:r>
          </a:p>
        </p:txBody>
      </p:sp>
      <p:sp>
        <p:nvSpPr>
          <p:cNvPr id="46083" name="Rectangle 3"/>
          <p:cNvSpPr>
            <a:spLocks noGrp="1" noChangeArrowheads="1"/>
          </p:cNvSpPr>
          <p:nvPr>
            <p:ph idx="1"/>
          </p:nvPr>
        </p:nvSpPr>
        <p:spPr>
          <a:xfrm>
            <a:off x="434975" y="1844824"/>
            <a:ext cx="8229600" cy="3844770"/>
          </a:xfrm>
          <a:noFill/>
          <a:ln/>
        </p:spPr>
        <p:txBody>
          <a:bodyPr wrap="square">
            <a:spAutoFit/>
          </a:bodyPr>
          <a:lstStyle/>
          <a:p>
            <a:pPr marL="457200" indent="-457200">
              <a:lnSpc>
                <a:spcPct val="80000"/>
              </a:lnSpc>
              <a:buFont typeface="+mj-lt"/>
              <a:buAutoNum type="arabicPeriod"/>
            </a:pPr>
            <a:r>
              <a:rPr lang="en-GB" dirty="0">
                <a:solidFill>
                  <a:schemeClr val="tx2"/>
                </a:solidFill>
              </a:rPr>
              <a:t>Qualities or traits </a:t>
            </a:r>
            <a:r>
              <a:rPr lang="en-GB" dirty="0"/>
              <a:t>approach</a:t>
            </a:r>
          </a:p>
          <a:p>
            <a:pPr marL="457200" indent="-457200">
              <a:lnSpc>
                <a:spcPct val="80000"/>
              </a:lnSpc>
              <a:buFont typeface="+mj-lt"/>
              <a:buAutoNum type="arabicPeriod"/>
            </a:pPr>
            <a:r>
              <a:rPr lang="en-GB" dirty="0"/>
              <a:t>The </a:t>
            </a:r>
            <a:r>
              <a:rPr lang="en-GB" dirty="0">
                <a:solidFill>
                  <a:schemeClr val="tx2"/>
                </a:solidFill>
              </a:rPr>
              <a:t>functional</a:t>
            </a:r>
            <a:r>
              <a:rPr lang="en-GB" dirty="0"/>
              <a:t> or </a:t>
            </a:r>
            <a:r>
              <a:rPr lang="en-GB" dirty="0">
                <a:solidFill>
                  <a:schemeClr val="tx2"/>
                </a:solidFill>
              </a:rPr>
              <a:t>group </a:t>
            </a:r>
            <a:r>
              <a:rPr lang="en-GB" dirty="0"/>
              <a:t>approach</a:t>
            </a:r>
          </a:p>
          <a:p>
            <a:pPr marL="457200" indent="-457200">
              <a:lnSpc>
                <a:spcPct val="80000"/>
              </a:lnSpc>
              <a:buFont typeface="+mj-lt"/>
              <a:buAutoNum type="arabicPeriod"/>
            </a:pPr>
            <a:r>
              <a:rPr lang="en-GB" dirty="0"/>
              <a:t>Leadership </a:t>
            </a:r>
            <a:r>
              <a:rPr lang="en-GB" dirty="0">
                <a:solidFill>
                  <a:schemeClr val="tx2"/>
                </a:solidFill>
              </a:rPr>
              <a:t>behaviour</a:t>
            </a:r>
            <a:endParaRPr lang="en-GB" dirty="0"/>
          </a:p>
          <a:p>
            <a:pPr marL="457200" indent="-457200">
              <a:lnSpc>
                <a:spcPct val="80000"/>
              </a:lnSpc>
              <a:buFont typeface="+mj-lt"/>
              <a:buAutoNum type="arabicPeriod"/>
            </a:pPr>
            <a:r>
              <a:rPr lang="en-GB" dirty="0">
                <a:solidFill>
                  <a:schemeClr val="tx2"/>
                </a:solidFill>
              </a:rPr>
              <a:t>Styles</a:t>
            </a:r>
            <a:r>
              <a:rPr lang="en-GB" dirty="0"/>
              <a:t> of leadership</a:t>
            </a:r>
          </a:p>
          <a:p>
            <a:pPr marL="457200" indent="-457200">
              <a:lnSpc>
                <a:spcPct val="80000"/>
              </a:lnSpc>
              <a:buFont typeface="+mj-lt"/>
              <a:buAutoNum type="arabicPeriod"/>
            </a:pPr>
            <a:r>
              <a:rPr lang="en-GB" dirty="0"/>
              <a:t>The </a:t>
            </a:r>
            <a:r>
              <a:rPr lang="en-GB" dirty="0">
                <a:solidFill>
                  <a:schemeClr val="tx2"/>
                </a:solidFill>
              </a:rPr>
              <a:t>situational </a:t>
            </a:r>
            <a:r>
              <a:rPr lang="en-GB" dirty="0"/>
              <a:t>approach and          </a:t>
            </a:r>
            <a:r>
              <a:rPr lang="en-GB" dirty="0">
                <a:solidFill>
                  <a:schemeClr val="tx2"/>
                </a:solidFill>
              </a:rPr>
              <a:t>contingency</a:t>
            </a:r>
            <a:r>
              <a:rPr lang="en-GB" dirty="0"/>
              <a:t> models</a:t>
            </a:r>
          </a:p>
          <a:p>
            <a:pPr marL="457200" indent="-457200">
              <a:lnSpc>
                <a:spcPct val="80000"/>
              </a:lnSpc>
              <a:buFont typeface="+mj-lt"/>
              <a:buAutoNum type="arabicPeriod"/>
            </a:pPr>
            <a:r>
              <a:rPr lang="en-GB" dirty="0">
                <a:solidFill>
                  <a:schemeClr val="tx2"/>
                </a:solidFill>
              </a:rPr>
              <a:t>Transformational</a:t>
            </a:r>
            <a:r>
              <a:rPr lang="en-GB" dirty="0"/>
              <a:t> leadership</a:t>
            </a:r>
          </a:p>
          <a:p>
            <a:pPr marL="457200" indent="-457200">
              <a:lnSpc>
                <a:spcPct val="80000"/>
              </a:lnSpc>
              <a:buFont typeface="+mj-lt"/>
              <a:buAutoNum type="arabicPeriod"/>
            </a:pPr>
            <a:r>
              <a:rPr lang="en-GB" dirty="0">
                <a:solidFill>
                  <a:schemeClr val="tx2"/>
                </a:solidFill>
              </a:rPr>
              <a:t>Inspirational </a:t>
            </a:r>
            <a:r>
              <a:rPr lang="en-GB" dirty="0"/>
              <a:t>leadership</a:t>
            </a:r>
          </a:p>
        </p:txBody>
      </p:sp>
      <p:pic>
        <p:nvPicPr>
          <p:cNvPr id="10242" name="Picture 2" descr="C:\Users\Michael\AppData\Local\Microsoft\Windows\Temporary Internet Files\Content.IE5\DTCKYBWZ\MC900014258[1].wmf"/>
          <p:cNvPicPr>
            <a:picLocks noChangeAspect="1" noChangeArrowheads="1"/>
          </p:cNvPicPr>
          <p:nvPr/>
        </p:nvPicPr>
        <p:blipFill>
          <a:blip r:embed="rId3" cstate="print"/>
          <a:srcRect/>
          <a:stretch>
            <a:fillRect/>
          </a:stretch>
        </p:blipFill>
        <p:spPr bwMode="auto">
          <a:xfrm>
            <a:off x="6588224" y="3573016"/>
            <a:ext cx="2088232" cy="20882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mph" presetSubtype="2" fill="hold" nodeType="clickEffect">
                                  <p:stCondLst>
                                    <p:cond delay="0"/>
                                  </p:stCondLst>
                                  <p:childTnLst>
                                    <p:anim to="1.5" calcmode="lin" valueType="num">
                                      <p:cBhvr override="childStyle">
                                        <p:cTn id="6" dur="2000" fill="hold"/>
                                        <p:tgtEl>
                                          <p:spTgt spid="46083">
                                            <p:txEl>
                                              <p:pRg st="0" end="0"/>
                                            </p:txEl>
                                          </p:spTgt>
                                        </p:tgtEl>
                                        <p:attrNameLst>
                                          <p:attrName>style.fontSize</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dirty="0">
                <a:solidFill>
                  <a:schemeClr val="tx2"/>
                </a:solidFill>
              </a:rPr>
              <a:t>1. Qualities/Traits approach</a:t>
            </a:r>
          </a:p>
        </p:txBody>
      </p:sp>
      <p:sp>
        <p:nvSpPr>
          <p:cNvPr id="47107" name="Rectangle 3"/>
          <p:cNvSpPr>
            <a:spLocks noGrp="1" noChangeArrowheads="1"/>
          </p:cNvSpPr>
          <p:nvPr>
            <p:ph idx="1"/>
          </p:nvPr>
        </p:nvSpPr>
        <p:spPr>
          <a:xfrm>
            <a:off x="457200" y="1689100"/>
            <a:ext cx="8229600" cy="4525963"/>
          </a:xfrm>
        </p:spPr>
        <p:txBody>
          <a:bodyPr>
            <a:normAutofit fontScale="92500" lnSpcReduction="10000"/>
          </a:bodyPr>
          <a:lstStyle/>
          <a:p>
            <a:pPr>
              <a:lnSpc>
                <a:spcPct val="90000"/>
              </a:lnSpc>
            </a:pPr>
            <a:r>
              <a:rPr lang="en-GB" sz="2800" dirty="0"/>
              <a:t>Assumes that leaders are </a:t>
            </a:r>
            <a:r>
              <a:rPr lang="en-GB" sz="2800" u="sng" dirty="0"/>
              <a:t>born </a:t>
            </a:r>
            <a:r>
              <a:rPr lang="en-GB" sz="2800" dirty="0"/>
              <a:t>not made</a:t>
            </a:r>
          </a:p>
          <a:p>
            <a:pPr>
              <a:lnSpc>
                <a:spcPct val="90000"/>
              </a:lnSpc>
            </a:pPr>
            <a:r>
              <a:rPr lang="en-GB" sz="2800" dirty="0"/>
              <a:t>The ‘Great Person’ theory</a:t>
            </a:r>
          </a:p>
          <a:p>
            <a:pPr>
              <a:lnSpc>
                <a:spcPct val="90000"/>
              </a:lnSpc>
            </a:pPr>
            <a:r>
              <a:rPr lang="en-GB" sz="2800" dirty="0"/>
              <a:t>Focus is on the person who is leading</a:t>
            </a:r>
          </a:p>
          <a:p>
            <a:pPr>
              <a:lnSpc>
                <a:spcPct val="90000"/>
              </a:lnSpc>
            </a:pPr>
            <a:r>
              <a:rPr lang="en-GB" sz="2800" dirty="0"/>
              <a:t>Inherited personality traits distinguish leaders from followers</a:t>
            </a:r>
          </a:p>
          <a:p>
            <a:pPr>
              <a:lnSpc>
                <a:spcPct val="90000"/>
              </a:lnSpc>
            </a:pPr>
            <a:r>
              <a:rPr lang="en-GB" sz="2800" dirty="0"/>
              <a:t>Identifies some common traits, e.g.</a:t>
            </a:r>
          </a:p>
          <a:p>
            <a:pPr lvl="1">
              <a:lnSpc>
                <a:spcPct val="90000"/>
              </a:lnSpc>
            </a:pPr>
            <a:r>
              <a:rPr lang="en-GB" sz="2400" dirty="0"/>
              <a:t>Self-confidence</a:t>
            </a:r>
          </a:p>
          <a:p>
            <a:pPr lvl="1">
              <a:lnSpc>
                <a:spcPct val="90000"/>
              </a:lnSpc>
            </a:pPr>
            <a:r>
              <a:rPr lang="en-GB" sz="2400" dirty="0"/>
              <a:t>Initiative</a:t>
            </a:r>
          </a:p>
          <a:p>
            <a:pPr lvl="1">
              <a:lnSpc>
                <a:spcPct val="90000"/>
              </a:lnSpc>
            </a:pPr>
            <a:r>
              <a:rPr lang="en-GB" sz="2400" dirty="0"/>
              <a:t>Intelligence</a:t>
            </a:r>
          </a:p>
          <a:p>
            <a:pPr lvl="1">
              <a:lnSpc>
                <a:spcPct val="90000"/>
              </a:lnSpc>
            </a:pPr>
            <a:r>
              <a:rPr lang="en-GB" sz="2400" dirty="0"/>
              <a:t>Self belief</a:t>
            </a:r>
          </a:p>
        </p:txBody>
      </p:sp>
      <p:pic>
        <p:nvPicPr>
          <p:cNvPr id="11267" name="Picture 3" descr="C:\Users\Michael\AppData\Local\Microsoft\Windows\Temporary Internet Files\Content.IE5\DTCKYBWZ\MP900448398[1].jpg"/>
          <p:cNvPicPr>
            <a:picLocks noChangeAspect="1" noChangeArrowheads="1"/>
          </p:cNvPicPr>
          <p:nvPr/>
        </p:nvPicPr>
        <p:blipFill>
          <a:blip r:embed="rId3" cstate="print"/>
          <a:srcRect/>
          <a:stretch>
            <a:fillRect/>
          </a:stretch>
        </p:blipFill>
        <p:spPr bwMode="auto">
          <a:xfrm>
            <a:off x="5580112" y="4581128"/>
            <a:ext cx="2735796" cy="1823864"/>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46" y="44624"/>
            <a:ext cx="7765322" cy="1224136"/>
          </a:xfrm>
        </p:spPr>
        <p:txBody>
          <a:bodyPr>
            <a:noAutofit/>
          </a:bodyPr>
          <a:lstStyle/>
          <a:p>
            <a:r>
              <a:rPr lang="en-GB" sz="3600" dirty="0"/>
              <a:t>Leadership traits: </a:t>
            </a:r>
            <a:br>
              <a:rPr lang="en-GB" sz="3600" dirty="0"/>
            </a:br>
            <a:r>
              <a:rPr lang="en-GB" sz="3600" dirty="0"/>
              <a:t>Cooper et al (2012: 128)</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91700236"/>
              </p:ext>
            </p:extLst>
          </p:nvPr>
        </p:nvGraphicFramePr>
        <p:xfrm>
          <a:off x="457200" y="1340764"/>
          <a:ext cx="8229600" cy="5733802"/>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38534">
                <a:tc>
                  <a:txBody>
                    <a:bodyPr/>
                    <a:lstStyle/>
                    <a:p>
                      <a:r>
                        <a:rPr lang="en-GB" sz="2800" dirty="0"/>
                        <a:t>Old  Traits (1981)</a:t>
                      </a:r>
                    </a:p>
                  </a:txBody>
                  <a:tcPr/>
                </a:tc>
                <a:tc>
                  <a:txBody>
                    <a:bodyPr/>
                    <a:lstStyle/>
                    <a:p>
                      <a:r>
                        <a:rPr lang="en-GB" sz="2800" dirty="0"/>
                        <a:t>New Traits (more recent)</a:t>
                      </a:r>
                    </a:p>
                  </a:txBody>
                  <a:tcPr/>
                </a:tc>
                <a:extLst>
                  <a:ext uri="{0D108BD9-81ED-4DB2-BD59-A6C34878D82A}">
                    <a16:rowId xmlns:a16="http://schemas.microsoft.com/office/drawing/2014/main" val="10000"/>
                  </a:ext>
                </a:extLst>
              </a:tr>
              <a:tr h="538534">
                <a:tc>
                  <a:txBody>
                    <a:bodyPr/>
                    <a:lstStyle/>
                    <a:p>
                      <a:r>
                        <a:rPr lang="en-GB" sz="2800" dirty="0"/>
                        <a:t>Tall</a:t>
                      </a:r>
                    </a:p>
                  </a:txBody>
                  <a:tcPr/>
                </a:tc>
                <a:tc>
                  <a:txBody>
                    <a:bodyPr/>
                    <a:lstStyle/>
                    <a:p>
                      <a:r>
                        <a:rPr lang="en-GB" sz="2800" dirty="0"/>
                        <a:t>Integrity, maturity, energy</a:t>
                      </a:r>
                    </a:p>
                  </a:txBody>
                  <a:tcPr/>
                </a:tc>
                <a:extLst>
                  <a:ext uri="{0D108BD9-81ED-4DB2-BD59-A6C34878D82A}">
                    <a16:rowId xmlns:a16="http://schemas.microsoft.com/office/drawing/2014/main" val="10001"/>
                  </a:ext>
                </a:extLst>
              </a:tr>
              <a:tr h="982032">
                <a:tc>
                  <a:txBody>
                    <a:bodyPr/>
                    <a:lstStyle/>
                    <a:p>
                      <a:r>
                        <a:rPr lang="en-GB" sz="2800" dirty="0"/>
                        <a:t>High socio-economic status</a:t>
                      </a:r>
                    </a:p>
                  </a:txBody>
                  <a:tcPr/>
                </a:tc>
                <a:tc>
                  <a:txBody>
                    <a:bodyPr/>
                    <a:lstStyle/>
                    <a:p>
                      <a:r>
                        <a:rPr lang="en-GB" sz="2800" dirty="0"/>
                        <a:t>Business acumen</a:t>
                      </a:r>
                    </a:p>
                  </a:txBody>
                  <a:tcPr/>
                </a:tc>
                <a:extLst>
                  <a:ext uri="{0D108BD9-81ED-4DB2-BD59-A6C34878D82A}">
                    <a16:rowId xmlns:a16="http://schemas.microsoft.com/office/drawing/2014/main" val="10002"/>
                  </a:ext>
                </a:extLst>
              </a:tr>
              <a:tr h="538534">
                <a:tc>
                  <a:txBody>
                    <a:bodyPr/>
                    <a:lstStyle/>
                    <a:p>
                      <a:r>
                        <a:rPr lang="en-GB" sz="2800" dirty="0"/>
                        <a:t>Good interpersonal skills</a:t>
                      </a:r>
                    </a:p>
                  </a:txBody>
                  <a:tcPr/>
                </a:tc>
                <a:tc>
                  <a:txBody>
                    <a:bodyPr/>
                    <a:lstStyle/>
                    <a:p>
                      <a:r>
                        <a:rPr lang="en-GB" sz="2800" dirty="0"/>
                        <a:t>People acumen</a:t>
                      </a:r>
                    </a:p>
                  </a:txBody>
                  <a:tcPr/>
                </a:tc>
                <a:extLst>
                  <a:ext uri="{0D108BD9-81ED-4DB2-BD59-A6C34878D82A}">
                    <a16:rowId xmlns:a16="http://schemas.microsoft.com/office/drawing/2014/main" val="10003"/>
                  </a:ext>
                </a:extLst>
              </a:tr>
              <a:tr h="538534">
                <a:tc>
                  <a:txBody>
                    <a:bodyPr/>
                    <a:lstStyle/>
                    <a:p>
                      <a:r>
                        <a:rPr lang="en-GB" sz="2800" dirty="0"/>
                        <a:t>Decisive</a:t>
                      </a:r>
                    </a:p>
                  </a:txBody>
                  <a:tcPr/>
                </a:tc>
                <a:tc>
                  <a:txBody>
                    <a:bodyPr/>
                    <a:lstStyle/>
                    <a:p>
                      <a:r>
                        <a:rPr lang="en-GB" sz="2800" dirty="0"/>
                        <a:t>Organisational acumen</a:t>
                      </a:r>
                    </a:p>
                  </a:txBody>
                  <a:tcPr/>
                </a:tc>
                <a:extLst>
                  <a:ext uri="{0D108BD9-81ED-4DB2-BD59-A6C34878D82A}">
                    <a16:rowId xmlns:a16="http://schemas.microsoft.com/office/drawing/2014/main" val="10004"/>
                  </a:ext>
                </a:extLst>
              </a:tr>
              <a:tr h="982032">
                <a:tc>
                  <a:txBody>
                    <a:bodyPr/>
                    <a:lstStyle/>
                    <a:p>
                      <a:r>
                        <a:rPr lang="en-GB" sz="2800" dirty="0"/>
                        <a:t>Intelligent</a:t>
                      </a:r>
                    </a:p>
                  </a:txBody>
                  <a:tcPr/>
                </a:tc>
                <a:tc>
                  <a:txBody>
                    <a:bodyPr/>
                    <a:lstStyle/>
                    <a:p>
                      <a:r>
                        <a:rPr lang="en-GB" sz="2800" dirty="0"/>
                        <a:t>Curious, intellect, global mindset</a:t>
                      </a:r>
                    </a:p>
                  </a:txBody>
                  <a:tcPr/>
                </a:tc>
                <a:extLst>
                  <a:ext uri="{0D108BD9-81ED-4DB2-BD59-A6C34878D82A}">
                    <a16:rowId xmlns:a16="http://schemas.microsoft.com/office/drawing/2014/main" val="10005"/>
                  </a:ext>
                </a:extLst>
              </a:tr>
              <a:tr h="538534">
                <a:tc>
                  <a:txBody>
                    <a:bodyPr/>
                    <a:lstStyle/>
                    <a:p>
                      <a:r>
                        <a:rPr lang="en-GB" sz="2800" dirty="0"/>
                        <a:t>Superior judgment</a:t>
                      </a:r>
                    </a:p>
                  </a:txBody>
                  <a:tcPr/>
                </a:tc>
                <a:tc>
                  <a:txBody>
                    <a:bodyPr/>
                    <a:lstStyle/>
                    <a:p>
                      <a:r>
                        <a:rPr lang="en-GB" sz="2800" dirty="0"/>
                        <a:t>Superior judgment</a:t>
                      </a:r>
                    </a:p>
                  </a:txBody>
                  <a:tcPr/>
                </a:tc>
                <a:extLst>
                  <a:ext uri="{0D108BD9-81ED-4DB2-BD59-A6C34878D82A}">
                    <a16:rowId xmlns:a16="http://schemas.microsoft.com/office/drawing/2014/main" val="10006"/>
                  </a:ext>
                </a:extLst>
              </a:tr>
              <a:tr h="538534">
                <a:tc>
                  <a:txBody>
                    <a:bodyPr/>
                    <a:lstStyle/>
                    <a:p>
                      <a:r>
                        <a:rPr lang="en-GB" sz="2800" dirty="0"/>
                        <a:t>Excellent</a:t>
                      </a:r>
                      <a:r>
                        <a:rPr lang="en-GB" sz="2800" baseline="0" dirty="0"/>
                        <a:t> verbal ability</a:t>
                      </a:r>
                      <a:endParaRPr lang="en-GB" sz="2800" dirty="0"/>
                    </a:p>
                  </a:txBody>
                  <a:tcPr/>
                </a:tc>
                <a:tc>
                  <a:txBody>
                    <a:bodyPr/>
                    <a:lstStyle/>
                    <a:p>
                      <a:r>
                        <a:rPr lang="en-GB" sz="2800" dirty="0"/>
                        <a:t>Motivation to grow</a:t>
                      </a:r>
                    </a:p>
                  </a:txBody>
                  <a:tcPr/>
                </a:tc>
                <a:extLst>
                  <a:ext uri="{0D108BD9-81ED-4DB2-BD59-A6C34878D82A}">
                    <a16:rowId xmlns:a16="http://schemas.microsoft.com/office/drawing/2014/main" val="10007"/>
                  </a:ext>
                </a:extLst>
              </a:tr>
              <a:tr h="538534">
                <a:tc>
                  <a:txBody>
                    <a:bodyPr/>
                    <a:lstStyle/>
                    <a:p>
                      <a:endParaRPr lang="en-GB" sz="2800" dirty="0"/>
                    </a:p>
                  </a:txBody>
                  <a:tcPr/>
                </a:tc>
                <a:tc>
                  <a:txBody>
                    <a:bodyPr/>
                    <a:lstStyle/>
                    <a:p>
                      <a:endParaRPr lang="en-GB" sz="2800" dirty="0"/>
                    </a:p>
                  </a:txBody>
                  <a:tcPr/>
                </a:tc>
                <a:extLst>
                  <a:ext uri="{0D108BD9-81ED-4DB2-BD59-A6C34878D82A}">
                    <a16:rowId xmlns:a16="http://schemas.microsoft.com/office/drawing/2014/main" val="10008"/>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300038"/>
            <a:ext cx="8229600" cy="1311275"/>
          </a:xfrm>
        </p:spPr>
        <p:txBody>
          <a:bodyPr>
            <a:normAutofit/>
          </a:bodyPr>
          <a:lstStyle/>
          <a:p>
            <a:r>
              <a:rPr lang="en-GB" dirty="0">
                <a:solidFill>
                  <a:schemeClr val="tx2"/>
                </a:solidFill>
              </a:rPr>
              <a:t>7 Ways of studying </a:t>
            </a:r>
            <a:br>
              <a:rPr lang="en-GB" dirty="0">
                <a:solidFill>
                  <a:schemeClr val="tx2"/>
                </a:solidFill>
              </a:rPr>
            </a:br>
            <a:r>
              <a:rPr lang="en-GB" dirty="0">
                <a:solidFill>
                  <a:schemeClr val="tx2"/>
                </a:solidFill>
              </a:rPr>
              <a:t>managerial leadership</a:t>
            </a:r>
          </a:p>
        </p:txBody>
      </p:sp>
      <p:sp>
        <p:nvSpPr>
          <p:cNvPr id="46083" name="Rectangle 3"/>
          <p:cNvSpPr>
            <a:spLocks noGrp="1" noChangeArrowheads="1"/>
          </p:cNvSpPr>
          <p:nvPr>
            <p:ph idx="1"/>
          </p:nvPr>
        </p:nvSpPr>
        <p:spPr>
          <a:xfrm>
            <a:off x="434975" y="1844824"/>
            <a:ext cx="8229600" cy="2646878"/>
          </a:xfrm>
          <a:noFill/>
          <a:ln/>
        </p:spPr>
        <p:txBody>
          <a:bodyPr wrap="square">
            <a:spAutoFit/>
          </a:bodyPr>
          <a:lstStyle/>
          <a:p>
            <a:pPr marL="457200" indent="-457200">
              <a:lnSpc>
                <a:spcPct val="80000"/>
              </a:lnSpc>
              <a:buFont typeface="+mj-lt"/>
              <a:buAutoNum type="arabicPeriod"/>
            </a:pPr>
            <a:r>
              <a:rPr lang="en-GB" dirty="0">
                <a:solidFill>
                  <a:schemeClr val="tx2"/>
                </a:solidFill>
              </a:rPr>
              <a:t>Qualities or traits </a:t>
            </a:r>
            <a:r>
              <a:rPr lang="en-GB" dirty="0"/>
              <a:t>approach</a:t>
            </a:r>
          </a:p>
          <a:p>
            <a:pPr marL="457200" indent="-457200">
              <a:lnSpc>
                <a:spcPct val="80000"/>
              </a:lnSpc>
              <a:buFont typeface="+mj-lt"/>
              <a:buAutoNum type="arabicPeriod"/>
            </a:pPr>
            <a:r>
              <a:rPr lang="en-GB" dirty="0"/>
              <a:t>The </a:t>
            </a:r>
            <a:r>
              <a:rPr lang="en-GB" dirty="0">
                <a:solidFill>
                  <a:schemeClr val="tx2"/>
                </a:solidFill>
              </a:rPr>
              <a:t>functional</a:t>
            </a:r>
            <a:r>
              <a:rPr lang="en-GB" dirty="0"/>
              <a:t> or </a:t>
            </a:r>
            <a:r>
              <a:rPr lang="en-GB" dirty="0">
                <a:solidFill>
                  <a:schemeClr val="tx2"/>
                </a:solidFill>
              </a:rPr>
              <a:t>group </a:t>
            </a:r>
            <a:r>
              <a:rPr lang="en-GB" dirty="0"/>
              <a:t>approach</a:t>
            </a:r>
          </a:p>
          <a:p>
            <a:pPr marL="457200" indent="-457200">
              <a:lnSpc>
                <a:spcPct val="80000"/>
              </a:lnSpc>
              <a:buFont typeface="+mj-lt"/>
              <a:buAutoNum type="arabicPeriod"/>
            </a:pPr>
            <a:r>
              <a:rPr lang="en-GB" dirty="0"/>
              <a:t>Leadership </a:t>
            </a:r>
            <a:r>
              <a:rPr lang="en-GB" dirty="0">
                <a:solidFill>
                  <a:schemeClr val="tx2"/>
                </a:solidFill>
              </a:rPr>
              <a:t>behaviour</a:t>
            </a:r>
            <a:endParaRPr lang="en-GB" dirty="0"/>
          </a:p>
          <a:p>
            <a:pPr marL="457200" indent="-457200">
              <a:lnSpc>
                <a:spcPct val="80000"/>
              </a:lnSpc>
              <a:buFont typeface="+mj-lt"/>
              <a:buAutoNum type="arabicPeriod"/>
            </a:pPr>
            <a:r>
              <a:rPr lang="en-GB" dirty="0">
                <a:solidFill>
                  <a:schemeClr val="tx2"/>
                </a:solidFill>
              </a:rPr>
              <a:t>Styles</a:t>
            </a:r>
            <a:r>
              <a:rPr lang="en-GB" dirty="0"/>
              <a:t> of leadership</a:t>
            </a:r>
          </a:p>
          <a:p>
            <a:pPr marL="457200" indent="-457200">
              <a:lnSpc>
                <a:spcPct val="80000"/>
              </a:lnSpc>
              <a:buFont typeface="+mj-lt"/>
              <a:buAutoNum type="arabicPeriod"/>
            </a:pPr>
            <a:r>
              <a:rPr lang="en-GB" dirty="0"/>
              <a:t>The </a:t>
            </a:r>
            <a:r>
              <a:rPr lang="en-GB" dirty="0">
                <a:solidFill>
                  <a:schemeClr val="tx2"/>
                </a:solidFill>
              </a:rPr>
              <a:t>situational </a:t>
            </a:r>
            <a:r>
              <a:rPr lang="en-GB" dirty="0"/>
              <a:t>approach and </a:t>
            </a:r>
            <a:r>
              <a:rPr lang="en-GB" dirty="0">
                <a:solidFill>
                  <a:schemeClr val="tx2"/>
                </a:solidFill>
              </a:rPr>
              <a:t>contingency</a:t>
            </a:r>
            <a:r>
              <a:rPr lang="en-GB" dirty="0"/>
              <a:t> models</a:t>
            </a:r>
          </a:p>
          <a:p>
            <a:pPr marL="457200" indent="-457200">
              <a:lnSpc>
                <a:spcPct val="80000"/>
              </a:lnSpc>
              <a:buFont typeface="+mj-lt"/>
              <a:buAutoNum type="arabicPeriod"/>
            </a:pPr>
            <a:r>
              <a:rPr lang="en-GB" dirty="0">
                <a:solidFill>
                  <a:schemeClr val="tx2"/>
                </a:solidFill>
              </a:rPr>
              <a:t>Transformational</a:t>
            </a:r>
            <a:r>
              <a:rPr lang="en-GB" dirty="0"/>
              <a:t> leadership</a:t>
            </a:r>
          </a:p>
          <a:p>
            <a:pPr marL="457200" indent="-457200">
              <a:lnSpc>
                <a:spcPct val="80000"/>
              </a:lnSpc>
              <a:buFont typeface="+mj-lt"/>
              <a:buAutoNum type="arabicPeriod"/>
            </a:pPr>
            <a:r>
              <a:rPr lang="en-GB" dirty="0">
                <a:solidFill>
                  <a:schemeClr val="tx2"/>
                </a:solidFill>
              </a:rPr>
              <a:t>Inspirational </a:t>
            </a:r>
            <a:r>
              <a:rPr lang="en-GB" dirty="0"/>
              <a:t>leadership</a:t>
            </a:r>
          </a:p>
        </p:txBody>
      </p:sp>
      <p:pic>
        <p:nvPicPr>
          <p:cNvPr id="4" name="Picture 2" descr="C:\Users\Michael\AppData\Local\Microsoft\Windows\Temporary Internet Files\Content.IE5\DTCKYBWZ\MC900014258[1].wmf"/>
          <p:cNvPicPr>
            <a:picLocks noChangeAspect="1" noChangeArrowheads="1"/>
          </p:cNvPicPr>
          <p:nvPr/>
        </p:nvPicPr>
        <p:blipFill>
          <a:blip r:embed="rId3" cstate="print"/>
          <a:srcRect/>
          <a:stretch>
            <a:fillRect/>
          </a:stretch>
        </p:blipFill>
        <p:spPr bwMode="auto">
          <a:xfrm>
            <a:off x="6588224" y="3573016"/>
            <a:ext cx="2088232" cy="20882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nodeType="clickEffect">
                                  <p:stCondLst>
                                    <p:cond delay="0"/>
                                  </p:stCondLst>
                                  <p:iterate type="lt">
                                    <p:tmPct val="4000"/>
                                  </p:iterate>
                                  <p:childTnLst>
                                    <p:set>
                                      <p:cBhvr override="childStyle">
                                        <p:cTn id="6" dur="500" fill="hold"/>
                                        <p:tgtEl>
                                          <p:spTgt spid="46083">
                                            <p:txEl>
                                              <p:pRg st="1" end="1"/>
                                            </p:txEl>
                                          </p:spTgt>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528638" y="276225"/>
            <a:ext cx="8229600" cy="1006475"/>
          </a:xfrm>
        </p:spPr>
        <p:txBody>
          <a:bodyPr/>
          <a:lstStyle/>
          <a:p>
            <a:r>
              <a:rPr lang="en-GB" sz="3000" dirty="0">
                <a:solidFill>
                  <a:schemeClr val="tx2"/>
                </a:solidFill>
              </a:rPr>
              <a:t>2. The Functional approach:</a:t>
            </a:r>
            <a:br>
              <a:rPr lang="en-GB" sz="3000" dirty="0">
                <a:solidFill>
                  <a:schemeClr val="tx2"/>
                </a:solidFill>
              </a:rPr>
            </a:br>
            <a:r>
              <a:rPr lang="en-GB" sz="3000" dirty="0">
                <a:solidFill>
                  <a:schemeClr val="tx2"/>
                </a:solidFill>
              </a:rPr>
              <a:t>Action-centred leadership - Adair</a:t>
            </a:r>
          </a:p>
        </p:txBody>
      </p:sp>
      <p:sp>
        <p:nvSpPr>
          <p:cNvPr id="48133" name="Text Box 5"/>
          <p:cNvSpPr txBox="1">
            <a:spLocks noChangeArrowheads="1"/>
          </p:cNvSpPr>
          <p:nvPr/>
        </p:nvSpPr>
        <p:spPr bwMode="auto">
          <a:xfrm>
            <a:off x="323850" y="5857875"/>
            <a:ext cx="8534400" cy="550863"/>
          </a:xfrm>
          <a:prstGeom prst="rect">
            <a:avLst/>
          </a:prstGeom>
          <a:noFill/>
          <a:ln w="9525">
            <a:noFill/>
            <a:miter lim="800000"/>
            <a:headEnd/>
            <a:tailEnd/>
          </a:ln>
          <a:effectLst/>
        </p:spPr>
        <p:txBody>
          <a:bodyPr>
            <a:spAutoFit/>
          </a:bodyPr>
          <a:lstStyle/>
          <a:p>
            <a:pPr eaLnBrk="0" hangingPunct="0">
              <a:spcBef>
                <a:spcPct val="50000"/>
              </a:spcBef>
            </a:pPr>
            <a:r>
              <a:rPr lang="en-GB" sz="1200" i="0"/>
              <a:t>Figure 10.2</a:t>
            </a:r>
            <a:r>
              <a:rPr lang="en-GB" i="0"/>
              <a:t>  Interaction of needs within the group</a:t>
            </a:r>
          </a:p>
          <a:p>
            <a:pPr eaLnBrk="0" hangingPunct="0">
              <a:spcBef>
                <a:spcPct val="50000"/>
              </a:spcBef>
            </a:pPr>
            <a:r>
              <a:rPr lang="en-GB" sz="800"/>
              <a:t>Source</a:t>
            </a:r>
            <a:r>
              <a:rPr lang="en-GB" sz="800" i="0"/>
              <a:t>: Adair, J., </a:t>
            </a:r>
            <a:r>
              <a:rPr lang="en-GB" sz="800"/>
              <a:t>Action-Centred Leadership</a:t>
            </a:r>
            <a:r>
              <a:rPr lang="en-GB" sz="800" i="0"/>
              <a:t>, Gower Press (1979), p. 10. Reproduced with permission from Gower Publishing Ltd.</a:t>
            </a:r>
          </a:p>
        </p:txBody>
      </p:sp>
      <p:pic>
        <p:nvPicPr>
          <p:cNvPr id="48135" name="Picture 7" descr="F:\Powerpoint\pe_uk\PE105-Mullins\Final_Files\GIF\ch10\C10NF002.gif"/>
          <p:cNvPicPr>
            <a:picLocks noChangeAspect="1" noChangeArrowheads="1"/>
          </p:cNvPicPr>
          <p:nvPr/>
        </p:nvPicPr>
        <p:blipFill>
          <a:blip r:embed="rId3" cstate="print"/>
          <a:srcRect/>
          <a:stretch>
            <a:fillRect/>
          </a:stretch>
        </p:blipFill>
        <p:spPr bwMode="auto">
          <a:xfrm>
            <a:off x="879475" y="1279525"/>
            <a:ext cx="7362825" cy="4608513"/>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4813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288925"/>
            <a:ext cx="8229600" cy="1311275"/>
          </a:xfrm>
        </p:spPr>
        <p:txBody>
          <a:bodyPr>
            <a:normAutofit/>
          </a:bodyPr>
          <a:lstStyle/>
          <a:p>
            <a:r>
              <a:rPr lang="en-GB" dirty="0">
                <a:solidFill>
                  <a:schemeClr val="tx2"/>
                </a:solidFill>
              </a:rPr>
              <a:t>2. Action-centred leadership:</a:t>
            </a:r>
            <a:br>
              <a:rPr lang="en-GB" dirty="0">
                <a:solidFill>
                  <a:schemeClr val="tx2"/>
                </a:solidFill>
              </a:rPr>
            </a:br>
            <a:r>
              <a:rPr lang="en-GB" dirty="0">
                <a:solidFill>
                  <a:srgbClr val="FF0000"/>
                </a:solidFill>
              </a:rPr>
              <a:t>task functions</a:t>
            </a:r>
          </a:p>
        </p:txBody>
      </p:sp>
      <p:sp>
        <p:nvSpPr>
          <p:cNvPr id="49155" name="Rectangle 3"/>
          <p:cNvSpPr>
            <a:spLocks noGrp="1" noChangeArrowheads="1"/>
          </p:cNvSpPr>
          <p:nvPr>
            <p:ph idx="1"/>
          </p:nvPr>
        </p:nvSpPr>
        <p:spPr>
          <a:xfrm>
            <a:off x="446088" y="1772817"/>
            <a:ext cx="8229600" cy="4982903"/>
          </a:xfrm>
          <a:noFill/>
          <a:ln/>
        </p:spPr>
        <p:txBody>
          <a:bodyPr wrap="square">
            <a:spAutoFit/>
          </a:bodyPr>
          <a:lstStyle/>
          <a:p>
            <a:pPr>
              <a:lnSpc>
                <a:spcPct val="75000"/>
              </a:lnSpc>
            </a:pPr>
            <a:r>
              <a:rPr lang="en-GB" sz="2800" dirty="0"/>
              <a:t>Achieving the objectives of the work group</a:t>
            </a:r>
            <a:br>
              <a:rPr lang="en-GB" sz="2800" dirty="0"/>
            </a:br>
            <a:endParaRPr lang="en-GB" sz="2800" dirty="0"/>
          </a:p>
          <a:p>
            <a:pPr>
              <a:lnSpc>
                <a:spcPct val="75000"/>
              </a:lnSpc>
            </a:pPr>
            <a:r>
              <a:rPr lang="en-GB" sz="2800" dirty="0"/>
              <a:t>Defining group tasks</a:t>
            </a:r>
            <a:br>
              <a:rPr lang="en-GB" sz="2800" dirty="0"/>
            </a:br>
            <a:endParaRPr lang="en-GB" sz="2800" dirty="0"/>
          </a:p>
          <a:p>
            <a:pPr>
              <a:lnSpc>
                <a:spcPct val="75000"/>
              </a:lnSpc>
            </a:pPr>
            <a:r>
              <a:rPr lang="en-GB" sz="2800" dirty="0"/>
              <a:t>Planning the work</a:t>
            </a:r>
            <a:br>
              <a:rPr lang="en-GB" sz="2800" dirty="0"/>
            </a:br>
            <a:endParaRPr lang="en-GB" sz="2800" dirty="0"/>
          </a:p>
          <a:p>
            <a:pPr>
              <a:lnSpc>
                <a:spcPct val="75000"/>
              </a:lnSpc>
            </a:pPr>
            <a:r>
              <a:rPr lang="en-GB" sz="2800" dirty="0"/>
              <a:t>Allocation of resources</a:t>
            </a:r>
            <a:br>
              <a:rPr lang="en-GB" sz="2800" dirty="0"/>
            </a:br>
            <a:endParaRPr lang="en-GB" sz="2800" dirty="0"/>
          </a:p>
          <a:p>
            <a:pPr>
              <a:lnSpc>
                <a:spcPct val="75000"/>
              </a:lnSpc>
            </a:pPr>
            <a:r>
              <a:rPr lang="en-GB" sz="2800" dirty="0"/>
              <a:t>Organisation of duties and responsibilities</a:t>
            </a:r>
          </a:p>
          <a:p>
            <a:pPr>
              <a:lnSpc>
                <a:spcPct val="75000"/>
              </a:lnSpc>
            </a:pPr>
            <a:endParaRPr lang="en-GB" sz="2800" dirty="0"/>
          </a:p>
          <a:p>
            <a:pPr>
              <a:lnSpc>
                <a:spcPct val="75000"/>
              </a:lnSpc>
            </a:pPr>
            <a:r>
              <a:rPr lang="en-GB" sz="2800" dirty="0"/>
              <a:t>Controlling quality and checking performance</a:t>
            </a:r>
          </a:p>
          <a:p>
            <a:pPr>
              <a:lnSpc>
                <a:spcPct val="75000"/>
              </a:lnSpc>
            </a:pPr>
            <a:endParaRPr lang="en-GB" sz="2800" dirty="0"/>
          </a:p>
          <a:p>
            <a:pPr>
              <a:lnSpc>
                <a:spcPct val="75000"/>
              </a:lnSpc>
            </a:pPr>
            <a:r>
              <a:rPr lang="en-GB" sz="2800" dirty="0"/>
              <a:t>Reviewing progress</a:t>
            </a:r>
          </a:p>
        </p:txBody>
      </p:sp>
      <p:pic>
        <p:nvPicPr>
          <p:cNvPr id="13314" name="Picture 2" descr="C:\Users\Michael\AppData\Local\Microsoft\Windows\Temporary Internet Files\Content.IE5\D6985L8L\MC900230824[1].wmf"/>
          <p:cNvPicPr>
            <a:picLocks noChangeAspect="1" noChangeArrowheads="1"/>
          </p:cNvPicPr>
          <p:nvPr/>
        </p:nvPicPr>
        <p:blipFill>
          <a:blip r:embed="rId3" cstate="print"/>
          <a:srcRect/>
          <a:stretch>
            <a:fillRect/>
          </a:stretch>
        </p:blipFill>
        <p:spPr bwMode="auto">
          <a:xfrm>
            <a:off x="6012160" y="2132856"/>
            <a:ext cx="2306690" cy="2435892"/>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1" name="Rectangle 5"/>
          <p:cNvSpPr>
            <a:spLocks noGrp="1" noChangeArrowheads="1"/>
          </p:cNvSpPr>
          <p:nvPr>
            <p:ph type="title"/>
          </p:nvPr>
        </p:nvSpPr>
        <p:spPr>
          <a:xfrm>
            <a:off x="457200" y="288925"/>
            <a:ext cx="8229600" cy="1311275"/>
          </a:xfrm>
          <a:noFill/>
          <a:ln/>
        </p:spPr>
        <p:txBody>
          <a:bodyPr>
            <a:normAutofit/>
          </a:bodyPr>
          <a:lstStyle/>
          <a:p>
            <a:r>
              <a:rPr lang="en-GB" dirty="0">
                <a:solidFill>
                  <a:schemeClr val="tx2"/>
                </a:solidFill>
              </a:rPr>
              <a:t>2. Action-centred leadership:</a:t>
            </a:r>
            <a:br>
              <a:rPr lang="en-GB" dirty="0"/>
            </a:br>
            <a:r>
              <a:rPr lang="en-GB" dirty="0">
                <a:solidFill>
                  <a:srgbClr val="FF0000"/>
                </a:solidFill>
              </a:rPr>
              <a:t>team functions</a:t>
            </a:r>
          </a:p>
        </p:txBody>
      </p:sp>
      <p:sp>
        <p:nvSpPr>
          <p:cNvPr id="50179" name="Rectangle 3"/>
          <p:cNvSpPr>
            <a:spLocks noGrp="1" noChangeArrowheads="1"/>
          </p:cNvSpPr>
          <p:nvPr>
            <p:ph idx="1"/>
          </p:nvPr>
        </p:nvSpPr>
        <p:spPr>
          <a:xfrm>
            <a:off x="412750" y="1700809"/>
            <a:ext cx="8229600" cy="5025991"/>
          </a:xfrm>
        </p:spPr>
        <p:txBody>
          <a:bodyPr wrap="square">
            <a:spAutoFit/>
          </a:bodyPr>
          <a:lstStyle/>
          <a:p>
            <a:pPr>
              <a:lnSpc>
                <a:spcPct val="95000"/>
              </a:lnSpc>
            </a:pPr>
            <a:r>
              <a:rPr lang="en-GB" sz="2800" dirty="0"/>
              <a:t>Maintaining morale and building team spirit</a:t>
            </a:r>
            <a:br>
              <a:rPr lang="en-GB" sz="2800" dirty="0"/>
            </a:br>
            <a:endParaRPr lang="en-GB" sz="2800" dirty="0"/>
          </a:p>
          <a:p>
            <a:pPr>
              <a:lnSpc>
                <a:spcPct val="95000"/>
              </a:lnSpc>
            </a:pPr>
            <a:r>
              <a:rPr lang="en-GB" sz="2800" dirty="0"/>
              <a:t>The cohesiveness of the group as a working unit</a:t>
            </a:r>
            <a:br>
              <a:rPr lang="en-GB" sz="2800" dirty="0"/>
            </a:br>
            <a:endParaRPr lang="en-GB" sz="2800" dirty="0"/>
          </a:p>
          <a:p>
            <a:pPr>
              <a:lnSpc>
                <a:spcPct val="95000"/>
              </a:lnSpc>
            </a:pPr>
            <a:r>
              <a:rPr lang="en-GB" sz="2800" dirty="0"/>
              <a:t>Setting standards and maintaining discipline</a:t>
            </a:r>
            <a:br>
              <a:rPr lang="en-GB" sz="2800" dirty="0"/>
            </a:br>
            <a:endParaRPr lang="en-GB" sz="2800" dirty="0"/>
          </a:p>
          <a:p>
            <a:pPr>
              <a:lnSpc>
                <a:spcPct val="95000"/>
              </a:lnSpc>
            </a:pPr>
            <a:r>
              <a:rPr lang="en-GB" sz="2800" dirty="0"/>
              <a:t>Systems of communication within the group</a:t>
            </a:r>
            <a:br>
              <a:rPr lang="en-GB" sz="2800" dirty="0"/>
            </a:br>
            <a:endParaRPr lang="en-GB" sz="2800" dirty="0"/>
          </a:p>
          <a:p>
            <a:pPr>
              <a:lnSpc>
                <a:spcPct val="95000"/>
              </a:lnSpc>
            </a:pPr>
            <a:r>
              <a:rPr lang="en-GB" sz="2800" dirty="0"/>
              <a:t>Training the group</a:t>
            </a:r>
            <a:br>
              <a:rPr lang="en-GB" sz="2800" dirty="0"/>
            </a:br>
            <a:endParaRPr lang="en-GB" sz="2800" dirty="0"/>
          </a:p>
          <a:p>
            <a:pPr>
              <a:lnSpc>
                <a:spcPct val="95000"/>
              </a:lnSpc>
            </a:pPr>
            <a:r>
              <a:rPr lang="en-GB" sz="2800" dirty="0"/>
              <a:t>Appointment of sub-leaders</a:t>
            </a:r>
          </a:p>
        </p:txBody>
      </p:sp>
      <p:pic>
        <p:nvPicPr>
          <p:cNvPr id="14338" name="Picture 2" descr="C:\Users\Michael\AppData\Local\Microsoft\Windows\Temporary Internet Files\Content.IE5\DTCKYBWZ\MP900430667[1].jpg"/>
          <p:cNvPicPr>
            <a:picLocks noChangeAspect="1" noChangeArrowheads="1"/>
          </p:cNvPicPr>
          <p:nvPr/>
        </p:nvPicPr>
        <p:blipFill>
          <a:blip r:embed="rId3" cstate="print"/>
          <a:srcRect/>
          <a:stretch>
            <a:fillRect/>
          </a:stretch>
        </p:blipFill>
        <p:spPr bwMode="auto">
          <a:xfrm>
            <a:off x="7155160" y="4869160"/>
            <a:ext cx="1988840" cy="1988840"/>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285750"/>
            <a:ext cx="8229600" cy="1311275"/>
          </a:xfrm>
        </p:spPr>
        <p:txBody>
          <a:bodyPr>
            <a:normAutofit/>
          </a:bodyPr>
          <a:lstStyle/>
          <a:p>
            <a:r>
              <a:rPr lang="en-GB" dirty="0">
                <a:solidFill>
                  <a:schemeClr val="tx2"/>
                </a:solidFill>
              </a:rPr>
              <a:t>2. Action-centred leadership:</a:t>
            </a:r>
            <a:br>
              <a:rPr lang="en-GB" dirty="0">
                <a:solidFill>
                  <a:schemeClr val="tx2"/>
                </a:solidFill>
              </a:rPr>
            </a:br>
            <a:r>
              <a:rPr lang="en-GB" dirty="0">
                <a:solidFill>
                  <a:srgbClr val="FF0000"/>
                </a:solidFill>
              </a:rPr>
              <a:t>individual functions</a:t>
            </a:r>
          </a:p>
        </p:txBody>
      </p:sp>
      <p:sp>
        <p:nvSpPr>
          <p:cNvPr id="51203" name="Rectangle 3"/>
          <p:cNvSpPr>
            <a:spLocks noGrp="1" noChangeArrowheads="1"/>
          </p:cNvSpPr>
          <p:nvPr>
            <p:ph idx="1"/>
          </p:nvPr>
        </p:nvSpPr>
        <p:spPr>
          <a:xfrm>
            <a:off x="423863" y="1628800"/>
            <a:ext cx="8229600" cy="5693866"/>
          </a:xfrm>
          <a:noFill/>
          <a:ln/>
        </p:spPr>
        <p:txBody>
          <a:bodyPr wrap="square">
            <a:spAutoFit/>
          </a:bodyPr>
          <a:lstStyle/>
          <a:p>
            <a:r>
              <a:rPr lang="en-GB" sz="2800" dirty="0"/>
              <a:t>Meeting the needs of the individual members</a:t>
            </a:r>
            <a:br>
              <a:rPr lang="en-GB" sz="2800" dirty="0"/>
            </a:br>
            <a:r>
              <a:rPr lang="en-GB" sz="2800" dirty="0"/>
              <a:t>of the group</a:t>
            </a:r>
            <a:br>
              <a:rPr lang="en-GB" sz="2800" dirty="0"/>
            </a:br>
            <a:endParaRPr lang="en-GB" sz="2800" dirty="0"/>
          </a:p>
          <a:p>
            <a:r>
              <a:rPr lang="en-GB" sz="2800" dirty="0"/>
              <a:t>Attending to personal problems</a:t>
            </a:r>
            <a:br>
              <a:rPr lang="en-GB" sz="2800" dirty="0"/>
            </a:br>
            <a:endParaRPr lang="en-GB" sz="2800" dirty="0"/>
          </a:p>
          <a:p>
            <a:r>
              <a:rPr lang="en-GB" sz="2800" dirty="0"/>
              <a:t>Giving praise and status</a:t>
            </a:r>
            <a:br>
              <a:rPr lang="en-GB" sz="2800" dirty="0"/>
            </a:br>
            <a:endParaRPr lang="en-GB" sz="2800" dirty="0"/>
          </a:p>
          <a:p>
            <a:r>
              <a:rPr lang="en-GB" sz="2800" dirty="0"/>
              <a:t>Reconciling conflicts between group needs</a:t>
            </a:r>
            <a:br>
              <a:rPr lang="en-GB" sz="2800" dirty="0"/>
            </a:br>
            <a:r>
              <a:rPr lang="en-GB" sz="2800" dirty="0"/>
              <a:t>and needs of the individual</a:t>
            </a:r>
          </a:p>
          <a:p>
            <a:r>
              <a:rPr lang="en-GB" sz="2800" dirty="0"/>
              <a:t>Training the individual    </a:t>
            </a:r>
            <a:r>
              <a:rPr lang="en-GB" sz="2800" dirty="0">
                <a:hlinkClick r:id="rId3"/>
              </a:rPr>
              <a:t>http://youtu.be/lLtVegwdjqU</a:t>
            </a:r>
            <a:endParaRPr lang="en-GB" sz="2800" dirty="0"/>
          </a:p>
          <a:p>
            <a:endParaRPr lang="en-GB" sz="2800" dirty="0"/>
          </a:p>
        </p:txBody>
      </p:sp>
      <p:pic>
        <p:nvPicPr>
          <p:cNvPr id="15363" name="Picture 3" descr="C:\Users\Michael\AppData\Local\Microsoft\Windows\Temporary Internet Files\Content.IE5\D6985L8L\MC900070852[1].wmf"/>
          <p:cNvPicPr>
            <a:picLocks noChangeAspect="1" noChangeArrowheads="1"/>
          </p:cNvPicPr>
          <p:nvPr/>
        </p:nvPicPr>
        <p:blipFill>
          <a:blip r:embed="rId4" cstate="print"/>
          <a:srcRect/>
          <a:stretch>
            <a:fillRect/>
          </a:stretch>
        </p:blipFill>
        <p:spPr bwMode="auto">
          <a:xfrm>
            <a:off x="6660232" y="2492896"/>
            <a:ext cx="1634150" cy="1975164"/>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300038"/>
            <a:ext cx="8229600" cy="1311275"/>
          </a:xfrm>
        </p:spPr>
        <p:txBody>
          <a:bodyPr>
            <a:normAutofit/>
          </a:bodyPr>
          <a:lstStyle/>
          <a:p>
            <a:r>
              <a:rPr lang="en-GB" dirty="0">
                <a:solidFill>
                  <a:schemeClr val="tx2"/>
                </a:solidFill>
              </a:rPr>
              <a:t>7 ways of studying </a:t>
            </a:r>
            <a:br>
              <a:rPr lang="en-GB" dirty="0">
                <a:solidFill>
                  <a:schemeClr val="tx2"/>
                </a:solidFill>
              </a:rPr>
            </a:br>
            <a:r>
              <a:rPr lang="en-GB" dirty="0">
                <a:solidFill>
                  <a:schemeClr val="tx2"/>
                </a:solidFill>
              </a:rPr>
              <a:t>managerial leadership</a:t>
            </a:r>
          </a:p>
        </p:txBody>
      </p:sp>
      <p:sp>
        <p:nvSpPr>
          <p:cNvPr id="46083" name="Rectangle 3"/>
          <p:cNvSpPr>
            <a:spLocks noGrp="1" noChangeArrowheads="1"/>
          </p:cNvSpPr>
          <p:nvPr>
            <p:ph idx="1"/>
          </p:nvPr>
        </p:nvSpPr>
        <p:spPr>
          <a:xfrm>
            <a:off x="434975" y="1844824"/>
            <a:ext cx="8229600" cy="3844770"/>
          </a:xfrm>
          <a:noFill/>
          <a:ln/>
        </p:spPr>
        <p:txBody>
          <a:bodyPr wrap="square">
            <a:spAutoFit/>
          </a:bodyPr>
          <a:lstStyle/>
          <a:p>
            <a:pPr marL="457200" indent="-457200">
              <a:lnSpc>
                <a:spcPct val="80000"/>
              </a:lnSpc>
              <a:buFont typeface="+mj-lt"/>
              <a:buAutoNum type="arabicPeriod"/>
            </a:pPr>
            <a:r>
              <a:rPr lang="en-GB" dirty="0">
                <a:solidFill>
                  <a:schemeClr val="tx2"/>
                </a:solidFill>
              </a:rPr>
              <a:t>Qualities or traits </a:t>
            </a:r>
            <a:r>
              <a:rPr lang="en-GB" dirty="0"/>
              <a:t>approach</a:t>
            </a:r>
          </a:p>
          <a:p>
            <a:pPr marL="457200" indent="-457200">
              <a:lnSpc>
                <a:spcPct val="80000"/>
              </a:lnSpc>
              <a:buFont typeface="+mj-lt"/>
              <a:buAutoNum type="arabicPeriod"/>
            </a:pPr>
            <a:r>
              <a:rPr lang="en-GB" dirty="0"/>
              <a:t>The </a:t>
            </a:r>
            <a:r>
              <a:rPr lang="en-GB" dirty="0">
                <a:solidFill>
                  <a:schemeClr val="tx2"/>
                </a:solidFill>
              </a:rPr>
              <a:t>functional</a:t>
            </a:r>
            <a:r>
              <a:rPr lang="en-GB" dirty="0"/>
              <a:t> or </a:t>
            </a:r>
            <a:r>
              <a:rPr lang="en-GB" dirty="0">
                <a:solidFill>
                  <a:schemeClr val="tx2"/>
                </a:solidFill>
              </a:rPr>
              <a:t>group </a:t>
            </a:r>
            <a:r>
              <a:rPr lang="en-GB" dirty="0"/>
              <a:t>approach</a:t>
            </a:r>
          </a:p>
          <a:p>
            <a:pPr marL="457200" indent="-457200">
              <a:lnSpc>
                <a:spcPct val="80000"/>
              </a:lnSpc>
              <a:buFont typeface="+mj-lt"/>
              <a:buAutoNum type="arabicPeriod"/>
            </a:pPr>
            <a:r>
              <a:rPr lang="en-GB" dirty="0"/>
              <a:t>Leadership </a:t>
            </a:r>
            <a:r>
              <a:rPr lang="en-GB" dirty="0">
                <a:solidFill>
                  <a:schemeClr val="tx2"/>
                </a:solidFill>
              </a:rPr>
              <a:t>behaviour</a:t>
            </a:r>
            <a:endParaRPr lang="en-GB" dirty="0"/>
          </a:p>
          <a:p>
            <a:pPr marL="457200" indent="-457200">
              <a:lnSpc>
                <a:spcPct val="80000"/>
              </a:lnSpc>
              <a:buFont typeface="+mj-lt"/>
              <a:buAutoNum type="arabicPeriod"/>
            </a:pPr>
            <a:r>
              <a:rPr lang="en-GB" dirty="0">
                <a:solidFill>
                  <a:schemeClr val="tx2"/>
                </a:solidFill>
              </a:rPr>
              <a:t>Styles</a:t>
            </a:r>
            <a:r>
              <a:rPr lang="en-GB" dirty="0"/>
              <a:t> of leadership</a:t>
            </a:r>
          </a:p>
          <a:p>
            <a:pPr marL="457200" indent="-457200">
              <a:lnSpc>
                <a:spcPct val="80000"/>
              </a:lnSpc>
              <a:buFont typeface="+mj-lt"/>
              <a:buAutoNum type="arabicPeriod"/>
            </a:pPr>
            <a:r>
              <a:rPr lang="en-GB" dirty="0"/>
              <a:t>The </a:t>
            </a:r>
            <a:r>
              <a:rPr lang="en-GB" dirty="0">
                <a:solidFill>
                  <a:schemeClr val="tx2"/>
                </a:solidFill>
              </a:rPr>
              <a:t>situational </a:t>
            </a:r>
            <a:r>
              <a:rPr lang="en-GB" dirty="0"/>
              <a:t>approach and          </a:t>
            </a:r>
            <a:r>
              <a:rPr lang="en-GB" dirty="0">
                <a:solidFill>
                  <a:schemeClr val="tx2"/>
                </a:solidFill>
              </a:rPr>
              <a:t>contingency</a:t>
            </a:r>
            <a:r>
              <a:rPr lang="en-GB" dirty="0"/>
              <a:t> models</a:t>
            </a:r>
          </a:p>
          <a:p>
            <a:pPr marL="457200" indent="-457200">
              <a:lnSpc>
                <a:spcPct val="80000"/>
              </a:lnSpc>
              <a:buFont typeface="+mj-lt"/>
              <a:buAutoNum type="arabicPeriod"/>
            </a:pPr>
            <a:r>
              <a:rPr lang="en-GB" dirty="0">
                <a:solidFill>
                  <a:schemeClr val="tx2"/>
                </a:solidFill>
              </a:rPr>
              <a:t>Transformational</a:t>
            </a:r>
            <a:r>
              <a:rPr lang="en-GB" dirty="0"/>
              <a:t> leadership</a:t>
            </a:r>
          </a:p>
          <a:p>
            <a:pPr marL="457200" indent="-457200">
              <a:lnSpc>
                <a:spcPct val="80000"/>
              </a:lnSpc>
              <a:buFont typeface="+mj-lt"/>
              <a:buAutoNum type="arabicPeriod"/>
            </a:pPr>
            <a:r>
              <a:rPr lang="en-GB" dirty="0">
                <a:solidFill>
                  <a:schemeClr val="tx2"/>
                </a:solidFill>
              </a:rPr>
              <a:t>Inspirational </a:t>
            </a:r>
            <a:r>
              <a:rPr lang="en-GB" dirty="0"/>
              <a:t>leadership</a:t>
            </a:r>
          </a:p>
        </p:txBody>
      </p:sp>
      <p:pic>
        <p:nvPicPr>
          <p:cNvPr id="4" name="Picture 2" descr="C:\Users\Michael\AppData\Local\Microsoft\Windows\Temporary Internet Files\Content.IE5\DTCKYBWZ\MC900014258[1].wmf"/>
          <p:cNvPicPr>
            <a:picLocks noChangeAspect="1" noChangeArrowheads="1"/>
          </p:cNvPicPr>
          <p:nvPr/>
        </p:nvPicPr>
        <p:blipFill>
          <a:blip r:embed="rId3" cstate="print"/>
          <a:srcRect/>
          <a:stretch>
            <a:fillRect/>
          </a:stretch>
        </p:blipFill>
        <p:spPr bwMode="auto">
          <a:xfrm>
            <a:off x="6588224" y="3573016"/>
            <a:ext cx="2088232" cy="20882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nodeType="clickEffect">
                                  <p:stCondLst>
                                    <p:cond delay="0"/>
                                  </p:stCondLst>
                                  <p:iterate type="lt">
                                    <p:tmPct val="4000"/>
                                  </p:iterate>
                                  <p:childTnLst>
                                    <p:set>
                                      <p:cBhvr override="childStyle">
                                        <p:cTn id="6" dur="500" fill="hold"/>
                                        <p:tgtEl>
                                          <p:spTgt spid="46083">
                                            <p:txEl>
                                              <p:pRg st="2" end="2"/>
                                            </p:txEl>
                                          </p:spTgt>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457200" y="288925"/>
            <a:ext cx="8229600" cy="1123851"/>
          </a:xfrm>
        </p:spPr>
        <p:txBody>
          <a:bodyPr>
            <a:normAutofit/>
          </a:bodyPr>
          <a:lstStyle/>
          <a:p>
            <a:r>
              <a:rPr lang="en-GB" dirty="0">
                <a:solidFill>
                  <a:schemeClr val="tx2"/>
                </a:solidFill>
              </a:rPr>
              <a:t>3. Leadership behaviour </a:t>
            </a:r>
          </a:p>
        </p:txBody>
      </p:sp>
      <p:sp>
        <p:nvSpPr>
          <p:cNvPr id="52227" name="Rectangle 3"/>
          <p:cNvSpPr>
            <a:spLocks noGrp="1" noChangeArrowheads="1"/>
          </p:cNvSpPr>
          <p:nvPr>
            <p:ph idx="1"/>
          </p:nvPr>
        </p:nvSpPr>
        <p:spPr>
          <a:xfrm>
            <a:off x="446088" y="1556793"/>
            <a:ext cx="8229600" cy="4989058"/>
          </a:xfrm>
          <a:noFill/>
          <a:ln/>
        </p:spPr>
        <p:txBody>
          <a:bodyPr wrap="square">
            <a:spAutoFit/>
          </a:bodyPr>
          <a:lstStyle/>
          <a:p>
            <a:pPr marL="354013" indent="-354013">
              <a:lnSpc>
                <a:spcPct val="90000"/>
              </a:lnSpc>
              <a:buFontTx/>
              <a:buNone/>
            </a:pPr>
            <a:r>
              <a:rPr lang="en-GB" sz="2600" dirty="0"/>
              <a:t>Examines how people behave in leadership situations	</a:t>
            </a:r>
          </a:p>
          <a:p>
            <a:pPr marL="354013" indent="-354013">
              <a:lnSpc>
                <a:spcPct val="90000"/>
              </a:lnSpc>
              <a:buFontTx/>
              <a:buNone/>
            </a:pPr>
            <a:r>
              <a:rPr lang="en-GB" sz="2600" dirty="0"/>
              <a:t>Two major dimensions of leadership behaviour:</a:t>
            </a:r>
          </a:p>
          <a:p>
            <a:pPr marL="354013" indent="-354013">
              <a:lnSpc>
                <a:spcPct val="90000"/>
              </a:lnSpc>
              <a:buFontTx/>
              <a:buAutoNum type="arabicPeriod"/>
            </a:pPr>
            <a:r>
              <a:rPr lang="en-GB" sz="2600" dirty="0"/>
              <a:t>Consideration</a:t>
            </a:r>
          </a:p>
          <a:p>
            <a:pPr marL="841375" lvl="1" indent="-330200">
              <a:lnSpc>
                <a:spcPct val="90000"/>
              </a:lnSpc>
              <a:buFontTx/>
              <a:buChar char="•"/>
            </a:pPr>
            <a:r>
              <a:rPr lang="en-GB" sz="2200" dirty="0"/>
              <a:t>How much the leader establishes trust, mutual respect and rapport with the group</a:t>
            </a:r>
          </a:p>
          <a:p>
            <a:pPr marL="841375" lvl="1" indent="-330200">
              <a:lnSpc>
                <a:spcPct val="90000"/>
              </a:lnSpc>
              <a:buFontTx/>
              <a:buChar char="•"/>
            </a:pPr>
            <a:r>
              <a:rPr lang="en-GB" sz="2200" dirty="0"/>
              <a:t>How much he/she shows concern, warmth, support, and consideration for subordinates.</a:t>
            </a:r>
          </a:p>
          <a:p>
            <a:pPr marL="841375" lvl="1" indent="-330200">
              <a:lnSpc>
                <a:spcPct val="90000"/>
              </a:lnSpc>
              <a:buFontTx/>
              <a:buChar char="•"/>
            </a:pPr>
            <a:endParaRPr lang="en-GB" sz="2200" dirty="0"/>
          </a:p>
          <a:p>
            <a:pPr marL="354013" indent="-354013">
              <a:lnSpc>
                <a:spcPct val="90000"/>
              </a:lnSpc>
              <a:buFontTx/>
              <a:buAutoNum type="arabicPeriod"/>
            </a:pPr>
            <a:r>
              <a:rPr lang="en-GB" sz="2600" dirty="0"/>
              <a:t>Structure</a:t>
            </a:r>
          </a:p>
          <a:p>
            <a:pPr marL="841375" lvl="1" indent="-330200">
              <a:lnSpc>
                <a:spcPct val="90000"/>
              </a:lnSpc>
              <a:buFontTx/>
              <a:buChar char="•"/>
            </a:pPr>
            <a:r>
              <a:rPr lang="en-GB" sz="2200" dirty="0"/>
              <a:t>How much the leader organises groups </a:t>
            </a:r>
          </a:p>
          <a:p>
            <a:pPr marL="841375" lvl="1" indent="-330200">
              <a:lnSpc>
                <a:spcPct val="90000"/>
              </a:lnSpc>
              <a:buNone/>
            </a:pPr>
            <a:r>
              <a:rPr lang="en-GB" sz="2200" dirty="0"/>
              <a:t>	of people formally to achieve goals </a:t>
            </a:r>
          </a:p>
          <a:p>
            <a:pPr marL="841375" lvl="1" indent="-330200">
              <a:lnSpc>
                <a:spcPct val="90000"/>
              </a:lnSpc>
              <a:buNone/>
            </a:pPr>
            <a:endParaRPr lang="en-GB" sz="2200" dirty="0"/>
          </a:p>
          <a:p>
            <a:pPr marL="841375" lvl="1" indent="-330200">
              <a:lnSpc>
                <a:spcPct val="90000"/>
              </a:lnSpc>
              <a:buNone/>
            </a:pPr>
            <a:r>
              <a:rPr lang="en-GB" sz="2200" dirty="0"/>
              <a:t>(Ohio studies)</a:t>
            </a:r>
          </a:p>
        </p:txBody>
      </p:sp>
      <p:pic>
        <p:nvPicPr>
          <p:cNvPr id="16387" name="Picture 3" descr="C:\Users\Michael\AppData\Local\Microsoft\Windows\Temporary Internet Files\Content.IE5\D6985L8L\MC900055012[1].wmf"/>
          <p:cNvPicPr>
            <a:picLocks noChangeAspect="1" noChangeArrowheads="1"/>
          </p:cNvPicPr>
          <p:nvPr/>
        </p:nvPicPr>
        <p:blipFill>
          <a:blip r:embed="rId3" cstate="print"/>
          <a:srcRect/>
          <a:stretch>
            <a:fillRect/>
          </a:stretch>
        </p:blipFill>
        <p:spPr bwMode="auto">
          <a:xfrm>
            <a:off x="6948264" y="4005064"/>
            <a:ext cx="1867224" cy="2492896"/>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444500"/>
            <a:ext cx="8229600" cy="641350"/>
          </a:xfrm>
        </p:spPr>
        <p:txBody>
          <a:bodyPr/>
          <a:lstStyle/>
          <a:p>
            <a:r>
              <a:rPr lang="en-GB" sz="3600" dirty="0">
                <a:solidFill>
                  <a:schemeClr val="tx2"/>
                </a:solidFill>
              </a:rPr>
              <a:t>Managerial leadership studies compared</a:t>
            </a:r>
          </a:p>
        </p:txBody>
      </p:sp>
      <p:sp>
        <p:nvSpPr>
          <p:cNvPr id="53253" name="Text Box 5"/>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i="0"/>
              <a:t>Figure 10.3</a:t>
            </a:r>
            <a:r>
              <a:rPr lang="en-GB" i="0"/>
              <a:t>  Two major dimensions of managerial leadership</a:t>
            </a:r>
          </a:p>
        </p:txBody>
      </p:sp>
      <p:pic>
        <p:nvPicPr>
          <p:cNvPr id="53255" name="Picture 7" descr="F:\Powerpoint\pe_uk\PE105-Mullins\Final_Files\GIF\ch10\C10NF003.gif"/>
          <p:cNvPicPr>
            <a:picLocks noChangeAspect="1" noChangeArrowheads="1"/>
          </p:cNvPicPr>
          <p:nvPr/>
        </p:nvPicPr>
        <p:blipFill>
          <a:blip r:embed="rId3" cstate="print"/>
          <a:srcRect/>
          <a:stretch>
            <a:fillRect/>
          </a:stretch>
        </p:blipFill>
        <p:spPr bwMode="auto">
          <a:xfrm>
            <a:off x="373063" y="1565275"/>
            <a:ext cx="8394700" cy="37274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5325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300038"/>
            <a:ext cx="8229600" cy="1311275"/>
          </a:xfrm>
        </p:spPr>
        <p:txBody>
          <a:bodyPr>
            <a:normAutofit/>
          </a:bodyPr>
          <a:lstStyle/>
          <a:p>
            <a:r>
              <a:rPr lang="en-GB" dirty="0">
                <a:solidFill>
                  <a:schemeClr val="tx2"/>
                </a:solidFill>
              </a:rPr>
              <a:t>7 ways of studying </a:t>
            </a:r>
            <a:br>
              <a:rPr lang="en-GB" dirty="0">
                <a:solidFill>
                  <a:schemeClr val="tx2"/>
                </a:solidFill>
              </a:rPr>
            </a:br>
            <a:r>
              <a:rPr lang="en-GB" dirty="0">
                <a:solidFill>
                  <a:schemeClr val="tx2"/>
                </a:solidFill>
              </a:rPr>
              <a:t>managerial leadership</a:t>
            </a:r>
          </a:p>
        </p:txBody>
      </p:sp>
      <p:sp>
        <p:nvSpPr>
          <p:cNvPr id="46083" name="Rectangle 3"/>
          <p:cNvSpPr>
            <a:spLocks noGrp="1" noChangeArrowheads="1"/>
          </p:cNvSpPr>
          <p:nvPr>
            <p:ph idx="1"/>
          </p:nvPr>
        </p:nvSpPr>
        <p:spPr>
          <a:xfrm>
            <a:off x="434975" y="1844824"/>
            <a:ext cx="8229600" cy="3844770"/>
          </a:xfrm>
          <a:noFill/>
          <a:ln/>
        </p:spPr>
        <p:txBody>
          <a:bodyPr wrap="square">
            <a:spAutoFit/>
          </a:bodyPr>
          <a:lstStyle/>
          <a:p>
            <a:pPr marL="457200" indent="-457200">
              <a:lnSpc>
                <a:spcPct val="80000"/>
              </a:lnSpc>
              <a:buFont typeface="+mj-lt"/>
              <a:buAutoNum type="arabicPeriod"/>
            </a:pPr>
            <a:r>
              <a:rPr lang="en-GB" dirty="0">
                <a:solidFill>
                  <a:schemeClr val="tx2"/>
                </a:solidFill>
              </a:rPr>
              <a:t>Qualities or traits </a:t>
            </a:r>
            <a:r>
              <a:rPr lang="en-GB" dirty="0"/>
              <a:t>approach</a:t>
            </a:r>
          </a:p>
          <a:p>
            <a:pPr marL="457200" indent="-457200">
              <a:lnSpc>
                <a:spcPct val="80000"/>
              </a:lnSpc>
              <a:buFont typeface="+mj-lt"/>
              <a:buAutoNum type="arabicPeriod"/>
            </a:pPr>
            <a:r>
              <a:rPr lang="en-GB" dirty="0"/>
              <a:t>The </a:t>
            </a:r>
            <a:r>
              <a:rPr lang="en-GB" dirty="0">
                <a:solidFill>
                  <a:schemeClr val="tx2"/>
                </a:solidFill>
              </a:rPr>
              <a:t>functional</a:t>
            </a:r>
            <a:r>
              <a:rPr lang="en-GB" dirty="0"/>
              <a:t> or </a:t>
            </a:r>
            <a:r>
              <a:rPr lang="en-GB" dirty="0">
                <a:solidFill>
                  <a:schemeClr val="tx2"/>
                </a:solidFill>
              </a:rPr>
              <a:t>group </a:t>
            </a:r>
            <a:r>
              <a:rPr lang="en-GB" dirty="0"/>
              <a:t>approach</a:t>
            </a:r>
          </a:p>
          <a:p>
            <a:pPr marL="457200" indent="-457200">
              <a:lnSpc>
                <a:spcPct val="80000"/>
              </a:lnSpc>
              <a:buFont typeface="+mj-lt"/>
              <a:buAutoNum type="arabicPeriod"/>
            </a:pPr>
            <a:r>
              <a:rPr lang="en-GB" dirty="0"/>
              <a:t>Leadership </a:t>
            </a:r>
            <a:r>
              <a:rPr lang="en-GB" dirty="0">
                <a:solidFill>
                  <a:schemeClr val="tx2"/>
                </a:solidFill>
              </a:rPr>
              <a:t>behaviour</a:t>
            </a:r>
            <a:endParaRPr lang="en-GB" dirty="0"/>
          </a:p>
          <a:p>
            <a:pPr marL="457200" indent="-457200">
              <a:lnSpc>
                <a:spcPct val="80000"/>
              </a:lnSpc>
              <a:buFont typeface="+mj-lt"/>
              <a:buAutoNum type="arabicPeriod"/>
            </a:pPr>
            <a:r>
              <a:rPr lang="en-GB" dirty="0">
                <a:solidFill>
                  <a:schemeClr val="tx2"/>
                </a:solidFill>
              </a:rPr>
              <a:t>Styles</a:t>
            </a:r>
            <a:r>
              <a:rPr lang="en-GB" dirty="0"/>
              <a:t> of leadership</a:t>
            </a:r>
          </a:p>
          <a:p>
            <a:pPr marL="457200" indent="-457200">
              <a:lnSpc>
                <a:spcPct val="80000"/>
              </a:lnSpc>
              <a:buFont typeface="+mj-lt"/>
              <a:buAutoNum type="arabicPeriod"/>
            </a:pPr>
            <a:r>
              <a:rPr lang="en-GB" dirty="0"/>
              <a:t>The </a:t>
            </a:r>
            <a:r>
              <a:rPr lang="en-GB" dirty="0">
                <a:solidFill>
                  <a:schemeClr val="tx2"/>
                </a:solidFill>
              </a:rPr>
              <a:t>situational </a:t>
            </a:r>
            <a:r>
              <a:rPr lang="en-GB" dirty="0"/>
              <a:t>approach and          </a:t>
            </a:r>
            <a:r>
              <a:rPr lang="en-GB" dirty="0">
                <a:solidFill>
                  <a:schemeClr val="tx2"/>
                </a:solidFill>
              </a:rPr>
              <a:t>contingency</a:t>
            </a:r>
            <a:r>
              <a:rPr lang="en-GB" dirty="0"/>
              <a:t> models</a:t>
            </a:r>
          </a:p>
          <a:p>
            <a:pPr marL="457200" indent="-457200">
              <a:lnSpc>
                <a:spcPct val="80000"/>
              </a:lnSpc>
              <a:buFont typeface="+mj-lt"/>
              <a:buAutoNum type="arabicPeriod"/>
            </a:pPr>
            <a:r>
              <a:rPr lang="en-GB" dirty="0">
                <a:solidFill>
                  <a:schemeClr val="tx2"/>
                </a:solidFill>
              </a:rPr>
              <a:t>Transformational</a:t>
            </a:r>
            <a:r>
              <a:rPr lang="en-GB" dirty="0"/>
              <a:t> leadership</a:t>
            </a:r>
          </a:p>
          <a:p>
            <a:pPr marL="457200" indent="-457200">
              <a:lnSpc>
                <a:spcPct val="80000"/>
              </a:lnSpc>
              <a:buFont typeface="+mj-lt"/>
              <a:buAutoNum type="arabicPeriod"/>
            </a:pPr>
            <a:r>
              <a:rPr lang="en-GB" dirty="0">
                <a:solidFill>
                  <a:schemeClr val="tx2"/>
                </a:solidFill>
              </a:rPr>
              <a:t>Inspirational </a:t>
            </a:r>
            <a:r>
              <a:rPr lang="en-GB" dirty="0"/>
              <a:t>leadership</a:t>
            </a:r>
          </a:p>
        </p:txBody>
      </p:sp>
      <p:pic>
        <p:nvPicPr>
          <p:cNvPr id="4" name="Picture 2" descr="C:\Users\Michael\AppData\Local\Microsoft\Windows\Temporary Internet Files\Content.IE5\DTCKYBWZ\MC900014258[1].wmf"/>
          <p:cNvPicPr>
            <a:picLocks noChangeAspect="1" noChangeArrowheads="1"/>
          </p:cNvPicPr>
          <p:nvPr/>
        </p:nvPicPr>
        <p:blipFill>
          <a:blip r:embed="rId3" cstate="print"/>
          <a:srcRect/>
          <a:stretch>
            <a:fillRect/>
          </a:stretch>
        </p:blipFill>
        <p:spPr bwMode="auto">
          <a:xfrm>
            <a:off x="6588224" y="3573016"/>
            <a:ext cx="2088232" cy="20882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nodeType="clickEffect">
                                  <p:stCondLst>
                                    <p:cond delay="0"/>
                                  </p:stCondLst>
                                  <p:iterate type="lt">
                                    <p:tmPct val="4000"/>
                                  </p:iterate>
                                  <p:childTnLst>
                                    <p:set>
                                      <p:cBhvr override="childStyle">
                                        <p:cTn id="6" dur="500" fill="hold"/>
                                        <p:tgtEl>
                                          <p:spTgt spid="46083">
                                            <p:txEl>
                                              <p:pRg st="3" end="3"/>
                                            </p:txEl>
                                          </p:spTgt>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393700"/>
            <a:ext cx="8229600" cy="701675"/>
          </a:xfrm>
        </p:spPr>
        <p:txBody>
          <a:bodyPr>
            <a:normAutofit/>
          </a:bodyPr>
          <a:lstStyle/>
          <a:p>
            <a:r>
              <a:rPr lang="en-GB" dirty="0">
                <a:solidFill>
                  <a:schemeClr val="tx2"/>
                </a:solidFill>
              </a:rPr>
              <a:t>4. Styles of Leadership </a:t>
            </a:r>
          </a:p>
        </p:txBody>
      </p:sp>
      <p:sp>
        <p:nvSpPr>
          <p:cNvPr id="54275" name="Rectangle 3"/>
          <p:cNvSpPr>
            <a:spLocks noGrp="1" noChangeArrowheads="1"/>
          </p:cNvSpPr>
          <p:nvPr>
            <p:ph idx="1"/>
          </p:nvPr>
        </p:nvSpPr>
        <p:spPr>
          <a:xfrm>
            <a:off x="409575" y="1646238"/>
            <a:ext cx="8442325" cy="4801314"/>
          </a:xfrm>
          <a:noFill/>
          <a:ln/>
        </p:spPr>
        <p:txBody>
          <a:bodyPr>
            <a:spAutoFit/>
          </a:bodyPr>
          <a:lstStyle/>
          <a:p>
            <a:pPr>
              <a:buFontTx/>
              <a:buNone/>
            </a:pPr>
            <a:r>
              <a:rPr lang="en-GB" sz="3000" dirty="0"/>
              <a:t>	The way in which the functions of leadership are carried out</a:t>
            </a:r>
          </a:p>
          <a:p>
            <a:pPr>
              <a:buFontTx/>
              <a:buNone/>
            </a:pPr>
            <a:r>
              <a:rPr lang="en-GB" sz="3000" dirty="0"/>
              <a:t>	How the manager typically behaves towards members of the group.</a:t>
            </a:r>
          </a:p>
          <a:p>
            <a:pPr>
              <a:buFontTx/>
              <a:buNone/>
            </a:pPr>
            <a:endParaRPr lang="en-GB" sz="3000" dirty="0"/>
          </a:p>
          <a:p>
            <a:pPr>
              <a:buFontTx/>
              <a:buNone/>
            </a:pPr>
            <a:r>
              <a:rPr lang="en-GB" sz="3000" dirty="0"/>
              <a:t>Broad classifications of leadership style include:</a:t>
            </a:r>
          </a:p>
          <a:p>
            <a:r>
              <a:rPr lang="en-GB" sz="3000" dirty="0">
                <a:solidFill>
                  <a:schemeClr val="tx2"/>
                </a:solidFill>
              </a:rPr>
              <a:t>Authoritarian</a:t>
            </a:r>
            <a:r>
              <a:rPr lang="en-GB" sz="3000" dirty="0"/>
              <a:t> (or autocratic) style - directive</a:t>
            </a:r>
          </a:p>
          <a:p>
            <a:r>
              <a:rPr lang="en-GB" sz="3000" dirty="0">
                <a:solidFill>
                  <a:schemeClr val="tx2"/>
                </a:solidFill>
              </a:rPr>
              <a:t>Democratic</a:t>
            </a:r>
            <a:r>
              <a:rPr lang="en-GB" sz="3000" dirty="0"/>
              <a:t> style – participative </a:t>
            </a:r>
          </a:p>
          <a:p>
            <a:r>
              <a:rPr lang="en-GB" sz="3000" dirty="0">
                <a:solidFill>
                  <a:schemeClr val="tx2"/>
                </a:solidFill>
              </a:rPr>
              <a:t>Laissez-faire</a:t>
            </a:r>
            <a:r>
              <a:rPr lang="en-GB" sz="3000" dirty="0"/>
              <a:t> (genuine) style – leave alone</a:t>
            </a:r>
          </a:p>
        </p:txBody>
      </p:sp>
      <p:pic>
        <p:nvPicPr>
          <p:cNvPr id="17410" name="Picture 2" descr="C:\Users\Michael\AppData\Local\Microsoft\Windows\Temporary Internet Files\Content.IE5\DTCKYBWZ\MC900384386[1].wmf"/>
          <p:cNvPicPr>
            <a:picLocks noChangeAspect="1" noChangeArrowheads="1"/>
          </p:cNvPicPr>
          <p:nvPr/>
        </p:nvPicPr>
        <p:blipFill>
          <a:blip r:embed="rId3" cstate="print"/>
          <a:srcRect/>
          <a:stretch>
            <a:fillRect/>
          </a:stretch>
        </p:blipFill>
        <p:spPr bwMode="auto">
          <a:xfrm>
            <a:off x="6804248" y="3068960"/>
            <a:ext cx="1819275" cy="127158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4275">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4275">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4275">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42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fontScale="90000"/>
          </a:bodyPr>
          <a:lstStyle/>
          <a:p>
            <a:r>
              <a:rPr lang="en-GB" dirty="0">
                <a:solidFill>
                  <a:schemeClr val="tx2"/>
                </a:solidFill>
              </a:rPr>
              <a:t>Continuum of leadership behaviour</a:t>
            </a:r>
          </a:p>
        </p:txBody>
      </p:sp>
      <p:sp>
        <p:nvSpPr>
          <p:cNvPr id="55299" name="Rectangle 3"/>
          <p:cNvSpPr>
            <a:spLocks noGrp="1" noChangeArrowheads="1"/>
          </p:cNvSpPr>
          <p:nvPr>
            <p:ph idx="1"/>
          </p:nvPr>
        </p:nvSpPr>
        <p:spPr>
          <a:xfrm>
            <a:off x="438150" y="1412776"/>
            <a:ext cx="8421688" cy="4041106"/>
          </a:xfrm>
          <a:noFill/>
          <a:ln/>
        </p:spPr>
        <p:txBody>
          <a:bodyPr wrap="square">
            <a:spAutoFit/>
          </a:bodyPr>
          <a:lstStyle/>
          <a:p>
            <a:r>
              <a:rPr lang="en-GB" dirty="0" err="1"/>
              <a:t>Tannenbaum</a:t>
            </a:r>
            <a:r>
              <a:rPr lang="en-GB" dirty="0"/>
              <a:t> and Schmidt , based on:</a:t>
            </a:r>
          </a:p>
          <a:p>
            <a:pPr lvl="1"/>
            <a:r>
              <a:rPr lang="en-GB" sz="2400" dirty="0"/>
              <a:t>The degree of </a:t>
            </a:r>
            <a:r>
              <a:rPr lang="en-GB" sz="2400" dirty="0">
                <a:solidFill>
                  <a:schemeClr val="tx2"/>
                </a:solidFill>
              </a:rPr>
              <a:t>authority</a:t>
            </a:r>
            <a:r>
              <a:rPr lang="en-GB" sz="2400" dirty="0"/>
              <a:t> used by the manager</a:t>
            </a:r>
          </a:p>
          <a:p>
            <a:pPr lvl="1"/>
            <a:r>
              <a:rPr lang="en-GB" sz="2400" dirty="0"/>
              <a:t>The area of </a:t>
            </a:r>
            <a:r>
              <a:rPr lang="en-GB" sz="2400" dirty="0">
                <a:solidFill>
                  <a:schemeClr val="tx2"/>
                </a:solidFill>
              </a:rPr>
              <a:t>freedom</a:t>
            </a:r>
            <a:r>
              <a:rPr lang="en-GB" sz="2400" dirty="0"/>
              <a:t> available to the non-manager</a:t>
            </a:r>
          </a:p>
          <a:p>
            <a:r>
              <a:rPr lang="en-GB" sz="2400" dirty="0"/>
              <a:t>The four main styles are when a manager:</a:t>
            </a:r>
          </a:p>
          <a:p>
            <a:pPr lvl="1"/>
            <a:r>
              <a:rPr lang="en-GB" sz="2400" dirty="0">
                <a:solidFill>
                  <a:schemeClr val="tx2"/>
                </a:solidFill>
              </a:rPr>
              <a:t>Tells</a:t>
            </a:r>
          </a:p>
          <a:p>
            <a:pPr lvl="1"/>
            <a:r>
              <a:rPr lang="en-GB" sz="2400" dirty="0">
                <a:solidFill>
                  <a:schemeClr val="tx2"/>
                </a:solidFill>
              </a:rPr>
              <a:t>Sells</a:t>
            </a:r>
          </a:p>
          <a:p>
            <a:pPr lvl="1"/>
            <a:r>
              <a:rPr lang="en-GB" sz="2400" dirty="0">
                <a:solidFill>
                  <a:schemeClr val="tx2"/>
                </a:solidFill>
              </a:rPr>
              <a:t>Consults</a:t>
            </a:r>
          </a:p>
          <a:p>
            <a:pPr lvl="1"/>
            <a:r>
              <a:rPr lang="en-GB" sz="2400" dirty="0">
                <a:solidFill>
                  <a:schemeClr val="tx2"/>
                </a:solidFill>
              </a:rPr>
              <a:t>Joins</a:t>
            </a:r>
          </a:p>
        </p:txBody>
      </p:sp>
      <p:pic>
        <p:nvPicPr>
          <p:cNvPr id="18434" name="Picture 2" descr="C:\Users\Michael\AppData\Local\Microsoft\Windows\Temporary Internet Files\Content.IE5\DTCKYBWZ\MM900178177[1].gif"/>
          <p:cNvPicPr>
            <a:picLocks noChangeAspect="1" noChangeArrowheads="1" noCrop="1"/>
          </p:cNvPicPr>
          <p:nvPr/>
        </p:nvPicPr>
        <p:blipFill>
          <a:blip r:embed="rId3" cstate="print"/>
          <a:srcRect/>
          <a:stretch>
            <a:fillRect/>
          </a:stretch>
        </p:blipFill>
        <p:spPr bwMode="auto">
          <a:xfrm>
            <a:off x="2987824" y="4653136"/>
            <a:ext cx="1133475" cy="1162050"/>
          </a:xfrm>
          <a:prstGeom prst="rect">
            <a:avLst/>
          </a:prstGeom>
          <a:noFill/>
        </p:spPr>
      </p:pic>
      <p:pic>
        <p:nvPicPr>
          <p:cNvPr id="18435" name="Picture 3" descr="C:\Users\Michael\AppData\Local\Microsoft\Windows\Temporary Internet Files\Content.IE5\IVNQBAJR\MC900351609[1].wmf"/>
          <p:cNvPicPr>
            <a:picLocks noChangeAspect="1" noChangeArrowheads="1"/>
          </p:cNvPicPr>
          <p:nvPr/>
        </p:nvPicPr>
        <p:blipFill>
          <a:blip r:embed="rId4" cstate="print"/>
          <a:srcRect/>
          <a:stretch>
            <a:fillRect/>
          </a:stretch>
        </p:blipFill>
        <p:spPr bwMode="auto">
          <a:xfrm>
            <a:off x="4211960" y="4509120"/>
            <a:ext cx="1283464" cy="1359029"/>
          </a:xfrm>
          <a:prstGeom prst="rect">
            <a:avLst/>
          </a:prstGeom>
          <a:noFill/>
        </p:spPr>
      </p:pic>
      <p:pic>
        <p:nvPicPr>
          <p:cNvPr id="18437" name="Picture 5" descr="C:\Users\Michael\AppData\Local\Microsoft\Windows\Temporary Internet Files\Content.IE5\IVNQBAJR\MC900071328[1].wmf"/>
          <p:cNvPicPr>
            <a:picLocks noChangeAspect="1" noChangeArrowheads="1"/>
          </p:cNvPicPr>
          <p:nvPr/>
        </p:nvPicPr>
        <p:blipFill>
          <a:blip r:embed="rId5" cstate="print"/>
          <a:srcRect/>
          <a:stretch>
            <a:fillRect/>
          </a:stretch>
        </p:blipFill>
        <p:spPr bwMode="auto">
          <a:xfrm>
            <a:off x="5796136" y="4797152"/>
            <a:ext cx="1353586" cy="825127"/>
          </a:xfrm>
          <a:prstGeom prst="rect">
            <a:avLst/>
          </a:prstGeom>
          <a:noFill/>
        </p:spPr>
      </p:pic>
      <p:pic>
        <p:nvPicPr>
          <p:cNvPr id="18438" name="Picture 6" descr="C:\Users\Michael\AppData\Local\Microsoft\Windows\Temporary Internet Files\Content.IE5\DTCKYBWZ\MM900236388[1].gif"/>
          <p:cNvPicPr>
            <a:picLocks noChangeAspect="1" noChangeArrowheads="1" noCrop="1"/>
          </p:cNvPicPr>
          <p:nvPr/>
        </p:nvPicPr>
        <p:blipFill>
          <a:blip r:embed="rId6" cstate="print"/>
          <a:srcRect/>
          <a:stretch>
            <a:fillRect/>
          </a:stretch>
        </p:blipFill>
        <p:spPr bwMode="auto">
          <a:xfrm>
            <a:off x="7524328" y="4797152"/>
            <a:ext cx="1008112" cy="96363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5299">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5299">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5299">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5299">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5299">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529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343025" y="273050"/>
            <a:ext cx="6427788" cy="1006475"/>
          </a:xfrm>
        </p:spPr>
        <p:txBody>
          <a:bodyPr/>
          <a:lstStyle/>
          <a:p>
            <a:r>
              <a:rPr lang="en-GB" sz="3000"/>
              <a:t>Continuum of manager</a:t>
            </a:r>
            <a:br>
              <a:rPr lang="en-GB" sz="3000"/>
            </a:br>
            <a:r>
              <a:rPr lang="en-GB" sz="3000"/>
              <a:t>to non-manager behaviour</a:t>
            </a:r>
          </a:p>
        </p:txBody>
      </p:sp>
      <p:sp>
        <p:nvSpPr>
          <p:cNvPr id="56324" name="Text Box 4"/>
          <p:cNvSpPr txBox="1">
            <a:spLocks noChangeArrowheads="1"/>
          </p:cNvSpPr>
          <p:nvPr/>
        </p:nvSpPr>
        <p:spPr bwMode="auto">
          <a:xfrm>
            <a:off x="323850" y="5857875"/>
            <a:ext cx="8534400" cy="673100"/>
          </a:xfrm>
          <a:prstGeom prst="rect">
            <a:avLst/>
          </a:prstGeom>
          <a:noFill/>
          <a:ln w="9525">
            <a:noFill/>
            <a:miter lim="800000"/>
            <a:headEnd/>
            <a:tailEnd/>
          </a:ln>
          <a:effectLst/>
        </p:spPr>
        <p:txBody>
          <a:bodyPr>
            <a:spAutoFit/>
          </a:bodyPr>
          <a:lstStyle/>
          <a:p>
            <a:pPr eaLnBrk="0" hangingPunct="0">
              <a:spcBef>
                <a:spcPct val="50000"/>
              </a:spcBef>
            </a:pPr>
            <a:r>
              <a:rPr lang="en-GB" sz="1200" i="0"/>
              <a:t>Figure 10.4</a:t>
            </a:r>
            <a:r>
              <a:rPr lang="en-GB" i="0"/>
              <a:t>  Continuum of manager – non-manager behaviour</a:t>
            </a:r>
          </a:p>
          <a:p>
            <a:pPr eaLnBrk="0" hangingPunct="0">
              <a:spcBef>
                <a:spcPct val="50000"/>
              </a:spcBef>
            </a:pPr>
            <a:r>
              <a:rPr lang="en-GB" sz="800"/>
              <a:t>Source</a:t>
            </a:r>
            <a:r>
              <a:rPr lang="en-GB" sz="800" i="0"/>
              <a:t>: Tannenbaum, R. and Schmidt, W. H., ‘How to choose a leadership pattern’, </a:t>
            </a:r>
            <a:r>
              <a:rPr lang="en-GB" sz="800"/>
              <a:t>Harvard Business Review</a:t>
            </a:r>
            <a:r>
              <a:rPr lang="en-GB" sz="800" i="0"/>
              <a:t>, May/June 1973, p. 167. Copyright © 1973 Harvard Business</a:t>
            </a:r>
            <a:br>
              <a:rPr lang="en-GB" sz="800" i="0"/>
            </a:br>
            <a:r>
              <a:rPr lang="en-GB" sz="800" i="0"/>
              <a:t>School Publishing Corporation; all rights reserved. Reprinted by permission</a:t>
            </a:r>
          </a:p>
        </p:txBody>
      </p:sp>
      <p:pic>
        <p:nvPicPr>
          <p:cNvPr id="56326" name="Picture 6" descr="F:\Powerpoint\pe_uk\PE105-Mullins\Final_Files\GIF\ch10\C10NF004.gif"/>
          <p:cNvPicPr>
            <a:picLocks noChangeAspect="1" noChangeArrowheads="1"/>
          </p:cNvPicPr>
          <p:nvPr/>
        </p:nvPicPr>
        <p:blipFill>
          <a:blip r:embed="rId3" cstate="print"/>
          <a:srcRect/>
          <a:stretch>
            <a:fillRect/>
          </a:stretch>
        </p:blipFill>
        <p:spPr bwMode="auto">
          <a:xfrm>
            <a:off x="1101725" y="1292225"/>
            <a:ext cx="6934200" cy="459263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5632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dirty="0">
                <a:solidFill>
                  <a:schemeClr val="tx2"/>
                </a:solidFill>
              </a:rPr>
              <a:t>Leadership style decisions</a:t>
            </a:r>
          </a:p>
        </p:txBody>
      </p:sp>
      <p:sp>
        <p:nvSpPr>
          <p:cNvPr id="57347" name="Rectangle 3"/>
          <p:cNvSpPr>
            <a:spLocks noGrp="1" noChangeArrowheads="1"/>
          </p:cNvSpPr>
          <p:nvPr>
            <p:ph idx="1"/>
          </p:nvPr>
        </p:nvSpPr>
        <p:spPr>
          <a:xfrm>
            <a:off x="438150" y="1657350"/>
            <a:ext cx="8229600" cy="4525963"/>
          </a:xfrm>
        </p:spPr>
        <p:txBody>
          <a:bodyPr/>
          <a:lstStyle/>
          <a:p>
            <a:pPr>
              <a:lnSpc>
                <a:spcPct val="90000"/>
              </a:lnSpc>
              <a:buFontTx/>
              <a:buNone/>
            </a:pPr>
            <a:r>
              <a:rPr lang="en-GB" dirty="0"/>
              <a:t>The </a:t>
            </a:r>
            <a:r>
              <a:rPr lang="en-GB" i="1" dirty="0"/>
              <a:t>choice of style </a:t>
            </a:r>
            <a:r>
              <a:rPr lang="en-GB" dirty="0"/>
              <a:t>is influenced by three main forces:</a:t>
            </a:r>
          </a:p>
          <a:p>
            <a:pPr>
              <a:lnSpc>
                <a:spcPct val="90000"/>
              </a:lnSpc>
            </a:pPr>
            <a:r>
              <a:rPr lang="en-GB" dirty="0">
                <a:solidFill>
                  <a:schemeClr val="tx2"/>
                </a:solidFill>
              </a:rPr>
              <a:t>Forces in the manager</a:t>
            </a:r>
          </a:p>
          <a:p>
            <a:pPr lvl="1">
              <a:lnSpc>
                <a:spcPct val="90000"/>
              </a:lnSpc>
            </a:pPr>
            <a:r>
              <a:rPr lang="en-GB" dirty="0"/>
              <a:t>Including personality, background and experience</a:t>
            </a:r>
          </a:p>
          <a:p>
            <a:pPr>
              <a:lnSpc>
                <a:spcPct val="90000"/>
              </a:lnSpc>
            </a:pPr>
            <a:r>
              <a:rPr lang="en-GB" dirty="0">
                <a:solidFill>
                  <a:schemeClr val="tx2"/>
                </a:solidFill>
              </a:rPr>
              <a:t>Forces in the subordinate</a:t>
            </a:r>
          </a:p>
          <a:p>
            <a:pPr lvl="1">
              <a:lnSpc>
                <a:spcPct val="90000"/>
              </a:lnSpc>
            </a:pPr>
            <a:r>
              <a:rPr lang="en-GB" dirty="0"/>
              <a:t>Including personality and expectations</a:t>
            </a:r>
          </a:p>
          <a:p>
            <a:pPr>
              <a:lnSpc>
                <a:spcPct val="90000"/>
              </a:lnSpc>
            </a:pPr>
            <a:r>
              <a:rPr lang="en-GB" dirty="0">
                <a:solidFill>
                  <a:schemeClr val="tx2"/>
                </a:solidFill>
              </a:rPr>
              <a:t>Forces in the situation</a:t>
            </a:r>
          </a:p>
          <a:p>
            <a:pPr lvl="1">
              <a:lnSpc>
                <a:spcPct val="90000"/>
              </a:lnSpc>
            </a:pPr>
            <a:r>
              <a:rPr lang="en-GB" dirty="0"/>
              <a:t>Including the specific situation and pressures</a:t>
            </a:r>
          </a:p>
        </p:txBody>
      </p:sp>
      <p:pic>
        <p:nvPicPr>
          <p:cNvPr id="19459" name="Picture 3" descr="C:\Users\Michael\AppData\Local\Microsoft\Windows\Temporary Internet Files\Content.IE5\IVNQBAJR\MP900449057[1].jpg"/>
          <p:cNvPicPr>
            <a:picLocks noChangeAspect="1" noChangeArrowheads="1"/>
          </p:cNvPicPr>
          <p:nvPr/>
        </p:nvPicPr>
        <p:blipFill>
          <a:blip r:embed="rId3" cstate="print"/>
          <a:srcRect/>
          <a:stretch>
            <a:fillRect/>
          </a:stretch>
        </p:blipFill>
        <p:spPr bwMode="auto">
          <a:xfrm>
            <a:off x="7236296" y="5586197"/>
            <a:ext cx="1907704" cy="1271803"/>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dirty="0">
                <a:solidFill>
                  <a:schemeClr val="tx2"/>
                </a:solidFill>
              </a:rPr>
              <a:t>Forces in the manager</a:t>
            </a:r>
          </a:p>
        </p:txBody>
      </p:sp>
      <p:sp>
        <p:nvSpPr>
          <p:cNvPr id="58371" name="Rectangle 3"/>
          <p:cNvSpPr>
            <a:spLocks noGrp="1" noChangeArrowheads="1"/>
          </p:cNvSpPr>
          <p:nvPr>
            <p:ph idx="1"/>
          </p:nvPr>
        </p:nvSpPr>
        <p:spPr>
          <a:xfrm>
            <a:off x="447675" y="1619250"/>
            <a:ext cx="8493125" cy="3794125"/>
          </a:xfrm>
        </p:spPr>
        <p:txBody>
          <a:bodyPr>
            <a:spAutoFit/>
          </a:bodyPr>
          <a:lstStyle/>
          <a:p>
            <a:r>
              <a:rPr lang="en-GB"/>
              <a:t>Value systems</a:t>
            </a:r>
            <a:br>
              <a:rPr lang="en-GB"/>
            </a:br>
            <a:endParaRPr lang="en-GB"/>
          </a:p>
          <a:p>
            <a:r>
              <a:rPr lang="en-GB"/>
              <a:t>Confidence in subordinates</a:t>
            </a:r>
            <a:br>
              <a:rPr lang="en-GB"/>
            </a:br>
            <a:endParaRPr lang="en-GB"/>
          </a:p>
          <a:p>
            <a:r>
              <a:rPr lang="en-GB"/>
              <a:t>Leadership inclinations</a:t>
            </a:r>
            <a:br>
              <a:rPr lang="en-GB"/>
            </a:br>
            <a:endParaRPr lang="en-GB"/>
          </a:p>
          <a:p>
            <a:r>
              <a:rPr lang="en-GB"/>
              <a:t>Feelings of security in an uncertain situation</a:t>
            </a:r>
          </a:p>
        </p:txBody>
      </p:sp>
      <p:pic>
        <p:nvPicPr>
          <p:cNvPr id="20482" name="Picture 2" descr="C:\Users\Michael\AppData\Local\Microsoft\Windows\Temporary Internet Files\Content.IE5\DTCKYBWZ\MP900442952[1].jpg"/>
          <p:cNvPicPr>
            <a:picLocks noChangeAspect="1" noChangeArrowheads="1"/>
          </p:cNvPicPr>
          <p:nvPr/>
        </p:nvPicPr>
        <p:blipFill>
          <a:blip r:embed="rId2" cstate="print"/>
          <a:srcRect/>
          <a:stretch>
            <a:fillRect/>
          </a:stretch>
        </p:blipFill>
        <p:spPr bwMode="auto">
          <a:xfrm>
            <a:off x="6444208" y="1772816"/>
            <a:ext cx="1725168" cy="2584704"/>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685346" y="188640"/>
            <a:ext cx="7765322" cy="864096"/>
          </a:xfrm>
        </p:spPr>
        <p:txBody>
          <a:bodyPr/>
          <a:lstStyle/>
          <a:p>
            <a:r>
              <a:rPr lang="en-GB" dirty="0">
                <a:solidFill>
                  <a:schemeClr val="tx2"/>
                </a:solidFill>
              </a:rPr>
              <a:t>Forces in the subordinate</a:t>
            </a:r>
          </a:p>
        </p:txBody>
      </p:sp>
      <p:sp>
        <p:nvSpPr>
          <p:cNvPr id="59395" name="Rectangle 3"/>
          <p:cNvSpPr>
            <a:spLocks noGrp="1" noChangeArrowheads="1"/>
          </p:cNvSpPr>
          <p:nvPr>
            <p:ph idx="1"/>
          </p:nvPr>
        </p:nvSpPr>
        <p:spPr>
          <a:xfrm>
            <a:off x="438150" y="1196752"/>
            <a:ext cx="8229600" cy="4690515"/>
          </a:xfrm>
          <a:noFill/>
          <a:ln/>
        </p:spPr>
        <p:txBody>
          <a:bodyPr wrap="square">
            <a:spAutoFit/>
          </a:bodyPr>
          <a:lstStyle/>
          <a:p>
            <a:r>
              <a:rPr lang="en-GB" sz="2400" dirty="0"/>
              <a:t>Strength of the need for independence</a:t>
            </a:r>
          </a:p>
          <a:p>
            <a:r>
              <a:rPr lang="en-GB" sz="2400" dirty="0"/>
              <a:t>Readiness to assume responsibility for decision-making</a:t>
            </a:r>
          </a:p>
          <a:p>
            <a:r>
              <a:rPr lang="en-GB" sz="2400" dirty="0"/>
              <a:t>Degree of tolerance for uncertainty</a:t>
            </a:r>
          </a:p>
          <a:p>
            <a:r>
              <a:rPr lang="en-GB" sz="2400" dirty="0"/>
              <a:t>Interest in the problem and feelings as to its importance</a:t>
            </a:r>
          </a:p>
          <a:p>
            <a:r>
              <a:rPr lang="en-GB" sz="2400" dirty="0"/>
              <a:t>Understanding and identification with the goals of the organisation</a:t>
            </a:r>
          </a:p>
          <a:p>
            <a:r>
              <a:rPr lang="en-GB" sz="2400" dirty="0"/>
              <a:t>Necessary knowledge and experience to deal with the problem</a:t>
            </a:r>
          </a:p>
          <a:p>
            <a:r>
              <a:rPr lang="en-GB" sz="2400" dirty="0"/>
              <a:t>The extent of learning to expect to share in</a:t>
            </a:r>
            <a:br>
              <a:rPr lang="en-GB" sz="2400" dirty="0"/>
            </a:br>
            <a:r>
              <a:rPr lang="en-GB" sz="2400" dirty="0"/>
              <a:t>decision-making</a:t>
            </a:r>
          </a:p>
        </p:txBody>
      </p:sp>
      <p:pic>
        <p:nvPicPr>
          <p:cNvPr id="21506" name="Picture 2" descr="C:\Users\Michael\AppData\Local\Microsoft\Windows\Temporary Internet Files\Content.IE5\DTCKYBWZ\MC900434449[1].wmf"/>
          <p:cNvPicPr>
            <a:picLocks noChangeAspect="1" noChangeArrowheads="1"/>
          </p:cNvPicPr>
          <p:nvPr/>
        </p:nvPicPr>
        <p:blipFill>
          <a:blip r:embed="rId2" cstate="print"/>
          <a:srcRect/>
          <a:stretch>
            <a:fillRect/>
          </a:stretch>
        </p:blipFill>
        <p:spPr bwMode="auto">
          <a:xfrm>
            <a:off x="7380312" y="2132856"/>
            <a:ext cx="1400175" cy="1933575"/>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dirty="0">
                <a:solidFill>
                  <a:schemeClr val="tx2"/>
                </a:solidFill>
              </a:rPr>
              <a:t>Forces in the situation</a:t>
            </a:r>
          </a:p>
        </p:txBody>
      </p:sp>
      <p:sp>
        <p:nvSpPr>
          <p:cNvPr id="60419" name="Rectangle 3"/>
          <p:cNvSpPr>
            <a:spLocks noGrp="1" noChangeArrowheads="1"/>
          </p:cNvSpPr>
          <p:nvPr>
            <p:ph idx="1"/>
          </p:nvPr>
        </p:nvSpPr>
        <p:spPr>
          <a:xfrm>
            <a:off x="438150" y="1609725"/>
            <a:ext cx="8229600" cy="4084638"/>
          </a:xfrm>
          <a:noFill/>
          <a:ln/>
        </p:spPr>
        <p:txBody>
          <a:bodyPr>
            <a:spAutoFit/>
          </a:bodyPr>
          <a:lstStyle/>
          <a:p>
            <a:r>
              <a:rPr lang="en-GB" dirty="0"/>
              <a:t>Type of organisation</a:t>
            </a:r>
          </a:p>
          <a:p>
            <a:endParaRPr lang="en-GB" dirty="0"/>
          </a:p>
          <a:p>
            <a:r>
              <a:rPr lang="en-GB" dirty="0"/>
              <a:t>Group effectiveness</a:t>
            </a:r>
          </a:p>
          <a:p>
            <a:endParaRPr lang="en-GB" dirty="0"/>
          </a:p>
          <a:p>
            <a:r>
              <a:rPr lang="en-GB" dirty="0"/>
              <a:t>Nature of the problem</a:t>
            </a:r>
          </a:p>
          <a:p>
            <a:endParaRPr lang="en-GB" dirty="0"/>
          </a:p>
          <a:p>
            <a:r>
              <a:rPr lang="en-GB" dirty="0"/>
              <a:t>Pressure of time</a:t>
            </a:r>
          </a:p>
        </p:txBody>
      </p:sp>
      <p:pic>
        <p:nvPicPr>
          <p:cNvPr id="22530" name="Picture 2" descr="C:\Users\Michael\AppData\Local\Microsoft\Windows\Temporary Internet Files\Content.IE5\4LIQTBIU\MC900324374[1].wmf"/>
          <p:cNvPicPr>
            <a:picLocks noChangeAspect="1" noChangeArrowheads="1"/>
          </p:cNvPicPr>
          <p:nvPr/>
        </p:nvPicPr>
        <p:blipFill>
          <a:blip r:embed="rId2" cstate="print"/>
          <a:srcRect/>
          <a:stretch>
            <a:fillRect/>
          </a:stretch>
        </p:blipFill>
        <p:spPr bwMode="auto">
          <a:xfrm>
            <a:off x="5724128" y="3933056"/>
            <a:ext cx="2876653" cy="1968236"/>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300038"/>
            <a:ext cx="8229600" cy="1311275"/>
          </a:xfrm>
        </p:spPr>
        <p:txBody>
          <a:bodyPr>
            <a:normAutofit/>
          </a:bodyPr>
          <a:lstStyle/>
          <a:p>
            <a:r>
              <a:rPr lang="en-GB" dirty="0">
                <a:solidFill>
                  <a:schemeClr val="tx2"/>
                </a:solidFill>
              </a:rPr>
              <a:t>7 ways of studying </a:t>
            </a:r>
            <a:br>
              <a:rPr lang="en-GB" dirty="0">
                <a:solidFill>
                  <a:schemeClr val="tx2"/>
                </a:solidFill>
              </a:rPr>
            </a:br>
            <a:r>
              <a:rPr lang="en-GB" dirty="0">
                <a:solidFill>
                  <a:schemeClr val="tx2"/>
                </a:solidFill>
              </a:rPr>
              <a:t>managerial leadership</a:t>
            </a:r>
          </a:p>
        </p:txBody>
      </p:sp>
      <p:sp>
        <p:nvSpPr>
          <p:cNvPr id="46083" name="Rectangle 3"/>
          <p:cNvSpPr>
            <a:spLocks noGrp="1" noChangeArrowheads="1"/>
          </p:cNvSpPr>
          <p:nvPr>
            <p:ph idx="1"/>
          </p:nvPr>
        </p:nvSpPr>
        <p:spPr>
          <a:xfrm>
            <a:off x="434975" y="1844824"/>
            <a:ext cx="8229600" cy="3844770"/>
          </a:xfrm>
          <a:noFill/>
          <a:ln/>
        </p:spPr>
        <p:txBody>
          <a:bodyPr wrap="square">
            <a:spAutoFit/>
          </a:bodyPr>
          <a:lstStyle/>
          <a:p>
            <a:pPr marL="457200" indent="-457200">
              <a:lnSpc>
                <a:spcPct val="80000"/>
              </a:lnSpc>
              <a:buFont typeface="+mj-lt"/>
              <a:buAutoNum type="arabicPeriod"/>
            </a:pPr>
            <a:r>
              <a:rPr lang="en-GB" dirty="0">
                <a:solidFill>
                  <a:schemeClr val="tx2"/>
                </a:solidFill>
              </a:rPr>
              <a:t>Qualities or traits </a:t>
            </a:r>
            <a:r>
              <a:rPr lang="en-GB" dirty="0"/>
              <a:t>approach</a:t>
            </a:r>
          </a:p>
          <a:p>
            <a:pPr marL="457200" indent="-457200">
              <a:lnSpc>
                <a:spcPct val="80000"/>
              </a:lnSpc>
              <a:buFont typeface="+mj-lt"/>
              <a:buAutoNum type="arabicPeriod"/>
            </a:pPr>
            <a:r>
              <a:rPr lang="en-GB" dirty="0"/>
              <a:t>The </a:t>
            </a:r>
            <a:r>
              <a:rPr lang="en-GB" dirty="0">
                <a:solidFill>
                  <a:schemeClr val="tx2"/>
                </a:solidFill>
              </a:rPr>
              <a:t>functional</a:t>
            </a:r>
            <a:r>
              <a:rPr lang="en-GB" dirty="0"/>
              <a:t> or </a:t>
            </a:r>
            <a:r>
              <a:rPr lang="en-GB" dirty="0">
                <a:solidFill>
                  <a:schemeClr val="tx2"/>
                </a:solidFill>
              </a:rPr>
              <a:t>group </a:t>
            </a:r>
            <a:r>
              <a:rPr lang="en-GB" dirty="0"/>
              <a:t>approach</a:t>
            </a:r>
          </a:p>
          <a:p>
            <a:pPr marL="457200" indent="-457200">
              <a:lnSpc>
                <a:spcPct val="80000"/>
              </a:lnSpc>
              <a:buFont typeface="+mj-lt"/>
              <a:buAutoNum type="arabicPeriod"/>
            </a:pPr>
            <a:r>
              <a:rPr lang="en-GB" dirty="0"/>
              <a:t>Leadership </a:t>
            </a:r>
            <a:r>
              <a:rPr lang="en-GB" dirty="0">
                <a:solidFill>
                  <a:schemeClr val="tx2"/>
                </a:solidFill>
              </a:rPr>
              <a:t>behaviour</a:t>
            </a:r>
            <a:endParaRPr lang="en-GB" dirty="0"/>
          </a:p>
          <a:p>
            <a:pPr marL="457200" indent="-457200">
              <a:lnSpc>
                <a:spcPct val="80000"/>
              </a:lnSpc>
              <a:buFont typeface="+mj-lt"/>
              <a:buAutoNum type="arabicPeriod"/>
            </a:pPr>
            <a:r>
              <a:rPr lang="en-GB" dirty="0">
                <a:solidFill>
                  <a:schemeClr val="tx2"/>
                </a:solidFill>
              </a:rPr>
              <a:t>Styles</a:t>
            </a:r>
            <a:r>
              <a:rPr lang="en-GB" dirty="0"/>
              <a:t> of leadership</a:t>
            </a:r>
          </a:p>
          <a:p>
            <a:pPr marL="457200" indent="-457200">
              <a:lnSpc>
                <a:spcPct val="80000"/>
              </a:lnSpc>
              <a:buFont typeface="+mj-lt"/>
              <a:buAutoNum type="arabicPeriod"/>
            </a:pPr>
            <a:r>
              <a:rPr lang="en-GB" dirty="0"/>
              <a:t>The </a:t>
            </a:r>
            <a:r>
              <a:rPr lang="en-GB" dirty="0">
                <a:solidFill>
                  <a:schemeClr val="tx2"/>
                </a:solidFill>
              </a:rPr>
              <a:t>situational </a:t>
            </a:r>
            <a:r>
              <a:rPr lang="en-GB" dirty="0"/>
              <a:t>approach and          </a:t>
            </a:r>
            <a:r>
              <a:rPr lang="en-GB" dirty="0">
                <a:solidFill>
                  <a:schemeClr val="tx2"/>
                </a:solidFill>
              </a:rPr>
              <a:t>contingency</a:t>
            </a:r>
            <a:r>
              <a:rPr lang="en-GB" dirty="0"/>
              <a:t> models</a:t>
            </a:r>
          </a:p>
          <a:p>
            <a:pPr marL="457200" indent="-457200">
              <a:lnSpc>
                <a:spcPct val="80000"/>
              </a:lnSpc>
              <a:buFont typeface="+mj-lt"/>
              <a:buAutoNum type="arabicPeriod"/>
            </a:pPr>
            <a:r>
              <a:rPr lang="en-GB" dirty="0">
                <a:solidFill>
                  <a:schemeClr val="tx2"/>
                </a:solidFill>
              </a:rPr>
              <a:t>Transformational</a:t>
            </a:r>
            <a:r>
              <a:rPr lang="en-GB" dirty="0"/>
              <a:t> leadership</a:t>
            </a:r>
          </a:p>
          <a:p>
            <a:pPr marL="457200" indent="-457200">
              <a:lnSpc>
                <a:spcPct val="80000"/>
              </a:lnSpc>
              <a:buFont typeface="+mj-lt"/>
              <a:buAutoNum type="arabicPeriod"/>
            </a:pPr>
            <a:r>
              <a:rPr lang="en-GB" dirty="0">
                <a:solidFill>
                  <a:schemeClr val="tx2"/>
                </a:solidFill>
              </a:rPr>
              <a:t>Inspirational </a:t>
            </a:r>
            <a:r>
              <a:rPr lang="en-GB" dirty="0"/>
              <a:t>leadership</a:t>
            </a:r>
          </a:p>
        </p:txBody>
      </p:sp>
      <p:pic>
        <p:nvPicPr>
          <p:cNvPr id="4" name="Picture 2" descr="C:\Users\Michael\AppData\Local\Microsoft\Windows\Temporary Internet Files\Content.IE5\DTCKYBWZ\MC900014258[1].wmf"/>
          <p:cNvPicPr>
            <a:picLocks noChangeAspect="1" noChangeArrowheads="1"/>
          </p:cNvPicPr>
          <p:nvPr/>
        </p:nvPicPr>
        <p:blipFill>
          <a:blip r:embed="rId3" cstate="print"/>
          <a:srcRect/>
          <a:stretch>
            <a:fillRect/>
          </a:stretch>
        </p:blipFill>
        <p:spPr bwMode="auto">
          <a:xfrm>
            <a:off x="6588224" y="3573016"/>
            <a:ext cx="2088232" cy="20882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nodeType="clickEffect">
                                  <p:stCondLst>
                                    <p:cond delay="0"/>
                                  </p:stCondLst>
                                  <p:iterate type="lt">
                                    <p:tmPct val="4000"/>
                                  </p:iterate>
                                  <p:childTnLst>
                                    <p:set>
                                      <p:cBhvr override="childStyle">
                                        <p:cTn id="6" dur="500" fill="hold"/>
                                        <p:tgtEl>
                                          <p:spTgt spid="46083">
                                            <p:txEl>
                                              <p:pRg st="4" end="4"/>
                                            </p:txEl>
                                          </p:spTgt>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dirty="0">
                <a:solidFill>
                  <a:schemeClr val="tx2"/>
                </a:solidFill>
              </a:rPr>
              <a:t>5. Contingency models</a:t>
            </a:r>
          </a:p>
        </p:txBody>
      </p:sp>
      <p:sp>
        <p:nvSpPr>
          <p:cNvPr id="61443" name="Rectangle 3"/>
          <p:cNvSpPr>
            <a:spLocks noGrp="1" noChangeArrowheads="1"/>
          </p:cNvSpPr>
          <p:nvPr>
            <p:ph idx="1"/>
          </p:nvPr>
        </p:nvSpPr>
        <p:spPr>
          <a:xfrm>
            <a:off x="419100" y="1646238"/>
            <a:ext cx="8472488" cy="4029075"/>
          </a:xfrm>
          <a:noFill/>
          <a:ln/>
        </p:spPr>
        <p:txBody>
          <a:bodyPr>
            <a:spAutoFit/>
          </a:bodyPr>
          <a:lstStyle/>
          <a:p>
            <a:pPr>
              <a:spcAft>
                <a:spcPct val="10000"/>
              </a:spcAft>
              <a:buFontTx/>
              <a:buNone/>
            </a:pPr>
            <a:r>
              <a:rPr lang="en-GB" sz="3000" dirty="0"/>
              <a:t>Major contingency models of leadership include:</a:t>
            </a:r>
          </a:p>
          <a:p>
            <a:pPr>
              <a:spcAft>
                <a:spcPct val="10000"/>
              </a:spcAft>
              <a:buFontTx/>
              <a:buNone/>
            </a:pPr>
            <a:endParaRPr lang="en-GB" sz="3000" dirty="0"/>
          </a:p>
          <a:p>
            <a:pPr>
              <a:spcAft>
                <a:spcPct val="10000"/>
              </a:spcAft>
            </a:pPr>
            <a:r>
              <a:rPr lang="en-GB" sz="3000" dirty="0">
                <a:solidFill>
                  <a:schemeClr val="tx2"/>
                </a:solidFill>
              </a:rPr>
              <a:t>Favourability of leadership situation </a:t>
            </a:r>
            <a:r>
              <a:rPr lang="en-GB" sz="3000" dirty="0"/>
              <a:t>(Fiedler)</a:t>
            </a:r>
          </a:p>
          <a:p>
            <a:pPr>
              <a:spcAft>
                <a:spcPct val="10000"/>
              </a:spcAft>
            </a:pPr>
            <a:r>
              <a:rPr lang="en-GB" sz="3000" dirty="0">
                <a:solidFill>
                  <a:srgbClr val="FF0000"/>
                </a:solidFill>
              </a:rPr>
              <a:t>Quality and acceptance of leader’s decision (Vroom and </a:t>
            </a:r>
            <a:r>
              <a:rPr lang="en-GB" sz="3000" dirty="0" err="1">
                <a:solidFill>
                  <a:srgbClr val="FF0000"/>
                </a:solidFill>
              </a:rPr>
              <a:t>Yetton</a:t>
            </a:r>
            <a:r>
              <a:rPr lang="en-GB" sz="3000" dirty="0">
                <a:solidFill>
                  <a:srgbClr val="FF0000"/>
                </a:solidFill>
              </a:rPr>
              <a:t>)</a:t>
            </a:r>
          </a:p>
          <a:p>
            <a:pPr>
              <a:spcAft>
                <a:spcPct val="10000"/>
              </a:spcAft>
            </a:pPr>
            <a:r>
              <a:rPr lang="en-GB" sz="3000" dirty="0">
                <a:solidFill>
                  <a:srgbClr val="FF0000"/>
                </a:solidFill>
              </a:rPr>
              <a:t>Path–goal theory (House)</a:t>
            </a:r>
          </a:p>
          <a:p>
            <a:pPr>
              <a:spcAft>
                <a:spcPct val="10000"/>
              </a:spcAft>
            </a:pPr>
            <a:r>
              <a:rPr lang="en-GB" sz="3000" dirty="0">
                <a:solidFill>
                  <a:schemeClr val="tx2"/>
                </a:solidFill>
              </a:rPr>
              <a:t>Maturity of followers </a:t>
            </a:r>
            <a:r>
              <a:rPr lang="en-GB" sz="3000" dirty="0"/>
              <a:t>(Hersey and Blanchard)</a:t>
            </a:r>
          </a:p>
        </p:txBody>
      </p:sp>
      <p:pic>
        <p:nvPicPr>
          <p:cNvPr id="23554" name="Picture 2" descr="C:\Users\Michael\AppData\Local\Microsoft\Windows\Temporary Internet Files\Content.IE5\IVNQBAJR\MC900287001[1].wmf"/>
          <p:cNvPicPr>
            <a:picLocks noChangeAspect="1" noChangeArrowheads="1"/>
          </p:cNvPicPr>
          <p:nvPr/>
        </p:nvPicPr>
        <p:blipFill>
          <a:blip r:embed="rId3" cstate="print"/>
          <a:srcRect/>
          <a:stretch>
            <a:fillRect/>
          </a:stretch>
        </p:blipFill>
        <p:spPr bwMode="auto">
          <a:xfrm>
            <a:off x="7945330" y="4797152"/>
            <a:ext cx="1198670" cy="2060848"/>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57200" y="288925"/>
            <a:ext cx="8229600" cy="1311275"/>
          </a:xfrm>
        </p:spPr>
        <p:txBody>
          <a:bodyPr>
            <a:normAutofit/>
          </a:bodyPr>
          <a:lstStyle/>
          <a:p>
            <a:r>
              <a:rPr lang="en-GB" dirty="0">
                <a:solidFill>
                  <a:schemeClr val="tx2"/>
                </a:solidFill>
              </a:rPr>
              <a:t>Vroom and </a:t>
            </a:r>
            <a:r>
              <a:rPr lang="en-GB" dirty="0" err="1">
                <a:solidFill>
                  <a:schemeClr val="tx2"/>
                </a:solidFill>
              </a:rPr>
              <a:t>Yetton</a:t>
            </a:r>
            <a:r>
              <a:rPr lang="en-GB" dirty="0">
                <a:solidFill>
                  <a:schemeClr val="tx2"/>
                </a:solidFill>
              </a:rPr>
              <a:t>:</a:t>
            </a:r>
            <a:br>
              <a:rPr lang="en-GB" dirty="0">
                <a:solidFill>
                  <a:schemeClr val="tx2"/>
                </a:solidFill>
              </a:rPr>
            </a:br>
            <a:r>
              <a:rPr lang="en-GB" dirty="0">
                <a:solidFill>
                  <a:schemeClr val="tx2"/>
                </a:solidFill>
              </a:rPr>
              <a:t>five main decision styles </a:t>
            </a:r>
          </a:p>
        </p:txBody>
      </p:sp>
      <p:sp>
        <p:nvSpPr>
          <p:cNvPr id="64515" name="Rectangle 3"/>
          <p:cNvSpPr>
            <a:spLocks noGrp="1" noChangeArrowheads="1"/>
          </p:cNvSpPr>
          <p:nvPr>
            <p:ph idx="1"/>
          </p:nvPr>
        </p:nvSpPr>
        <p:spPr>
          <a:xfrm>
            <a:off x="438150" y="1772816"/>
            <a:ext cx="8412163" cy="4713709"/>
          </a:xfrm>
        </p:spPr>
        <p:txBody>
          <a:bodyPr>
            <a:normAutofit lnSpcReduction="10000"/>
          </a:bodyPr>
          <a:lstStyle/>
          <a:p>
            <a:pPr>
              <a:lnSpc>
                <a:spcPct val="90000"/>
              </a:lnSpc>
            </a:pPr>
            <a:r>
              <a:rPr lang="en-GB" sz="2800" b="1" dirty="0"/>
              <a:t>Autocratic</a:t>
            </a:r>
          </a:p>
          <a:p>
            <a:pPr lvl="1">
              <a:lnSpc>
                <a:spcPct val="90000"/>
              </a:lnSpc>
            </a:pPr>
            <a:r>
              <a:rPr lang="en-GB" sz="2400" dirty="0"/>
              <a:t>A.I. Leader solves the problem alone.</a:t>
            </a:r>
          </a:p>
          <a:p>
            <a:pPr lvl="1">
              <a:lnSpc>
                <a:spcPct val="90000"/>
              </a:lnSpc>
            </a:pPr>
            <a:r>
              <a:rPr lang="en-GB" sz="2400" dirty="0"/>
              <a:t>A.II. Leader obtains information then decides alone.</a:t>
            </a:r>
          </a:p>
          <a:p>
            <a:pPr>
              <a:lnSpc>
                <a:spcPct val="90000"/>
              </a:lnSpc>
            </a:pPr>
            <a:r>
              <a:rPr lang="en-GB" sz="2800" b="1" dirty="0"/>
              <a:t>Consultative</a:t>
            </a:r>
          </a:p>
          <a:p>
            <a:pPr lvl="1">
              <a:lnSpc>
                <a:spcPct val="90000"/>
              </a:lnSpc>
            </a:pPr>
            <a:r>
              <a:rPr lang="en-GB" sz="2400" dirty="0"/>
              <a:t>C.I. The problem is shared: the leader decides possibly reflecting influence of subordinates.</a:t>
            </a:r>
          </a:p>
          <a:p>
            <a:pPr lvl="1">
              <a:lnSpc>
                <a:spcPct val="90000"/>
              </a:lnSpc>
            </a:pPr>
            <a:r>
              <a:rPr lang="en-GB" sz="2400" dirty="0"/>
              <a:t>C.II The problem is shared: the leader decides possibly reflecting the decision of subordinates.</a:t>
            </a:r>
          </a:p>
          <a:p>
            <a:pPr>
              <a:lnSpc>
                <a:spcPct val="90000"/>
              </a:lnSpc>
            </a:pPr>
            <a:r>
              <a:rPr lang="en-GB" sz="2800" b="1" dirty="0"/>
              <a:t>Group</a:t>
            </a:r>
          </a:p>
          <a:p>
            <a:pPr lvl="1">
              <a:lnSpc>
                <a:spcPct val="90000"/>
              </a:lnSpc>
            </a:pPr>
            <a:r>
              <a:rPr lang="en-GB" sz="2400" dirty="0"/>
              <a:t>G.II. The problem is shared: the leader chairs a group decision-making process.</a:t>
            </a:r>
          </a:p>
        </p:txBody>
      </p:sp>
      <p:pic>
        <p:nvPicPr>
          <p:cNvPr id="24578" name="Picture 2" descr="C:\Users\Michael\AppData\Local\Microsoft\Windows\Temporary Internet Files\Content.IE5\4LIQTBIU\MP900449116[1].jpg"/>
          <p:cNvPicPr>
            <a:picLocks noChangeAspect="1" noChangeArrowheads="1"/>
          </p:cNvPicPr>
          <p:nvPr/>
        </p:nvPicPr>
        <p:blipFill>
          <a:blip r:embed="rId3" cstate="print"/>
          <a:srcRect/>
          <a:stretch>
            <a:fillRect/>
          </a:stretch>
        </p:blipFill>
        <p:spPr bwMode="auto">
          <a:xfrm>
            <a:off x="7452320" y="0"/>
            <a:ext cx="1691680" cy="12687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9" presetClass="entr" presetSubtype="0" fill="hold" grpId="0" nodeType="clickEffect">
                                  <p:stCondLst>
                                    <p:cond delay="0"/>
                                  </p:stCondLst>
                                  <p:childTnLst>
                                    <p:set>
                                      <p:cBhvr>
                                        <p:cTn id="6" dur="1" fill="hold">
                                          <p:stCondLst>
                                            <p:cond delay="0"/>
                                          </p:stCondLst>
                                        </p:cTn>
                                        <p:tgtEl>
                                          <p:spTgt spid="64515">
                                            <p:txEl>
                                              <p:pRg st="0" end="0"/>
                                            </p:txEl>
                                          </p:spTgt>
                                        </p:tgtEl>
                                        <p:attrNameLst>
                                          <p:attrName>style.visibility</p:attrName>
                                        </p:attrNameLst>
                                      </p:cBhvr>
                                      <p:to>
                                        <p:strVal val="visible"/>
                                      </p:to>
                                    </p:set>
                                    <p:anim calcmode="lin" valueType="num">
                                      <p:cBhvr>
                                        <p:cTn id="7" dur="1000" fill="hold"/>
                                        <p:tgtEl>
                                          <p:spTgt spid="64515">
                                            <p:txEl>
                                              <p:pRg st="0" end="0"/>
                                            </p:txEl>
                                          </p:spTgt>
                                        </p:tgtEl>
                                        <p:attrNameLst>
                                          <p:attrName>ppt_x</p:attrName>
                                        </p:attrNameLst>
                                      </p:cBhvr>
                                      <p:tavLst>
                                        <p:tav tm="0">
                                          <p:val>
                                            <p:strVal val="#ppt_x-.2"/>
                                          </p:val>
                                        </p:tav>
                                        <p:tav tm="100000">
                                          <p:val>
                                            <p:strVal val="#ppt_x"/>
                                          </p:val>
                                        </p:tav>
                                      </p:tavLst>
                                    </p:anim>
                                    <p:anim calcmode="lin" valueType="num">
                                      <p:cBhvr>
                                        <p:cTn id="8" dur="1000" fill="hold"/>
                                        <p:tgtEl>
                                          <p:spTgt spid="64515">
                                            <p:txEl>
                                              <p:pRg st="0" end="0"/>
                                            </p:txEl>
                                          </p:spTgt>
                                        </p:tgtEl>
                                        <p:attrNameLst>
                                          <p:attrName>ppt_y</p:attrName>
                                        </p:attrNameLst>
                                      </p:cBhvr>
                                      <p:tavLst>
                                        <p:tav tm="0">
                                          <p:val>
                                            <p:strVal val="#ppt_y"/>
                                          </p:val>
                                        </p:tav>
                                        <p:tav tm="100000">
                                          <p:val>
                                            <p:strVal val="#ppt_y"/>
                                          </p:val>
                                        </p:tav>
                                      </p:tavLst>
                                    </p:anim>
                                    <p:animEffect transition="in" filter="wipe(right)" prLst="gradientSize: 0.1">
                                      <p:cBhvr>
                                        <p:cTn id="9" dur="1000"/>
                                        <p:tgtEl>
                                          <p:spTgt spid="64515">
                                            <p:txEl>
                                              <p:pRg st="0" end="0"/>
                                            </p:txEl>
                                          </p:spTgt>
                                        </p:tgtEl>
                                      </p:cBhvr>
                                    </p:animEffect>
                                  </p:childTnLst>
                                </p:cTn>
                              </p:par>
                              <p:par>
                                <p:cTn id="10" presetID="29" presetClass="entr" presetSubtype="0" fill="hold" grpId="0" nodeType="withEffect">
                                  <p:stCondLst>
                                    <p:cond delay="0"/>
                                  </p:stCondLst>
                                  <p:childTnLst>
                                    <p:set>
                                      <p:cBhvr>
                                        <p:cTn id="11" dur="1" fill="hold">
                                          <p:stCondLst>
                                            <p:cond delay="0"/>
                                          </p:stCondLst>
                                        </p:cTn>
                                        <p:tgtEl>
                                          <p:spTgt spid="64515">
                                            <p:txEl>
                                              <p:pRg st="1" end="1"/>
                                            </p:txEl>
                                          </p:spTgt>
                                        </p:tgtEl>
                                        <p:attrNameLst>
                                          <p:attrName>style.visibility</p:attrName>
                                        </p:attrNameLst>
                                      </p:cBhvr>
                                      <p:to>
                                        <p:strVal val="visible"/>
                                      </p:to>
                                    </p:set>
                                    <p:anim calcmode="lin" valueType="num">
                                      <p:cBhvr>
                                        <p:cTn id="12" dur="1000" fill="hold"/>
                                        <p:tgtEl>
                                          <p:spTgt spid="64515">
                                            <p:txEl>
                                              <p:pRg st="1" end="1"/>
                                            </p:txEl>
                                          </p:spTgt>
                                        </p:tgtEl>
                                        <p:attrNameLst>
                                          <p:attrName>ppt_x</p:attrName>
                                        </p:attrNameLst>
                                      </p:cBhvr>
                                      <p:tavLst>
                                        <p:tav tm="0">
                                          <p:val>
                                            <p:strVal val="#ppt_x-.2"/>
                                          </p:val>
                                        </p:tav>
                                        <p:tav tm="100000">
                                          <p:val>
                                            <p:strVal val="#ppt_x"/>
                                          </p:val>
                                        </p:tav>
                                      </p:tavLst>
                                    </p:anim>
                                    <p:anim calcmode="lin" valueType="num">
                                      <p:cBhvr>
                                        <p:cTn id="13" dur="1000" fill="hold"/>
                                        <p:tgtEl>
                                          <p:spTgt spid="64515">
                                            <p:txEl>
                                              <p:pRg st="1" end="1"/>
                                            </p:txEl>
                                          </p:spTgt>
                                        </p:tgtEl>
                                        <p:attrNameLst>
                                          <p:attrName>ppt_y</p:attrName>
                                        </p:attrNameLst>
                                      </p:cBhvr>
                                      <p:tavLst>
                                        <p:tav tm="0">
                                          <p:val>
                                            <p:strVal val="#ppt_y"/>
                                          </p:val>
                                        </p:tav>
                                        <p:tav tm="100000">
                                          <p:val>
                                            <p:strVal val="#ppt_y"/>
                                          </p:val>
                                        </p:tav>
                                      </p:tavLst>
                                    </p:anim>
                                    <p:animEffect transition="in" filter="wipe(right)" prLst="gradientSize: 0.1">
                                      <p:cBhvr>
                                        <p:cTn id="14" dur="1000"/>
                                        <p:tgtEl>
                                          <p:spTgt spid="64515">
                                            <p:txEl>
                                              <p:pRg st="1" end="1"/>
                                            </p:txEl>
                                          </p:spTgt>
                                        </p:tgtEl>
                                      </p:cBhvr>
                                    </p:animEffect>
                                  </p:childTnLst>
                                </p:cTn>
                              </p:par>
                              <p:par>
                                <p:cTn id="15" presetID="29" presetClass="entr" presetSubtype="0" fill="hold" grpId="0" nodeType="withEffect">
                                  <p:stCondLst>
                                    <p:cond delay="0"/>
                                  </p:stCondLst>
                                  <p:childTnLst>
                                    <p:set>
                                      <p:cBhvr>
                                        <p:cTn id="16" dur="1" fill="hold">
                                          <p:stCondLst>
                                            <p:cond delay="0"/>
                                          </p:stCondLst>
                                        </p:cTn>
                                        <p:tgtEl>
                                          <p:spTgt spid="64515">
                                            <p:txEl>
                                              <p:pRg st="2" end="2"/>
                                            </p:txEl>
                                          </p:spTgt>
                                        </p:tgtEl>
                                        <p:attrNameLst>
                                          <p:attrName>style.visibility</p:attrName>
                                        </p:attrNameLst>
                                      </p:cBhvr>
                                      <p:to>
                                        <p:strVal val="visible"/>
                                      </p:to>
                                    </p:set>
                                    <p:anim calcmode="lin" valueType="num">
                                      <p:cBhvr>
                                        <p:cTn id="17" dur="1000" fill="hold"/>
                                        <p:tgtEl>
                                          <p:spTgt spid="64515">
                                            <p:txEl>
                                              <p:pRg st="2" end="2"/>
                                            </p:txEl>
                                          </p:spTgt>
                                        </p:tgtEl>
                                        <p:attrNameLst>
                                          <p:attrName>ppt_x</p:attrName>
                                        </p:attrNameLst>
                                      </p:cBhvr>
                                      <p:tavLst>
                                        <p:tav tm="0">
                                          <p:val>
                                            <p:strVal val="#ppt_x-.2"/>
                                          </p:val>
                                        </p:tav>
                                        <p:tav tm="100000">
                                          <p:val>
                                            <p:strVal val="#ppt_x"/>
                                          </p:val>
                                        </p:tav>
                                      </p:tavLst>
                                    </p:anim>
                                    <p:anim calcmode="lin" valueType="num">
                                      <p:cBhvr>
                                        <p:cTn id="18" dur="1000" fill="hold"/>
                                        <p:tgtEl>
                                          <p:spTgt spid="64515">
                                            <p:txEl>
                                              <p:pRg st="2" end="2"/>
                                            </p:txEl>
                                          </p:spTgt>
                                        </p:tgtEl>
                                        <p:attrNameLst>
                                          <p:attrName>ppt_y</p:attrName>
                                        </p:attrNameLst>
                                      </p:cBhvr>
                                      <p:tavLst>
                                        <p:tav tm="0">
                                          <p:val>
                                            <p:strVal val="#ppt_y"/>
                                          </p:val>
                                        </p:tav>
                                        <p:tav tm="100000">
                                          <p:val>
                                            <p:strVal val="#ppt_y"/>
                                          </p:val>
                                        </p:tav>
                                      </p:tavLst>
                                    </p:anim>
                                    <p:animEffect transition="in" filter="wipe(right)" prLst="gradientSize: 0.1">
                                      <p:cBhvr>
                                        <p:cTn id="19" dur="1000"/>
                                        <p:tgtEl>
                                          <p:spTgt spid="64515">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9" presetClass="entr" presetSubtype="0" fill="hold" grpId="0" nodeType="clickEffect">
                                  <p:stCondLst>
                                    <p:cond delay="0"/>
                                  </p:stCondLst>
                                  <p:childTnLst>
                                    <p:set>
                                      <p:cBhvr>
                                        <p:cTn id="23" dur="1" fill="hold">
                                          <p:stCondLst>
                                            <p:cond delay="0"/>
                                          </p:stCondLst>
                                        </p:cTn>
                                        <p:tgtEl>
                                          <p:spTgt spid="64515">
                                            <p:txEl>
                                              <p:pRg st="3" end="3"/>
                                            </p:txEl>
                                          </p:spTgt>
                                        </p:tgtEl>
                                        <p:attrNameLst>
                                          <p:attrName>style.visibility</p:attrName>
                                        </p:attrNameLst>
                                      </p:cBhvr>
                                      <p:to>
                                        <p:strVal val="visible"/>
                                      </p:to>
                                    </p:set>
                                    <p:anim calcmode="lin" valueType="num">
                                      <p:cBhvr>
                                        <p:cTn id="24" dur="1000" fill="hold"/>
                                        <p:tgtEl>
                                          <p:spTgt spid="64515">
                                            <p:txEl>
                                              <p:pRg st="3" end="3"/>
                                            </p:txEl>
                                          </p:spTgt>
                                        </p:tgtEl>
                                        <p:attrNameLst>
                                          <p:attrName>ppt_x</p:attrName>
                                        </p:attrNameLst>
                                      </p:cBhvr>
                                      <p:tavLst>
                                        <p:tav tm="0">
                                          <p:val>
                                            <p:strVal val="#ppt_x-.2"/>
                                          </p:val>
                                        </p:tav>
                                        <p:tav tm="100000">
                                          <p:val>
                                            <p:strVal val="#ppt_x"/>
                                          </p:val>
                                        </p:tav>
                                      </p:tavLst>
                                    </p:anim>
                                    <p:anim calcmode="lin" valueType="num">
                                      <p:cBhvr>
                                        <p:cTn id="25" dur="1000" fill="hold"/>
                                        <p:tgtEl>
                                          <p:spTgt spid="64515">
                                            <p:txEl>
                                              <p:pRg st="3" end="3"/>
                                            </p:txEl>
                                          </p:spTgt>
                                        </p:tgtEl>
                                        <p:attrNameLst>
                                          <p:attrName>ppt_y</p:attrName>
                                        </p:attrNameLst>
                                      </p:cBhvr>
                                      <p:tavLst>
                                        <p:tav tm="0">
                                          <p:val>
                                            <p:strVal val="#ppt_y"/>
                                          </p:val>
                                        </p:tav>
                                        <p:tav tm="100000">
                                          <p:val>
                                            <p:strVal val="#ppt_y"/>
                                          </p:val>
                                        </p:tav>
                                      </p:tavLst>
                                    </p:anim>
                                    <p:animEffect transition="in" filter="wipe(right)" prLst="gradientSize: 0.1">
                                      <p:cBhvr>
                                        <p:cTn id="26" dur="1000"/>
                                        <p:tgtEl>
                                          <p:spTgt spid="64515">
                                            <p:txEl>
                                              <p:pRg st="3" end="3"/>
                                            </p:txEl>
                                          </p:spTgt>
                                        </p:tgtEl>
                                      </p:cBhvr>
                                    </p:animEffect>
                                  </p:childTnLst>
                                </p:cTn>
                              </p:par>
                              <p:par>
                                <p:cTn id="27" presetID="29" presetClass="entr" presetSubtype="0" fill="hold" grpId="0" nodeType="withEffect">
                                  <p:stCondLst>
                                    <p:cond delay="0"/>
                                  </p:stCondLst>
                                  <p:childTnLst>
                                    <p:set>
                                      <p:cBhvr>
                                        <p:cTn id="28" dur="1" fill="hold">
                                          <p:stCondLst>
                                            <p:cond delay="0"/>
                                          </p:stCondLst>
                                        </p:cTn>
                                        <p:tgtEl>
                                          <p:spTgt spid="64515">
                                            <p:txEl>
                                              <p:pRg st="4" end="4"/>
                                            </p:txEl>
                                          </p:spTgt>
                                        </p:tgtEl>
                                        <p:attrNameLst>
                                          <p:attrName>style.visibility</p:attrName>
                                        </p:attrNameLst>
                                      </p:cBhvr>
                                      <p:to>
                                        <p:strVal val="visible"/>
                                      </p:to>
                                    </p:set>
                                    <p:anim calcmode="lin" valueType="num">
                                      <p:cBhvr>
                                        <p:cTn id="29" dur="1000" fill="hold"/>
                                        <p:tgtEl>
                                          <p:spTgt spid="64515">
                                            <p:txEl>
                                              <p:pRg st="4" end="4"/>
                                            </p:txEl>
                                          </p:spTgt>
                                        </p:tgtEl>
                                        <p:attrNameLst>
                                          <p:attrName>ppt_x</p:attrName>
                                        </p:attrNameLst>
                                      </p:cBhvr>
                                      <p:tavLst>
                                        <p:tav tm="0">
                                          <p:val>
                                            <p:strVal val="#ppt_x-.2"/>
                                          </p:val>
                                        </p:tav>
                                        <p:tav tm="100000">
                                          <p:val>
                                            <p:strVal val="#ppt_x"/>
                                          </p:val>
                                        </p:tav>
                                      </p:tavLst>
                                    </p:anim>
                                    <p:anim calcmode="lin" valueType="num">
                                      <p:cBhvr>
                                        <p:cTn id="30" dur="1000" fill="hold"/>
                                        <p:tgtEl>
                                          <p:spTgt spid="64515">
                                            <p:txEl>
                                              <p:pRg st="4" end="4"/>
                                            </p:txEl>
                                          </p:spTgt>
                                        </p:tgtEl>
                                        <p:attrNameLst>
                                          <p:attrName>ppt_y</p:attrName>
                                        </p:attrNameLst>
                                      </p:cBhvr>
                                      <p:tavLst>
                                        <p:tav tm="0">
                                          <p:val>
                                            <p:strVal val="#ppt_y"/>
                                          </p:val>
                                        </p:tav>
                                        <p:tav tm="100000">
                                          <p:val>
                                            <p:strVal val="#ppt_y"/>
                                          </p:val>
                                        </p:tav>
                                      </p:tavLst>
                                    </p:anim>
                                    <p:animEffect transition="in" filter="wipe(right)" prLst="gradientSize: 0.1">
                                      <p:cBhvr>
                                        <p:cTn id="31" dur="1000"/>
                                        <p:tgtEl>
                                          <p:spTgt spid="64515">
                                            <p:txEl>
                                              <p:pRg st="4" end="4"/>
                                            </p:txEl>
                                          </p:spTgt>
                                        </p:tgtEl>
                                      </p:cBhvr>
                                    </p:animEffect>
                                  </p:childTnLst>
                                </p:cTn>
                              </p:par>
                              <p:par>
                                <p:cTn id="32" presetID="29" presetClass="entr" presetSubtype="0" fill="hold" grpId="0" nodeType="withEffect">
                                  <p:stCondLst>
                                    <p:cond delay="0"/>
                                  </p:stCondLst>
                                  <p:childTnLst>
                                    <p:set>
                                      <p:cBhvr>
                                        <p:cTn id="33" dur="1" fill="hold">
                                          <p:stCondLst>
                                            <p:cond delay="0"/>
                                          </p:stCondLst>
                                        </p:cTn>
                                        <p:tgtEl>
                                          <p:spTgt spid="64515">
                                            <p:txEl>
                                              <p:pRg st="5" end="5"/>
                                            </p:txEl>
                                          </p:spTgt>
                                        </p:tgtEl>
                                        <p:attrNameLst>
                                          <p:attrName>style.visibility</p:attrName>
                                        </p:attrNameLst>
                                      </p:cBhvr>
                                      <p:to>
                                        <p:strVal val="visible"/>
                                      </p:to>
                                    </p:set>
                                    <p:anim calcmode="lin" valueType="num">
                                      <p:cBhvr>
                                        <p:cTn id="34" dur="1000" fill="hold"/>
                                        <p:tgtEl>
                                          <p:spTgt spid="64515">
                                            <p:txEl>
                                              <p:pRg st="5" end="5"/>
                                            </p:txEl>
                                          </p:spTgt>
                                        </p:tgtEl>
                                        <p:attrNameLst>
                                          <p:attrName>ppt_x</p:attrName>
                                        </p:attrNameLst>
                                      </p:cBhvr>
                                      <p:tavLst>
                                        <p:tav tm="0">
                                          <p:val>
                                            <p:strVal val="#ppt_x-.2"/>
                                          </p:val>
                                        </p:tav>
                                        <p:tav tm="100000">
                                          <p:val>
                                            <p:strVal val="#ppt_x"/>
                                          </p:val>
                                        </p:tav>
                                      </p:tavLst>
                                    </p:anim>
                                    <p:anim calcmode="lin" valueType="num">
                                      <p:cBhvr>
                                        <p:cTn id="35" dur="1000" fill="hold"/>
                                        <p:tgtEl>
                                          <p:spTgt spid="64515">
                                            <p:txEl>
                                              <p:pRg st="5" end="5"/>
                                            </p:txEl>
                                          </p:spTgt>
                                        </p:tgtEl>
                                        <p:attrNameLst>
                                          <p:attrName>ppt_y</p:attrName>
                                        </p:attrNameLst>
                                      </p:cBhvr>
                                      <p:tavLst>
                                        <p:tav tm="0">
                                          <p:val>
                                            <p:strVal val="#ppt_y"/>
                                          </p:val>
                                        </p:tav>
                                        <p:tav tm="100000">
                                          <p:val>
                                            <p:strVal val="#ppt_y"/>
                                          </p:val>
                                        </p:tav>
                                      </p:tavLst>
                                    </p:anim>
                                    <p:animEffect transition="in" filter="wipe(right)" prLst="gradientSize: 0.1">
                                      <p:cBhvr>
                                        <p:cTn id="36" dur="1000"/>
                                        <p:tgtEl>
                                          <p:spTgt spid="64515">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9" presetClass="entr" presetSubtype="0" fill="hold" grpId="0" nodeType="clickEffect">
                                  <p:stCondLst>
                                    <p:cond delay="0"/>
                                  </p:stCondLst>
                                  <p:childTnLst>
                                    <p:set>
                                      <p:cBhvr>
                                        <p:cTn id="40" dur="1" fill="hold">
                                          <p:stCondLst>
                                            <p:cond delay="0"/>
                                          </p:stCondLst>
                                        </p:cTn>
                                        <p:tgtEl>
                                          <p:spTgt spid="64515">
                                            <p:txEl>
                                              <p:pRg st="6" end="6"/>
                                            </p:txEl>
                                          </p:spTgt>
                                        </p:tgtEl>
                                        <p:attrNameLst>
                                          <p:attrName>style.visibility</p:attrName>
                                        </p:attrNameLst>
                                      </p:cBhvr>
                                      <p:to>
                                        <p:strVal val="visible"/>
                                      </p:to>
                                    </p:set>
                                    <p:anim calcmode="lin" valueType="num">
                                      <p:cBhvr>
                                        <p:cTn id="41" dur="1000" fill="hold"/>
                                        <p:tgtEl>
                                          <p:spTgt spid="64515">
                                            <p:txEl>
                                              <p:pRg st="6" end="6"/>
                                            </p:txEl>
                                          </p:spTgt>
                                        </p:tgtEl>
                                        <p:attrNameLst>
                                          <p:attrName>ppt_x</p:attrName>
                                        </p:attrNameLst>
                                      </p:cBhvr>
                                      <p:tavLst>
                                        <p:tav tm="0">
                                          <p:val>
                                            <p:strVal val="#ppt_x-.2"/>
                                          </p:val>
                                        </p:tav>
                                        <p:tav tm="100000">
                                          <p:val>
                                            <p:strVal val="#ppt_x"/>
                                          </p:val>
                                        </p:tav>
                                      </p:tavLst>
                                    </p:anim>
                                    <p:anim calcmode="lin" valueType="num">
                                      <p:cBhvr>
                                        <p:cTn id="42" dur="1000" fill="hold"/>
                                        <p:tgtEl>
                                          <p:spTgt spid="64515">
                                            <p:txEl>
                                              <p:pRg st="6" end="6"/>
                                            </p:txEl>
                                          </p:spTgt>
                                        </p:tgtEl>
                                        <p:attrNameLst>
                                          <p:attrName>ppt_y</p:attrName>
                                        </p:attrNameLst>
                                      </p:cBhvr>
                                      <p:tavLst>
                                        <p:tav tm="0">
                                          <p:val>
                                            <p:strVal val="#ppt_y"/>
                                          </p:val>
                                        </p:tav>
                                        <p:tav tm="100000">
                                          <p:val>
                                            <p:strVal val="#ppt_y"/>
                                          </p:val>
                                        </p:tav>
                                      </p:tavLst>
                                    </p:anim>
                                    <p:animEffect transition="in" filter="wipe(right)" prLst="gradientSize: 0.1">
                                      <p:cBhvr>
                                        <p:cTn id="43" dur="1000"/>
                                        <p:tgtEl>
                                          <p:spTgt spid="64515">
                                            <p:txEl>
                                              <p:pRg st="6" end="6"/>
                                            </p:txEl>
                                          </p:spTgt>
                                        </p:tgtEl>
                                      </p:cBhvr>
                                    </p:animEffect>
                                  </p:childTnLst>
                                </p:cTn>
                              </p:par>
                              <p:par>
                                <p:cTn id="44" presetID="29" presetClass="entr" presetSubtype="0" fill="hold" grpId="0" nodeType="withEffect">
                                  <p:stCondLst>
                                    <p:cond delay="0"/>
                                  </p:stCondLst>
                                  <p:childTnLst>
                                    <p:set>
                                      <p:cBhvr>
                                        <p:cTn id="45" dur="1" fill="hold">
                                          <p:stCondLst>
                                            <p:cond delay="0"/>
                                          </p:stCondLst>
                                        </p:cTn>
                                        <p:tgtEl>
                                          <p:spTgt spid="64515">
                                            <p:txEl>
                                              <p:pRg st="7" end="7"/>
                                            </p:txEl>
                                          </p:spTgt>
                                        </p:tgtEl>
                                        <p:attrNameLst>
                                          <p:attrName>style.visibility</p:attrName>
                                        </p:attrNameLst>
                                      </p:cBhvr>
                                      <p:to>
                                        <p:strVal val="visible"/>
                                      </p:to>
                                    </p:set>
                                    <p:anim calcmode="lin" valueType="num">
                                      <p:cBhvr>
                                        <p:cTn id="46" dur="1000" fill="hold"/>
                                        <p:tgtEl>
                                          <p:spTgt spid="64515">
                                            <p:txEl>
                                              <p:pRg st="7" end="7"/>
                                            </p:txEl>
                                          </p:spTgt>
                                        </p:tgtEl>
                                        <p:attrNameLst>
                                          <p:attrName>ppt_x</p:attrName>
                                        </p:attrNameLst>
                                      </p:cBhvr>
                                      <p:tavLst>
                                        <p:tav tm="0">
                                          <p:val>
                                            <p:strVal val="#ppt_x-.2"/>
                                          </p:val>
                                        </p:tav>
                                        <p:tav tm="100000">
                                          <p:val>
                                            <p:strVal val="#ppt_x"/>
                                          </p:val>
                                        </p:tav>
                                      </p:tavLst>
                                    </p:anim>
                                    <p:anim calcmode="lin" valueType="num">
                                      <p:cBhvr>
                                        <p:cTn id="47" dur="1000" fill="hold"/>
                                        <p:tgtEl>
                                          <p:spTgt spid="64515">
                                            <p:txEl>
                                              <p:pRg st="7" end="7"/>
                                            </p:txEl>
                                          </p:spTgt>
                                        </p:tgtEl>
                                        <p:attrNameLst>
                                          <p:attrName>ppt_y</p:attrName>
                                        </p:attrNameLst>
                                      </p:cBhvr>
                                      <p:tavLst>
                                        <p:tav tm="0">
                                          <p:val>
                                            <p:strVal val="#ppt_y"/>
                                          </p:val>
                                        </p:tav>
                                        <p:tav tm="100000">
                                          <p:val>
                                            <p:strVal val="#ppt_y"/>
                                          </p:val>
                                        </p:tav>
                                      </p:tavLst>
                                    </p:anim>
                                    <p:animEffect transition="in" filter="wipe(right)" prLst="gradientSize: 0.1">
                                      <p:cBhvr>
                                        <p:cTn id="48" dur="1000"/>
                                        <p:tgtEl>
                                          <p:spTgt spid="6451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5"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dirty="0">
                <a:solidFill>
                  <a:schemeClr val="tx2"/>
                </a:solidFill>
              </a:rPr>
              <a:t>Path – goal theory: House</a:t>
            </a:r>
          </a:p>
        </p:txBody>
      </p:sp>
      <p:sp>
        <p:nvSpPr>
          <p:cNvPr id="65539" name="Rectangle 3"/>
          <p:cNvSpPr>
            <a:spLocks noGrp="1" noChangeArrowheads="1"/>
          </p:cNvSpPr>
          <p:nvPr>
            <p:ph idx="1"/>
          </p:nvPr>
        </p:nvSpPr>
        <p:spPr>
          <a:xfrm>
            <a:off x="419100" y="1412776"/>
            <a:ext cx="8462963" cy="4787999"/>
          </a:xfrm>
        </p:spPr>
        <p:txBody>
          <a:bodyPr/>
          <a:lstStyle/>
          <a:p>
            <a:pPr>
              <a:spcAft>
                <a:spcPct val="5000"/>
              </a:spcAft>
            </a:pPr>
            <a:r>
              <a:rPr lang="en-GB" sz="2800" dirty="0"/>
              <a:t>Based on expectancy theories of motivation</a:t>
            </a:r>
          </a:p>
          <a:p>
            <a:pPr>
              <a:spcAft>
                <a:spcPct val="5000"/>
              </a:spcAft>
            </a:pPr>
            <a:r>
              <a:rPr lang="en-GB" sz="2800" dirty="0"/>
              <a:t>Identifies four main types of leadership behaviour:</a:t>
            </a:r>
          </a:p>
          <a:p>
            <a:pPr lvl="1">
              <a:spcAft>
                <a:spcPct val="5000"/>
              </a:spcAft>
            </a:pPr>
            <a:r>
              <a:rPr lang="en-GB" sz="2400" dirty="0"/>
              <a:t>Directive</a:t>
            </a:r>
          </a:p>
          <a:p>
            <a:pPr lvl="1">
              <a:spcAft>
                <a:spcPct val="5000"/>
              </a:spcAft>
            </a:pPr>
            <a:r>
              <a:rPr lang="en-GB" sz="2400" dirty="0"/>
              <a:t>Supportive</a:t>
            </a:r>
          </a:p>
          <a:p>
            <a:pPr lvl="1">
              <a:spcAft>
                <a:spcPct val="5000"/>
              </a:spcAft>
            </a:pPr>
            <a:r>
              <a:rPr lang="en-GB" sz="2400" dirty="0"/>
              <a:t>Participative</a:t>
            </a:r>
          </a:p>
          <a:p>
            <a:pPr lvl="1">
              <a:spcAft>
                <a:spcPct val="5000"/>
              </a:spcAft>
            </a:pPr>
            <a:r>
              <a:rPr lang="en-GB" sz="2400" dirty="0"/>
              <a:t>Achievement-oriented</a:t>
            </a:r>
          </a:p>
          <a:p>
            <a:pPr>
              <a:spcAft>
                <a:spcPct val="5000"/>
              </a:spcAft>
            </a:pPr>
            <a:r>
              <a:rPr lang="en-GB" sz="2800" dirty="0"/>
              <a:t>All four types of behaviour can be used by the same person at different times and in different situations.</a:t>
            </a:r>
          </a:p>
        </p:txBody>
      </p:sp>
      <p:pic>
        <p:nvPicPr>
          <p:cNvPr id="25602" name="Picture 2" descr="C:\Users\Michael\AppData\Local\Microsoft\Windows\Temporary Internet Files\Content.IE5\DTCKYBWZ\MC900299147[1].wmf"/>
          <p:cNvPicPr>
            <a:picLocks noChangeAspect="1" noChangeArrowheads="1"/>
          </p:cNvPicPr>
          <p:nvPr/>
        </p:nvPicPr>
        <p:blipFill>
          <a:blip r:embed="rId3" cstate="print"/>
          <a:srcRect/>
          <a:stretch>
            <a:fillRect/>
          </a:stretch>
        </p:blipFill>
        <p:spPr bwMode="auto">
          <a:xfrm>
            <a:off x="6444208" y="2708920"/>
            <a:ext cx="1654799" cy="1334569"/>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9">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5539">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5539">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5539">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55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457200" y="352425"/>
            <a:ext cx="8229600" cy="1190625"/>
          </a:xfrm>
        </p:spPr>
        <p:txBody>
          <a:bodyPr/>
          <a:lstStyle/>
          <a:p>
            <a:r>
              <a:rPr lang="en-GB" sz="3600"/>
              <a:t>Representation of the path–goal</a:t>
            </a:r>
            <a:br>
              <a:rPr lang="en-GB" sz="3600"/>
            </a:br>
            <a:r>
              <a:rPr lang="en-GB" sz="3600"/>
              <a:t>theory of leadership</a:t>
            </a:r>
          </a:p>
        </p:txBody>
      </p:sp>
      <p:sp>
        <p:nvSpPr>
          <p:cNvPr id="66564" name="Text Box 4"/>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i="0"/>
              <a:t>Figure 10.6</a:t>
            </a:r>
            <a:r>
              <a:rPr lang="en-GB" i="0"/>
              <a:t>  Representation of the path–goal theory of leadership</a:t>
            </a:r>
          </a:p>
        </p:txBody>
      </p:sp>
      <p:pic>
        <p:nvPicPr>
          <p:cNvPr id="66566" name="Picture 6" descr="F:\Powerpoint\pe_uk\PE105-Mullins\Final_Files\GIF\ch10\C10NF006.gif"/>
          <p:cNvPicPr>
            <a:picLocks noChangeAspect="1" noChangeArrowheads="1"/>
          </p:cNvPicPr>
          <p:nvPr/>
        </p:nvPicPr>
        <p:blipFill>
          <a:blip r:embed="rId3" cstate="print"/>
          <a:srcRect/>
          <a:stretch>
            <a:fillRect/>
          </a:stretch>
        </p:blipFill>
        <p:spPr bwMode="auto">
          <a:xfrm>
            <a:off x="377825" y="1890713"/>
            <a:ext cx="8385175" cy="3073400"/>
          </a:xfrm>
          <a:prstGeom prst="rect">
            <a:avLst/>
          </a:prstGeo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300038"/>
            <a:ext cx="8229600" cy="1311275"/>
          </a:xfrm>
        </p:spPr>
        <p:txBody>
          <a:bodyPr>
            <a:normAutofit/>
          </a:bodyPr>
          <a:lstStyle/>
          <a:p>
            <a:r>
              <a:rPr lang="en-GB" dirty="0">
                <a:solidFill>
                  <a:schemeClr val="tx2"/>
                </a:solidFill>
              </a:rPr>
              <a:t>7 ways of studying </a:t>
            </a:r>
            <a:br>
              <a:rPr lang="en-GB" dirty="0">
                <a:solidFill>
                  <a:schemeClr val="tx2"/>
                </a:solidFill>
              </a:rPr>
            </a:br>
            <a:r>
              <a:rPr lang="en-GB" dirty="0">
                <a:solidFill>
                  <a:schemeClr val="tx2"/>
                </a:solidFill>
              </a:rPr>
              <a:t>managerial leadership</a:t>
            </a:r>
          </a:p>
        </p:txBody>
      </p:sp>
      <p:sp>
        <p:nvSpPr>
          <p:cNvPr id="46083" name="Rectangle 3"/>
          <p:cNvSpPr>
            <a:spLocks noGrp="1" noChangeArrowheads="1"/>
          </p:cNvSpPr>
          <p:nvPr>
            <p:ph idx="1"/>
          </p:nvPr>
        </p:nvSpPr>
        <p:spPr>
          <a:xfrm>
            <a:off x="434975" y="1844824"/>
            <a:ext cx="8229600" cy="3844770"/>
          </a:xfrm>
          <a:noFill/>
          <a:ln/>
        </p:spPr>
        <p:txBody>
          <a:bodyPr wrap="square">
            <a:spAutoFit/>
          </a:bodyPr>
          <a:lstStyle/>
          <a:p>
            <a:pPr marL="457200" indent="-457200">
              <a:lnSpc>
                <a:spcPct val="80000"/>
              </a:lnSpc>
              <a:buFont typeface="+mj-lt"/>
              <a:buAutoNum type="arabicPeriod"/>
            </a:pPr>
            <a:r>
              <a:rPr lang="en-GB" dirty="0">
                <a:solidFill>
                  <a:schemeClr val="tx2"/>
                </a:solidFill>
              </a:rPr>
              <a:t>Qualities or traits </a:t>
            </a:r>
            <a:r>
              <a:rPr lang="en-GB" dirty="0"/>
              <a:t>approach</a:t>
            </a:r>
          </a:p>
          <a:p>
            <a:pPr marL="457200" indent="-457200">
              <a:lnSpc>
                <a:spcPct val="80000"/>
              </a:lnSpc>
              <a:buFont typeface="+mj-lt"/>
              <a:buAutoNum type="arabicPeriod"/>
            </a:pPr>
            <a:r>
              <a:rPr lang="en-GB" dirty="0"/>
              <a:t>The </a:t>
            </a:r>
            <a:r>
              <a:rPr lang="en-GB" dirty="0">
                <a:solidFill>
                  <a:schemeClr val="tx2"/>
                </a:solidFill>
              </a:rPr>
              <a:t>functional</a:t>
            </a:r>
            <a:r>
              <a:rPr lang="en-GB" dirty="0"/>
              <a:t> or </a:t>
            </a:r>
            <a:r>
              <a:rPr lang="en-GB" dirty="0">
                <a:solidFill>
                  <a:schemeClr val="tx2"/>
                </a:solidFill>
              </a:rPr>
              <a:t>group </a:t>
            </a:r>
            <a:r>
              <a:rPr lang="en-GB" dirty="0"/>
              <a:t>approach</a:t>
            </a:r>
          </a:p>
          <a:p>
            <a:pPr marL="457200" indent="-457200">
              <a:lnSpc>
                <a:spcPct val="80000"/>
              </a:lnSpc>
              <a:buFont typeface="+mj-lt"/>
              <a:buAutoNum type="arabicPeriod"/>
            </a:pPr>
            <a:r>
              <a:rPr lang="en-GB" dirty="0"/>
              <a:t>Leadership </a:t>
            </a:r>
            <a:r>
              <a:rPr lang="en-GB" dirty="0">
                <a:solidFill>
                  <a:schemeClr val="tx2"/>
                </a:solidFill>
              </a:rPr>
              <a:t>behaviour</a:t>
            </a:r>
            <a:endParaRPr lang="en-GB" dirty="0"/>
          </a:p>
          <a:p>
            <a:pPr marL="457200" indent="-457200">
              <a:lnSpc>
                <a:spcPct val="80000"/>
              </a:lnSpc>
              <a:buFont typeface="+mj-lt"/>
              <a:buAutoNum type="arabicPeriod"/>
            </a:pPr>
            <a:r>
              <a:rPr lang="en-GB" dirty="0">
                <a:solidFill>
                  <a:schemeClr val="tx2"/>
                </a:solidFill>
              </a:rPr>
              <a:t>Styles</a:t>
            </a:r>
            <a:r>
              <a:rPr lang="en-GB" dirty="0"/>
              <a:t> of leadership</a:t>
            </a:r>
          </a:p>
          <a:p>
            <a:pPr marL="457200" indent="-457200">
              <a:lnSpc>
                <a:spcPct val="80000"/>
              </a:lnSpc>
              <a:buFont typeface="+mj-lt"/>
              <a:buAutoNum type="arabicPeriod"/>
            </a:pPr>
            <a:r>
              <a:rPr lang="en-GB" dirty="0"/>
              <a:t>The </a:t>
            </a:r>
            <a:r>
              <a:rPr lang="en-GB" dirty="0">
                <a:solidFill>
                  <a:schemeClr val="tx2"/>
                </a:solidFill>
              </a:rPr>
              <a:t>situational </a:t>
            </a:r>
            <a:r>
              <a:rPr lang="en-GB" dirty="0"/>
              <a:t>approach and          </a:t>
            </a:r>
            <a:r>
              <a:rPr lang="en-GB" dirty="0">
                <a:solidFill>
                  <a:schemeClr val="tx2"/>
                </a:solidFill>
              </a:rPr>
              <a:t>contingency</a:t>
            </a:r>
            <a:r>
              <a:rPr lang="en-GB" dirty="0"/>
              <a:t> models</a:t>
            </a:r>
          </a:p>
          <a:p>
            <a:pPr marL="457200" indent="-457200">
              <a:lnSpc>
                <a:spcPct val="80000"/>
              </a:lnSpc>
              <a:buFont typeface="+mj-lt"/>
              <a:buAutoNum type="arabicPeriod"/>
            </a:pPr>
            <a:r>
              <a:rPr lang="en-GB" dirty="0">
                <a:solidFill>
                  <a:schemeClr val="tx2"/>
                </a:solidFill>
              </a:rPr>
              <a:t>Transformational</a:t>
            </a:r>
            <a:r>
              <a:rPr lang="en-GB" dirty="0"/>
              <a:t> leadership</a:t>
            </a:r>
          </a:p>
          <a:p>
            <a:pPr marL="457200" indent="-457200">
              <a:lnSpc>
                <a:spcPct val="80000"/>
              </a:lnSpc>
              <a:buFont typeface="+mj-lt"/>
              <a:buAutoNum type="arabicPeriod"/>
            </a:pPr>
            <a:r>
              <a:rPr lang="en-GB" dirty="0">
                <a:solidFill>
                  <a:schemeClr val="tx2"/>
                </a:solidFill>
              </a:rPr>
              <a:t>Inspirational </a:t>
            </a:r>
            <a:r>
              <a:rPr lang="en-GB" dirty="0"/>
              <a:t>leadership</a:t>
            </a:r>
          </a:p>
        </p:txBody>
      </p:sp>
      <p:pic>
        <p:nvPicPr>
          <p:cNvPr id="4" name="Picture 2" descr="C:\Users\Michael\AppData\Local\Microsoft\Windows\Temporary Internet Files\Content.IE5\DTCKYBWZ\MC900014258[1].wmf"/>
          <p:cNvPicPr>
            <a:picLocks noChangeAspect="1" noChangeArrowheads="1"/>
          </p:cNvPicPr>
          <p:nvPr/>
        </p:nvPicPr>
        <p:blipFill>
          <a:blip r:embed="rId3" cstate="print"/>
          <a:srcRect/>
          <a:stretch>
            <a:fillRect/>
          </a:stretch>
        </p:blipFill>
        <p:spPr bwMode="auto">
          <a:xfrm>
            <a:off x="6588224" y="3573016"/>
            <a:ext cx="2088232" cy="20882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nodeType="clickEffect">
                                  <p:stCondLst>
                                    <p:cond delay="0"/>
                                  </p:stCondLst>
                                  <p:iterate type="lt">
                                    <p:tmPct val="4000"/>
                                  </p:iterate>
                                  <p:childTnLst>
                                    <p:set>
                                      <p:cBhvr override="childStyle">
                                        <p:cTn id="6" dur="500" fill="hold"/>
                                        <p:tgtEl>
                                          <p:spTgt spid="46083">
                                            <p:txEl>
                                              <p:pRg st="5" end="5"/>
                                            </p:txEl>
                                          </p:spTgt>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611560" y="332656"/>
            <a:ext cx="8229600" cy="1143000"/>
          </a:xfrm>
        </p:spPr>
        <p:txBody>
          <a:bodyPr/>
          <a:lstStyle/>
          <a:p>
            <a:pPr algn="l"/>
            <a:r>
              <a:rPr lang="en-GB" dirty="0"/>
              <a:t>Transformational leadership</a:t>
            </a:r>
          </a:p>
        </p:txBody>
      </p:sp>
      <p:sp>
        <p:nvSpPr>
          <p:cNvPr id="69635" name="Rectangle 3"/>
          <p:cNvSpPr>
            <a:spLocks noGrp="1" noChangeArrowheads="1"/>
          </p:cNvSpPr>
          <p:nvPr>
            <p:ph sz="half" idx="1"/>
          </p:nvPr>
        </p:nvSpPr>
        <p:spPr>
          <a:xfrm>
            <a:off x="436563" y="1484784"/>
            <a:ext cx="4183062" cy="4582152"/>
          </a:xfrm>
          <a:noFill/>
          <a:ln/>
        </p:spPr>
        <p:txBody>
          <a:bodyPr wrap="square">
            <a:spAutoFit/>
          </a:bodyPr>
          <a:lstStyle/>
          <a:p>
            <a:pPr algn="ctr">
              <a:lnSpc>
                <a:spcPct val="80000"/>
              </a:lnSpc>
              <a:buFontTx/>
              <a:buNone/>
            </a:pPr>
            <a:r>
              <a:rPr lang="en-GB" sz="3200" b="1" dirty="0"/>
              <a:t>Transactional</a:t>
            </a:r>
          </a:p>
          <a:p>
            <a:pPr>
              <a:lnSpc>
                <a:spcPct val="80000"/>
              </a:lnSpc>
            </a:pPr>
            <a:r>
              <a:rPr lang="en-GB" dirty="0"/>
              <a:t>Based on legitimate authority</a:t>
            </a:r>
          </a:p>
          <a:p>
            <a:pPr>
              <a:lnSpc>
                <a:spcPct val="80000"/>
              </a:lnSpc>
            </a:pPr>
            <a:r>
              <a:rPr lang="en-GB" dirty="0"/>
              <a:t>Emphasis on the clarification of goals, tasks, outcomes and rewards</a:t>
            </a:r>
          </a:p>
          <a:p>
            <a:pPr>
              <a:lnSpc>
                <a:spcPct val="80000"/>
              </a:lnSpc>
            </a:pPr>
            <a:r>
              <a:rPr lang="en-GB" dirty="0"/>
              <a:t>Appeals to the self interest of followers</a:t>
            </a:r>
          </a:p>
          <a:p>
            <a:pPr>
              <a:lnSpc>
                <a:spcPct val="80000"/>
              </a:lnSpc>
            </a:pPr>
            <a:r>
              <a:rPr lang="en-GB" dirty="0"/>
              <a:t>Based on a relationship of mutual dependence and exchange </a:t>
            </a:r>
          </a:p>
        </p:txBody>
      </p:sp>
      <p:sp>
        <p:nvSpPr>
          <p:cNvPr id="69636" name="Rectangle 4"/>
          <p:cNvSpPr>
            <a:spLocks noGrp="1" noChangeArrowheads="1"/>
          </p:cNvSpPr>
          <p:nvPr>
            <p:ph sz="half" idx="2"/>
          </p:nvPr>
        </p:nvSpPr>
        <p:spPr>
          <a:xfrm>
            <a:off x="4629150" y="1484784"/>
            <a:ext cx="4321175" cy="4536627"/>
          </a:xfrm>
          <a:noFill/>
          <a:ln/>
        </p:spPr>
        <p:txBody>
          <a:bodyPr wrap="square">
            <a:spAutoFit/>
          </a:bodyPr>
          <a:lstStyle/>
          <a:p>
            <a:pPr algn="ctr">
              <a:lnSpc>
                <a:spcPct val="80000"/>
              </a:lnSpc>
              <a:buFontTx/>
              <a:buNone/>
            </a:pPr>
            <a:r>
              <a:rPr lang="en-GB" sz="3200" b="1" dirty="0"/>
              <a:t>Transformational</a:t>
            </a:r>
          </a:p>
          <a:p>
            <a:pPr>
              <a:lnSpc>
                <a:spcPct val="80000"/>
              </a:lnSpc>
            </a:pPr>
            <a:r>
              <a:rPr lang="en-GB" dirty="0"/>
              <a:t>A process of engendering high levels of motivation and commitment</a:t>
            </a:r>
          </a:p>
          <a:p>
            <a:pPr>
              <a:lnSpc>
                <a:spcPct val="80000"/>
              </a:lnSpc>
            </a:pPr>
            <a:r>
              <a:rPr lang="en-GB" dirty="0"/>
              <a:t>Generating a vision for the organisation, an appeal to higher ideals of followers, creating a feeling of loyalty and trust</a:t>
            </a:r>
          </a:p>
          <a:p>
            <a:pPr>
              <a:lnSpc>
                <a:spcPct val="80000"/>
              </a:lnSpc>
            </a:pPr>
            <a:r>
              <a:rPr lang="en-GB" dirty="0"/>
              <a:t>Is about transforming the performance or fortunes of a business</a:t>
            </a:r>
          </a:p>
        </p:txBody>
      </p:sp>
      <p:sp>
        <p:nvSpPr>
          <p:cNvPr id="6" name="Right Arrow 5"/>
          <p:cNvSpPr/>
          <p:nvPr/>
        </p:nvSpPr>
        <p:spPr>
          <a:xfrm>
            <a:off x="3995936" y="148478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7" name="Picture 3" descr="C:\Users\Michael\AppData\Local\Microsoft\Windows\Temporary Internet Files\Content.IE5\4LIQTBIU\MP900398791[1].jpg"/>
          <p:cNvPicPr>
            <a:picLocks noChangeAspect="1" noChangeArrowheads="1"/>
          </p:cNvPicPr>
          <p:nvPr/>
        </p:nvPicPr>
        <p:blipFill>
          <a:blip r:embed="rId3" cstate="print"/>
          <a:srcRect/>
          <a:stretch>
            <a:fillRect/>
          </a:stretch>
        </p:blipFill>
        <p:spPr bwMode="auto">
          <a:xfrm flipH="1">
            <a:off x="7380312" y="1"/>
            <a:ext cx="1763688" cy="132276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6">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63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963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963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963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6"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457200" y="304800"/>
            <a:ext cx="8229600" cy="1311275"/>
          </a:xfrm>
        </p:spPr>
        <p:txBody>
          <a:bodyPr>
            <a:normAutofit/>
          </a:bodyPr>
          <a:lstStyle/>
          <a:p>
            <a:pPr algn="l"/>
            <a:r>
              <a:rPr lang="en-GB" dirty="0">
                <a:solidFill>
                  <a:schemeClr val="tx2"/>
                </a:solidFill>
              </a:rPr>
              <a:t>Guidelines for               transformational leadership: </a:t>
            </a:r>
            <a:r>
              <a:rPr lang="en-GB" dirty="0" err="1">
                <a:solidFill>
                  <a:schemeClr val="tx2"/>
                </a:solidFill>
              </a:rPr>
              <a:t>Yukl</a:t>
            </a:r>
            <a:endParaRPr lang="en-GB" dirty="0">
              <a:solidFill>
                <a:schemeClr val="tx2"/>
              </a:solidFill>
            </a:endParaRPr>
          </a:p>
        </p:txBody>
      </p:sp>
      <p:sp>
        <p:nvSpPr>
          <p:cNvPr id="71683" name="Rectangle 3"/>
          <p:cNvSpPr>
            <a:spLocks noGrp="1" noChangeArrowheads="1"/>
          </p:cNvSpPr>
          <p:nvPr>
            <p:ph sz="half" idx="1"/>
          </p:nvPr>
        </p:nvSpPr>
        <p:spPr>
          <a:xfrm>
            <a:off x="457200" y="1981200"/>
            <a:ext cx="4192588" cy="4256112"/>
          </a:xfrm>
        </p:spPr>
        <p:txBody>
          <a:bodyPr>
            <a:noAutofit/>
          </a:bodyPr>
          <a:lstStyle/>
          <a:p>
            <a:pPr>
              <a:lnSpc>
                <a:spcPct val="90000"/>
              </a:lnSpc>
            </a:pPr>
            <a:r>
              <a:rPr lang="en-GB" dirty="0"/>
              <a:t>Articulate a clear and appealing vision</a:t>
            </a:r>
          </a:p>
          <a:p>
            <a:pPr>
              <a:lnSpc>
                <a:spcPct val="90000"/>
              </a:lnSpc>
            </a:pPr>
            <a:r>
              <a:rPr lang="en-GB" dirty="0"/>
              <a:t>Explain how the vision can be attained</a:t>
            </a:r>
          </a:p>
          <a:p>
            <a:pPr>
              <a:lnSpc>
                <a:spcPct val="90000"/>
              </a:lnSpc>
            </a:pPr>
            <a:r>
              <a:rPr lang="en-GB" dirty="0"/>
              <a:t>Act confident and optimistic</a:t>
            </a:r>
          </a:p>
          <a:p>
            <a:pPr>
              <a:lnSpc>
                <a:spcPct val="90000"/>
              </a:lnSpc>
            </a:pPr>
            <a:r>
              <a:rPr lang="en-GB" dirty="0"/>
              <a:t>Express confidence in followers</a:t>
            </a:r>
          </a:p>
          <a:p>
            <a:pPr>
              <a:lnSpc>
                <a:spcPct val="90000"/>
              </a:lnSpc>
            </a:pPr>
            <a:r>
              <a:rPr lang="en-GB" dirty="0"/>
              <a:t>Provide opportunities for early success</a:t>
            </a:r>
          </a:p>
        </p:txBody>
      </p:sp>
      <p:sp>
        <p:nvSpPr>
          <p:cNvPr id="71684" name="Rectangle 4"/>
          <p:cNvSpPr>
            <a:spLocks noGrp="1" noChangeArrowheads="1"/>
          </p:cNvSpPr>
          <p:nvPr>
            <p:ph sz="half" idx="2"/>
          </p:nvPr>
        </p:nvSpPr>
        <p:spPr>
          <a:xfrm>
            <a:off x="4648200" y="1981200"/>
            <a:ext cx="4038600" cy="4401205"/>
          </a:xfrm>
          <a:noFill/>
          <a:ln/>
        </p:spPr>
        <p:txBody>
          <a:bodyPr>
            <a:spAutoFit/>
          </a:bodyPr>
          <a:lstStyle/>
          <a:p>
            <a:r>
              <a:rPr lang="en-GB" dirty="0"/>
              <a:t>Celebrate success</a:t>
            </a:r>
          </a:p>
          <a:p>
            <a:r>
              <a:rPr lang="en-GB" dirty="0"/>
              <a:t>Use dramatic symbolic actions to emphasise key values</a:t>
            </a:r>
          </a:p>
          <a:p>
            <a:r>
              <a:rPr lang="en-GB" dirty="0"/>
              <a:t>Lead by example</a:t>
            </a:r>
          </a:p>
          <a:p>
            <a:r>
              <a:rPr lang="en-GB" dirty="0"/>
              <a:t>Empower people to achieve the vision</a:t>
            </a:r>
          </a:p>
          <a:p>
            <a:endParaRPr lang="en-GB" dirty="0"/>
          </a:p>
          <a:p>
            <a:pPr marL="0" indent="0">
              <a:buNone/>
            </a:pPr>
            <a:endParaRPr lang="en-GB" dirty="0"/>
          </a:p>
        </p:txBody>
      </p:sp>
      <p:pic>
        <p:nvPicPr>
          <p:cNvPr id="5" name="Picture 3" descr="C:\Users\Michael\AppData\Local\Microsoft\Windows\Temporary Internet Files\Content.IE5\4LIQTBIU\MP900398791[1].jpg"/>
          <p:cNvPicPr>
            <a:picLocks noChangeAspect="1" noChangeArrowheads="1"/>
          </p:cNvPicPr>
          <p:nvPr/>
        </p:nvPicPr>
        <p:blipFill>
          <a:blip r:embed="rId3" cstate="print"/>
          <a:srcRect/>
          <a:stretch>
            <a:fillRect/>
          </a:stretch>
        </p:blipFill>
        <p:spPr bwMode="auto">
          <a:xfrm flipH="1">
            <a:off x="7596336" y="1"/>
            <a:ext cx="1547664" cy="116074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68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168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168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168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168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68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1684">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1684">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168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300038"/>
            <a:ext cx="8229600" cy="1311275"/>
          </a:xfrm>
        </p:spPr>
        <p:txBody>
          <a:bodyPr>
            <a:normAutofit/>
          </a:bodyPr>
          <a:lstStyle/>
          <a:p>
            <a:r>
              <a:rPr lang="en-GB" dirty="0">
                <a:solidFill>
                  <a:schemeClr val="tx2"/>
                </a:solidFill>
              </a:rPr>
              <a:t>7 ways of studying </a:t>
            </a:r>
            <a:br>
              <a:rPr lang="en-GB" dirty="0">
                <a:solidFill>
                  <a:schemeClr val="tx2"/>
                </a:solidFill>
              </a:rPr>
            </a:br>
            <a:r>
              <a:rPr lang="en-GB" dirty="0">
                <a:solidFill>
                  <a:schemeClr val="tx2"/>
                </a:solidFill>
              </a:rPr>
              <a:t>managerial leadership</a:t>
            </a:r>
          </a:p>
        </p:txBody>
      </p:sp>
      <p:sp>
        <p:nvSpPr>
          <p:cNvPr id="46083" name="Rectangle 3"/>
          <p:cNvSpPr>
            <a:spLocks noGrp="1" noChangeArrowheads="1"/>
          </p:cNvSpPr>
          <p:nvPr>
            <p:ph idx="1"/>
          </p:nvPr>
        </p:nvSpPr>
        <p:spPr>
          <a:xfrm>
            <a:off x="434975" y="1844824"/>
            <a:ext cx="8229600" cy="3844770"/>
          </a:xfrm>
          <a:noFill/>
          <a:ln/>
        </p:spPr>
        <p:txBody>
          <a:bodyPr wrap="square">
            <a:spAutoFit/>
          </a:bodyPr>
          <a:lstStyle/>
          <a:p>
            <a:pPr marL="457200" indent="-457200">
              <a:lnSpc>
                <a:spcPct val="80000"/>
              </a:lnSpc>
              <a:buFont typeface="+mj-lt"/>
              <a:buAutoNum type="arabicPeriod"/>
            </a:pPr>
            <a:r>
              <a:rPr lang="en-GB" dirty="0">
                <a:solidFill>
                  <a:schemeClr val="tx2"/>
                </a:solidFill>
              </a:rPr>
              <a:t>Qualities or traits </a:t>
            </a:r>
            <a:r>
              <a:rPr lang="en-GB" dirty="0"/>
              <a:t>approach</a:t>
            </a:r>
          </a:p>
          <a:p>
            <a:pPr marL="457200" indent="-457200">
              <a:lnSpc>
                <a:spcPct val="80000"/>
              </a:lnSpc>
              <a:buFont typeface="+mj-lt"/>
              <a:buAutoNum type="arabicPeriod"/>
            </a:pPr>
            <a:r>
              <a:rPr lang="en-GB" dirty="0"/>
              <a:t>The </a:t>
            </a:r>
            <a:r>
              <a:rPr lang="en-GB" dirty="0">
                <a:solidFill>
                  <a:schemeClr val="tx2"/>
                </a:solidFill>
              </a:rPr>
              <a:t>functional</a:t>
            </a:r>
            <a:r>
              <a:rPr lang="en-GB" dirty="0"/>
              <a:t> or </a:t>
            </a:r>
            <a:r>
              <a:rPr lang="en-GB" dirty="0">
                <a:solidFill>
                  <a:schemeClr val="tx2"/>
                </a:solidFill>
              </a:rPr>
              <a:t>group </a:t>
            </a:r>
            <a:r>
              <a:rPr lang="en-GB" dirty="0"/>
              <a:t>approach</a:t>
            </a:r>
          </a:p>
          <a:p>
            <a:pPr marL="457200" indent="-457200">
              <a:lnSpc>
                <a:spcPct val="80000"/>
              </a:lnSpc>
              <a:buFont typeface="+mj-lt"/>
              <a:buAutoNum type="arabicPeriod"/>
            </a:pPr>
            <a:r>
              <a:rPr lang="en-GB" dirty="0"/>
              <a:t>Leadership </a:t>
            </a:r>
            <a:r>
              <a:rPr lang="en-GB" dirty="0">
                <a:solidFill>
                  <a:schemeClr val="tx2"/>
                </a:solidFill>
              </a:rPr>
              <a:t>behaviour</a:t>
            </a:r>
            <a:endParaRPr lang="en-GB" dirty="0"/>
          </a:p>
          <a:p>
            <a:pPr marL="457200" indent="-457200">
              <a:lnSpc>
                <a:spcPct val="80000"/>
              </a:lnSpc>
              <a:buFont typeface="+mj-lt"/>
              <a:buAutoNum type="arabicPeriod"/>
            </a:pPr>
            <a:r>
              <a:rPr lang="en-GB" dirty="0">
                <a:solidFill>
                  <a:schemeClr val="tx2"/>
                </a:solidFill>
              </a:rPr>
              <a:t>Styles</a:t>
            </a:r>
            <a:r>
              <a:rPr lang="en-GB" dirty="0"/>
              <a:t> of leadership</a:t>
            </a:r>
          </a:p>
          <a:p>
            <a:pPr marL="457200" indent="-457200">
              <a:lnSpc>
                <a:spcPct val="80000"/>
              </a:lnSpc>
              <a:buFont typeface="+mj-lt"/>
              <a:buAutoNum type="arabicPeriod"/>
            </a:pPr>
            <a:r>
              <a:rPr lang="en-GB" dirty="0"/>
              <a:t>The </a:t>
            </a:r>
            <a:r>
              <a:rPr lang="en-GB" dirty="0">
                <a:solidFill>
                  <a:schemeClr val="tx2"/>
                </a:solidFill>
              </a:rPr>
              <a:t>situational </a:t>
            </a:r>
            <a:r>
              <a:rPr lang="en-GB" dirty="0"/>
              <a:t>approach and          </a:t>
            </a:r>
            <a:r>
              <a:rPr lang="en-GB" dirty="0">
                <a:solidFill>
                  <a:schemeClr val="tx2"/>
                </a:solidFill>
              </a:rPr>
              <a:t>contingency</a:t>
            </a:r>
            <a:r>
              <a:rPr lang="en-GB" dirty="0"/>
              <a:t> models</a:t>
            </a:r>
          </a:p>
          <a:p>
            <a:pPr marL="457200" indent="-457200">
              <a:lnSpc>
                <a:spcPct val="80000"/>
              </a:lnSpc>
              <a:buFont typeface="+mj-lt"/>
              <a:buAutoNum type="arabicPeriod"/>
            </a:pPr>
            <a:r>
              <a:rPr lang="en-GB" dirty="0">
                <a:solidFill>
                  <a:schemeClr val="tx2"/>
                </a:solidFill>
              </a:rPr>
              <a:t>Transformational</a:t>
            </a:r>
            <a:r>
              <a:rPr lang="en-GB" dirty="0"/>
              <a:t> leadership</a:t>
            </a:r>
          </a:p>
          <a:p>
            <a:pPr marL="457200" indent="-457200">
              <a:lnSpc>
                <a:spcPct val="80000"/>
              </a:lnSpc>
              <a:buFont typeface="+mj-lt"/>
              <a:buAutoNum type="arabicPeriod"/>
            </a:pPr>
            <a:r>
              <a:rPr lang="en-GB" dirty="0">
                <a:solidFill>
                  <a:schemeClr val="tx2"/>
                </a:solidFill>
              </a:rPr>
              <a:t>Inspirational </a:t>
            </a:r>
            <a:r>
              <a:rPr lang="en-GB" dirty="0"/>
              <a:t>leadership</a:t>
            </a:r>
          </a:p>
        </p:txBody>
      </p:sp>
      <p:pic>
        <p:nvPicPr>
          <p:cNvPr id="4" name="Picture 2" descr="C:\Users\Michael\AppData\Local\Microsoft\Windows\Temporary Internet Files\Content.IE5\DTCKYBWZ\MC900014258[1].wmf"/>
          <p:cNvPicPr>
            <a:picLocks noChangeAspect="1" noChangeArrowheads="1"/>
          </p:cNvPicPr>
          <p:nvPr/>
        </p:nvPicPr>
        <p:blipFill>
          <a:blip r:embed="rId3" cstate="print"/>
          <a:srcRect/>
          <a:stretch>
            <a:fillRect/>
          </a:stretch>
        </p:blipFill>
        <p:spPr bwMode="auto">
          <a:xfrm>
            <a:off x="6588224" y="3573016"/>
            <a:ext cx="2088232" cy="20882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nodeType="clickEffect">
                                  <p:stCondLst>
                                    <p:cond delay="0"/>
                                  </p:stCondLst>
                                  <p:iterate type="lt">
                                    <p:tmPct val="4000"/>
                                  </p:iterate>
                                  <p:childTnLst>
                                    <p:set>
                                      <p:cBhvr override="childStyle">
                                        <p:cTn id="6" dur="500" fill="hold"/>
                                        <p:tgtEl>
                                          <p:spTgt spid="46083">
                                            <p:txEl>
                                              <p:pRg st="6" end="6"/>
                                            </p:txEl>
                                          </p:spTgt>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288925"/>
            <a:ext cx="8229600" cy="1311275"/>
          </a:xfrm>
        </p:spPr>
        <p:txBody>
          <a:bodyPr>
            <a:normAutofit/>
          </a:bodyPr>
          <a:lstStyle/>
          <a:p>
            <a:r>
              <a:rPr lang="en-GB" dirty="0">
                <a:solidFill>
                  <a:schemeClr val="tx2"/>
                </a:solidFill>
              </a:rPr>
              <a:t>Inspirational, visionary</a:t>
            </a:r>
            <a:br>
              <a:rPr lang="en-GB" dirty="0">
                <a:solidFill>
                  <a:schemeClr val="tx2"/>
                </a:solidFill>
              </a:rPr>
            </a:br>
            <a:r>
              <a:rPr lang="en-GB" dirty="0">
                <a:solidFill>
                  <a:schemeClr val="tx2"/>
                </a:solidFill>
              </a:rPr>
              <a:t>or charismatic leadership</a:t>
            </a:r>
          </a:p>
        </p:txBody>
      </p:sp>
      <p:sp>
        <p:nvSpPr>
          <p:cNvPr id="72707" name="Rectangle 3"/>
          <p:cNvSpPr>
            <a:spLocks noGrp="1" noChangeArrowheads="1"/>
          </p:cNvSpPr>
          <p:nvPr>
            <p:ph idx="1"/>
          </p:nvPr>
        </p:nvSpPr>
        <p:spPr>
          <a:xfrm>
            <a:off x="428625" y="1943100"/>
            <a:ext cx="8229600" cy="4137025"/>
          </a:xfrm>
        </p:spPr>
        <p:txBody>
          <a:bodyPr>
            <a:normAutofit fontScale="85000" lnSpcReduction="10000"/>
          </a:bodyPr>
          <a:lstStyle/>
          <a:p>
            <a:pPr>
              <a:buFontTx/>
              <a:buNone/>
            </a:pPr>
            <a:r>
              <a:rPr lang="en-GB" sz="3000" i="1" dirty="0"/>
              <a:t>‘Charismatic leaders transform followers by creating changes in their goals, values, needs, beliefs and aspirations. </a:t>
            </a:r>
          </a:p>
          <a:p>
            <a:pPr>
              <a:buFontTx/>
              <a:buNone/>
            </a:pPr>
            <a:r>
              <a:rPr lang="en-GB" sz="3000" i="1" dirty="0"/>
              <a:t>They accomplish this transformation by appealing to followers’ self-concepts – namely their values and personal identity.’</a:t>
            </a:r>
          </a:p>
          <a:p>
            <a:pPr>
              <a:buFontTx/>
              <a:buNone/>
            </a:pPr>
            <a:endParaRPr lang="en-GB" sz="3000" i="1" dirty="0"/>
          </a:p>
          <a:p>
            <a:pPr>
              <a:buFontTx/>
              <a:buNone/>
            </a:pPr>
            <a:endParaRPr lang="en-GB" sz="3000" i="1" dirty="0"/>
          </a:p>
          <a:p>
            <a:pPr>
              <a:buFontTx/>
              <a:buNone/>
            </a:pPr>
            <a:endParaRPr lang="en-GB" sz="3000" i="1" dirty="0"/>
          </a:p>
          <a:p>
            <a:pPr>
              <a:buFontTx/>
              <a:buNone/>
            </a:pPr>
            <a:r>
              <a:rPr lang="en-GB" sz="2200" dirty="0" err="1"/>
              <a:t>Kreitner</a:t>
            </a:r>
            <a:r>
              <a:rPr lang="en-GB" sz="2200" dirty="0"/>
              <a:t> et al.</a:t>
            </a:r>
          </a:p>
        </p:txBody>
      </p:sp>
      <p:pic>
        <p:nvPicPr>
          <p:cNvPr id="27650" name="Picture 2" descr="C:\Users\Michael\AppData\Local\Microsoft\Windows\Temporary Internet Files\Content.IE5\D6985L8L\MP900443371[1].jpg"/>
          <p:cNvPicPr>
            <a:picLocks noChangeAspect="1" noChangeArrowheads="1"/>
          </p:cNvPicPr>
          <p:nvPr/>
        </p:nvPicPr>
        <p:blipFill>
          <a:blip r:embed="rId3" cstate="print"/>
          <a:srcRect/>
          <a:stretch>
            <a:fillRect/>
          </a:stretch>
        </p:blipFill>
        <p:spPr bwMode="auto">
          <a:xfrm flipH="1">
            <a:off x="7452320" y="4365104"/>
            <a:ext cx="1434456" cy="227687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72707">
                                            <p:txEl>
                                              <p:pRg st="0" end="0"/>
                                            </p:txEl>
                                          </p:spTgt>
                                        </p:tgtEl>
                                        <p:attrNameLst>
                                          <p:attrName>style.visibility</p:attrName>
                                        </p:attrNameLst>
                                      </p:cBhvr>
                                      <p:to>
                                        <p:strVal val="visible"/>
                                      </p:to>
                                    </p:set>
                                    <p:anim calcmode="discrete" valueType="clr">
                                      <p:cBhvr override="childStyle">
                                        <p:cTn id="7" dur="80"/>
                                        <p:tgtEl>
                                          <p:spTgt spid="72707">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72707">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72707">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72707">
                                            <p:txEl>
                                              <p:pRg st="1" end="1"/>
                                            </p:txEl>
                                          </p:spTgt>
                                        </p:tgtEl>
                                        <p:attrNameLst>
                                          <p:attrName>style.visibility</p:attrName>
                                        </p:attrNameLst>
                                      </p:cBhvr>
                                      <p:to>
                                        <p:strVal val="visible"/>
                                      </p:to>
                                    </p:set>
                                    <p:anim calcmode="discrete" valueType="clr">
                                      <p:cBhvr override="childStyle">
                                        <p:cTn id="14" dur="80"/>
                                        <p:tgtEl>
                                          <p:spTgt spid="72707">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72707">
                                            <p:txEl>
                                              <p:pRg st="1" end="1"/>
                                            </p:txEl>
                                          </p:spTgt>
                                        </p:tgtEl>
                                        <p:attrNameLst>
                                          <p:attrName>fillcolor</p:attrName>
                                        </p:attrNameLst>
                                      </p:cBhvr>
                                      <p:tavLst>
                                        <p:tav tm="0">
                                          <p:val>
                                            <p:clrVal>
                                              <a:schemeClr val="accent2"/>
                                            </p:clrVal>
                                          </p:val>
                                        </p:tav>
                                        <p:tav tm="50000">
                                          <p:val>
                                            <p:clrVal>
                                              <a:schemeClr val="hlink"/>
                                            </p:clrVal>
                                          </p:val>
                                        </p:tav>
                                      </p:tavLst>
                                    </p:anim>
                                    <p:set>
                                      <p:cBhvr>
                                        <p:cTn id="16" dur="80"/>
                                        <p:tgtEl>
                                          <p:spTgt spid="72707">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The vision thing....</a:t>
            </a:r>
          </a:p>
        </p:txBody>
      </p:sp>
      <p:sp>
        <p:nvSpPr>
          <p:cNvPr id="3" name="Content Placeholder 2"/>
          <p:cNvSpPr>
            <a:spLocks noGrp="1"/>
          </p:cNvSpPr>
          <p:nvPr>
            <p:ph idx="1"/>
          </p:nvPr>
        </p:nvSpPr>
        <p:spPr>
          <a:xfrm>
            <a:off x="457200" y="1412776"/>
            <a:ext cx="8229600" cy="4713387"/>
          </a:xfrm>
        </p:spPr>
        <p:txBody>
          <a:bodyPr/>
          <a:lstStyle/>
          <a:p>
            <a:r>
              <a:rPr lang="en-GB" dirty="0"/>
              <a:t>The ability to see the bigger picture</a:t>
            </a:r>
          </a:p>
          <a:p>
            <a:r>
              <a:rPr lang="en-GB" dirty="0"/>
              <a:t>Taking a long-term view</a:t>
            </a:r>
          </a:p>
          <a:p>
            <a:r>
              <a:rPr lang="en-GB" dirty="0"/>
              <a:t>Getting everyone to work together to achieve the organisation’s objectives</a:t>
            </a:r>
          </a:p>
          <a:p>
            <a:r>
              <a:rPr lang="en-GB" dirty="0"/>
              <a:t>Create the right climate</a:t>
            </a:r>
          </a:p>
          <a:p>
            <a:r>
              <a:rPr lang="en-GB" dirty="0"/>
              <a:t>Learn from mistakes not punish</a:t>
            </a:r>
          </a:p>
          <a:p>
            <a:r>
              <a:rPr lang="en-GB" dirty="0"/>
              <a:t>More commitment from people, not just compliance     (Whitehead, 2002)</a:t>
            </a:r>
          </a:p>
        </p:txBody>
      </p:sp>
      <p:pic>
        <p:nvPicPr>
          <p:cNvPr id="28674" name="Picture 2" descr="C:\Users\Michael\AppData\Local\Microsoft\Windows\Temporary Internet Files\Content.IE5\DTCKYBWZ\MP900433064[1].jpg"/>
          <p:cNvPicPr>
            <a:picLocks noChangeAspect="1" noChangeArrowheads="1"/>
          </p:cNvPicPr>
          <p:nvPr/>
        </p:nvPicPr>
        <p:blipFill>
          <a:blip r:embed="rId2" cstate="print"/>
          <a:srcRect/>
          <a:stretch>
            <a:fillRect/>
          </a:stretch>
        </p:blipFill>
        <p:spPr bwMode="auto">
          <a:xfrm>
            <a:off x="6948264" y="188640"/>
            <a:ext cx="2048272" cy="1866854"/>
          </a:xfrm>
          <a:prstGeom prst="rect">
            <a:avLst/>
          </a:prstGeom>
          <a:noFill/>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chemeClr val="tx2"/>
                </a:solidFill>
              </a:rPr>
              <a:t>Key quote    </a:t>
            </a:r>
          </a:p>
        </p:txBody>
      </p:sp>
      <p:sp>
        <p:nvSpPr>
          <p:cNvPr id="3" name="Content Placeholder 2"/>
          <p:cNvSpPr>
            <a:spLocks noGrp="1"/>
          </p:cNvSpPr>
          <p:nvPr>
            <p:ph idx="1"/>
          </p:nvPr>
        </p:nvSpPr>
        <p:spPr>
          <a:xfrm>
            <a:off x="457200" y="1412776"/>
            <a:ext cx="8229600" cy="4968552"/>
          </a:xfrm>
        </p:spPr>
        <p:txBody>
          <a:bodyPr>
            <a:normAutofit/>
          </a:bodyPr>
          <a:lstStyle/>
          <a:p>
            <a:pPr>
              <a:buNone/>
            </a:pPr>
            <a:endParaRPr lang="en-GB" dirty="0"/>
          </a:p>
          <a:p>
            <a:pPr>
              <a:buNone/>
            </a:pPr>
            <a:r>
              <a:rPr lang="en-GB" dirty="0"/>
              <a:t>‘What sets great leaders apart is their ability to engage those around them in a shared vision of the future.</a:t>
            </a:r>
          </a:p>
          <a:p>
            <a:pPr>
              <a:buNone/>
            </a:pPr>
            <a:r>
              <a:rPr lang="en-GB" dirty="0"/>
              <a:t>By making the right decisions, they demonstrate their commitment to turning their vision into reality;</a:t>
            </a:r>
          </a:p>
          <a:p>
            <a:pPr>
              <a:buNone/>
            </a:pPr>
            <a:r>
              <a:rPr lang="en-GB" dirty="0"/>
              <a:t>And by doing so successfully, they instil in others the confidence to trust in their leadership’</a:t>
            </a:r>
          </a:p>
          <a:p>
            <a:pPr>
              <a:buNone/>
            </a:pPr>
            <a:r>
              <a:rPr lang="en-GB" sz="2000" dirty="0"/>
              <a:t>Sir Brian Nicholson</a:t>
            </a:r>
          </a:p>
        </p:txBody>
      </p:sp>
      <p:pic>
        <p:nvPicPr>
          <p:cNvPr id="4" name="Picture 3" descr="churchill.bmp"/>
          <p:cNvPicPr>
            <a:picLocks noChangeAspect="1"/>
          </p:cNvPicPr>
          <p:nvPr/>
        </p:nvPicPr>
        <p:blipFill>
          <a:blip r:embed="rId2" cstate="print"/>
          <a:stretch>
            <a:fillRect/>
          </a:stretch>
        </p:blipFill>
        <p:spPr>
          <a:xfrm>
            <a:off x="6286857" y="0"/>
            <a:ext cx="2857143" cy="1600000"/>
          </a:xfrm>
          <a:prstGeom prst="rect">
            <a:avLst/>
          </a:prstGeom>
        </p:spPr>
      </p:pic>
    </p:spTree>
  </p:cSld>
  <p:clrMapOvr>
    <a:masterClrMapping/>
  </p:clrMapOvr>
  <p:transition>
    <p:dissolv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280988" y="5859463"/>
            <a:ext cx="8534400" cy="550862"/>
          </a:xfrm>
          <a:prstGeom prst="rect">
            <a:avLst/>
          </a:prstGeom>
          <a:noFill/>
          <a:ln w="9525">
            <a:noFill/>
            <a:miter lim="800000"/>
            <a:headEnd/>
            <a:tailEnd/>
          </a:ln>
          <a:effectLst/>
        </p:spPr>
        <p:txBody>
          <a:bodyPr>
            <a:spAutoFit/>
          </a:bodyPr>
          <a:lstStyle/>
          <a:p>
            <a:pPr eaLnBrk="0" hangingPunct="0">
              <a:spcBef>
                <a:spcPct val="50000"/>
              </a:spcBef>
            </a:pPr>
            <a:r>
              <a:rPr lang="en-GB" sz="1200" dirty="0"/>
              <a:t>Figure 10.10 </a:t>
            </a:r>
            <a:r>
              <a:rPr lang="en-GB" dirty="0"/>
              <a:t> The leadership ‘jigsaw’</a:t>
            </a:r>
          </a:p>
          <a:p>
            <a:pPr eaLnBrk="0" hangingPunct="0">
              <a:spcBef>
                <a:spcPct val="50000"/>
              </a:spcBef>
            </a:pPr>
            <a:r>
              <a:rPr lang="en-GB" sz="800" i="1" dirty="0"/>
              <a:t>Source</a:t>
            </a:r>
            <a:r>
              <a:rPr lang="en-GB" sz="800" dirty="0"/>
              <a:t>: Cutler, A. ‘A Good Fit Is Essential’, </a:t>
            </a:r>
            <a:r>
              <a:rPr lang="en-GB" sz="800" i="1" dirty="0"/>
              <a:t>Professional Manager</a:t>
            </a:r>
            <a:r>
              <a:rPr lang="en-GB" sz="800" dirty="0"/>
              <a:t>, vol. 15, no. 3, May 2005, p. 38. Reproduced with permission from Chartered Management Institute and Alan Cutler</a:t>
            </a:r>
          </a:p>
        </p:txBody>
      </p:sp>
      <p:pic>
        <p:nvPicPr>
          <p:cNvPr id="12291" name="Picture 3" descr="O:\Graphics\Powerpoint\PE_UK\PE254-Mullins\Final files\GIF\ch10\M10NF010.gif"/>
          <p:cNvPicPr>
            <a:picLocks noChangeAspect="1" noChangeArrowheads="1"/>
          </p:cNvPicPr>
          <p:nvPr/>
        </p:nvPicPr>
        <p:blipFill>
          <a:blip r:embed="rId3" cstate="print"/>
          <a:srcRect/>
          <a:stretch>
            <a:fillRect/>
          </a:stretch>
        </p:blipFill>
        <p:spPr bwMode="auto">
          <a:xfrm>
            <a:off x="1658938" y="360363"/>
            <a:ext cx="5813425" cy="545941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12291"/>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dirty="0"/>
              <a:t>New skills and competencies</a:t>
            </a:r>
          </a:p>
        </p:txBody>
      </p:sp>
      <p:sp>
        <p:nvSpPr>
          <p:cNvPr id="78851" name="Rectangle 3"/>
          <p:cNvSpPr>
            <a:spLocks noGrp="1" noChangeArrowheads="1"/>
          </p:cNvSpPr>
          <p:nvPr>
            <p:ph idx="1"/>
          </p:nvPr>
        </p:nvSpPr>
        <p:spPr>
          <a:xfrm>
            <a:off x="438150" y="1693863"/>
            <a:ext cx="8229600" cy="4525962"/>
          </a:xfrm>
        </p:spPr>
        <p:txBody>
          <a:bodyPr>
            <a:normAutofit lnSpcReduction="10000"/>
          </a:bodyPr>
          <a:lstStyle/>
          <a:p>
            <a:pPr>
              <a:lnSpc>
                <a:spcPct val="90000"/>
              </a:lnSpc>
            </a:pPr>
            <a:r>
              <a:rPr lang="en-GB" sz="2800" dirty="0"/>
              <a:t>The new leader understands and practises the power of appreciation   </a:t>
            </a:r>
            <a:r>
              <a:rPr lang="en-GB" sz="2800" dirty="0">
                <a:solidFill>
                  <a:schemeClr val="accent1"/>
                </a:solidFill>
              </a:rPr>
              <a:t>says thanks</a:t>
            </a:r>
            <a:br>
              <a:rPr lang="en-GB" sz="2800" dirty="0"/>
            </a:br>
            <a:endParaRPr lang="en-GB" sz="2800" dirty="0"/>
          </a:p>
          <a:p>
            <a:pPr>
              <a:lnSpc>
                <a:spcPct val="90000"/>
              </a:lnSpc>
            </a:pPr>
            <a:r>
              <a:rPr lang="en-GB" sz="2800" dirty="0"/>
              <a:t>The new leader keeps reminding people of what is important  </a:t>
            </a:r>
            <a:r>
              <a:rPr lang="en-GB" sz="2800" dirty="0">
                <a:solidFill>
                  <a:schemeClr val="accent1"/>
                </a:solidFill>
              </a:rPr>
              <a:t> stays focused </a:t>
            </a:r>
            <a:br>
              <a:rPr lang="en-GB" sz="2800" dirty="0"/>
            </a:br>
            <a:endParaRPr lang="en-GB" sz="2800" dirty="0"/>
          </a:p>
          <a:p>
            <a:pPr>
              <a:lnSpc>
                <a:spcPct val="90000"/>
              </a:lnSpc>
            </a:pPr>
            <a:r>
              <a:rPr lang="en-GB" sz="2800" dirty="0"/>
              <a:t>The new leader generates and sustains trust </a:t>
            </a:r>
            <a:r>
              <a:rPr lang="en-GB" sz="2800" dirty="0">
                <a:solidFill>
                  <a:schemeClr val="accent1"/>
                </a:solidFill>
              </a:rPr>
              <a:t>is fair</a:t>
            </a:r>
            <a:br>
              <a:rPr lang="en-GB" sz="2800" dirty="0"/>
            </a:br>
            <a:endParaRPr lang="en-GB" sz="2800" dirty="0"/>
          </a:p>
          <a:p>
            <a:pPr>
              <a:lnSpc>
                <a:spcPct val="90000"/>
              </a:lnSpc>
            </a:pPr>
            <a:r>
              <a:rPr lang="en-GB" sz="2800" dirty="0"/>
              <a:t>The new leader and the led are intimate allies </a:t>
            </a:r>
            <a:r>
              <a:rPr lang="en-GB" sz="2800" dirty="0">
                <a:solidFill>
                  <a:schemeClr val="accent1"/>
                </a:solidFill>
              </a:rPr>
              <a:t>team</a:t>
            </a:r>
            <a:br>
              <a:rPr lang="en-GB" sz="2800" dirty="0"/>
            </a:br>
            <a:br>
              <a:rPr lang="en-GB" sz="2400" dirty="0"/>
            </a:br>
            <a:r>
              <a:rPr lang="en-GB" sz="2400" dirty="0" err="1"/>
              <a:t>Bennis</a:t>
            </a:r>
            <a:endParaRPr lang="en-GB" sz="24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Leading in changing times</a:t>
            </a:r>
          </a:p>
        </p:txBody>
      </p:sp>
      <p:sp>
        <p:nvSpPr>
          <p:cNvPr id="3" name="Content Placeholder 2"/>
          <p:cNvSpPr>
            <a:spLocks noGrp="1"/>
          </p:cNvSpPr>
          <p:nvPr>
            <p:ph idx="1"/>
          </p:nvPr>
        </p:nvSpPr>
        <p:spPr/>
        <p:txBody>
          <a:bodyPr>
            <a:normAutofit/>
          </a:bodyPr>
          <a:lstStyle/>
          <a:p>
            <a:r>
              <a:rPr lang="en-GB" dirty="0"/>
              <a:t>Show energy and optimism</a:t>
            </a:r>
          </a:p>
          <a:p>
            <a:r>
              <a:rPr lang="en-GB" dirty="0"/>
              <a:t>Be open to change</a:t>
            </a:r>
          </a:p>
          <a:p>
            <a:r>
              <a:rPr lang="en-GB" dirty="0"/>
              <a:t>Communicate</a:t>
            </a:r>
          </a:p>
          <a:p>
            <a:r>
              <a:rPr lang="en-GB" dirty="0"/>
              <a:t>Empower employees</a:t>
            </a:r>
          </a:p>
          <a:p>
            <a:r>
              <a:rPr lang="en-GB" dirty="0"/>
              <a:t>Improve the organisation</a:t>
            </a:r>
          </a:p>
          <a:p>
            <a:r>
              <a:rPr lang="en-GB" dirty="0"/>
              <a:t>Develop talent</a:t>
            </a:r>
          </a:p>
          <a:p>
            <a:pPr>
              <a:buNone/>
            </a:pPr>
            <a:endParaRPr lang="en-GB" dirty="0"/>
          </a:p>
          <a:p>
            <a:pPr>
              <a:buNone/>
            </a:pPr>
            <a:r>
              <a:rPr lang="en-GB" sz="2800" dirty="0"/>
              <a:t>Cooper et al, 2012</a:t>
            </a:r>
          </a:p>
        </p:txBody>
      </p:sp>
      <p:pic>
        <p:nvPicPr>
          <p:cNvPr id="29698" name="Picture 2" descr="C:\Users\Michael\AppData\Local\Microsoft\Windows\Temporary Internet Files\Content.IE5\IVNQBAJR\MC900054859[1].wmf"/>
          <p:cNvPicPr>
            <a:picLocks noChangeAspect="1" noChangeArrowheads="1"/>
          </p:cNvPicPr>
          <p:nvPr/>
        </p:nvPicPr>
        <p:blipFill>
          <a:blip r:embed="rId2" cstate="print"/>
          <a:srcRect/>
          <a:stretch>
            <a:fillRect/>
          </a:stretch>
        </p:blipFill>
        <p:spPr bwMode="auto">
          <a:xfrm>
            <a:off x="6813048" y="3933056"/>
            <a:ext cx="1911045" cy="236472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Scale>
                                      <p:cBhvr>
                                        <p:cTn id="7"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3">
                                            <p:txEl>
                                              <p:pRg st="0" end="0"/>
                                            </p:txEl>
                                          </p:spTgt>
                                        </p:tgtEl>
                                        <p:attrNameLst>
                                          <p:attrName>ppt_x</p:attrName>
                                          <p:attrName>ppt_y</p:attrName>
                                        </p:attrNameLst>
                                      </p:cBhvr>
                                    </p:animMotion>
                                    <p:animEffect transition="in" filter="fade">
                                      <p:cBhvr>
                                        <p:cTn id="9" dur="10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Scale>
                                      <p:cBhvr>
                                        <p:cTn id="14"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3">
                                            <p:txEl>
                                              <p:pRg st="1" end="1"/>
                                            </p:txEl>
                                          </p:spTgt>
                                        </p:tgtEl>
                                        <p:attrNameLst>
                                          <p:attrName>ppt_x</p:attrName>
                                          <p:attrName>ppt_y</p:attrName>
                                        </p:attrNameLst>
                                      </p:cBhvr>
                                    </p:animMotion>
                                    <p:animEffect transition="in" filter="fade">
                                      <p:cBhvr>
                                        <p:cTn id="16" dur="1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Scale>
                                      <p:cBhvr>
                                        <p:cTn id="21"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3">
                                            <p:txEl>
                                              <p:pRg st="2" end="2"/>
                                            </p:txEl>
                                          </p:spTgt>
                                        </p:tgtEl>
                                        <p:attrNameLst>
                                          <p:attrName>ppt_x</p:attrName>
                                          <p:attrName>ppt_y</p:attrName>
                                        </p:attrNameLst>
                                      </p:cBhvr>
                                    </p:animMotion>
                                    <p:animEffect transition="in" filter="fade">
                                      <p:cBhvr>
                                        <p:cTn id="23" dur="10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Scale>
                                      <p:cBhvr>
                                        <p:cTn id="28" dur="1000" decel="50000" fill="hold">
                                          <p:stCondLst>
                                            <p:cond delay="0"/>
                                          </p:stCondLst>
                                        </p:cTn>
                                        <p:tgtEl>
                                          <p:spTgt spid="3">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9" dur="1000" decel="50000" fill="hold">
                                          <p:stCondLst>
                                            <p:cond delay="0"/>
                                          </p:stCondLst>
                                        </p:cTn>
                                        <p:tgtEl>
                                          <p:spTgt spid="3">
                                            <p:txEl>
                                              <p:pRg st="3" end="3"/>
                                            </p:txEl>
                                          </p:spTgt>
                                        </p:tgtEl>
                                        <p:attrNameLst>
                                          <p:attrName>ppt_x</p:attrName>
                                          <p:attrName>ppt_y</p:attrName>
                                        </p:attrNameLst>
                                      </p:cBhvr>
                                    </p:animMotion>
                                    <p:animEffect transition="in" filter="fade">
                                      <p:cBhvr>
                                        <p:cTn id="30" dur="10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Scale>
                                      <p:cBhvr>
                                        <p:cTn id="35" dur="1000" decel="50000" fill="hold">
                                          <p:stCondLst>
                                            <p:cond delay="0"/>
                                          </p:stCondLst>
                                        </p:cTn>
                                        <p:tgtEl>
                                          <p:spTgt spid="3">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6" dur="1000" decel="50000" fill="hold">
                                          <p:stCondLst>
                                            <p:cond delay="0"/>
                                          </p:stCondLst>
                                        </p:cTn>
                                        <p:tgtEl>
                                          <p:spTgt spid="3">
                                            <p:txEl>
                                              <p:pRg st="4" end="4"/>
                                            </p:txEl>
                                          </p:spTgt>
                                        </p:tgtEl>
                                        <p:attrNameLst>
                                          <p:attrName>ppt_x</p:attrName>
                                          <p:attrName>ppt_y</p:attrName>
                                        </p:attrNameLst>
                                      </p:cBhvr>
                                    </p:animMotion>
                                    <p:animEffect transition="in" filter="fade">
                                      <p:cBhvr>
                                        <p:cTn id="37" dur="10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Scale>
                                      <p:cBhvr>
                                        <p:cTn id="42" dur="1000" decel="50000" fill="hold">
                                          <p:stCondLst>
                                            <p:cond delay="0"/>
                                          </p:stCondLst>
                                        </p:cTn>
                                        <p:tgtEl>
                                          <p:spTgt spid="3">
                                            <p:txEl>
                                              <p:pRg st="5" end="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3" dur="1000" decel="50000" fill="hold">
                                          <p:stCondLst>
                                            <p:cond delay="0"/>
                                          </p:stCondLst>
                                        </p:cTn>
                                        <p:tgtEl>
                                          <p:spTgt spid="3">
                                            <p:txEl>
                                              <p:pRg st="5" end="5"/>
                                            </p:txEl>
                                          </p:spTgt>
                                        </p:tgtEl>
                                        <p:attrNameLst>
                                          <p:attrName>ppt_x</p:attrName>
                                          <p:attrName>ppt_y</p:attrName>
                                        </p:attrNameLst>
                                      </p:cBhvr>
                                    </p:animMotion>
                                    <p:animEffect transition="in" filter="fade">
                                      <p:cBhvr>
                                        <p:cTn id="44" dur="10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Scale>
                                      <p:cBhvr>
                                        <p:cTn id="49" dur="1000" decel="50000" fill="hold">
                                          <p:stCondLst>
                                            <p:cond delay="0"/>
                                          </p:stCondLst>
                                        </p:cTn>
                                        <p:tgtEl>
                                          <p:spTgt spid="3">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0" dur="1000" decel="50000" fill="hold">
                                          <p:stCondLst>
                                            <p:cond delay="0"/>
                                          </p:stCondLst>
                                        </p:cTn>
                                        <p:tgtEl>
                                          <p:spTgt spid="3">
                                            <p:txEl>
                                              <p:pRg st="7" end="7"/>
                                            </p:txEl>
                                          </p:spTgt>
                                        </p:tgtEl>
                                        <p:attrNameLst>
                                          <p:attrName>ppt_x</p:attrName>
                                          <p:attrName>ppt_y</p:attrName>
                                        </p:attrNameLst>
                                      </p:cBhvr>
                                    </p:animMotion>
                                    <p:animEffect transition="in" filter="fade">
                                      <p:cBhvr>
                                        <p:cTn id="51"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chemeClr val="accent2"/>
                </a:solidFill>
              </a:rPr>
              <a:t>Today’s Objectives</a:t>
            </a:r>
          </a:p>
        </p:txBody>
      </p:sp>
      <p:sp>
        <p:nvSpPr>
          <p:cNvPr id="3" name="Content Placeholder 2"/>
          <p:cNvSpPr>
            <a:spLocks noGrp="1"/>
          </p:cNvSpPr>
          <p:nvPr>
            <p:ph idx="1"/>
          </p:nvPr>
        </p:nvSpPr>
        <p:spPr>
          <a:xfrm>
            <a:off x="290513" y="1268760"/>
            <a:ext cx="8229600" cy="5112568"/>
          </a:xfrm>
        </p:spPr>
        <p:txBody>
          <a:bodyPr>
            <a:normAutofit fontScale="55000" lnSpcReduction="20000"/>
          </a:bodyPr>
          <a:lstStyle/>
          <a:p>
            <a:pPr marL="514350" indent="-514350">
              <a:buFont typeface="+mj-lt"/>
              <a:buAutoNum type="arabicPeriod"/>
            </a:pPr>
            <a:endParaRPr lang="en-GB" dirty="0"/>
          </a:p>
          <a:p>
            <a:pPr marL="514350" indent="-514350">
              <a:buFont typeface="+mj-lt"/>
              <a:buAutoNum type="arabicPeriod"/>
            </a:pPr>
            <a:r>
              <a:rPr lang="en-GB" sz="4500" dirty="0"/>
              <a:t>To explain the meaning and importance of leadership in the workplace</a:t>
            </a:r>
          </a:p>
          <a:p>
            <a:pPr marL="514350" indent="-514350">
              <a:buFont typeface="+mj-lt"/>
              <a:buAutoNum type="arabicPeriod"/>
            </a:pPr>
            <a:r>
              <a:rPr lang="en-GB" sz="4500" dirty="0"/>
              <a:t>To contrast the main approaches to leadership</a:t>
            </a:r>
          </a:p>
          <a:p>
            <a:pPr marL="514350" indent="-514350">
              <a:buFont typeface="+mj-lt"/>
              <a:buAutoNum type="arabicPeriod"/>
            </a:pPr>
            <a:r>
              <a:rPr lang="en-GB" sz="4500" dirty="0"/>
              <a:t>To consider different leadership styles and how leaders behave</a:t>
            </a:r>
          </a:p>
          <a:p>
            <a:pPr marL="514350" indent="-514350">
              <a:buFont typeface="+mj-lt"/>
              <a:buAutoNum type="arabicPeriod"/>
            </a:pPr>
            <a:r>
              <a:rPr lang="en-GB" sz="4500" dirty="0"/>
              <a:t>To evaluate transformational and inspirational leadership</a:t>
            </a:r>
          </a:p>
          <a:p>
            <a:pPr marL="514350" indent="-514350">
              <a:buFont typeface="+mj-lt"/>
              <a:buAutoNum type="arabicPeriod"/>
            </a:pPr>
            <a:r>
              <a:rPr lang="en-GB" sz="4500" dirty="0"/>
              <a:t>To examine how leaders behave and how they exert power and influence</a:t>
            </a:r>
          </a:p>
          <a:p>
            <a:pPr marL="514350" indent="-514350">
              <a:buFont typeface="+mj-lt"/>
              <a:buAutoNum type="arabicPeriod"/>
            </a:pPr>
            <a:r>
              <a:rPr lang="en-GB" sz="4500" dirty="0"/>
              <a:t>To assess what makes leaders effective and how they can be developed.</a:t>
            </a:r>
          </a:p>
          <a:p>
            <a:pPr marL="514350" indent="-514350">
              <a:buNone/>
            </a:pPr>
            <a:r>
              <a:rPr lang="en-GB" sz="4500" dirty="0"/>
              <a:t> </a:t>
            </a:r>
          </a:p>
        </p:txBody>
      </p:sp>
      <p:pic>
        <p:nvPicPr>
          <p:cNvPr id="9218" name="Picture 2" descr="C:\Users\Michael\AppData\Local\Microsoft\Windows\Temporary Internet Files\Content.IE5\D6985L8L\MC900149600[1].wmf"/>
          <p:cNvPicPr>
            <a:picLocks noChangeAspect="1" noChangeArrowheads="1"/>
          </p:cNvPicPr>
          <p:nvPr/>
        </p:nvPicPr>
        <p:blipFill>
          <a:blip r:embed="rId2" cstate="print"/>
          <a:srcRect/>
          <a:stretch>
            <a:fillRect/>
          </a:stretch>
        </p:blipFill>
        <p:spPr bwMode="auto">
          <a:xfrm>
            <a:off x="9188625" y="-738186"/>
            <a:ext cx="484012" cy="377914"/>
          </a:xfrm>
          <a:prstGeom prst="rect">
            <a:avLst/>
          </a:prstGeom>
          <a:noFill/>
        </p:spPr>
      </p:pic>
      <p:pic>
        <p:nvPicPr>
          <p:cNvPr id="2051" name="Picture 3" descr="C:\Users\Michael\AppData\Local\Microsoft\Windows\Temporary Internet Files\Content.IE5\4LIQTBIU\MP900443248[1].jpg"/>
          <p:cNvPicPr>
            <a:picLocks noChangeAspect="1" noChangeArrowheads="1"/>
          </p:cNvPicPr>
          <p:nvPr/>
        </p:nvPicPr>
        <p:blipFill>
          <a:blip r:embed="rId3" cstate="print"/>
          <a:srcRect/>
          <a:stretch>
            <a:fillRect/>
          </a:stretch>
        </p:blipFill>
        <p:spPr bwMode="auto">
          <a:xfrm>
            <a:off x="7092280" y="0"/>
            <a:ext cx="2051720" cy="136539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1108</TotalTime>
  <Words>3827</Words>
  <Application>Microsoft Office PowerPoint</Application>
  <PresentationFormat>On-screen Show (4:3)</PresentationFormat>
  <Paragraphs>546</Paragraphs>
  <Slides>47</Slides>
  <Notes>33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Calibri</vt:lpstr>
      <vt:lpstr>Calisto MT</vt:lpstr>
      <vt:lpstr>Trebuchet MS</vt:lpstr>
      <vt:lpstr>Wingdings 2</vt:lpstr>
      <vt:lpstr>Slate</vt:lpstr>
      <vt:lpstr> </vt:lpstr>
      <vt:lpstr>Today’s Objectives</vt:lpstr>
      <vt:lpstr>Some quotes....</vt:lpstr>
      <vt:lpstr>Activity 1</vt:lpstr>
      <vt:lpstr>JFK: 1962</vt:lpstr>
      <vt:lpstr>The meaning of leadership</vt:lpstr>
      <vt:lpstr>Leadership v Management </vt:lpstr>
      <vt:lpstr>Close relationship between management and leadership</vt:lpstr>
      <vt:lpstr>The importance of leadership </vt:lpstr>
      <vt:lpstr>Management/Leadership</vt:lpstr>
      <vt:lpstr>Leaders....</vt:lpstr>
      <vt:lpstr>Or.....</vt:lpstr>
      <vt:lpstr>7 Ways of studying  managerial leadership</vt:lpstr>
      <vt:lpstr>1. Qualities/Traits approach</vt:lpstr>
      <vt:lpstr>Leadership traits:  Cooper et al (2012: 128)</vt:lpstr>
      <vt:lpstr>7 Ways of studying  managerial leadership</vt:lpstr>
      <vt:lpstr>2. The Functional approach: Action-centred leadership - Adair</vt:lpstr>
      <vt:lpstr>2. Action-centred leadership: task functions</vt:lpstr>
      <vt:lpstr>2. Action-centred leadership: team functions</vt:lpstr>
      <vt:lpstr>2. Action-centred leadership: individual functions</vt:lpstr>
      <vt:lpstr>7 ways of studying  managerial leadership</vt:lpstr>
      <vt:lpstr>3. Leadership behaviour </vt:lpstr>
      <vt:lpstr>Managerial leadership studies compared</vt:lpstr>
      <vt:lpstr>7 ways of studying  managerial leadership</vt:lpstr>
      <vt:lpstr>4. Styles of Leadership </vt:lpstr>
      <vt:lpstr>Continuum of leadership behaviour</vt:lpstr>
      <vt:lpstr>Continuum of manager to non-manager behaviour</vt:lpstr>
      <vt:lpstr>Leadership style decisions</vt:lpstr>
      <vt:lpstr>Forces in the manager</vt:lpstr>
      <vt:lpstr>Forces in the subordinate</vt:lpstr>
      <vt:lpstr>Forces in the situation</vt:lpstr>
      <vt:lpstr>7 ways of studying  managerial leadership</vt:lpstr>
      <vt:lpstr>5. Contingency models</vt:lpstr>
      <vt:lpstr>Vroom and Yetton: five main decision styles </vt:lpstr>
      <vt:lpstr>Path – goal theory: House</vt:lpstr>
      <vt:lpstr>Representation of the path–goal theory of leadership</vt:lpstr>
      <vt:lpstr>7 ways of studying  managerial leadership</vt:lpstr>
      <vt:lpstr>Transformational leadership</vt:lpstr>
      <vt:lpstr>Guidelines for               transformational leadership: Yukl</vt:lpstr>
      <vt:lpstr>7 ways of studying  managerial leadership</vt:lpstr>
      <vt:lpstr>Inspirational, visionary or charismatic leadership</vt:lpstr>
      <vt:lpstr>The vision thing....</vt:lpstr>
      <vt:lpstr>Key quote    </vt:lpstr>
      <vt:lpstr>PowerPoint Presentation</vt:lpstr>
      <vt:lpstr>New skills and competencies</vt:lpstr>
      <vt:lpstr>Leading in changing times</vt:lpstr>
      <vt:lpstr>Today’s Objectives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Michael Davies</dc:creator>
  <cp:lastModifiedBy>Rachel Alexander</cp:lastModifiedBy>
  <cp:revision>82</cp:revision>
  <dcterms:created xsi:type="dcterms:W3CDTF">2011-09-20T12:49:22Z</dcterms:created>
  <dcterms:modified xsi:type="dcterms:W3CDTF">2020-02-14T17:41:51Z</dcterms:modified>
</cp:coreProperties>
</file>