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4"/>
    <p:sldMasterId id="2147483678" r:id="rId5"/>
    <p:sldMasterId id="2147483680" r:id="rId6"/>
    <p:sldMasterId id="2147483682" r:id="rId7"/>
    <p:sldMasterId id="2147483687" r:id="rId8"/>
  </p:sldMasterIdLst>
  <p:notesMasterIdLst>
    <p:notesMasterId r:id="rId52"/>
  </p:notesMasterIdLst>
  <p:sldIdLst>
    <p:sldId id="409" r:id="rId9"/>
    <p:sldId id="294" r:id="rId10"/>
    <p:sldId id="295" r:id="rId11"/>
    <p:sldId id="518" r:id="rId12"/>
    <p:sldId id="519" r:id="rId13"/>
    <p:sldId id="429" r:id="rId14"/>
    <p:sldId id="520" r:id="rId15"/>
    <p:sldId id="476" r:id="rId16"/>
    <p:sldId id="477" r:id="rId17"/>
    <p:sldId id="478" r:id="rId18"/>
    <p:sldId id="479" r:id="rId19"/>
    <p:sldId id="480" r:id="rId20"/>
    <p:sldId id="481" r:id="rId21"/>
    <p:sldId id="482" r:id="rId22"/>
    <p:sldId id="486" r:id="rId23"/>
    <p:sldId id="487" r:id="rId24"/>
    <p:sldId id="488" r:id="rId25"/>
    <p:sldId id="489" r:id="rId26"/>
    <p:sldId id="490" r:id="rId27"/>
    <p:sldId id="491" r:id="rId28"/>
    <p:sldId id="492" r:id="rId29"/>
    <p:sldId id="493" r:id="rId30"/>
    <p:sldId id="494" r:id="rId31"/>
    <p:sldId id="495" r:id="rId32"/>
    <p:sldId id="496" r:id="rId33"/>
    <p:sldId id="497" r:id="rId34"/>
    <p:sldId id="498" r:id="rId35"/>
    <p:sldId id="499" r:id="rId36"/>
    <p:sldId id="500" r:id="rId37"/>
    <p:sldId id="501" r:id="rId38"/>
    <p:sldId id="502" r:id="rId39"/>
    <p:sldId id="503" r:id="rId40"/>
    <p:sldId id="504" r:id="rId41"/>
    <p:sldId id="505" r:id="rId42"/>
    <p:sldId id="507" r:id="rId43"/>
    <p:sldId id="508" r:id="rId44"/>
    <p:sldId id="509" r:id="rId45"/>
    <p:sldId id="517" r:id="rId46"/>
    <p:sldId id="510" r:id="rId47"/>
    <p:sldId id="511" r:id="rId48"/>
    <p:sldId id="512" r:id="rId49"/>
    <p:sldId id="514" r:id="rId50"/>
    <p:sldId id="51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86741" autoAdjust="0"/>
  </p:normalViewPr>
  <p:slideViewPr>
    <p:cSldViewPr snapToGrid="0">
      <p:cViewPr varScale="1">
        <p:scale>
          <a:sx n="93" d="100"/>
          <a:sy n="93" d="100"/>
        </p:scale>
        <p:origin x="100" y="1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9BCBC6-F818-4003-A0AC-82600C5FDBCC}" type="doc">
      <dgm:prSet loTypeId="urn:microsoft.com/office/officeart/2005/8/layout/vList4" loCatId="list" qsTypeId="urn:microsoft.com/office/officeart/2005/8/quickstyle/simple1#1" qsCatId="simple" csTypeId="urn:microsoft.com/office/officeart/2005/8/colors/accent1_2#1" csCatId="accent1" phldr="1"/>
      <dgm:spPr/>
      <dgm:t>
        <a:bodyPr/>
        <a:lstStyle/>
        <a:p>
          <a:endParaRPr lang="en-US"/>
        </a:p>
      </dgm:t>
    </dgm:pt>
    <dgm:pt modelId="{81CBC8F4-28F5-4C99-8289-7A69D912B084}">
      <dgm:prSet phldrT="[Text]"/>
      <dgm:spPr>
        <a:solidFill>
          <a:schemeClr val="bg2">
            <a:lumMod val="75000"/>
          </a:schemeClr>
        </a:solidFill>
      </dgm:spPr>
      <dgm:t>
        <a:bodyPr/>
        <a:lstStyle/>
        <a:p>
          <a:r>
            <a:rPr lang="en-US" dirty="0"/>
            <a:t>7. APPLICATION</a:t>
          </a:r>
        </a:p>
      </dgm:t>
    </dgm:pt>
    <dgm:pt modelId="{5F191C24-3F03-4679-8D1E-0285892BF78B}" type="parTrans" cxnId="{EB9B3CFF-3E06-49FF-A914-CB244C31CC3D}">
      <dgm:prSet/>
      <dgm:spPr/>
      <dgm:t>
        <a:bodyPr/>
        <a:lstStyle/>
        <a:p>
          <a:endParaRPr lang="en-US"/>
        </a:p>
      </dgm:t>
    </dgm:pt>
    <dgm:pt modelId="{9E48685B-378E-4D09-988A-EBD63225C9AB}" type="sibTrans" cxnId="{EB9B3CFF-3E06-49FF-A914-CB244C31CC3D}">
      <dgm:prSet/>
      <dgm:spPr/>
      <dgm:t>
        <a:bodyPr/>
        <a:lstStyle/>
        <a:p>
          <a:endParaRPr lang="en-US"/>
        </a:p>
      </dgm:t>
    </dgm:pt>
    <dgm:pt modelId="{928911F2-13D1-41E0-A9D3-2FD8C8F58E9A}">
      <dgm:prSet phldrT="[Text]"/>
      <dgm:spPr>
        <a:solidFill>
          <a:schemeClr val="bg2">
            <a:lumMod val="75000"/>
          </a:schemeClr>
        </a:solidFill>
      </dgm:spPr>
      <dgm:t>
        <a:bodyPr/>
        <a:lstStyle/>
        <a:p>
          <a:r>
            <a:rPr lang="en-US" dirty="0"/>
            <a:t>6. PRESENTATION</a:t>
          </a:r>
        </a:p>
      </dgm:t>
    </dgm:pt>
    <dgm:pt modelId="{786B916D-D37B-4F23-A930-1585FAE5B4BD}" type="parTrans" cxnId="{69377391-3210-4EBA-AA21-97CB3B727432}">
      <dgm:prSet/>
      <dgm:spPr/>
      <dgm:t>
        <a:bodyPr/>
        <a:lstStyle/>
        <a:p>
          <a:endParaRPr lang="en-US"/>
        </a:p>
      </dgm:t>
    </dgm:pt>
    <dgm:pt modelId="{0F09C1BA-BC0B-4C8C-B9D5-7D29776696DA}" type="sibTrans" cxnId="{69377391-3210-4EBA-AA21-97CB3B727432}">
      <dgm:prSet/>
      <dgm:spPr/>
      <dgm:t>
        <a:bodyPr/>
        <a:lstStyle/>
        <a:p>
          <a:endParaRPr lang="en-US"/>
        </a:p>
      </dgm:t>
    </dgm:pt>
    <dgm:pt modelId="{E3138B02-8551-4526-80BE-F531031B3DFB}">
      <dgm:prSet phldrT="[Text]"/>
      <dgm:spPr>
        <a:solidFill>
          <a:schemeClr val="bg2">
            <a:lumMod val="75000"/>
          </a:schemeClr>
        </a:solidFill>
      </dgm:spPr>
      <dgm:t>
        <a:bodyPr/>
        <a:lstStyle/>
        <a:p>
          <a:r>
            <a:rPr lang="en-US" dirty="0"/>
            <a:t>5. SESSION</a:t>
          </a:r>
        </a:p>
      </dgm:t>
    </dgm:pt>
    <dgm:pt modelId="{E0CBF3EC-4E40-41EE-859F-270E91CB231B}" type="parTrans" cxnId="{4B902C8B-0089-47BB-A88D-3B0B57EA3CAB}">
      <dgm:prSet/>
      <dgm:spPr/>
      <dgm:t>
        <a:bodyPr/>
        <a:lstStyle/>
        <a:p>
          <a:endParaRPr lang="en-US"/>
        </a:p>
      </dgm:t>
    </dgm:pt>
    <dgm:pt modelId="{E95C057A-6E91-45D2-893C-13B3F8D6C8F9}" type="sibTrans" cxnId="{4B902C8B-0089-47BB-A88D-3B0B57EA3CAB}">
      <dgm:prSet/>
      <dgm:spPr/>
      <dgm:t>
        <a:bodyPr/>
        <a:lstStyle/>
        <a:p>
          <a:endParaRPr lang="en-US"/>
        </a:p>
      </dgm:t>
    </dgm:pt>
    <dgm:pt modelId="{2FCAC579-C41B-446F-8DB4-A470CDE51874}">
      <dgm:prSet phldrT="[Text]"/>
      <dgm:spPr/>
      <dgm:t>
        <a:bodyPr/>
        <a:lstStyle/>
        <a:p>
          <a:r>
            <a:rPr lang="en-US" dirty="0"/>
            <a:t>4. TRANSPORT</a:t>
          </a:r>
        </a:p>
      </dgm:t>
    </dgm:pt>
    <dgm:pt modelId="{8E321C10-2518-4B14-8975-026AB699F083}" type="parTrans" cxnId="{2F90449E-AD34-4FD5-A429-173A9C376799}">
      <dgm:prSet/>
      <dgm:spPr/>
      <dgm:t>
        <a:bodyPr/>
        <a:lstStyle/>
        <a:p>
          <a:endParaRPr lang="en-US"/>
        </a:p>
      </dgm:t>
    </dgm:pt>
    <dgm:pt modelId="{62DF8A67-C861-45DA-B2AE-FCCE04E0D0FD}" type="sibTrans" cxnId="{2F90449E-AD34-4FD5-A429-173A9C376799}">
      <dgm:prSet/>
      <dgm:spPr/>
      <dgm:t>
        <a:bodyPr/>
        <a:lstStyle/>
        <a:p>
          <a:endParaRPr lang="en-US"/>
        </a:p>
      </dgm:t>
    </dgm:pt>
    <dgm:pt modelId="{FB21AB77-999A-4695-B580-029F25CD519A}">
      <dgm:prSet phldrT="[Text]"/>
      <dgm:spPr>
        <a:solidFill>
          <a:schemeClr val="accent6">
            <a:lumMod val="75000"/>
          </a:schemeClr>
        </a:solidFill>
      </dgm:spPr>
      <dgm:t>
        <a:bodyPr/>
        <a:lstStyle/>
        <a:p>
          <a:r>
            <a:rPr lang="en-US" dirty="0"/>
            <a:t>3. NETWORK</a:t>
          </a:r>
        </a:p>
      </dgm:t>
    </dgm:pt>
    <dgm:pt modelId="{4A3AA5B7-6C04-4B8C-9E63-64DCF9FBD22F}" type="parTrans" cxnId="{4AE0D407-73BE-4B19-9739-32B6BA2EEA81}">
      <dgm:prSet/>
      <dgm:spPr/>
      <dgm:t>
        <a:bodyPr/>
        <a:lstStyle/>
        <a:p>
          <a:endParaRPr lang="en-US"/>
        </a:p>
      </dgm:t>
    </dgm:pt>
    <dgm:pt modelId="{0E9D2C46-9569-4AEF-9D01-37EEBD2D22DE}" type="sibTrans" cxnId="{4AE0D407-73BE-4B19-9739-32B6BA2EEA81}">
      <dgm:prSet/>
      <dgm:spPr/>
      <dgm:t>
        <a:bodyPr/>
        <a:lstStyle/>
        <a:p>
          <a:endParaRPr lang="en-US"/>
        </a:p>
      </dgm:t>
    </dgm:pt>
    <dgm:pt modelId="{C93052EB-7321-40F7-82CE-0838D4559CA8}">
      <dgm:prSet phldrT="[Text]"/>
      <dgm:spPr>
        <a:solidFill>
          <a:schemeClr val="accent2">
            <a:lumMod val="50000"/>
          </a:schemeClr>
        </a:solidFill>
      </dgm:spPr>
      <dgm:t>
        <a:bodyPr/>
        <a:lstStyle/>
        <a:p>
          <a:r>
            <a:rPr lang="en-US" dirty="0"/>
            <a:t>2. DATA LINK</a:t>
          </a:r>
        </a:p>
      </dgm:t>
    </dgm:pt>
    <dgm:pt modelId="{B923A408-6A19-4EAF-819F-9024DB747B13}" type="parTrans" cxnId="{FD597C19-4D91-4878-B7B6-0F33A9DE8139}">
      <dgm:prSet/>
      <dgm:spPr/>
      <dgm:t>
        <a:bodyPr/>
        <a:lstStyle/>
        <a:p>
          <a:endParaRPr lang="en-US"/>
        </a:p>
      </dgm:t>
    </dgm:pt>
    <dgm:pt modelId="{4F9B4577-B337-43AA-B67F-F67B2462086B}" type="sibTrans" cxnId="{FD597C19-4D91-4878-B7B6-0F33A9DE8139}">
      <dgm:prSet/>
      <dgm:spPr/>
      <dgm:t>
        <a:bodyPr/>
        <a:lstStyle/>
        <a:p>
          <a:endParaRPr lang="en-US"/>
        </a:p>
      </dgm:t>
    </dgm:pt>
    <dgm:pt modelId="{EC65FB01-01F6-4D73-B5D7-825DAFF3FBB7}">
      <dgm:prSet phldrT="[Text]"/>
      <dgm:spPr>
        <a:solidFill>
          <a:schemeClr val="accent2">
            <a:lumMod val="50000"/>
          </a:schemeClr>
        </a:solidFill>
      </dgm:spPr>
      <dgm:t>
        <a:bodyPr/>
        <a:lstStyle/>
        <a:p>
          <a:r>
            <a:rPr lang="en-US" dirty="0"/>
            <a:t>1. PHYSICAL </a:t>
          </a:r>
        </a:p>
      </dgm:t>
    </dgm:pt>
    <dgm:pt modelId="{03E9BECF-D2E7-4B91-9608-1C37DF34CF02}" type="parTrans" cxnId="{F1656FD0-5FC0-4643-9608-9E0107B25025}">
      <dgm:prSet/>
      <dgm:spPr/>
      <dgm:t>
        <a:bodyPr/>
        <a:lstStyle/>
        <a:p>
          <a:endParaRPr lang="en-US"/>
        </a:p>
      </dgm:t>
    </dgm:pt>
    <dgm:pt modelId="{8D09798D-EFFA-49A2-BAE9-75BC4A8F7048}" type="sibTrans" cxnId="{F1656FD0-5FC0-4643-9608-9E0107B25025}">
      <dgm:prSet/>
      <dgm:spPr/>
      <dgm:t>
        <a:bodyPr/>
        <a:lstStyle/>
        <a:p>
          <a:endParaRPr lang="en-US"/>
        </a:p>
      </dgm:t>
    </dgm:pt>
    <dgm:pt modelId="{15C663BF-6177-4D2B-89A0-9E733B40AC13}" type="pres">
      <dgm:prSet presAssocID="{0D9BCBC6-F818-4003-A0AC-82600C5FDBCC}" presName="linear" presStyleCnt="0">
        <dgm:presLayoutVars>
          <dgm:dir/>
          <dgm:resizeHandles val="exact"/>
        </dgm:presLayoutVars>
      </dgm:prSet>
      <dgm:spPr/>
    </dgm:pt>
    <dgm:pt modelId="{BF37094C-ACBC-4BE4-9BE7-A93A667FAB6E}" type="pres">
      <dgm:prSet presAssocID="{81CBC8F4-28F5-4C99-8289-7A69D912B084}" presName="comp" presStyleCnt="0"/>
      <dgm:spPr/>
    </dgm:pt>
    <dgm:pt modelId="{64B9228A-AEF4-46FB-804F-C5354CED0BE5}" type="pres">
      <dgm:prSet presAssocID="{81CBC8F4-28F5-4C99-8289-7A69D912B084}" presName="box" presStyleLbl="node1" presStyleIdx="0" presStyleCnt="7" custLinFactNeighborX="-15052" custLinFactNeighborY="-89609"/>
      <dgm:spPr/>
    </dgm:pt>
    <dgm:pt modelId="{E843EC7B-0D3E-418F-93EA-C894152B443E}" type="pres">
      <dgm:prSet presAssocID="{81CBC8F4-28F5-4C99-8289-7A69D912B084}" presName="img" presStyleLbl="fgImgPlace1" presStyleIdx="0" presStyleCnt="7"/>
      <dgm:spPr/>
    </dgm:pt>
    <dgm:pt modelId="{BB635F52-6D17-4F3E-A425-3504D93D0DA2}" type="pres">
      <dgm:prSet presAssocID="{81CBC8F4-28F5-4C99-8289-7A69D912B084}" presName="text" presStyleLbl="node1" presStyleIdx="0" presStyleCnt="7">
        <dgm:presLayoutVars>
          <dgm:bulletEnabled val="1"/>
        </dgm:presLayoutVars>
      </dgm:prSet>
      <dgm:spPr/>
    </dgm:pt>
    <dgm:pt modelId="{DF88912F-A70E-43DF-851D-7219E7A764C2}" type="pres">
      <dgm:prSet presAssocID="{9E48685B-378E-4D09-988A-EBD63225C9AB}" presName="spacer" presStyleCnt="0"/>
      <dgm:spPr/>
    </dgm:pt>
    <dgm:pt modelId="{66C33268-BD46-4AEB-86A6-78F0A2643E5C}" type="pres">
      <dgm:prSet presAssocID="{928911F2-13D1-41E0-A9D3-2FD8C8F58E9A}" presName="comp" presStyleCnt="0"/>
      <dgm:spPr/>
    </dgm:pt>
    <dgm:pt modelId="{B19CFEB6-64F9-4CF0-8A07-5008F5F6DFF7}" type="pres">
      <dgm:prSet presAssocID="{928911F2-13D1-41E0-A9D3-2FD8C8F58E9A}" presName="box" presStyleLbl="node1" presStyleIdx="1" presStyleCnt="7"/>
      <dgm:spPr/>
    </dgm:pt>
    <dgm:pt modelId="{85151331-0979-4308-BC53-D9684252EDB0}" type="pres">
      <dgm:prSet presAssocID="{928911F2-13D1-41E0-A9D3-2FD8C8F58E9A}" presName="img" presStyleLbl="fgImgPlace1" presStyleIdx="1" presStyleCnt="7"/>
      <dgm:spPr/>
    </dgm:pt>
    <dgm:pt modelId="{692C8A99-BD39-473F-998D-18C852B824B4}" type="pres">
      <dgm:prSet presAssocID="{928911F2-13D1-41E0-A9D3-2FD8C8F58E9A}" presName="text" presStyleLbl="node1" presStyleIdx="1" presStyleCnt="7">
        <dgm:presLayoutVars>
          <dgm:bulletEnabled val="1"/>
        </dgm:presLayoutVars>
      </dgm:prSet>
      <dgm:spPr/>
    </dgm:pt>
    <dgm:pt modelId="{764D7044-B6E6-4EB0-B7C7-C61D3F15308E}" type="pres">
      <dgm:prSet presAssocID="{0F09C1BA-BC0B-4C8C-B9D5-7D29776696DA}" presName="spacer" presStyleCnt="0"/>
      <dgm:spPr/>
    </dgm:pt>
    <dgm:pt modelId="{BDFE988C-8C60-4709-AB31-BCD18187FBDF}" type="pres">
      <dgm:prSet presAssocID="{E3138B02-8551-4526-80BE-F531031B3DFB}" presName="comp" presStyleCnt="0"/>
      <dgm:spPr/>
    </dgm:pt>
    <dgm:pt modelId="{25030E8F-C394-4FCE-8B03-BD981D4E7052}" type="pres">
      <dgm:prSet presAssocID="{E3138B02-8551-4526-80BE-F531031B3DFB}" presName="box" presStyleLbl="node1" presStyleIdx="2" presStyleCnt="7"/>
      <dgm:spPr/>
    </dgm:pt>
    <dgm:pt modelId="{3D8B1113-B33F-4327-B8CE-90046344C441}" type="pres">
      <dgm:prSet presAssocID="{E3138B02-8551-4526-80BE-F531031B3DFB}" presName="img" presStyleLbl="fgImgPlace1" presStyleIdx="2" presStyleCnt="7" custLinFactNeighborX="-6079" custLinFactNeighborY="-4972"/>
      <dgm:spPr/>
    </dgm:pt>
    <dgm:pt modelId="{9C275046-7382-4273-8604-01DC38A1E5B1}" type="pres">
      <dgm:prSet presAssocID="{E3138B02-8551-4526-80BE-F531031B3DFB}" presName="text" presStyleLbl="node1" presStyleIdx="2" presStyleCnt="7">
        <dgm:presLayoutVars>
          <dgm:bulletEnabled val="1"/>
        </dgm:presLayoutVars>
      </dgm:prSet>
      <dgm:spPr/>
    </dgm:pt>
    <dgm:pt modelId="{21439686-ED2A-4D36-B5C0-FE1C0E4143B4}" type="pres">
      <dgm:prSet presAssocID="{E95C057A-6E91-45D2-893C-13B3F8D6C8F9}" presName="spacer" presStyleCnt="0"/>
      <dgm:spPr/>
    </dgm:pt>
    <dgm:pt modelId="{5370B4DB-E0A9-4327-9538-E53E8BF714C2}" type="pres">
      <dgm:prSet presAssocID="{2FCAC579-C41B-446F-8DB4-A470CDE51874}" presName="comp" presStyleCnt="0"/>
      <dgm:spPr/>
    </dgm:pt>
    <dgm:pt modelId="{93700C9F-AC8D-4A85-BE2F-9B535517D872}" type="pres">
      <dgm:prSet presAssocID="{2FCAC579-C41B-446F-8DB4-A470CDE51874}" presName="box" presStyleLbl="node1" presStyleIdx="3" presStyleCnt="7"/>
      <dgm:spPr/>
    </dgm:pt>
    <dgm:pt modelId="{D2C4DF24-D45B-48A0-B082-955B69105862}" type="pres">
      <dgm:prSet presAssocID="{2FCAC579-C41B-446F-8DB4-A470CDE51874}" presName="img" presStyleLbl="fgImgPlace1" presStyleIdx="3" presStyleCnt="7"/>
      <dgm:spPr/>
    </dgm:pt>
    <dgm:pt modelId="{51DDEE3B-526A-48D0-8530-275BCC8C86FF}" type="pres">
      <dgm:prSet presAssocID="{2FCAC579-C41B-446F-8DB4-A470CDE51874}" presName="text" presStyleLbl="node1" presStyleIdx="3" presStyleCnt="7">
        <dgm:presLayoutVars>
          <dgm:bulletEnabled val="1"/>
        </dgm:presLayoutVars>
      </dgm:prSet>
      <dgm:spPr/>
    </dgm:pt>
    <dgm:pt modelId="{153A2337-3DCD-4012-AC3C-E8F4EC3A751A}" type="pres">
      <dgm:prSet presAssocID="{62DF8A67-C861-45DA-B2AE-FCCE04E0D0FD}" presName="spacer" presStyleCnt="0"/>
      <dgm:spPr/>
    </dgm:pt>
    <dgm:pt modelId="{9FC9E4EF-2095-42D2-90E7-68DA09B3D88C}" type="pres">
      <dgm:prSet presAssocID="{FB21AB77-999A-4695-B580-029F25CD519A}" presName="comp" presStyleCnt="0"/>
      <dgm:spPr/>
    </dgm:pt>
    <dgm:pt modelId="{62380A8E-9836-469A-A918-306A936934A6}" type="pres">
      <dgm:prSet presAssocID="{FB21AB77-999A-4695-B580-029F25CD519A}" presName="box" presStyleLbl="node1" presStyleIdx="4" presStyleCnt="7"/>
      <dgm:spPr/>
    </dgm:pt>
    <dgm:pt modelId="{87993B35-6250-4DC0-97A9-E473D929BBF3}" type="pres">
      <dgm:prSet presAssocID="{FB21AB77-999A-4695-B580-029F25CD519A}" presName="img" presStyleLbl="fgImgPlace1" presStyleIdx="4" presStyleCnt="7"/>
      <dgm:spPr/>
    </dgm:pt>
    <dgm:pt modelId="{EDCC7D13-0D67-476A-853D-524CD0AF176F}" type="pres">
      <dgm:prSet presAssocID="{FB21AB77-999A-4695-B580-029F25CD519A}" presName="text" presStyleLbl="node1" presStyleIdx="4" presStyleCnt="7">
        <dgm:presLayoutVars>
          <dgm:bulletEnabled val="1"/>
        </dgm:presLayoutVars>
      </dgm:prSet>
      <dgm:spPr/>
    </dgm:pt>
    <dgm:pt modelId="{1A3785C9-C69F-4DB9-825F-302DC1902A3F}" type="pres">
      <dgm:prSet presAssocID="{0E9D2C46-9569-4AEF-9D01-37EEBD2D22DE}" presName="spacer" presStyleCnt="0"/>
      <dgm:spPr/>
    </dgm:pt>
    <dgm:pt modelId="{0E2426E3-B8C6-4125-A007-DCA3CE355518}" type="pres">
      <dgm:prSet presAssocID="{C93052EB-7321-40F7-82CE-0838D4559CA8}" presName="comp" presStyleCnt="0"/>
      <dgm:spPr/>
    </dgm:pt>
    <dgm:pt modelId="{BC363385-C06D-46EF-8D46-FCF94B6F3E52}" type="pres">
      <dgm:prSet presAssocID="{C93052EB-7321-40F7-82CE-0838D4559CA8}" presName="box" presStyleLbl="node1" presStyleIdx="5" presStyleCnt="7"/>
      <dgm:spPr/>
    </dgm:pt>
    <dgm:pt modelId="{0C3C0D91-F759-4295-B887-6E83F2DBA294}" type="pres">
      <dgm:prSet presAssocID="{C93052EB-7321-40F7-82CE-0838D4559CA8}" presName="img" presStyleLbl="fgImgPlace1" presStyleIdx="5" presStyleCnt="7"/>
      <dgm:spPr/>
    </dgm:pt>
    <dgm:pt modelId="{D3E76ACE-6DCB-46C4-9FBC-854D9FFA43D4}" type="pres">
      <dgm:prSet presAssocID="{C93052EB-7321-40F7-82CE-0838D4559CA8}" presName="text" presStyleLbl="node1" presStyleIdx="5" presStyleCnt="7">
        <dgm:presLayoutVars>
          <dgm:bulletEnabled val="1"/>
        </dgm:presLayoutVars>
      </dgm:prSet>
      <dgm:spPr/>
    </dgm:pt>
    <dgm:pt modelId="{3771BFFB-2455-4EB3-BA5D-8065700B96D6}" type="pres">
      <dgm:prSet presAssocID="{4F9B4577-B337-43AA-B67F-F67B2462086B}" presName="spacer" presStyleCnt="0"/>
      <dgm:spPr/>
    </dgm:pt>
    <dgm:pt modelId="{B4016CBB-78A1-4160-BBC6-5104141554A3}" type="pres">
      <dgm:prSet presAssocID="{EC65FB01-01F6-4D73-B5D7-825DAFF3FBB7}" presName="comp" presStyleCnt="0"/>
      <dgm:spPr/>
    </dgm:pt>
    <dgm:pt modelId="{9E0F06B4-BC91-4758-9B29-D75A599A3EA6}" type="pres">
      <dgm:prSet presAssocID="{EC65FB01-01F6-4D73-B5D7-825DAFF3FBB7}" presName="box" presStyleLbl="node1" presStyleIdx="6" presStyleCnt="7"/>
      <dgm:spPr/>
    </dgm:pt>
    <dgm:pt modelId="{314C7CF4-B9ED-4998-B940-DDCE303114E2}" type="pres">
      <dgm:prSet presAssocID="{EC65FB01-01F6-4D73-B5D7-825DAFF3FBB7}" presName="img" presStyleLbl="fgImgPlace1" presStyleIdx="6" presStyleCnt="7"/>
      <dgm:spPr/>
    </dgm:pt>
    <dgm:pt modelId="{8E92209A-4EF0-42C8-B997-2EC12F9E387D}" type="pres">
      <dgm:prSet presAssocID="{EC65FB01-01F6-4D73-B5D7-825DAFF3FBB7}" presName="text" presStyleLbl="node1" presStyleIdx="6" presStyleCnt="7">
        <dgm:presLayoutVars>
          <dgm:bulletEnabled val="1"/>
        </dgm:presLayoutVars>
      </dgm:prSet>
      <dgm:spPr/>
    </dgm:pt>
  </dgm:ptLst>
  <dgm:cxnLst>
    <dgm:cxn modelId="{52C32302-2C6C-475B-A952-F872DA34C5A6}" type="presOf" srcId="{FB21AB77-999A-4695-B580-029F25CD519A}" destId="{EDCC7D13-0D67-476A-853D-524CD0AF176F}" srcOrd="1" destOrd="0" presId="urn:microsoft.com/office/officeart/2005/8/layout/vList4"/>
    <dgm:cxn modelId="{4AE0D407-73BE-4B19-9739-32B6BA2EEA81}" srcId="{0D9BCBC6-F818-4003-A0AC-82600C5FDBCC}" destId="{FB21AB77-999A-4695-B580-029F25CD519A}" srcOrd="4" destOrd="0" parTransId="{4A3AA5B7-6C04-4B8C-9E63-64DCF9FBD22F}" sibTransId="{0E9D2C46-9569-4AEF-9D01-37EEBD2D22DE}"/>
    <dgm:cxn modelId="{FD597C19-4D91-4878-B7B6-0F33A9DE8139}" srcId="{0D9BCBC6-F818-4003-A0AC-82600C5FDBCC}" destId="{C93052EB-7321-40F7-82CE-0838D4559CA8}" srcOrd="5" destOrd="0" parTransId="{B923A408-6A19-4EAF-819F-9024DB747B13}" sibTransId="{4F9B4577-B337-43AA-B67F-F67B2462086B}"/>
    <dgm:cxn modelId="{D1D90F3F-3EE4-4F23-914A-A82968E229ED}" type="presOf" srcId="{2FCAC579-C41B-446F-8DB4-A470CDE51874}" destId="{51DDEE3B-526A-48D0-8530-275BCC8C86FF}" srcOrd="1" destOrd="0" presId="urn:microsoft.com/office/officeart/2005/8/layout/vList4"/>
    <dgm:cxn modelId="{36B51C61-67A1-44AC-BD46-F15A7E7AF933}" type="presOf" srcId="{81CBC8F4-28F5-4C99-8289-7A69D912B084}" destId="{BB635F52-6D17-4F3E-A425-3504D93D0DA2}" srcOrd="1" destOrd="0" presId="urn:microsoft.com/office/officeart/2005/8/layout/vList4"/>
    <dgm:cxn modelId="{6E8BB942-B094-4F13-B77A-C479B77B5B81}" type="presOf" srcId="{928911F2-13D1-41E0-A9D3-2FD8C8F58E9A}" destId="{B19CFEB6-64F9-4CF0-8A07-5008F5F6DFF7}" srcOrd="0" destOrd="0" presId="urn:microsoft.com/office/officeart/2005/8/layout/vList4"/>
    <dgm:cxn modelId="{E1441D68-C292-406F-B907-AC4C6AA45409}" type="presOf" srcId="{928911F2-13D1-41E0-A9D3-2FD8C8F58E9A}" destId="{692C8A99-BD39-473F-998D-18C852B824B4}" srcOrd="1" destOrd="0" presId="urn:microsoft.com/office/officeart/2005/8/layout/vList4"/>
    <dgm:cxn modelId="{660BAA52-C71D-4FD2-9D1B-3F1CB1E1B1C3}" type="presOf" srcId="{FB21AB77-999A-4695-B580-029F25CD519A}" destId="{62380A8E-9836-469A-A918-306A936934A6}" srcOrd="0" destOrd="0" presId="urn:microsoft.com/office/officeart/2005/8/layout/vList4"/>
    <dgm:cxn modelId="{D891AF55-06B9-490A-B374-EDFA8D57B830}" type="presOf" srcId="{E3138B02-8551-4526-80BE-F531031B3DFB}" destId="{25030E8F-C394-4FCE-8B03-BD981D4E7052}" srcOrd="0" destOrd="0" presId="urn:microsoft.com/office/officeart/2005/8/layout/vList4"/>
    <dgm:cxn modelId="{4B902C8B-0089-47BB-A88D-3B0B57EA3CAB}" srcId="{0D9BCBC6-F818-4003-A0AC-82600C5FDBCC}" destId="{E3138B02-8551-4526-80BE-F531031B3DFB}" srcOrd="2" destOrd="0" parTransId="{E0CBF3EC-4E40-41EE-859F-270E91CB231B}" sibTransId="{E95C057A-6E91-45D2-893C-13B3F8D6C8F9}"/>
    <dgm:cxn modelId="{69377391-3210-4EBA-AA21-97CB3B727432}" srcId="{0D9BCBC6-F818-4003-A0AC-82600C5FDBCC}" destId="{928911F2-13D1-41E0-A9D3-2FD8C8F58E9A}" srcOrd="1" destOrd="0" parTransId="{786B916D-D37B-4F23-A930-1585FAE5B4BD}" sibTransId="{0F09C1BA-BC0B-4C8C-B9D5-7D29776696DA}"/>
    <dgm:cxn modelId="{2F90449E-AD34-4FD5-A429-173A9C376799}" srcId="{0D9BCBC6-F818-4003-A0AC-82600C5FDBCC}" destId="{2FCAC579-C41B-446F-8DB4-A470CDE51874}" srcOrd="3" destOrd="0" parTransId="{8E321C10-2518-4B14-8975-026AB699F083}" sibTransId="{62DF8A67-C861-45DA-B2AE-FCCE04E0D0FD}"/>
    <dgm:cxn modelId="{224778A5-44FA-4132-8D0D-7EF709D1B65F}" type="presOf" srcId="{2FCAC579-C41B-446F-8DB4-A470CDE51874}" destId="{93700C9F-AC8D-4A85-BE2F-9B535517D872}" srcOrd="0" destOrd="0" presId="urn:microsoft.com/office/officeart/2005/8/layout/vList4"/>
    <dgm:cxn modelId="{ABB4E4A5-C7FE-429F-807C-3D38968A125F}" type="presOf" srcId="{C93052EB-7321-40F7-82CE-0838D4559CA8}" destId="{BC363385-C06D-46EF-8D46-FCF94B6F3E52}" srcOrd="0" destOrd="0" presId="urn:microsoft.com/office/officeart/2005/8/layout/vList4"/>
    <dgm:cxn modelId="{97DB8BAA-A56E-4B7C-8C51-9BBB96B20E98}" type="presOf" srcId="{C93052EB-7321-40F7-82CE-0838D4559CA8}" destId="{D3E76ACE-6DCB-46C4-9FBC-854D9FFA43D4}" srcOrd="1" destOrd="0" presId="urn:microsoft.com/office/officeart/2005/8/layout/vList4"/>
    <dgm:cxn modelId="{FCE092AB-A8EE-430D-B916-4D7FDA4E2A0C}" type="presOf" srcId="{E3138B02-8551-4526-80BE-F531031B3DFB}" destId="{9C275046-7382-4273-8604-01DC38A1E5B1}" srcOrd="1" destOrd="0" presId="urn:microsoft.com/office/officeart/2005/8/layout/vList4"/>
    <dgm:cxn modelId="{EDE409C2-69EF-4EDF-B321-A5C2C5D5AA2E}" type="presOf" srcId="{EC65FB01-01F6-4D73-B5D7-825DAFF3FBB7}" destId="{8E92209A-4EF0-42C8-B997-2EC12F9E387D}" srcOrd="1" destOrd="0" presId="urn:microsoft.com/office/officeart/2005/8/layout/vList4"/>
    <dgm:cxn modelId="{F1656FD0-5FC0-4643-9608-9E0107B25025}" srcId="{0D9BCBC6-F818-4003-A0AC-82600C5FDBCC}" destId="{EC65FB01-01F6-4D73-B5D7-825DAFF3FBB7}" srcOrd="6" destOrd="0" parTransId="{03E9BECF-D2E7-4B91-9608-1C37DF34CF02}" sibTransId="{8D09798D-EFFA-49A2-BAE9-75BC4A8F7048}"/>
    <dgm:cxn modelId="{C58DE8E7-B1BF-45CB-BA88-8323A458843C}" type="presOf" srcId="{81CBC8F4-28F5-4C99-8289-7A69D912B084}" destId="{64B9228A-AEF4-46FB-804F-C5354CED0BE5}" srcOrd="0" destOrd="0" presId="urn:microsoft.com/office/officeart/2005/8/layout/vList4"/>
    <dgm:cxn modelId="{B124E2F9-32CB-4509-A093-9EB25BCBD630}" type="presOf" srcId="{EC65FB01-01F6-4D73-B5D7-825DAFF3FBB7}" destId="{9E0F06B4-BC91-4758-9B29-D75A599A3EA6}" srcOrd="0" destOrd="0" presId="urn:microsoft.com/office/officeart/2005/8/layout/vList4"/>
    <dgm:cxn modelId="{197EAFFA-704C-470C-ACDA-CCEE72C29DB6}" type="presOf" srcId="{0D9BCBC6-F818-4003-A0AC-82600C5FDBCC}" destId="{15C663BF-6177-4D2B-89A0-9E733B40AC13}" srcOrd="0" destOrd="0" presId="urn:microsoft.com/office/officeart/2005/8/layout/vList4"/>
    <dgm:cxn modelId="{EB9B3CFF-3E06-49FF-A914-CB244C31CC3D}" srcId="{0D9BCBC6-F818-4003-A0AC-82600C5FDBCC}" destId="{81CBC8F4-28F5-4C99-8289-7A69D912B084}" srcOrd="0" destOrd="0" parTransId="{5F191C24-3F03-4679-8D1E-0285892BF78B}" sibTransId="{9E48685B-378E-4D09-988A-EBD63225C9AB}"/>
    <dgm:cxn modelId="{9BCA647B-0CF3-4C15-B412-5D7862226247}" type="presParOf" srcId="{15C663BF-6177-4D2B-89A0-9E733B40AC13}" destId="{BF37094C-ACBC-4BE4-9BE7-A93A667FAB6E}" srcOrd="0" destOrd="0" presId="urn:microsoft.com/office/officeart/2005/8/layout/vList4"/>
    <dgm:cxn modelId="{1DE2D9C6-E351-497D-905A-20EA1B34BE1F}" type="presParOf" srcId="{BF37094C-ACBC-4BE4-9BE7-A93A667FAB6E}" destId="{64B9228A-AEF4-46FB-804F-C5354CED0BE5}" srcOrd="0" destOrd="0" presId="urn:microsoft.com/office/officeart/2005/8/layout/vList4"/>
    <dgm:cxn modelId="{F5E7793B-F2D1-4933-833A-FE2665C221B8}" type="presParOf" srcId="{BF37094C-ACBC-4BE4-9BE7-A93A667FAB6E}" destId="{E843EC7B-0D3E-418F-93EA-C894152B443E}" srcOrd="1" destOrd="0" presId="urn:microsoft.com/office/officeart/2005/8/layout/vList4"/>
    <dgm:cxn modelId="{4B1401D4-EFC7-4816-A95C-BB5AB5CD2FE9}" type="presParOf" srcId="{BF37094C-ACBC-4BE4-9BE7-A93A667FAB6E}" destId="{BB635F52-6D17-4F3E-A425-3504D93D0DA2}" srcOrd="2" destOrd="0" presId="urn:microsoft.com/office/officeart/2005/8/layout/vList4"/>
    <dgm:cxn modelId="{539DD348-1B8D-4D06-9428-704F59F72FD1}" type="presParOf" srcId="{15C663BF-6177-4D2B-89A0-9E733B40AC13}" destId="{DF88912F-A70E-43DF-851D-7219E7A764C2}" srcOrd="1" destOrd="0" presId="urn:microsoft.com/office/officeart/2005/8/layout/vList4"/>
    <dgm:cxn modelId="{6BB665B2-1313-4874-ABC1-65CE7D003DE7}" type="presParOf" srcId="{15C663BF-6177-4D2B-89A0-9E733B40AC13}" destId="{66C33268-BD46-4AEB-86A6-78F0A2643E5C}" srcOrd="2" destOrd="0" presId="urn:microsoft.com/office/officeart/2005/8/layout/vList4"/>
    <dgm:cxn modelId="{93CC6EBE-A42E-4806-B301-66B72BB1A96A}" type="presParOf" srcId="{66C33268-BD46-4AEB-86A6-78F0A2643E5C}" destId="{B19CFEB6-64F9-4CF0-8A07-5008F5F6DFF7}" srcOrd="0" destOrd="0" presId="urn:microsoft.com/office/officeart/2005/8/layout/vList4"/>
    <dgm:cxn modelId="{6D0B5D87-3C29-4BF1-93AA-7359AC3DBD2C}" type="presParOf" srcId="{66C33268-BD46-4AEB-86A6-78F0A2643E5C}" destId="{85151331-0979-4308-BC53-D9684252EDB0}" srcOrd="1" destOrd="0" presId="urn:microsoft.com/office/officeart/2005/8/layout/vList4"/>
    <dgm:cxn modelId="{43BAA879-499D-49E0-BFBC-8729FD13B2CD}" type="presParOf" srcId="{66C33268-BD46-4AEB-86A6-78F0A2643E5C}" destId="{692C8A99-BD39-473F-998D-18C852B824B4}" srcOrd="2" destOrd="0" presId="urn:microsoft.com/office/officeart/2005/8/layout/vList4"/>
    <dgm:cxn modelId="{7C7EB5FC-E2EF-421A-AF7A-0D0398A25F7F}" type="presParOf" srcId="{15C663BF-6177-4D2B-89A0-9E733B40AC13}" destId="{764D7044-B6E6-4EB0-B7C7-C61D3F15308E}" srcOrd="3" destOrd="0" presId="urn:microsoft.com/office/officeart/2005/8/layout/vList4"/>
    <dgm:cxn modelId="{29B0CB2E-2D6D-44EF-86F5-3B47596F4B33}" type="presParOf" srcId="{15C663BF-6177-4D2B-89A0-9E733B40AC13}" destId="{BDFE988C-8C60-4709-AB31-BCD18187FBDF}" srcOrd="4" destOrd="0" presId="urn:microsoft.com/office/officeart/2005/8/layout/vList4"/>
    <dgm:cxn modelId="{2FE3F181-14DD-4507-ACF6-1A6F1A27BDDF}" type="presParOf" srcId="{BDFE988C-8C60-4709-AB31-BCD18187FBDF}" destId="{25030E8F-C394-4FCE-8B03-BD981D4E7052}" srcOrd="0" destOrd="0" presId="urn:microsoft.com/office/officeart/2005/8/layout/vList4"/>
    <dgm:cxn modelId="{38F0B195-9B10-4F72-B3A2-FB05A08DC847}" type="presParOf" srcId="{BDFE988C-8C60-4709-AB31-BCD18187FBDF}" destId="{3D8B1113-B33F-4327-B8CE-90046344C441}" srcOrd="1" destOrd="0" presId="urn:microsoft.com/office/officeart/2005/8/layout/vList4"/>
    <dgm:cxn modelId="{52ACAF89-55A8-4DA5-8A3D-FC283D98DED2}" type="presParOf" srcId="{BDFE988C-8C60-4709-AB31-BCD18187FBDF}" destId="{9C275046-7382-4273-8604-01DC38A1E5B1}" srcOrd="2" destOrd="0" presId="urn:microsoft.com/office/officeart/2005/8/layout/vList4"/>
    <dgm:cxn modelId="{453E2932-2726-4825-BE39-2D14736AF3F7}" type="presParOf" srcId="{15C663BF-6177-4D2B-89A0-9E733B40AC13}" destId="{21439686-ED2A-4D36-B5C0-FE1C0E4143B4}" srcOrd="5" destOrd="0" presId="urn:microsoft.com/office/officeart/2005/8/layout/vList4"/>
    <dgm:cxn modelId="{51AE8B96-7C01-4784-AA8D-ABEC953A890E}" type="presParOf" srcId="{15C663BF-6177-4D2B-89A0-9E733B40AC13}" destId="{5370B4DB-E0A9-4327-9538-E53E8BF714C2}" srcOrd="6" destOrd="0" presId="urn:microsoft.com/office/officeart/2005/8/layout/vList4"/>
    <dgm:cxn modelId="{DB9E6D1B-DE15-4EAF-9511-28443C7FBE09}" type="presParOf" srcId="{5370B4DB-E0A9-4327-9538-E53E8BF714C2}" destId="{93700C9F-AC8D-4A85-BE2F-9B535517D872}" srcOrd="0" destOrd="0" presId="urn:microsoft.com/office/officeart/2005/8/layout/vList4"/>
    <dgm:cxn modelId="{D731AE73-A643-4CF2-9647-B4DD2C1A8295}" type="presParOf" srcId="{5370B4DB-E0A9-4327-9538-E53E8BF714C2}" destId="{D2C4DF24-D45B-48A0-B082-955B69105862}" srcOrd="1" destOrd="0" presId="urn:microsoft.com/office/officeart/2005/8/layout/vList4"/>
    <dgm:cxn modelId="{5567D24D-CAB5-4CDB-8606-E8AAF5CC8E83}" type="presParOf" srcId="{5370B4DB-E0A9-4327-9538-E53E8BF714C2}" destId="{51DDEE3B-526A-48D0-8530-275BCC8C86FF}" srcOrd="2" destOrd="0" presId="urn:microsoft.com/office/officeart/2005/8/layout/vList4"/>
    <dgm:cxn modelId="{7FF24714-D790-47E8-ABD8-A5E551A2BC1F}" type="presParOf" srcId="{15C663BF-6177-4D2B-89A0-9E733B40AC13}" destId="{153A2337-3DCD-4012-AC3C-E8F4EC3A751A}" srcOrd="7" destOrd="0" presId="urn:microsoft.com/office/officeart/2005/8/layout/vList4"/>
    <dgm:cxn modelId="{29A79F9C-9AAB-42DC-8F31-0717BE304A8B}" type="presParOf" srcId="{15C663BF-6177-4D2B-89A0-9E733B40AC13}" destId="{9FC9E4EF-2095-42D2-90E7-68DA09B3D88C}" srcOrd="8" destOrd="0" presId="urn:microsoft.com/office/officeart/2005/8/layout/vList4"/>
    <dgm:cxn modelId="{C1E07262-4775-4EE9-B5F9-EAC37CC9D69A}" type="presParOf" srcId="{9FC9E4EF-2095-42D2-90E7-68DA09B3D88C}" destId="{62380A8E-9836-469A-A918-306A936934A6}" srcOrd="0" destOrd="0" presId="urn:microsoft.com/office/officeart/2005/8/layout/vList4"/>
    <dgm:cxn modelId="{2E4E6A7A-2922-44AC-9A9A-2FDF949C1B97}" type="presParOf" srcId="{9FC9E4EF-2095-42D2-90E7-68DA09B3D88C}" destId="{87993B35-6250-4DC0-97A9-E473D929BBF3}" srcOrd="1" destOrd="0" presId="urn:microsoft.com/office/officeart/2005/8/layout/vList4"/>
    <dgm:cxn modelId="{5D13C9B1-77BD-4205-B71D-18C574088D60}" type="presParOf" srcId="{9FC9E4EF-2095-42D2-90E7-68DA09B3D88C}" destId="{EDCC7D13-0D67-476A-853D-524CD0AF176F}" srcOrd="2" destOrd="0" presId="urn:microsoft.com/office/officeart/2005/8/layout/vList4"/>
    <dgm:cxn modelId="{395DB937-2488-40B0-8FDE-82217EE89CB1}" type="presParOf" srcId="{15C663BF-6177-4D2B-89A0-9E733B40AC13}" destId="{1A3785C9-C69F-4DB9-825F-302DC1902A3F}" srcOrd="9" destOrd="0" presId="urn:microsoft.com/office/officeart/2005/8/layout/vList4"/>
    <dgm:cxn modelId="{BA3D1FEC-5738-4B17-A5EC-0E553A333507}" type="presParOf" srcId="{15C663BF-6177-4D2B-89A0-9E733B40AC13}" destId="{0E2426E3-B8C6-4125-A007-DCA3CE355518}" srcOrd="10" destOrd="0" presId="urn:microsoft.com/office/officeart/2005/8/layout/vList4"/>
    <dgm:cxn modelId="{5DC410EB-7745-4D91-9BA3-F9F22CCFD443}" type="presParOf" srcId="{0E2426E3-B8C6-4125-A007-DCA3CE355518}" destId="{BC363385-C06D-46EF-8D46-FCF94B6F3E52}" srcOrd="0" destOrd="0" presId="urn:microsoft.com/office/officeart/2005/8/layout/vList4"/>
    <dgm:cxn modelId="{9C84CCD3-884A-4129-8B0B-A317C21F275E}" type="presParOf" srcId="{0E2426E3-B8C6-4125-A007-DCA3CE355518}" destId="{0C3C0D91-F759-4295-B887-6E83F2DBA294}" srcOrd="1" destOrd="0" presId="urn:microsoft.com/office/officeart/2005/8/layout/vList4"/>
    <dgm:cxn modelId="{7D86DC07-C9C1-4117-832E-5997B9B76C5E}" type="presParOf" srcId="{0E2426E3-B8C6-4125-A007-DCA3CE355518}" destId="{D3E76ACE-6DCB-46C4-9FBC-854D9FFA43D4}" srcOrd="2" destOrd="0" presId="urn:microsoft.com/office/officeart/2005/8/layout/vList4"/>
    <dgm:cxn modelId="{7BAD8F1A-0C7D-4089-BA61-49B595301B58}" type="presParOf" srcId="{15C663BF-6177-4D2B-89A0-9E733B40AC13}" destId="{3771BFFB-2455-4EB3-BA5D-8065700B96D6}" srcOrd="11" destOrd="0" presId="urn:microsoft.com/office/officeart/2005/8/layout/vList4"/>
    <dgm:cxn modelId="{BE5E50CA-B5DF-491F-834F-7B2DBF12EA92}" type="presParOf" srcId="{15C663BF-6177-4D2B-89A0-9E733B40AC13}" destId="{B4016CBB-78A1-4160-BBC6-5104141554A3}" srcOrd="12" destOrd="0" presId="urn:microsoft.com/office/officeart/2005/8/layout/vList4"/>
    <dgm:cxn modelId="{3A5702ED-A317-48E6-8BAA-01F7A9239479}" type="presParOf" srcId="{B4016CBB-78A1-4160-BBC6-5104141554A3}" destId="{9E0F06B4-BC91-4758-9B29-D75A599A3EA6}" srcOrd="0" destOrd="0" presId="urn:microsoft.com/office/officeart/2005/8/layout/vList4"/>
    <dgm:cxn modelId="{8258EFC5-CE42-4174-8EA8-7E7E7597F8BE}" type="presParOf" srcId="{B4016CBB-78A1-4160-BBC6-5104141554A3}" destId="{314C7CF4-B9ED-4998-B940-DDCE303114E2}" srcOrd="1" destOrd="0" presId="urn:microsoft.com/office/officeart/2005/8/layout/vList4"/>
    <dgm:cxn modelId="{5E8569D1-7B83-436F-8D39-7A53625E3AF7}" type="presParOf" srcId="{B4016CBB-78A1-4160-BBC6-5104141554A3}" destId="{8E92209A-4EF0-42C8-B997-2EC12F9E387D}"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D4F01C-AF65-444D-A775-C561C5652FC0}" type="doc">
      <dgm:prSet loTypeId="urn:microsoft.com/office/officeart/2005/8/layout/vList4" loCatId="list" qsTypeId="urn:microsoft.com/office/officeart/2005/8/quickstyle/simple1#2" qsCatId="simple" csTypeId="urn:microsoft.com/office/officeart/2005/8/colors/accent1_2#2" csCatId="accent1" phldr="1"/>
      <dgm:spPr/>
      <dgm:t>
        <a:bodyPr/>
        <a:lstStyle/>
        <a:p>
          <a:endParaRPr lang="en-US"/>
        </a:p>
      </dgm:t>
    </dgm:pt>
    <dgm:pt modelId="{DCD4729B-22DF-43A0-95B6-40E7657E5BB9}">
      <dgm:prSet phldrT="[Text]"/>
      <dgm:spPr>
        <a:solidFill>
          <a:schemeClr val="bg2">
            <a:lumMod val="75000"/>
          </a:schemeClr>
        </a:solidFill>
      </dgm:spPr>
      <dgm:t>
        <a:bodyPr/>
        <a:lstStyle/>
        <a:p>
          <a:r>
            <a:rPr lang="en-US" dirty="0"/>
            <a:t>4. APPLICATION</a:t>
          </a:r>
        </a:p>
      </dgm:t>
    </dgm:pt>
    <dgm:pt modelId="{24330E64-A721-4249-AC8E-0596AF8B0818}" type="parTrans" cxnId="{7643E2C4-8EF8-4957-AE04-3FF23DA4F6BB}">
      <dgm:prSet/>
      <dgm:spPr/>
      <dgm:t>
        <a:bodyPr/>
        <a:lstStyle/>
        <a:p>
          <a:endParaRPr lang="en-US"/>
        </a:p>
      </dgm:t>
    </dgm:pt>
    <dgm:pt modelId="{1A3DDB7D-3A29-4CC4-8C1A-E2B423F9274C}" type="sibTrans" cxnId="{7643E2C4-8EF8-4957-AE04-3FF23DA4F6BB}">
      <dgm:prSet/>
      <dgm:spPr/>
      <dgm:t>
        <a:bodyPr/>
        <a:lstStyle/>
        <a:p>
          <a:endParaRPr lang="en-US"/>
        </a:p>
      </dgm:t>
    </dgm:pt>
    <dgm:pt modelId="{BB555995-E7BC-467D-AFCA-BBD1FA2BB1D0}">
      <dgm:prSet phldrT="[Text]"/>
      <dgm:spPr/>
      <dgm:t>
        <a:bodyPr/>
        <a:lstStyle/>
        <a:p>
          <a:r>
            <a:rPr lang="en-US" dirty="0"/>
            <a:t>3. TRANSPORT</a:t>
          </a:r>
        </a:p>
      </dgm:t>
    </dgm:pt>
    <dgm:pt modelId="{CB86AB4C-70CB-4E0F-8C99-715EF9826CA8}" type="parTrans" cxnId="{E9AA758A-9BAE-4694-A0C0-59CCC0758427}">
      <dgm:prSet/>
      <dgm:spPr/>
      <dgm:t>
        <a:bodyPr/>
        <a:lstStyle/>
        <a:p>
          <a:endParaRPr lang="en-US"/>
        </a:p>
      </dgm:t>
    </dgm:pt>
    <dgm:pt modelId="{C7ABB21C-0DF4-4543-8696-FC650C734C94}" type="sibTrans" cxnId="{E9AA758A-9BAE-4694-A0C0-59CCC0758427}">
      <dgm:prSet/>
      <dgm:spPr/>
      <dgm:t>
        <a:bodyPr/>
        <a:lstStyle/>
        <a:p>
          <a:endParaRPr lang="en-US"/>
        </a:p>
      </dgm:t>
    </dgm:pt>
    <dgm:pt modelId="{A404F298-7837-4112-A065-E5DBD74B4BF2}">
      <dgm:prSet phldrT="[Text]"/>
      <dgm:spPr>
        <a:solidFill>
          <a:schemeClr val="accent6">
            <a:lumMod val="75000"/>
          </a:schemeClr>
        </a:solidFill>
      </dgm:spPr>
      <dgm:t>
        <a:bodyPr/>
        <a:lstStyle/>
        <a:p>
          <a:r>
            <a:rPr lang="en-US" dirty="0"/>
            <a:t>2. INTERNET	</a:t>
          </a:r>
        </a:p>
      </dgm:t>
    </dgm:pt>
    <dgm:pt modelId="{E5665634-A7C8-4D9C-A0E7-0F8F3E7A2116}" type="parTrans" cxnId="{A964ACC9-E594-40B1-B5EC-479094DC4DA0}">
      <dgm:prSet/>
      <dgm:spPr/>
      <dgm:t>
        <a:bodyPr/>
        <a:lstStyle/>
        <a:p>
          <a:endParaRPr lang="en-US"/>
        </a:p>
      </dgm:t>
    </dgm:pt>
    <dgm:pt modelId="{C78B4031-97E3-4B08-8EB5-F9026851ECBB}" type="sibTrans" cxnId="{A964ACC9-E594-40B1-B5EC-479094DC4DA0}">
      <dgm:prSet/>
      <dgm:spPr/>
      <dgm:t>
        <a:bodyPr/>
        <a:lstStyle/>
        <a:p>
          <a:endParaRPr lang="en-US"/>
        </a:p>
      </dgm:t>
    </dgm:pt>
    <dgm:pt modelId="{2EA7722C-A5AC-4D55-ABD3-40D8F6A9A5C2}">
      <dgm:prSet phldrT="[Text]"/>
      <dgm:spPr>
        <a:solidFill>
          <a:schemeClr val="accent2">
            <a:lumMod val="50000"/>
          </a:schemeClr>
        </a:solidFill>
      </dgm:spPr>
      <dgm:t>
        <a:bodyPr/>
        <a:lstStyle/>
        <a:p>
          <a:r>
            <a:rPr lang="en-US" dirty="0"/>
            <a:t>1. NETWORK INTERFACE</a:t>
          </a:r>
        </a:p>
      </dgm:t>
    </dgm:pt>
    <dgm:pt modelId="{6F3F00FB-FCA9-482F-B166-46543939BE8E}" type="parTrans" cxnId="{85D272BC-4F44-4B85-8E67-E89E64C195AC}">
      <dgm:prSet/>
      <dgm:spPr/>
      <dgm:t>
        <a:bodyPr/>
        <a:lstStyle/>
        <a:p>
          <a:endParaRPr lang="en-US"/>
        </a:p>
      </dgm:t>
    </dgm:pt>
    <dgm:pt modelId="{578398B6-EE81-4208-8A88-40AECF65BAE0}" type="sibTrans" cxnId="{85D272BC-4F44-4B85-8E67-E89E64C195AC}">
      <dgm:prSet/>
      <dgm:spPr/>
      <dgm:t>
        <a:bodyPr/>
        <a:lstStyle/>
        <a:p>
          <a:endParaRPr lang="en-US"/>
        </a:p>
      </dgm:t>
    </dgm:pt>
    <dgm:pt modelId="{80E67A6F-F6BA-42F7-9491-7C92B2ED7948}" type="pres">
      <dgm:prSet presAssocID="{42D4F01C-AF65-444D-A775-C561C5652FC0}" presName="linear" presStyleCnt="0">
        <dgm:presLayoutVars>
          <dgm:dir/>
          <dgm:resizeHandles val="exact"/>
        </dgm:presLayoutVars>
      </dgm:prSet>
      <dgm:spPr/>
    </dgm:pt>
    <dgm:pt modelId="{5B589ABC-DCB4-4920-8BF2-A71196344131}" type="pres">
      <dgm:prSet presAssocID="{DCD4729B-22DF-43A0-95B6-40E7657E5BB9}" presName="comp" presStyleCnt="0"/>
      <dgm:spPr/>
    </dgm:pt>
    <dgm:pt modelId="{826CC2CB-18BB-4E13-BA8B-7F902CAAC08D}" type="pres">
      <dgm:prSet presAssocID="{DCD4729B-22DF-43A0-95B6-40E7657E5BB9}" presName="box" presStyleLbl="node1" presStyleIdx="0" presStyleCnt="4" custScaleY="279983" custLinFactNeighborX="-1979" custLinFactNeighborY="-4494"/>
      <dgm:spPr/>
    </dgm:pt>
    <dgm:pt modelId="{0EE79B08-2496-49DE-A60B-BA83411891EE}" type="pres">
      <dgm:prSet presAssocID="{DCD4729B-22DF-43A0-95B6-40E7657E5BB9}" presName="img" presStyleLbl="fgImgPlace1" presStyleIdx="0" presStyleCnt="4"/>
      <dgm:spPr/>
    </dgm:pt>
    <dgm:pt modelId="{85844FF5-5275-423C-A571-5852DCE46CBE}" type="pres">
      <dgm:prSet presAssocID="{DCD4729B-22DF-43A0-95B6-40E7657E5BB9}" presName="text" presStyleLbl="node1" presStyleIdx="0" presStyleCnt="4">
        <dgm:presLayoutVars>
          <dgm:bulletEnabled val="1"/>
        </dgm:presLayoutVars>
      </dgm:prSet>
      <dgm:spPr/>
    </dgm:pt>
    <dgm:pt modelId="{8CD99D78-B971-4239-A194-F5676A38F6DA}" type="pres">
      <dgm:prSet presAssocID="{1A3DDB7D-3A29-4CC4-8C1A-E2B423F9274C}" presName="spacer" presStyleCnt="0"/>
      <dgm:spPr/>
    </dgm:pt>
    <dgm:pt modelId="{D594D04F-5224-4A19-B758-A04A8349E602}" type="pres">
      <dgm:prSet presAssocID="{BB555995-E7BC-467D-AFCA-BBD1FA2BB1D0}" presName="comp" presStyleCnt="0"/>
      <dgm:spPr/>
    </dgm:pt>
    <dgm:pt modelId="{443BDA13-0283-44AB-B4EC-3B7770D5C331}" type="pres">
      <dgm:prSet presAssocID="{BB555995-E7BC-467D-AFCA-BBD1FA2BB1D0}" presName="box" presStyleLbl="node1" presStyleIdx="1" presStyleCnt="4" custScaleY="61948" custLinFactNeighborY="-2496"/>
      <dgm:spPr/>
    </dgm:pt>
    <dgm:pt modelId="{383B37BF-FB8E-451B-B545-00D7D0025BC1}" type="pres">
      <dgm:prSet presAssocID="{BB555995-E7BC-467D-AFCA-BBD1FA2BB1D0}" presName="img" presStyleLbl="fgImgPlace1" presStyleIdx="1" presStyleCnt="4" custScaleY="48033"/>
      <dgm:spPr/>
    </dgm:pt>
    <dgm:pt modelId="{C673198B-010B-4124-A64C-E9726DD39E11}" type="pres">
      <dgm:prSet presAssocID="{BB555995-E7BC-467D-AFCA-BBD1FA2BB1D0}" presName="text" presStyleLbl="node1" presStyleIdx="1" presStyleCnt="4">
        <dgm:presLayoutVars>
          <dgm:bulletEnabled val="1"/>
        </dgm:presLayoutVars>
      </dgm:prSet>
      <dgm:spPr/>
    </dgm:pt>
    <dgm:pt modelId="{9B51B355-3643-4CAA-B63B-0F08F0F1390A}" type="pres">
      <dgm:prSet presAssocID="{C7ABB21C-0DF4-4543-8696-FC650C734C94}" presName="spacer" presStyleCnt="0"/>
      <dgm:spPr/>
    </dgm:pt>
    <dgm:pt modelId="{D7031035-C15D-45BB-91DE-857AA85C0C7F}" type="pres">
      <dgm:prSet presAssocID="{A404F298-7837-4112-A065-E5DBD74B4BF2}" presName="comp" presStyleCnt="0"/>
      <dgm:spPr/>
    </dgm:pt>
    <dgm:pt modelId="{8AE62AA0-8D56-4827-8B88-8319E621EC8F}" type="pres">
      <dgm:prSet presAssocID="{A404F298-7837-4112-A065-E5DBD74B4BF2}" presName="box" presStyleLbl="node1" presStyleIdx="2" presStyleCnt="4" custScaleY="77254"/>
      <dgm:spPr/>
    </dgm:pt>
    <dgm:pt modelId="{D555E26B-8197-41E3-9ACC-7B359A2C5EC4}" type="pres">
      <dgm:prSet presAssocID="{A404F298-7837-4112-A065-E5DBD74B4BF2}" presName="img" presStyleLbl="fgImgPlace1" presStyleIdx="2" presStyleCnt="4" custScaleY="43265"/>
      <dgm:spPr/>
    </dgm:pt>
    <dgm:pt modelId="{EAD55774-A30E-4B1F-A947-2BFE388E4F51}" type="pres">
      <dgm:prSet presAssocID="{A404F298-7837-4112-A065-E5DBD74B4BF2}" presName="text" presStyleLbl="node1" presStyleIdx="2" presStyleCnt="4">
        <dgm:presLayoutVars>
          <dgm:bulletEnabled val="1"/>
        </dgm:presLayoutVars>
      </dgm:prSet>
      <dgm:spPr/>
    </dgm:pt>
    <dgm:pt modelId="{C467746C-690F-42E0-9D75-29A98FE3419C}" type="pres">
      <dgm:prSet presAssocID="{C78B4031-97E3-4B08-8EB5-F9026851ECBB}" presName="spacer" presStyleCnt="0"/>
      <dgm:spPr/>
    </dgm:pt>
    <dgm:pt modelId="{9E1FBA1F-8461-4441-85AC-1C4D6AE338AD}" type="pres">
      <dgm:prSet presAssocID="{2EA7722C-A5AC-4D55-ABD3-40D8F6A9A5C2}" presName="comp" presStyleCnt="0"/>
      <dgm:spPr/>
    </dgm:pt>
    <dgm:pt modelId="{E50E6D48-F041-4D10-A913-494CD510DA37}" type="pres">
      <dgm:prSet presAssocID="{2EA7722C-A5AC-4D55-ABD3-40D8F6A9A5C2}" presName="box" presStyleLbl="node1" presStyleIdx="3" presStyleCnt="4" custScaleY="174484"/>
      <dgm:spPr/>
    </dgm:pt>
    <dgm:pt modelId="{586A7222-C3FB-448F-B836-AAEFEA948302}" type="pres">
      <dgm:prSet presAssocID="{2EA7722C-A5AC-4D55-ABD3-40D8F6A9A5C2}" presName="img" presStyleLbl="fgImgPlace1" presStyleIdx="3" presStyleCnt="4"/>
      <dgm:spPr/>
    </dgm:pt>
    <dgm:pt modelId="{31CE851F-E7DB-4F10-ADCB-8B86C0F867DE}" type="pres">
      <dgm:prSet presAssocID="{2EA7722C-A5AC-4D55-ABD3-40D8F6A9A5C2}" presName="text" presStyleLbl="node1" presStyleIdx="3" presStyleCnt="4">
        <dgm:presLayoutVars>
          <dgm:bulletEnabled val="1"/>
        </dgm:presLayoutVars>
      </dgm:prSet>
      <dgm:spPr/>
    </dgm:pt>
  </dgm:ptLst>
  <dgm:cxnLst>
    <dgm:cxn modelId="{B91FDE0F-DEE9-43EE-BE9B-C32367EAFE9A}" type="presOf" srcId="{2EA7722C-A5AC-4D55-ABD3-40D8F6A9A5C2}" destId="{31CE851F-E7DB-4F10-ADCB-8B86C0F867DE}" srcOrd="1" destOrd="0" presId="urn:microsoft.com/office/officeart/2005/8/layout/vList4"/>
    <dgm:cxn modelId="{52863113-5823-4509-A486-5F614372B255}" type="presOf" srcId="{A404F298-7837-4112-A065-E5DBD74B4BF2}" destId="{8AE62AA0-8D56-4827-8B88-8319E621EC8F}" srcOrd="0" destOrd="0" presId="urn:microsoft.com/office/officeart/2005/8/layout/vList4"/>
    <dgm:cxn modelId="{BC42B31D-64F0-406C-8651-537615740081}" type="presOf" srcId="{DCD4729B-22DF-43A0-95B6-40E7657E5BB9}" destId="{85844FF5-5275-423C-A571-5852DCE46CBE}" srcOrd="1" destOrd="0" presId="urn:microsoft.com/office/officeart/2005/8/layout/vList4"/>
    <dgm:cxn modelId="{2C20C151-69F0-4C15-A3EE-92866A3761B4}" type="presOf" srcId="{2EA7722C-A5AC-4D55-ABD3-40D8F6A9A5C2}" destId="{E50E6D48-F041-4D10-A913-494CD510DA37}" srcOrd="0" destOrd="0" presId="urn:microsoft.com/office/officeart/2005/8/layout/vList4"/>
    <dgm:cxn modelId="{E9AA758A-9BAE-4694-A0C0-59CCC0758427}" srcId="{42D4F01C-AF65-444D-A775-C561C5652FC0}" destId="{BB555995-E7BC-467D-AFCA-BBD1FA2BB1D0}" srcOrd="1" destOrd="0" parTransId="{CB86AB4C-70CB-4E0F-8C99-715EF9826CA8}" sibTransId="{C7ABB21C-0DF4-4543-8696-FC650C734C94}"/>
    <dgm:cxn modelId="{DE7BF49E-99FC-4A66-8C41-ECCE927E0A10}" type="presOf" srcId="{42D4F01C-AF65-444D-A775-C561C5652FC0}" destId="{80E67A6F-F6BA-42F7-9491-7C92B2ED7948}" srcOrd="0" destOrd="0" presId="urn:microsoft.com/office/officeart/2005/8/layout/vList4"/>
    <dgm:cxn modelId="{85D272BC-4F44-4B85-8E67-E89E64C195AC}" srcId="{42D4F01C-AF65-444D-A775-C561C5652FC0}" destId="{2EA7722C-A5AC-4D55-ABD3-40D8F6A9A5C2}" srcOrd="3" destOrd="0" parTransId="{6F3F00FB-FCA9-482F-B166-46543939BE8E}" sibTransId="{578398B6-EE81-4208-8A88-40AECF65BAE0}"/>
    <dgm:cxn modelId="{7643E2C4-8EF8-4957-AE04-3FF23DA4F6BB}" srcId="{42D4F01C-AF65-444D-A775-C561C5652FC0}" destId="{DCD4729B-22DF-43A0-95B6-40E7657E5BB9}" srcOrd="0" destOrd="0" parTransId="{24330E64-A721-4249-AC8E-0596AF8B0818}" sibTransId="{1A3DDB7D-3A29-4CC4-8C1A-E2B423F9274C}"/>
    <dgm:cxn modelId="{A964ACC9-E594-40B1-B5EC-479094DC4DA0}" srcId="{42D4F01C-AF65-444D-A775-C561C5652FC0}" destId="{A404F298-7837-4112-A065-E5DBD74B4BF2}" srcOrd="2" destOrd="0" parTransId="{E5665634-A7C8-4D9C-A0E7-0F8F3E7A2116}" sibTransId="{C78B4031-97E3-4B08-8EB5-F9026851ECBB}"/>
    <dgm:cxn modelId="{5B713DDB-9209-4A65-BABF-55A6B2BEE537}" type="presOf" srcId="{BB555995-E7BC-467D-AFCA-BBD1FA2BB1D0}" destId="{443BDA13-0283-44AB-B4EC-3B7770D5C331}" srcOrd="0" destOrd="0" presId="urn:microsoft.com/office/officeart/2005/8/layout/vList4"/>
    <dgm:cxn modelId="{5BF1E8E6-EFA4-421D-930C-85D1482882BA}" type="presOf" srcId="{A404F298-7837-4112-A065-E5DBD74B4BF2}" destId="{EAD55774-A30E-4B1F-A947-2BFE388E4F51}" srcOrd="1" destOrd="0" presId="urn:microsoft.com/office/officeart/2005/8/layout/vList4"/>
    <dgm:cxn modelId="{107F22F3-A57B-4BA4-BBF7-B77378D74D20}" type="presOf" srcId="{DCD4729B-22DF-43A0-95B6-40E7657E5BB9}" destId="{826CC2CB-18BB-4E13-BA8B-7F902CAAC08D}" srcOrd="0" destOrd="0" presId="urn:microsoft.com/office/officeart/2005/8/layout/vList4"/>
    <dgm:cxn modelId="{2F5442FA-FA57-41C6-97A5-AE91FED13349}" type="presOf" srcId="{BB555995-E7BC-467D-AFCA-BBD1FA2BB1D0}" destId="{C673198B-010B-4124-A64C-E9726DD39E11}" srcOrd="1" destOrd="0" presId="urn:microsoft.com/office/officeart/2005/8/layout/vList4"/>
    <dgm:cxn modelId="{6C8C1B36-B998-4F4C-9F4D-DC369D742F44}" type="presParOf" srcId="{80E67A6F-F6BA-42F7-9491-7C92B2ED7948}" destId="{5B589ABC-DCB4-4920-8BF2-A71196344131}" srcOrd="0" destOrd="0" presId="urn:microsoft.com/office/officeart/2005/8/layout/vList4"/>
    <dgm:cxn modelId="{8CAD7E07-C354-4B1A-B293-EECFE3AD57BA}" type="presParOf" srcId="{5B589ABC-DCB4-4920-8BF2-A71196344131}" destId="{826CC2CB-18BB-4E13-BA8B-7F902CAAC08D}" srcOrd="0" destOrd="0" presId="urn:microsoft.com/office/officeart/2005/8/layout/vList4"/>
    <dgm:cxn modelId="{30E25EBF-4D42-411A-9652-7F1392ABF565}" type="presParOf" srcId="{5B589ABC-DCB4-4920-8BF2-A71196344131}" destId="{0EE79B08-2496-49DE-A60B-BA83411891EE}" srcOrd="1" destOrd="0" presId="urn:microsoft.com/office/officeart/2005/8/layout/vList4"/>
    <dgm:cxn modelId="{D0694B69-129F-430A-838F-CD7D02B6589B}" type="presParOf" srcId="{5B589ABC-DCB4-4920-8BF2-A71196344131}" destId="{85844FF5-5275-423C-A571-5852DCE46CBE}" srcOrd="2" destOrd="0" presId="urn:microsoft.com/office/officeart/2005/8/layout/vList4"/>
    <dgm:cxn modelId="{DEA83BE5-BDCB-4124-9333-2EAFA21EAA59}" type="presParOf" srcId="{80E67A6F-F6BA-42F7-9491-7C92B2ED7948}" destId="{8CD99D78-B971-4239-A194-F5676A38F6DA}" srcOrd="1" destOrd="0" presId="urn:microsoft.com/office/officeart/2005/8/layout/vList4"/>
    <dgm:cxn modelId="{7B311EF2-AF92-4797-A1E3-9865C33947C8}" type="presParOf" srcId="{80E67A6F-F6BA-42F7-9491-7C92B2ED7948}" destId="{D594D04F-5224-4A19-B758-A04A8349E602}" srcOrd="2" destOrd="0" presId="urn:microsoft.com/office/officeart/2005/8/layout/vList4"/>
    <dgm:cxn modelId="{9644D3CC-ED60-48D4-91FB-91CAB0318AB7}" type="presParOf" srcId="{D594D04F-5224-4A19-B758-A04A8349E602}" destId="{443BDA13-0283-44AB-B4EC-3B7770D5C331}" srcOrd="0" destOrd="0" presId="urn:microsoft.com/office/officeart/2005/8/layout/vList4"/>
    <dgm:cxn modelId="{A3AD77B3-98AF-467E-A295-BA7C1A460BC4}" type="presParOf" srcId="{D594D04F-5224-4A19-B758-A04A8349E602}" destId="{383B37BF-FB8E-451B-B545-00D7D0025BC1}" srcOrd="1" destOrd="0" presId="urn:microsoft.com/office/officeart/2005/8/layout/vList4"/>
    <dgm:cxn modelId="{14408712-31BA-4B89-8C1E-01D5F4AD122B}" type="presParOf" srcId="{D594D04F-5224-4A19-B758-A04A8349E602}" destId="{C673198B-010B-4124-A64C-E9726DD39E11}" srcOrd="2" destOrd="0" presId="urn:microsoft.com/office/officeart/2005/8/layout/vList4"/>
    <dgm:cxn modelId="{597ED131-95BD-48B4-85D1-77423004889B}" type="presParOf" srcId="{80E67A6F-F6BA-42F7-9491-7C92B2ED7948}" destId="{9B51B355-3643-4CAA-B63B-0F08F0F1390A}" srcOrd="3" destOrd="0" presId="urn:microsoft.com/office/officeart/2005/8/layout/vList4"/>
    <dgm:cxn modelId="{E3B08F42-72D4-4434-8B00-A778641BBB3F}" type="presParOf" srcId="{80E67A6F-F6BA-42F7-9491-7C92B2ED7948}" destId="{D7031035-C15D-45BB-91DE-857AA85C0C7F}" srcOrd="4" destOrd="0" presId="urn:microsoft.com/office/officeart/2005/8/layout/vList4"/>
    <dgm:cxn modelId="{86926665-BE7C-446E-BC97-3A676684ED7A}" type="presParOf" srcId="{D7031035-C15D-45BB-91DE-857AA85C0C7F}" destId="{8AE62AA0-8D56-4827-8B88-8319E621EC8F}" srcOrd="0" destOrd="0" presId="urn:microsoft.com/office/officeart/2005/8/layout/vList4"/>
    <dgm:cxn modelId="{3DB5DC02-5C38-4A27-8761-20E2E4D2C0A0}" type="presParOf" srcId="{D7031035-C15D-45BB-91DE-857AA85C0C7F}" destId="{D555E26B-8197-41E3-9ACC-7B359A2C5EC4}" srcOrd="1" destOrd="0" presId="urn:microsoft.com/office/officeart/2005/8/layout/vList4"/>
    <dgm:cxn modelId="{53BD149E-07F6-495C-8104-29DC9D3FC9CE}" type="presParOf" srcId="{D7031035-C15D-45BB-91DE-857AA85C0C7F}" destId="{EAD55774-A30E-4B1F-A947-2BFE388E4F51}" srcOrd="2" destOrd="0" presId="urn:microsoft.com/office/officeart/2005/8/layout/vList4"/>
    <dgm:cxn modelId="{AA95537E-32D5-4B36-B808-7F66636FA195}" type="presParOf" srcId="{80E67A6F-F6BA-42F7-9491-7C92B2ED7948}" destId="{C467746C-690F-42E0-9D75-29A98FE3419C}" srcOrd="5" destOrd="0" presId="urn:microsoft.com/office/officeart/2005/8/layout/vList4"/>
    <dgm:cxn modelId="{F46B376C-57AC-4336-A348-8348DFDB5B3B}" type="presParOf" srcId="{80E67A6F-F6BA-42F7-9491-7C92B2ED7948}" destId="{9E1FBA1F-8461-4441-85AC-1C4D6AE338AD}" srcOrd="6" destOrd="0" presId="urn:microsoft.com/office/officeart/2005/8/layout/vList4"/>
    <dgm:cxn modelId="{65867F34-F008-4E46-B7A6-7616F72BADC2}" type="presParOf" srcId="{9E1FBA1F-8461-4441-85AC-1C4D6AE338AD}" destId="{E50E6D48-F041-4D10-A913-494CD510DA37}" srcOrd="0" destOrd="0" presId="urn:microsoft.com/office/officeart/2005/8/layout/vList4"/>
    <dgm:cxn modelId="{593FC8E9-64BA-40E2-9221-F4B09A2B83E7}" type="presParOf" srcId="{9E1FBA1F-8461-4441-85AC-1C4D6AE338AD}" destId="{586A7222-C3FB-448F-B836-AAEFEA948302}" srcOrd="1" destOrd="0" presId="urn:microsoft.com/office/officeart/2005/8/layout/vList4"/>
    <dgm:cxn modelId="{64B7E20A-9E6F-4A17-8265-E7421C47D6F9}" type="presParOf" srcId="{9E1FBA1F-8461-4441-85AC-1C4D6AE338AD}" destId="{31CE851F-E7DB-4F10-ADCB-8B86C0F867DE}" srcOrd="2" destOrd="0" presId="urn:microsoft.com/office/officeart/2005/8/layout/vList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B9228A-AEF4-46FB-804F-C5354CED0BE5}">
      <dsp:nvSpPr>
        <dsp:cNvPr id="0" name=""/>
        <dsp:cNvSpPr/>
      </dsp:nvSpPr>
      <dsp:spPr>
        <a:xfrm>
          <a:off x="0" y="0"/>
          <a:ext cx="2870429" cy="405697"/>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7. APPLICATION</a:t>
          </a:r>
        </a:p>
      </dsp:txBody>
      <dsp:txXfrm>
        <a:off x="614655" y="0"/>
        <a:ext cx="2255773" cy="405697"/>
      </dsp:txXfrm>
    </dsp:sp>
    <dsp:sp modelId="{E843EC7B-0D3E-418F-93EA-C894152B443E}">
      <dsp:nvSpPr>
        <dsp:cNvPr id="0" name=""/>
        <dsp:cNvSpPr/>
      </dsp:nvSpPr>
      <dsp:spPr>
        <a:xfrm>
          <a:off x="40569" y="40569"/>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9CFEB6-64F9-4CF0-8A07-5008F5F6DFF7}">
      <dsp:nvSpPr>
        <dsp:cNvPr id="0" name=""/>
        <dsp:cNvSpPr/>
      </dsp:nvSpPr>
      <dsp:spPr>
        <a:xfrm>
          <a:off x="0" y="446267"/>
          <a:ext cx="2870429" cy="405697"/>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6. PRESENTATION</a:t>
          </a:r>
        </a:p>
      </dsp:txBody>
      <dsp:txXfrm>
        <a:off x="614655" y="446267"/>
        <a:ext cx="2255773" cy="405697"/>
      </dsp:txXfrm>
    </dsp:sp>
    <dsp:sp modelId="{85151331-0979-4308-BC53-D9684252EDB0}">
      <dsp:nvSpPr>
        <dsp:cNvPr id="0" name=""/>
        <dsp:cNvSpPr/>
      </dsp:nvSpPr>
      <dsp:spPr>
        <a:xfrm>
          <a:off x="40569" y="486836"/>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030E8F-C394-4FCE-8B03-BD981D4E7052}">
      <dsp:nvSpPr>
        <dsp:cNvPr id="0" name=""/>
        <dsp:cNvSpPr/>
      </dsp:nvSpPr>
      <dsp:spPr>
        <a:xfrm>
          <a:off x="0" y="892534"/>
          <a:ext cx="2870429" cy="405697"/>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5. SESSION</a:t>
          </a:r>
        </a:p>
      </dsp:txBody>
      <dsp:txXfrm>
        <a:off x="614655" y="892534"/>
        <a:ext cx="2255773" cy="405697"/>
      </dsp:txXfrm>
    </dsp:sp>
    <dsp:sp modelId="{3D8B1113-B33F-4327-B8CE-90046344C441}">
      <dsp:nvSpPr>
        <dsp:cNvPr id="0" name=""/>
        <dsp:cNvSpPr/>
      </dsp:nvSpPr>
      <dsp:spPr>
        <a:xfrm>
          <a:off x="5671" y="916966"/>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700C9F-AC8D-4A85-BE2F-9B535517D872}">
      <dsp:nvSpPr>
        <dsp:cNvPr id="0" name=""/>
        <dsp:cNvSpPr/>
      </dsp:nvSpPr>
      <dsp:spPr>
        <a:xfrm>
          <a:off x="0" y="1338801"/>
          <a:ext cx="2870429" cy="40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4. TRANSPORT</a:t>
          </a:r>
        </a:p>
      </dsp:txBody>
      <dsp:txXfrm>
        <a:off x="614655" y="1338801"/>
        <a:ext cx="2255773" cy="405697"/>
      </dsp:txXfrm>
    </dsp:sp>
    <dsp:sp modelId="{D2C4DF24-D45B-48A0-B082-955B69105862}">
      <dsp:nvSpPr>
        <dsp:cNvPr id="0" name=""/>
        <dsp:cNvSpPr/>
      </dsp:nvSpPr>
      <dsp:spPr>
        <a:xfrm>
          <a:off x="40569" y="1379370"/>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380A8E-9836-469A-A918-306A936934A6}">
      <dsp:nvSpPr>
        <dsp:cNvPr id="0" name=""/>
        <dsp:cNvSpPr/>
      </dsp:nvSpPr>
      <dsp:spPr>
        <a:xfrm>
          <a:off x="0" y="1785068"/>
          <a:ext cx="2870429" cy="405697"/>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3. NETWORK</a:t>
          </a:r>
        </a:p>
      </dsp:txBody>
      <dsp:txXfrm>
        <a:off x="614655" y="1785068"/>
        <a:ext cx="2255773" cy="405697"/>
      </dsp:txXfrm>
    </dsp:sp>
    <dsp:sp modelId="{87993B35-6250-4DC0-97A9-E473D929BBF3}">
      <dsp:nvSpPr>
        <dsp:cNvPr id="0" name=""/>
        <dsp:cNvSpPr/>
      </dsp:nvSpPr>
      <dsp:spPr>
        <a:xfrm>
          <a:off x="40569" y="1825637"/>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363385-C06D-46EF-8D46-FCF94B6F3E52}">
      <dsp:nvSpPr>
        <dsp:cNvPr id="0" name=""/>
        <dsp:cNvSpPr/>
      </dsp:nvSpPr>
      <dsp:spPr>
        <a:xfrm>
          <a:off x="0" y="2231335"/>
          <a:ext cx="2870429" cy="405697"/>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2. DATA LINK</a:t>
          </a:r>
        </a:p>
      </dsp:txBody>
      <dsp:txXfrm>
        <a:off x="614655" y="2231335"/>
        <a:ext cx="2255773" cy="405697"/>
      </dsp:txXfrm>
    </dsp:sp>
    <dsp:sp modelId="{0C3C0D91-F759-4295-B887-6E83F2DBA294}">
      <dsp:nvSpPr>
        <dsp:cNvPr id="0" name=""/>
        <dsp:cNvSpPr/>
      </dsp:nvSpPr>
      <dsp:spPr>
        <a:xfrm>
          <a:off x="40569" y="2271904"/>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0F06B4-BC91-4758-9B29-D75A599A3EA6}">
      <dsp:nvSpPr>
        <dsp:cNvPr id="0" name=""/>
        <dsp:cNvSpPr/>
      </dsp:nvSpPr>
      <dsp:spPr>
        <a:xfrm>
          <a:off x="0" y="2677602"/>
          <a:ext cx="2870429" cy="405697"/>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1. PHYSICAL </a:t>
          </a:r>
        </a:p>
      </dsp:txBody>
      <dsp:txXfrm>
        <a:off x="614655" y="2677602"/>
        <a:ext cx="2255773" cy="405697"/>
      </dsp:txXfrm>
    </dsp:sp>
    <dsp:sp modelId="{314C7CF4-B9ED-4998-B940-DDCE303114E2}">
      <dsp:nvSpPr>
        <dsp:cNvPr id="0" name=""/>
        <dsp:cNvSpPr/>
      </dsp:nvSpPr>
      <dsp:spPr>
        <a:xfrm>
          <a:off x="40569" y="2718172"/>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CC2CB-18BB-4E13-BA8B-7F902CAAC08D}">
      <dsp:nvSpPr>
        <dsp:cNvPr id="0" name=""/>
        <dsp:cNvSpPr/>
      </dsp:nvSpPr>
      <dsp:spPr>
        <a:xfrm>
          <a:off x="0" y="0"/>
          <a:ext cx="3050690" cy="1370874"/>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4. APPLICATION</a:t>
          </a:r>
        </a:p>
      </dsp:txBody>
      <dsp:txXfrm>
        <a:off x="659100" y="0"/>
        <a:ext cx="2391589" cy="1370874"/>
      </dsp:txXfrm>
    </dsp:sp>
    <dsp:sp modelId="{0EE79B08-2496-49DE-A60B-BA83411891EE}">
      <dsp:nvSpPr>
        <dsp:cNvPr id="0" name=""/>
        <dsp:cNvSpPr/>
      </dsp:nvSpPr>
      <dsp:spPr>
        <a:xfrm>
          <a:off x="48962" y="489586"/>
          <a:ext cx="610138" cy="391702"/>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3BDA13-0283-44AB-B4EC-3B7770D5C331}">
      <dsp:nvSpPr>
        <dsp:cNvPr id="0" name=""/>
        <dsp:cNvSpPr/>
      </dsp:nvSpPr>
      <dsp:spPr>
        <a:xfrm>
          <a:off x="0" y="1407616"/>
          <a:ext cx="3050690" cy="3033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3. TRANSPORT</a:t>
          </a:r>
        </a:p>
      </dsp:txBody>
      <dsp:txXfrm>
        <a:off x="659100" y="1407616"/>
        <a:ext cx="2391589" cy="303314"/>
      </dsp:txXfrm>
    </dsp:sp>
    <dsp:sp modelId="{383B37BF-FB8E-451B-B545-00D7D0025BC1}">
      <dsp:nvSpPr>
        <dsp:cNvPr id="0" name=""/>
        <dsp:cNvSpPr/>
      </dsp:nvSpPr>
      <dsp:spPr>
        <a:xfrm>
          <a:off x="48962" y="1477421"/>
          <a:ext cx="610138" cy="188146"/>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E62AA0-8D56-4827-8B88-8319E621EC8F}">
      <dsp:nvSpPr>
        <dsp:cNvPr id="0" name=""/>
        <dsp:cNvSpPr/>
      </dsp:nvSpPr>
      <dsp:spPr>
        <a:xfrm>
          <a:off x="0" y="1772115"/>
          <a:ext cx="3050690" cy="378257"/>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2. INTERNET	</a:t>
          </a:r>
        </a:p>
      </dsp:txBody>
      <dsp:txXfrm>
        <a:off x="659100" y="1772115"/>
        <a:ext cx="2391589" cy="378257"/>
      </dsp:txXfrm>
    </dsp:sp>
    <dsp:sp modelId="{D555E26B-8197-41E3-9ACC-7B359A2C5EC4}">
      <dsp:nvSpPr>
        <dsp:cNvPr id="0" name=""/>
        <dsp:cNvSpPr/>
      </dsp:nvSpPr>
      <dsp:spPr>
        <a:xfrm>
          <a:off x="48962" y="1876508"/>
          <a:ext cx="610138" cy="169470"/>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0E6D48-F041-4D10-A913-494CD510DA37}">
      <dsp:nvSpPr>
        <dsp:cNvPr id="0" name=""/>
        <dsp:cNvSpPr/>
      </dsp:nvSpPr>
      <dsp:spPr>
        <a:xfrm>
          <a:off x="0" y="2199335"/>
          <a:ext cx="3050690" cy="85432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1. NETWORK INTERFACE</a:t>
          </a:r>
        </a:p>
      </dsp:txBody>
      <dsp:txXfrm>
        <a:off x="659100" y="2199335"/>
        <a:ext cx="2391589" cy="854322"/>
      </dsp:txXfrm>
    </dsp:sp>
    <dsp:sp modelId="{586A7222-C3FB-448F-B836-AAEFEA948302}">
      <dsp:nvSpPr>
        <dsp:cNvPr id="0" name=""/>
        <dsp:cNvSpPr/>
      </dsp:nvSpPr>
      <dsp:spPr>
        <a:xfrm>
          <a:off x="48962" y="2430645"/>
          <a:ext cx="610138" cy="391702"/>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07/10/2026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34</a:t>
            </a:fld>
            <a:endParaRPr lang="en-GB"/>
          </a:p>
        </p:txBody>
      </p:sp>
    </p:spTree>
    <p:extLst>
      <p:ext uri="{BB962C8B-B14F-4D97-AF65-F5344CB8AC3E}">
        <p14:creationId xmlns:p14="http://schemas.microsoft.com/office/powerpoint/2010/main" val="2732577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07/10/2026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99501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07/10/2026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57635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08862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5" r:id="rId2"/>
    <p:sldLayoutId id="214748368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10/7/2026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3699295"/>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learn.microsoft.com/en-us/windows-server/get-started/whats-new-in-windows-server-2022?source=recommendations" TargetMode="External"/><Relationship Id="rId2" Type="http://schemas.openxmlformats.org/officeDocument/2006/relationships/hyperlink" Target="https://learn.microsoft.com/en-us/windows-server/get-started/overview" TargetMode="External"/><Relationship Id="rId1" Type="http://schemas.openxmlformats.org/officeDocument/2006/relationships/slideLayout" Target="../slideLayouts/slideLayout4.xml"/><Relationship Id="rId5" Type="http://schemas.openxmlformats.org/officeDocument/2006/relationships/hyperlink" Target="https://linuxconfig.org/ubuntu-server-tutorial-for-beginners" TargetMode="External"/><Relationship Id="rId4" Type="http://schemas.openxmlformats.org/officeDocument/2006/relationships/hyperlink" Target="https://www.ituonline.com/how-to/how-to-install-dhcp-on-windows-server-2022/"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learn.microsoft.com/en-us/azure/virtual-desktop/" TargetMode="External"/><Relationship Id="rId2" Type="http://schemas.openxmlformats.org/officeDocument/2006/relationships/hyperlink" Target="https://www.youtube.com/watch?v=firCQm5nHYQ" TargetMode="External"/><Relationship Id="rId1" Type="http://schemas.openxmlformats.org/officeDocument/2006/relationships/slideLayout" Target="../slideLayouts/slideLayout4.xml"/><Relationship Id="rId4" Type="http://schemas.openxmlformats.org/officeDocument/2006/relationships/hyperlink" Target="https://learn.microsoft.com/en-us/credentials/certifications/resources/study-guides/md-102"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26.jp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xml"/><Relationship Id="rId5" Type="http://schemas.openxmlformats.org/officeDocument/2006/relationships/image" Target="../media/image31.png"/><Relationship Id="rId4" Type="http://schemas.openxmlformats.org/officeDocument/2006/relationships/image" Target="../media/image3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5066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Understanding Networks</a:t>
            </a:r>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a:xfrm>
            <a:off x="7246828" y="2616209"/>
            <a:ext cx="4535079" cy="3864989"/>
          </a:xfrm>
        </p:spPr>
        <p:txBody>
          <a:bodyPr/>
          <a:lstStyle/>
          <a:p>
            <a:endParaRPr lang="en-GB" dirty="0"/>
          </a:p>
          <a:p>
            <a:endParaRPr lang="en-GB" dirty="0"/>
          </a:p>
          <a:p>
            <a:endParaRPr lang="en-GB" dirty="0"/>
          </a:p>
          <a:p>
            <a:endParaRPr lang="en-GB" dirty="0"/>
          </a:p>
          <a:p>
            <a:r>
              <a:rPr lang="en-GB" b="1" i="1" dirty="0"/>
              <a:t>Network Operating Systems </a:t>
            </a:r>
          </a:p>
          <a:p>
            <a:r>
              <a:rPr lang="en-GB" b="1" i="1" dirty="0"/>
              <a:t>and Services (ACCA5023)</a:t>
            </a:r>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53696" y="1676064"/>
            <a:ext cx="5152571" cy="1754326"/>
          </a:xfrm>
          <a:prstGeom prst="rect">
            <a:avLst/>
          </a:prstGeom>
        </p:spPr>
        <p:txBody>
          <a:bodyPr wrap="square">
            <a:spAutoFit/>
          </a:bodyPr>
          <a:lstStyle/>
          <a:p>
            <a:pPr algn="just">
              <a:spcBef>
                <a:spcPts val="0"/>
              </a:spcBef>
            </a:pPr>
            <a:r>
              <a:rPr lang="en-US" i="1" dirty="0">
                <a:solidFill>
                  <a:schemeClr val="tx1">
                    <a:lumMod val="50000"/>
                  </a:schemeClr>
                </a:solidFill>
              </a:rPr>
              <a:t>During this session, we shall discuss details of our module (Lectures, Tutorials, Assessments etc.</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We shall discuss various Networking Components, functionalities and Operations, Architectures and Network Operating systems</a:t>
            </a:r>
          </a:p>
        </p:txBody>
      </p:sp>
      <p:sp>
        <p:nvSpPr>
          <p:cNvPr id="3" name="Rectangle 2"/>
          <p:cNvSpPr/>
          <p:nvPr/>
        </p:nvSpPr>
        <p:spPr>
          <a:xfrm>
            <a:off x="211534" y="1429843"/>
            <a:ext cx="5670997" cy="2554545"/>
          </a:xfrm>
          <a:prstGeom prst="rect">
            <a:avLst/>
          </a:prstGeom>
        </p:spPr>
        <p:txBody>
          <a:bodyPr wrap="square">
            <a:spAutoFit/>
          </a:bodyPr>
          <a:lstStyle/>
          <a:p>
            <a:pPr lvl="1" indent="-457200">
              <a:buFont typeface="Wingdings" panose="05000000000000000000" pitchFamily="2" charset="2"/>
              <a:buChar char="Ø"/>
              <a:tabLst>
                <a:tab pos="4308475" algn="l"/>
                <a:tab pos="4391025" algn="l"/>
              </a:tabLst>
            </a:pPr>
            <a:r>
              <a:rPr lang="en-GB" sz="2000" b="1" i="1" dirty="0">
                <a:solidFill>
                  <a:schemeClr val="bg1"/>
                </a:solidFill>
              </a:rPr>
              <a:t>Module Induction</a:t>
            </a:r>
          </a:p>
          <a:p>
            <a:pPr lvl="1" indent="-457200">
              <a:buFont typeface="Wingdings" panose="05000000000000000000" pitchFamily="2" charset="2"/>
              <a:buChar char="Ø"/>
              <a:tabLst>
                <a:tab pos="4308475" algn="l"/>
                <a:tab pos="4391025" algn="l"/>
              </a:tabLst>
            </a:pPr>
            <a:r>
              <a:rPr lang="en-GB" sz="2000" b="1" i="1" dirty="0">
                <a:solidFill>
                  <a:schemeClr val="bg1"/>
                </a:solidFill>
              </a:rPr>
              <a:t>Understanding Networks</a:t>
            </a:r>
          </a:p>
          <a:p>
            <a:pPr lvl="2" indent="-457200">
              <a:buFont typeface="Wingdings" panose="05000000000000000000" pitchFamily="2" charset="2"/>
              <a:buChar char="Ø"/>
              <a:tabLst>
                <a:tab pos="4308475" algn="l"/>
                <a:tab pos="4391025" algn="l"/>
              </a:tabLst>
            </a:pPr>
            <a:r>
              <a:rPr lang="en-GB" sz="2000" b="1" i="1" dirty="0">
                <a:solidFill>
                  <a:schemeClr val="bg1"/>
                </a:solidFill>
              </a:rPr>
              <a:t>Components</a:t>
            </a:r>
          </a:p>
          <a:p>
            <a:pPr lvl="2" indent="-457200">
              <a:buFont typeface="Wingdings" panose="05000000000000000000" pitchFamily="2" charset="2"/>
              <a:buChar char="Ø"/>
              <a:tabLst>
                <a:tab pos="4308475" algn="l"/>
                <a:tab pos="4391025" algn="l"/>
              </a:tabLst>
            </a:pPr>
            <a:r>
              <a:rPr lang="en-GB" sz="2000" b="1" i="1" dirty="0">
                <a:solidFill>
                  <a:schemeClr val="bg1"/>
                </a:solidFill>
              </a:rPr>
              <a:t>Architectures</a:t>
            </a:r>
          </a:p>
          <a:p>
            <a:pPr lvl="2" indent="-457200">
              <a:buFont typeface="Wingdings" panose="05000000000000000000" pitchFamily="2" charset="2"/>
              <a:buChar char="Ø"/>
              <a:tabLst>
                <a:tab pos="4308475" algn="l"/>
                <a:tab pos="4391025" algn="l"/>
              </a:tabLst>
            </a:pPr>
            <a:r>
              <a:rPr lang="en-GB" sz="2000" b="1" i="1" dirty="0">
                <a:solidFill>
                  <a:schemeClr val="bg1"/>
                </a:solidFill>
              </a:rPr>
              <a:t>IP Addressing</a:t>
            </a:r>
          </a:p>
          <a:p>
            <a:pPr lvl="2" indent="-457200">
              <a:buFont typeface="Wingdings" panose="05000000000000000000" pitchFamily="2" charset="2"/>
              <a:buChar char="Ø"/>
              <a:tabLst>
                <a:tab pos="4308475" algn="l"/>
                <a:tab pos="4391025" algn="l"/>
              </a:tabLst>
            </a:pPr>
            <a:r>
              <a:rPr lang="en-GB" sz="2000" b="1" i="1" dirty="0">
                <a:solidFill>
                  <a:schemeClr val="bg1"/>
                </a:solidFill>
              </a:rPr>
              <a:t>Servers</a:t>
            </a:r>
          </a:p>
          <a:p>
            <a:pPr lvl="1" indent="-457200">
              <a:buFont typeface="Wingdings" panose="05000000000000000000" pitchFamily="2" charset="2"/>
              <a:buChar char="Ø"/>
              <a:tabLst>
                <a:tab pos="4308475" algn="l"/>
                <a:tab pos="4391025" algn="l"/>
              </a:tabLst>
            </a:pPr>
            <a:r>
              <a:rPr lang="en-GB" sz="2000" b="1" i="1" dirty="0">
                <a:solidFill>
                  <a:schemeClr val="bg1"/>
                </a:solidFill>
              </a:rPr>
              <a:t>Network Operating Systems</a:t>
            </a:r>
          </a:p>
          <a:p>
            <a:pPr marL="457200" indent="-457200">
              <a:buFont typeface="Wingdings" panose="05000000000000000000" pitchFamily="2" charset="2"/>
              <a:buChar char="Ø"/>
              <a:tabLst>
                <a:tab pos="4308475" algn="l"/>
                <a:tab pos="4391025" algn="l"/>
              </a:tabLst>
            </a:pPr>
            <a:endParaRPr lang="en-GB" sz="2000" b="1" i="1" dirty="0">
              <a:solidFill>
                <a:schemeClr val="bg1"/>
              </a:solidFill>
            </a:endParaRPr>
          </a:p>
        </p:txBody>
      </p:sp>
      <p:sp>
        <p:nvSpPr>
          <p:cNvPr id="6" name="Rectangle 5">
            <a:extLst>
              <a:ext uri="{FF2B5EF4-FFF2-40B4-BE49-F238E27FC236}">
                <a16:creationId xmlns:a16="http://schemas.microsoft.com/office/drawing/2014/main" id="{3FB78745-3ADB-471E-BE5B-B948A3D845D5}"/>
              </a:ext>
            </a:extLst>
          </p:cNvPr>
          <p:cNvSpPr/>
          <p:nvPr/>
        </p:nvSpPr>
        <p:spPr>
          <a:xfrm>
            <a:off x="211533" y="3958435"/>
            <a:ext cx="5670997" cy="1015663"/>
          </a:xfrm>
          <a:prstGeom prst="rect">
            <a:avLst/>
          </a:prstGeom>
        </p:spPr>
        <p:txBody>
          <a:bodyPr wrap="square">
            <a:spAutoFit/>
          </a:bodyPr>
          <a:lstStyle/>
          <a:p>
            <a:pPr>
              <a:tabLst>
                <a:tab pos="4308475" algn="l"/>
                <a:tab pos="4391025" algn="l"/>
              </a:tabLst>
            </a:pPr>
            <a:r>
              <a:rPr lang="en-GB" sz="2000" b="1" i="1" dirty="0">
                <a:solidFill>
                  <a:srgbClr val="E0BC4C"/>
                </a:solidFill>
              </a:rPr>
              <a:t>Lab/ Tutorials</a:t>
            </a:r>
          </a:p>
          <a:p>
            <a:pPr marL="457200" indent="-457200" algn="just">
              <a:buFont typeface="Wingdings" panose="05000000000000000000" pitchFamily="2" charset="2"/>
              <a:buChar char="Ø"/>
              <a:tabLst>
                <a:tab pos="4308475" algn="l"/>
                <a:tab pos="4391025" algn="l"/>
              </a:tabLst>
            </a:pPr>
            <a:r>
              <a:rPr lang="en-GB" sz="2000" b="1" i="1" dirty="0">
                <a:solidFill>
                  <a:srgbClr val="E0BC4C"/>
                </a:solidFill>
              </a:rPr>
              <a:t>Research: IP Address, Network Communication, Network Components.</a:t>
            </a:r>
          </a:p>
        </p:txBody>
      </p:sp>
    </p:spTree>
    <p:extLst>
      <p:ext uri="{BB962C8B-B14F-4D97-AF65-F5344CB8AC3E}">
        <p14:creationId xmlns:p14="http://schemas.microsoft.com/office/powerpoint/2010/main" val="3229398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BBF53F4-D1D3-E0DA-5490-B682F1AA7DEE}"/>
              </a:ext>
            </a:extLst>
          </p:cNvPr>
          <p:cNvSpPr>
            <a:spLocks noGrp="1"/>
          </p:cNvSpPr>
          <p:nvPr>
            <p:ph type="title"/>
          </p:nvPr>
        </p:nvSpPr>
        <p:spPr>
          <a:xfrm>
            <a:off x="0" y="0"/>
            <a:ext cx="10293626" cy="754535"/>
          </a:xfrm>
        </p:spPr>
        <p:txBody>
          <a:bodyPr>
            <a:noAutofit/>
          </a:bodyPr>
          <a:lstStyle/>
          <a:p>
            <a:r>
              <a:rPr lang="en-US" sz="3600" b="1" dirty="0">
                <a:solidFill>
                  <a:schemeClr val="accent1">
                    <a:lumMod val="50000"/>
                  </a:schemeClr>
                </a:solidFill>
              </a:rPr>
              <a:t>Useful Further Reading:</a:t>
            </a:r>
            <a:endParaRPr lang="en-GB" sz="3600" b="1" dirty="0">
              <a:solidFill>
                <a:schemeClr val="accent1">
                  <a:lumMod val="50000"/>
                </a:schemeClr>
              </a:solidFill>
            </a:endParaRPr>
          </a:p>
        </p:txBody>
      </p:sp>
      <p:sp>
        <p:nvSpPr>
          <p:cNvPr id="12" name="Rectangle 11">
            <a:extLst>
              <a:ext uri="{FF2B5EF4-FFF2-40B4-BE49-F238E27FC236}">
                <a16:creationId xmlns:a16="http://schemas.microsoft.com/office/drawing/2014/main" id="{D7B97166-17D5-49CA-EC84-ED0888DFC081}"/>
              </a:ext>
            </a:extLst>
          </p:cNvPr>
          <p:cNvSpPr/>
          <p:nvPr/>
        </p:nvSpPr>
        <p:spPr>
          <a:xfrm>
            <a:off x="212436" y="1001912"/>
            <a:ext cx="11443505" cy="707886"/>
          </a:xfrm>
          <a:prstGeom prst="rect">
            <a:avLst/>
          </a:prstGeom>
        </p:spPr>
        <p:txBody>
          <a:bodyPr wrap="square">
            <a:spAutoFit/>
          </a:bodyPr>
          <a:lstStyle/>
          <a:p>
            <a:pPr marL="342900" lvl="1" indent="-342900" algn="just">
              <a:buFont typeface="Arial" panose="020B0604020202020204" pitchFamily="34" charset="0"/>
              <a:buChar char="•"/>
            </a:pPr>
            <a:r>
              <a:rPr lang="en-GB" sz="2000" dirty="0">
                <a:solidFill>
                  <a:srgbClr val="000000"/>
                </a:solidFill>
              </a:rPr>
              <a:t>Windows Server: An Introduction</a:t>
            </a:r>
          </a:p>
          <a:p>
            <a:pPr marL="342900" lvl="1" indent="-342900" algn="just">
              <a:buFont typeface="Arial" panose="020B0604020202020204" pitchFamily="34" charset="0"/>
              <a:buChar char="•"/>
            </a:pPr>
            <a:r>
              <a:rPr lang="en-GB" sz="2000" dirty="0">
                <a:hlinkClick r:id="rId2"/>
              </a:rPr>
              <a:t>https://learn.microsoft.com/en-us/windows-server/get-started/overview</a:t>
            </a:r>
            <a:endParaRPr lang="en-GB" sz="2000" dirty="0"/>
          </a:p>
        </p:txBody>
      </p:sp>
      <p:sp>
        <p:nvSpPr>
          <p:cNvPr id="14" name="Rectangle 13">
            <a:extLst>
              <a:ext uri="{FF2B5EF4-FFF2-40B4-BE49-F238E27FC236}">
                <a16:creationId xmlns:a16="http://schemas.microsoft.com/office/drawing/2014/main" id="{24178BA0-48E8-F582-FF9D-3532EBF426D3}"/>
              </a:ext>
            </a:extLst>
          </p:cNvPr>
          <p:cNvSpPr/>
          <p:nvPr/>
        </p:nvSpPr>
        <p:spPr>
          <a:xfrm>
            <a:off x="212436" y="1918803"/>
            <a:ext cx="10917614" cy="1015663"/>
          </a:xfrm>
          <a:prstGeom prst="rect">
            <a:avLst/>
          </a:prstGeom>
        </p:spPr>
        <p:txBody>
          <a:bodyPr wrap="square">
            <a:spAutoFit/>
          </a:bodyPr>
          <a:lstStyle/>
          <a:p>
            <a:pPr marL="342900" lvl="1" indent="-342900" algn="just">
              <a:buFont typeface="Arial" panose="020B0604020202020204" pitchFamily="34" charset="0"/>
              <a:buChar char="•"/>
            </a:pPr>
            <a:r>
              <a:rPr lang="en-GB" sz="2000" dirty="0">
                <a:solidFill>
                  <a:srgbClr val="000000"/>
                </a:solidFill>
              </a:rPr>
              <a:t>What’s new in Server 2022?</a:t>
            </a:r>
          </a:p>
          <a:p>
            <a:pPr marL="342900" lvl="1" indent="-342900" algn="just">
              <a:buFont typeface="Arial" panose="020B0604020202020204" pitchFamily="34" charset="0"/>
              <a:buChar char="•"/>
            </a:pPr>
            <a:r>
              <a:rPr lang="en-GB" sz="2000" dirty="0">
                <a:solidFill>
                  <a:srgbClr val="000000"/>
                </a:solidFill>
                <a:hlinkClick r:id="rId3"/>
              </a:rPr>
              <a:t>https://learn.microsoft.com/en-us/windows-server/get-started/whats-new-in-windows-server-2022?source=recommendations</a:t>
            </a:r>
            <a:endParaRPr lang="en-GB" sz="2000" dirty="0">
              <a:solidFill>
                <a:srgbClr val="000000"/>
              </a:solidFill>
            </a:endParaRPr>
          </a:p>
        </p:txBody>
      </p:sp>
      <p:sp>
        <p:nvSpPr>
          <p:cNvPr id="16" name="TextBox 15">
            <a:extLst>
              <a:ext uri="{FF2B5EF4-FFF2-40B4-BE49-F238E27FC236}">
                <a16:creationId xmlns:a16="http://schemas.microsoft.com/office/drawing/2014/main" id="{8E40D8B0-D52B-14AC-C18C-EC5098741130}"/>
              </a:ext>
            </a:extLst>
          </p:cNvPr>
          <p:cNvSpPr txBox="1"/>
          <p:nvPr/>
        </p:nvSpPr>
        <p:spPr>
          <a:xfrm>
            <a:off x="212436" y="3215649"/>
            <a:ext cx="11767128" cy="1323439"/>
          </a:xfrm>
          <a:prstGeom prst="rect">
            <a:avLst/>
          </a:prstGeom>
          <a:noFill/>
        </p:spPr>
        <p:txBody>
          <a:bodyPr wrap="square">
            <a:spAutoFit/>
          </a:bodyPr>
          <a:lstStyle/>
          <a:p>
            <a:pPr marL="342900" lvl="1" indent="-342900" algn="just">
              <a:buFont typeface="Arial" panose="020B0604020202020204" pitchFamily="34" charset="0"/>
              <a:buChar char="•"/>
            </a:pPr>
            <a:r>
              <a:rPr lang="en-GB" sz="2000" dirty="0">
                <a:solidFill>
                  <a:srgbClr val="000000"/>
                </a:solidFill>
              </a:rPr>
              <a:t>Configure and Deploy Server roles and functionality in Server 2022</a:t>
            </a:r>
          </a:p>
          <a:p>
            <a:pPr marL="342900" lvl="1" indent="-342900" algn="just">
              <a:buFont typeface="Arial" panose="020B0604020202020204" pitchFamily="34" charset="0"/>
              <a:buChar char="•"/>
            </a:pPr>
            <a:r>
              <a:rPr lang="en-GB" sz="2000" dirty="0">
                <a:solidFill>
                  <a:srgbClr val="000000"/>
                </a:solidFill>
                <a:hlinkClick r:id="rId4"/>
              </a:rPr>
              <a:t>https://www.ituonline.com/how-to/how-to-install-dhcp-on-windows-server-2022/</a:t>
            </a:r>
            <a:endParaRPr lang="en-GB" sz="2000" dirty="0">
              <a:solidFill>
                <a:srgbClr val="000000"/>
              </a:solidFill>
            </a:endParaRPr>
          </a:p>
          <a:p>
            <a:pPr marL="342900" lvl="1" indent="-342900" algn="just">
              <a:buFont typeface="Arial" panose="020B0604020202020204" pitchFamily="34" charset="0"/>
              <a:buChar char="•"/>
            </a:pPr>
            <a:endParaRPr lang="en-GB" sz="2000" dirty="0">
              <a:solidFill>
                <a:srgbClr val="000000"/>
              </a:solidFill>
            </a:endParaRPr>
          </a:p>
          <a:p>
            <a:pPr marL="342900" lvl="1" indent="-342900" algn="just">
              <a:buFont typeface="Arial" panose="020B0604020202020204" pitchFamily="34" charset="0"/>
              <a:buChar char="•"/>
            </a:pPr>
            <a:endParaRPr lang="en-GB" sz="2000" dirty="0">
              <a:solidFill>
                <a:srgbClr val="000000"/>
              </a:solidFill>
            </a:endParaRPr>
          </a:p>
        </p:txBody>
      </p:sp>
      <p:sp>
        <p:nvSpPr>
          <p:cNvPr id="18" name="TextBox 17">
            <a:extLst>
              <a:ext uri="{FF2B5EF4-FFF2-40B4-BE49-F238E27FC236}">
                <a16:creationId xmlns:a16="http://schemas.microsoft.com/office/drawing/2014/main" id="{D8BBA695-240B-39AD-E8E6-0C9C39918ADA}"/>
              </a:ext>
            </a:extLst>
          </p:cNvPr>
          <p:cNvSpPr txBox="1"/>
          <p:nvPr/>
        </p:nvSpPr>
        <p:spPr>
          <a:xfrm>
            <a:off x="212436" y="4380345"/>
            <a:ext cx="11702473" cy="1015663"/>
          </a:xfrm>
          <a:prstGeom prst="rect">
            <a:avLst/>
          </a:prstGeom>
          <a:noFill/>
        </p:spPr>
        <p:txBody>
          <a:bodyPr wrap="square">
            <a:spAutoFit/>
          </a:bodyPr>
          <a:lstStyle/>
          <a:p>
            <a:pPr marL="342900" indent="-342900">
              <a:buFont typeface="Arial" panose="020B0604020202020204" pitchFamily="34" charset="0"/>
              <a:buChar char="•"/>
            </a:pPr>
            <a:r>
              <a:rPr lang="en-GB" sz="2000" dirty="0"/>
              <a:t>An Introduction to Ubuntu Server</a:t>
            </a:r>
          </a:p>
          <a:p>
            <a:pPr marL="342900" indent="-342900">
              <a:buFont typeface="Arial" panose="020B0604020202020204" pitchFamily="34" charset="0"/>
              <a:buChar char="•"/>
            </a:pPr>
            <a:r>
              <a:rPr lang="en-GB" sz="2000" dirty="0">
                <a:hlinkClick r:id="rId5"/>
              </a:rPr>
              <a:t>https://linuxconfig.org/ubuntu-server-tutorial-for-beginners</a:t>
            </a:r>
            <a:endParaRPr lang="en-GB" sz="2000" dirty="0"/>
          </a:p>
          <a:p>
            <a:pPr marL="342900" indent="-342900">
              <a:buFont typeface="Arial" panose="020B0604020202020204" pitchFamily="34" charset="0"/>
              <a:buChar char="•"/>
            </a:pPr>
            <a:endParaRPr lang="en-GB" sz="2000" dirty="0"/>
          </a:p>
        </p:txBody>
      </p:sp>
    </p:spTree>
    <p:extLst>
      <p:ext uri="{BB962C8B-B14F-4D97-AF65-F5344CB8AC3E}">
        <p14:creationId xmlns:p14="http://schemas.microsoft.com/office/powerpoint/2010/main" val="1607268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59F72-2343-C695-3406-27AD653397D4}"/>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CFAFB0F6-CB8D-B55A-2CBE-3818AED5F94E}"/>
              </a:ext>
            </a:extLst>
          </p:cNvPr>
          <p:cNvSpPr>
            <a:spLocks noGrp="1"/>
          </p:cNvSpPr>
          <p:nvPr>
            <p:ph type="title"/>
          </p:nvPr>
        </p:nvSpPr>
        <p:spPr>
          <a:xfrm>
            <a:off x="0" y="0"/>
            <a:ext cx="10293626" cy="754535"/>
          </a:xfrm>
        </p:spPr>
        <p:txBody>
          <a:bodyPr>
            <a:noAutofit/>
          </a:bodyPr>
          <a:lstStyle/>
          <a:p>
            <a:r>
              <a:rPr lang="en-US" sz="3600" b="1" dirty="0">
                <a:solidFill>
                  <a:schemeClr val="accent1">
                    <a:lumMod val="50000"/>
                  </a:schemeClr>
                </a:solidFill>
              </a:rPr>
              <a:t>Useful Further Reading (Professional development):</a:t>
            </a:r>
            <a:endParaRPr lang="en-GB" sz="3600" b="1" dirty="0">
              <a:solidFill>
                <a:schemeClr val="accent1">
                  <a:lumMod val="50000"/>
                </a:schemeClr>
              </a:solidFill>
            </a:endParaRPr>
          </a:p>
        </p:txBody>
      </p:sp>
      <p:sp>
        <p:nvSpPr>
          <p:cNvPr id="12" name="Rectangle 11">
            <a:extLst>
              <a:ext uri="{FF2B5EF4-FFF2-40B4-BE49-F238E27FC236}">
                <a16:creationId xmlns:a16="http://schemas.microsoft.com/office/drawing/2014/main" id="{2D81EB8C-0CB2-F8B3-E5F1-E83216AFEB17}"/>
              </a:ext>
            </a:extLst>
          </p:cNvPr>
          <p:cNvSpPr/>
          <p:nvPr/>
        </p:nvSpPr>
        <p:spPr>
          <a:xfrm>
            <a:off x="212436" y="1001912"/>
            <a:ext cx="11443505" cy="1015663"/>
          </a:xfrm>
          <a:prstGeom prst="rect">
            <a:avLst/>
          </a:prstGeom>
        </p:spPr>
        <p:txBody>
          <a:bodyPr wrap="square">
            <a:spAutoFit/>
          </a:bodyPr>
          <a:lstStyle/>
          <a:p>
            <a:pPr marL="342900" lvl="1" indent="-342900" algn="just">
              <a:buFont typeface="Arial" panose="020B0604020202020204" pitchFamily="34" charset="0"/>
              <a:buChar char="•"/>
            </a:pPr>
            <a:r>
              <a:rPr lang="en-GB" sz="2000" b="1" dirty="0">
                <a:solidFill>
                  <a:srgbClr val="000000"/>
                </a:solidFill>
              </a:rPr>
              <a:t>AZ-104: MS Certified Azure Administrator Associate.</a:t>
            </a:r>
          </a:p>
          <a:p>
            <a:pPr marL="342900" lvl="1" indent="-342900" algn="just">
              <a:buFont typeface="Arial" panose="020B0604020202020204" pitchFamily="34" charset="0"/>
              <a:buChar char="•"/>
            </a:pPr>
            <a:r>
              <a:rPr lang="en-GB" sz="2000" dirty="0">
                <a:solidFill>
                  <a:srgbClr val="000000"/>
                </a:solidFill>
                <a:hlinkClick r:id="rId2"/>
              </a:rPr>
              <a:t>https://www.youtube.com/watch?v=firCQm5nHYQ</a:t>
            </a:r>
            <a:endParaRPr lang="en-GB" sz="2000" dirty="0">
              <a:solidFill>
                <a:srgbClr val="000000"/>
              </a:solidFill>
            </a:endParaRPr>
          </a:p>
          <a:p>
            <a:pPr marL="342900" lvl="1" indent="-342900" algn="just">
              <a:buFont typeface="Arial" panose="020B0604020202020204" pitchFamily="34" charset="0"/>
              <a:buChar char="•"/>
            </a:pPr>
            <a:endParaRPr lang="en-GB" sz="2000" dirty="0">
              <a:solidFill>
                <a:srgbClr val="000000"/>
              </a:solidFill>
            </a:endParaRPr>
          </a:p>
        </p:txBody>
      </p:sp>
      <p:sp>
        <p:nvSpPr>
          <p:cNvPr id="14" name="Rectangle 13">
            <a:extLst>
              <a:ext uri="{FF2B5EF4-FFF2-40B4-BE49-F238E27FC236}">
                <a16:creationId xmlns:a16="http://schemas.microsoft.com/office/drawing/2014/main" id="{3FDBAB63-DA8D-6114-2A1C-23D96C473BC7}"/>
              </a:ext>
            </a:extLst>
          </p:cNvPr>
          <p:cNvSpPr/>
          <p:nvPr/>
        </p:nvSpPr>
        <p:spPr>
          <a:xfrm>
            <a:off x="212436" y="1918803"/>
            <a:ext cx="10917614" cy="1015663"/>
          </a:xfrm>
          <a:prstGeom prst="rect">
            <a:avLst/>
          </a:prstGeom>
        </p:spPr>
        <p:txBody>
          <a:bodyPr wrap="square">
            <a:spAutoFit/>
          </a:bodyPr>
          <a:lstStyle/>
          <a:p>
            <a:pPr marL="342900" lvl="1" indent="-342900" algn="just">
              <a:buFont typeface="Arial" panose="020B0604020202020204" pitchFamily="34" charset="0"/>
              <a:buChar char="•"/>
            </a:pPr>
            <a:r>
              <a:rPr lang="en-GB" sz="2000" b="1" dirty="0">
                <a:solidFill>
                  <a:srgbClr val="000000"/>
                </a:solidFill>
              </a:rPr>
              <a:t>Microsoft learn: Azure Virtual Desktop</a:t>
            </a:r>
          </a:p>
          <a:p>
            <a:pPr marL="342900" lvl="1" indent="-342900" algn="just">
              <a:buFont typeface="Arial" panose="020B0604020202020204" pitchFamily="34" charset="0"/>
              <a:buChar char="•"/>
            </a:pPr>
            <a:r>
              <a:rPr lang="en-GB" sz="2000" dirty="0">
                <a:solidFill>
                  <a:srgbClr val="000000"/>
                </a:solidFill>
                <a:hlinkClick r:id="rId3"/>
              </a:rPr>
              <a:t>https://learn.microsoft.com/en-us/azure/virtual-desktop/</a:t>
            </a:r>
            <a:endParaRPr lang="en-GB" sz="2000" dirty="0">
              <a:solidFill>
                <a:srgbClr val="000000"/>
              </a:solidFill>
            </a:endParaRPr>
          </a:p>
          <a:p>
            <a:pPr marL="342900" lvl="1" indent="-342900" algn="just">
              <a:buFont typeface="Arial" panose="020B0604020202020204" pitchFamily="34" charset="0"/>
              <a:buChar char="•"/>
            </a:pPr>
            <a:endParaRPr lang="en-GB" sz="2000" dirty="0">
              <a:solidFill>
                <a:srgbClr val="000000"/>
              </a:solidFill>
            </a:endParaRPr>
          </a:p>
        </p:txBody>
      </p:sp>
      <p:sp>
        <p:nvSpPr>
          <p:cNvPr id="16" name="TextBox 15">
            <a:extLst>
              <a:ext uri="{FF2B5EF4-FFF2-40B4-BE49-F238E27FC236}">
                <a16:creationId xmlns:a16="http://schemas.microsoft.com/office/drawing/2014/main" id="{92566BAF-024F-FEC3-FE85-E73A239A9BB6}"/>
              </a:ext>
            </a:extLst>
          </p:cNvPr>
          <p:cNvSpPr txBox="1"/>
          <p:nvPr/>
        </p:nvSpPr>
        <p:spPr>
          <a:xfrm>
            <a:off x="212436" y="3215649"/>
            <a:ext cx="11767128" cy="1323439"/>
          </a:xfrm>
          <a:prstGeom prst="rect">
            <a:avLst/>
          </a:prstGeom>
          <a:noFill/>
        </p:spPr>
        <p:txBody>
          <a:bodyPr wrap="square">
            <a:spAutoFit/>
          </a:bodyPr>
          <a:lstStyle/>
          <a:p>
            <a:pPr marL="342900" lvl="1" indent="-342900" algn="just">
              <a:buFont typeface="Arial" panose="020B0604020202020204" pitchFamily="34" charset="0"/>
              <a:buChar char="•"/>
            </a:pPr>
            <a:r>
              <a:rPr lang="en-GB" sz="2000" b="1" dirty="0">
                <a:solidFill>
                  <a:srgbClr val="000000"/>
                </a:solidFill>
              </a:rPr>
              <a:t>MD-102: </a:t>
            </a:r>
            <a:r>
              <a:rPr lang="en-GB" b="1" dirty="0"/>
              <a:t>MD-102: Managing and Securing Microsoft 365 Endpoints by using Intune</a:t>
            </a:r>
          </a:p>
          <a:p>
            <a:pPr marL="342900" lvl="1" indent="-342900" algn="just">
              <a:buFont typeface="Arial" panose="020B0604020202020204" pitchFamily="34" charset="0"/>
              <a:buChar char="•"/>
            </a:pPr>
            <a:r>
              <a:rPr lang="en-GB" sz="2000" dirty="0">
                <a:solidFill>
                  <a:srgbClr val="000000"/>
                </a:solidFill>
                <a:hlinkClick r:id="rId4"/>
              </a:rPr>
              <a:t>https://learn.microsoft.com/en-us/credentials/certifications/resources/study-guides/md-102</a:t>
            </a:r>
            <a:endParaRPr lang="en-GB" sz="2000" dirty="0">
              <a:solidFill>
                <a:srgbClr val="000000"/>
              </a:solidFill>
            </a:endParaRPr>
          </a:p>
          <a:p>
            <a:pPr marL="0" lvl="1" algn="just"/>
            <a:endParaRPr lang="en-GB" sz="2000" dirty="0">
              <a:solidFill>
                <a:srgbClr val="000000"/>
              </a:solidFill>
            </a:endParaRPr>
          </a:p>
          <a:p>
            <a:pPr marL="342900" lvl="1" indent="-342900" algn="just">
              <a:buFont typeface="Arial" panose="020B0604020202020204" pitchFamily="34" charset="0"/>
              <a:buChar char="•"/>
            </a:pPr>
            <a:endParaRPr lang="en-GB" sz="2000" dirty="0">
              <a:solidFill>
                <a:srgbClr val="000000"/>
              </a:solidFill>
            </a:endParaRPr>
          </a:p>
        </p:txBody>
      </p:sp>
    </p:spTree>
    <p:extLst>
      <p:ext uri="{BB962C8B-B14F-4D97-AF65-F5344CB8AC3E}">
        <p14:creationId xmlns:p14="http://schemas.microsoft.com/office/powerpoint/2010/main" val="1751652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a:xfrm>
            <a:off x="0" y="0"/>
            <a:ext cx="10584764" cy="777875"/>
          </a:xfrm>
        </p:spPr>
        <p:txBody>
          <a:bodyPr>
            <a:noAutofit/>
          </a:bodyPr>
          <a:lstStyle/>
          <a:p>
            <a:r>
              <a:rPr lang="en-GB" sz="3600" dirty="0">
                <a:solidFill>
                  <a:schemeClr val="accent1">
                    <a:lumMod val="50000"/>
                  </a:schemeClr>
                </a:solidFill>
              </a:rPr>
              <a:t>Module Induction</a:t>
            </a: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609600" y="1337442"/>
            <a:ext cx="10972800" cy="4285592"/>
          </a:xfrm>
        </p:spPr>
        <p:txBody>
          <a:bodyPr>
            <a:normAutofit/>
          </a:bodyPr>
          <a:lstStyle/>
          <a:p>
            <a:r>
              <a:rPr lang="en-GB" dirty="0"/>
              <a:t>Communication with Lecturer</a:t>
            </a:r>
          </a:p>
          <a:p>
            <a:r>
              <a:rPr lang="en-GB" dirty="0"/>
              <a:t>Two Coursework's (Multiple Dates!!!)</a:t>
            </a:r>
          </a:p>
          <a:p>
            <a:pPr marL="0" indent="0">
              <a:buNone/>
            </a:pPr>
            <a:endParaRPr lang="en-GB" dirty="0"/>
          </a:p>
          <a:p>
            <a:endParaRPr lang="en-GB" dirty="0"/>
          </a:p>
        </p:txBody>
      </p:sp>
      <p:graphicFrame>
        <p:nvGraphicFramePr>
          <p:cNvPr id="4" name="Table 3">
            <a:extLst>
              <a:ext uri="{FF2B5EF4-FFF2-40B4-BE49-F238E27FC236}">
                <a16:creationId xmlns:a16="http://schemas.microsoft.com/office/drawing/2014/main" id="{B5D1149C-473C-45D1-888C-13BE60D525DB}"/>
              </a:ext>
            </a:extLst>
          </p:cNvPr>
          <p:cNvGraphicFramePr>
            <a:graphicFrameLocks noGrp="1"/>
          </p:cNvGraphicFramePr>
          <p:nvPr>
            <p:extLst>
              <p:ext uri="{D42A27DB-BD31-4B8C-83A1-F6EECF244321}">
                <p14:modId xmlns:p14="http://schemas.microsoft.com/office/powerpoint/2010/main" val="4039705065"/>
              </p:ext>
            </p:extLst>
          </p:nvPr>
        </p:nvGraphicFramePr>
        <p:xfrm>
          <a:off x="978842" y="2678010"/>
          <a:ext cx="10234316" cy="1797578"/>
        </p:xfrm>
        <a:graphic>
          <a:graphicData uri="http://schemas.openxmlformats.org/drawingml/2006/table">
            <a:tbl>
              <a:tblPr>
                <a:tableStyleId>{5C22544A-7EE6-4342-B048-85BDC9FD1C3A}</a:tableStyleId>
              </a:tblPr>
              <a:tblGrid>
                <a:gridCol w="1709823">
                  <a:extLst>
                    <a:ext uri="{9D8B030D-6E8A-4147-A177-3AD203B41FA5}">
                      <a16:colId xmlns:a16="http://schemas.microsoft.com/office/drawing/2014/main" val="1979805474"/>
                    </a:ext>
                  </a:extLst>
                </a:gridCol>
                <a:gridCol w="6192235">
                  <a:extLst>
                    <a:ext uri="{9D8B030D-6E8A-4147-A177-3AD203B41FA5}">
                      <a16:colId xmlns:a16="http://schemas.microsoft.com/office/drawing/2014/main" val="922095497"/>
                    </a:ext>
                  </a:extLst>
                </a:gridCol>
                <a:gridCol w="2332258">
                  <a:extLst>
                    <a:ext uri="{9D8B030D-6E8A-4147-A177-3AD203B41FA5}">
                      <a16:colId xmlns:a16="http://schemas.microsoft.com/office/drawing/2014/main" val="135438503"/>
                    </a:ext>
                  </a:extLst>
                </a:gridCol>
              </a:tblGrid>
              <a:tr h="1077153">
                <a:tc>
                  <a:txBody>
                    <a:bodyPr/>
                    <a:lstStyle/>
                    <a:p>
                      <a:pPr algn="ctr" fontAlgn="ctr"/>
                      <a:r>
                        <a:rPr lang="en-GB" sz="1600" u="none" strike="noStrike" dirty="0">
                          <a:effectLst/>
                        </a:rPr>
                        <a:t>Component 1 50%</a:t>
                      </a:r>
                      <a:endParaRPr lang="en-GB" sz="1600" b="1" i="0" u="none" strike="noStrike" dirty="0">
                        <a:solidFill>
                          <a:srgbClr val="44546A"/>
                        </a:solidFill>
                        <a:effectLst/>
                        <a:latin typeface="Arial" panose="020B0604020202020204" pitchFamily="34" charset="0"/>
                      </a:endParaRPr>
                    </a:p>
                  </a:txBody>
                  <a:tcPr marL="4763" marR="4763" marT="4763" marB="0" anchor="ctr"/>
                </a:tc>
                <a:tc rowSpan="2">
                  <a:txBody>
                    <a:bodyPr/>
                    <a:lstStyle/>
                    <a:p>
                      <a:pPr algn="just" fontAlgn="ctr"/>
                      <a:r>
                        <a:rPr lang="en-GB" sz="1800" kern="1200" dirty="0">
                          <a:solidFill>
                            <a:schemeClr val="dk1"/>
                          </a:solidFill>
                          <a:effectLst/>
                          <a:latin typeface="+mn-lt"/>
                          <a:ea typeface="+mn-ea"/>
                          <a:cs typeface="+mn-cs"/>
                        </a:rPr>
                        <a:t>Research, build, and deploy, a Virtualised network</a:t>
                      </a:r>
                    </a:p>
                    <a:p>
                      <a:pPr algn="just" fontAlgn="ctr"/>
                      <a:endParaRPr lang="en-GB" sz="1800" b="0" i="0" u="none" strike="noStrike" kern="1200" dirty="0">
                        <a:solidFill>
                          <a:schemeClr val="dk1"/>
                        </a:solidFill>
                        <a:effectLst/>
                        <a:latin typeface="+mn-lt"/>
                        <a:ea typeface="+mn-ea"/>
                        <a:cs typeface="+mn-cs"/>
                      </a:endParaRPr>
                    </a:p>
                    <a:p>
                      <a:pPr algn="just" fontAlgn="ctr"/>
                      <a:endParaRPr lang="en-GB" sz="1600" b="0" i="0" u="none" strike="noStrike" dirty="0">
                        <a:solidFill>
                          <a:srgbClr val="000000"/>
                        </a:solidFill>
                        <a:effectLst/>
                        <a:latin typeface="Arial" panose="020B0604020202020204" pitchFamily="34" charset="0"/>
                      </a:endParaRPr>
                    </a:p>
                    <a:p>
                      <a:pPr marL="0" marR="0" lvl="0" indent="0" algn="just" defTabSz="914400" rtl="0" eaLnBrk="1" fontAlgn="ctr" latinLnBrk="0" hangingPunct="1">
                        <a:lnSpc>
                          <a:spcPct val="100000"/>
                        </a:lnSpc>
                        <a:spcBef>
                          <a:spcPts val="0"/>
                        </a:spcBef>
                        <a:spcAft>
                          <a:spcPts val="0"/>
                        </a:spcAft>
                        <a:buClrTx/>
                        <a:buSzTx/>
                        <a:buFontTx/>
                        <a:buNone/>
                        <a:tabLst/>
                        <a:defRPr/>
                      </a:pPr>
                      <a:r>
                        <a:rPr lang="en-GB" sz="1800" kern="1200" dirty="0">
                          <a:solidFill>
                            <a:schemeClr val="dk1"/>
                          </a:solidFill>
                          <a:effectLst/>
                          <a:latin typeface="+mn-lt"/>
                          <a:ea typeface="+mn-ea"/>
                          <a:cs typeface="+mn-cs"/>
                        </a:rPr>
                        <a:t>Configure, and manage a Virtualised network</a:t>
                      </a:r>
                      <a:endParaRPr lang="en-GB" sz="1600" b="0" i="0" u="none" strike="noStrike" dirty="0">
                        <a:solidFill>
                          <a:srgbClr val="000000"/>
                        </a:solidFill>
                        <a:effectLst/>
                        <a:latin typeface="Arial" panose="020B0604020202020204" pitchFamily="34" charset="0"/>
                      </a:endParaRPr>
                    </a:p>
                  </a:txBody>
                  <a:tcPr marL="4763" marR="4763" marT="4763" marB="0" anchor="ctr"/>
                </a:tc>
                <a:tc>
                  <a:txBody>
                    <a:bodyPr/>
                    <a:lstStyle/>
                    <a:p>
                      <a:pPr algn="l" fontAlgn="ctr"/>
                      <a:r>
                        <a:rPr lang="en-GB" sz="1600" b="1" u="none" strike="noStrike" dirty="0">
                          <a:solidFill>
                            <a:srgbClr val="FF0000"/>
                          </a:solidFill>
                          <a:effectLst/>
                        </a:rPr>
                        <a:t>Report: </a:t>
                      </a:r>
                      <a:endParaRPr lang="en-GB" sz="1600" b="1" i="0" u="none" strike="noStrike" dirty="0">
                        <a:solidFill>
                          <a:srgbClr val="FF0000"/>
                        </a:solidFill>
                        <a:effectLst/>
                        <a:latin typeface="Arial" panose="020B0604020202020204" pitchFamily="34" charset="0"/>
                      </a:endParaRPr>
                    </a:p>
                  </a:txBody>
                  <a:tcPr marL="4763" marR="4763" marT="4763" marB="0" anchor="ctr"/>
                </a:tc>
                <a:extLst>
                  <a:ext uri="{0D108BD9-81ED-4DB2-BD59-A6C34878D82A}">
                    <a16:rowId xmlns:a16="http://schemas.microsoft.com/office/drawing/2014/main" val="3796271163"/>
                  </a:ext>
                </a:extLst>
              </a:tr>
              <a:tr h="720425">
                <a:tc>
                  <a:txBody>
                    <a:bodyPr/>
                    <a:lstStyle/>
                    <a:p>
                      <a:pPr algn="ctr" fontAlgn="ctr"/>
                      <a:r>
                        <a:rPr lang="en-GB" sz="1600" u="none" strike="noStrike" dirty="0">
                          <a:effectLst/>
                        </a:rPr>
                        <a:t>Component 2 50%</a:t>
                      </a:r>
                      <a:endParaRPr lang="en-GB" sz="1600" b="1" i="0" u="none" strike="noStrike" dirty="0">
                        <a:solidFill>
                          <a:srgbClr val="44546A"/>
                        </a:solidFill>
                        <a:effectLst/>
                        <a:latin typeface="Arial" panose="020B0604020202020204" pitchFamily="34" charset="0"/>
                      </a:endParaRPr>
                    </a:p>
                  </a:txBody>
                  <a:tcPr marL="4763" marR="4763" marT="4763" marB="0" anchor="ctr"/>
                </a:tc>
                <a:tc vMerge="1">
                  <a:txBody>
                    <a:bodyPr/>
                    <a:lstStyle/>
                    <a:p>
                      <a:pPr algn="just" fontAlgn="ctr"/>
                      <a:endParaRPr lang="en-GB" sz="1600" b="0" i="0" u="none" strike="noStrike" dirty="0">
                        <a:solidFill>
                          <a:srgbClr val="000000"/>
                        </a:solidFill>
                        <a:effectLst/>
                        <a:latin typeface="Arial" panose="020B0604020202020204" pitchFamily="34" charset="0"/>
                      </a:endParaRPr>
                    </a:p>
                  </a:txBody>
                  <a:tcPr marL="4763" marR="4763" marT="4763" marB="0" anchor="ctr"/>
                </a:tc>
                <a:tc>
                  <a:txBody>
                    <a:bodyPr/>
                    <a:lstStyle/>
                    <a:p>
                      <a:pPr marL="0" algn="l" defTabSz="914400" rtl="0" eaLnBrk="1" fontAlgn="ctr" latinLnBrk="0" hangingPunct="1"/>
                      <a:r>
                        <a:rPr lang="en-GB" sz="1600" b="1" u="none" strike="noStrike" kern="1200" dirty="0">
                          <a:solidFill>
                            <a:srgbClr val="FF0000"/>
                          </a:solidFill>
                          <a:effectLst/>
                          <a:latin typeface="+mn-lt"/>
                          <a:ea typeface="+mn-ea"/>
                          <a:cs typeface="+mn-cs"/>
                        </a:rPr>
                        <a:t>Demonstration: </a:t>
                      </a:r>
                    </a:p>
                  </a:txBody>
                  <a:tcPr marL="4763" marR="4763" marT="4763" marB="0" anchor="ctr"/>
                </a:tc>
                <a:extLst>
                  <a:ext uri="{0D108BD9-81ED-4DB2-BD59-A6C34878D82A}">
                    <a16:rowId xmlns:a16="http://schemas.microsoft.com/office/drawing/2014/main" val="1363457988"/>
                  </a:ext>
                </a:extLst>
              </a:tr>
            </a:tbl>
          </a:graphicData>
        </a:graphic>
      </p:graphicFrame>
    </p:spTree>
    <p:extLst>
      <p:ext uri="{BB962C8B-B14F-4D97-AF65-F5344CB8AC3E}">
        <p14:creationId xmlns:p14="http://schemas.microsoft.com/office/powerpoint/2010/main" val="3086970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477F3-7769-E00E-00B8-27454A4731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E4E36C-D999-C4A1-A50A-00B2BB0D8884}"/>
              </a:ext>
            </a:extLst>
          </p:cNvPr>
          <p:cNvSpPr>
            <a:spLocks noGrp="1"/>
          </p:cNvSpPr>
          <p:nvPr>
            <p:ph type="title"/>
          </p:nvPr>
        </p:nvSpPr>
        <p:spPr>
          <a:xfrm>
            <a:off x="0" y="0"/>
            <a:ext cx="10584764" cy="777875"/>
          </a:xfrm>
        </p:spPr>
        <p:txBody>
          <a:bodyPr>
            <a:noAutofit/>
          </a:bodyPr>
          <a:lstStyle/>
          <a:p>
            <a:r>
              <a:rPr lang="en-GB" sz="4000" b="1" dirty="0">
                <a:solidFill>
                  <a:schemeClr val="accent1">
                    <a:lumMod val="50000"/>
                  </a:schemeClr>
                </a:solidFill>
              </a:rPr>
              <a:t>Teaching plan (Semester 1):</a:t>
            </a:r>
          </a:p>
        </p:txBody>
      </p:sp>
      <p:sp>
        <p:nvSpPr>
          <p:cNvPr id="3" name="Content Placeholder 2">
            <a:extLst>
              <a:ext uri="{FF2B5EF4-FFF2-40B4-BE49-F238E27FC236}">
                <a16:creationId xmlns:a16="http://schemas.microsoft.com/office/drawing/2014/main" id="{51C032DB-5E08-493C-5A6E-4E6A9B64E35C}"/>
              </a:ext>
            </a:extLst>
          </p:cNvPr>
          <p:cNvSpPr>
            <a:spLocks noGrp="1"/>
          </p:cNvSpPr>
          <p:nvPr>
            <p:ph idx="1"/>
          </p:nvPr>
        </p:nvSpPr>
        <p:spPr>
          <a:xfrm>
            <a:off x="430696" y="966719"/>
            <a:ext cx="10972800" cy="4285592"/>
          </a:xfrm>
        </p:spPr>
        <p:txBody>
          <a:bodyPr>
            <a:normAutofit lnSpcReduction="10000"/>
          </a:bodyPr>
          <a:lstStyle/>
          <a:p>
            <a:r>
              <a:rPr lang="en-GB" dirty="0"/>
              <a:t>Introduction to topic, network architecture/services.</a:t>
            </a:r>
          </a:p>
          <a:p>
            <a:r>
              <a:rPr lang="en-GB" dirty="0"/>
              <a:t>Virtualisation (Theory/Practical examples).</a:t>
            </a:r>
          </a:p>
          <a:p>
            <a:r>
              <a:rPr lang="en-GB" dirty="0"/>
              <a:t>Directory Services.</a:t>
            </a:r>
          </a:p>
          <a:p>
            <a:r>
              <a:rPr lang="en-GB" dirty="0"/>
              <a:t>Routing.</a:t>
            </a:r>
          </a:p>
          <a:p>
            <a:r>
              <a:rPr lang="en-GB" dirty="0"/>
              <a:t>DNS (Domain Name Services/System).</a:t>
            </a:r>
          </a:p>
          <a:p>
            <a:r>
              <a:rPr lang="en-GB" dirty="0"/>
              <a:t>DHCP (Dynamic Host Configuration Protocol).</a:t>
            </a:r>
          </a:p>
          <a:p>
            <a:r>
              <a:rPr lang="en-GB" dirty="0"/>
              <a:t>VPNs (Virtual Private Networks).</a:t>
            </a:r>
          </a:p>
          <a:p>
            <a:r>
              <a:rPr lang="en-GB" dirty="0"/>
              <a:t>PowerShell scripting concepts.</a:t>
            </a:r>
          </a:p>
          <a:p>
            <a:r>
              <a:rPr lang="en-GB" dirty="0"/>
              <a:t>Cloud Computing/Virtualisation/SDN (Software Defined Networking).</a:t>
            </a:r>
          </a:p>
          <a:p>
            <a:endParaRPr lang="en-GB" dirty="0"/>
          </a:p>
          <a:p>
            <a:endParaRPr lang="en-GB" dirty="0"/>
          </a:p>
          <a:p>
            <a:pPr marL="0" indent="0">
              <a:buNone/>
            </a:pPr>
            <a:endParaRPr lang="en-GB" dirty="0"/>
          </a:p>
          <a:p>
            <a:endParaRPr lang="en-GB" dirty="0"/>
          </a:p>
        </p:txBody>
      </p:sp>
    </p:spTree>
    <p:extLst>
      <p:ext uri="{BB962C8B-B14F-4D97-AF65-F5344CB8AC3E}">
        <p14:creationId xmlns:p14="http://schemas.microsoft.com/office/powerpoint/2010/main" val="4006097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733851" cy="738118"/>
          </a:xfrm>
        </p:spPr>
        <p:txBody>
          <a:bodyPr>
            <a:noAutofit/>
          </a:bodyPr>
          <a:lstStyle/>
          <a:p>
            <a:r>
              <a:rPr lang="en-US" sz="3600" dirty="0">
                <a:solidFill>
                  <a:schemeClr val="accent1">
                    <a:lumMod val="50000"/>
                  </a:schemeClr>
                </a:solidFill>
              </a:rPr>
              <a:t>I - Introduction</a:t>
            </a:r>
            <a:endParaRPr lang="en-GB" sz="3600" dirty="0">
              <a:solidFill>
                <a:schemeClr val="accent1">
                  <a:lumMod val="50000"/>
                </a:schemeClr>
              </a:solidFill>
            </a:endParaRPr>
          </a:p>
        </p:txBody>
      </p:sp>
      <p:sp>
        <p:nvSpPr>
          <p:cNvPr id="3" name="Content Placeholder 2"/>
          <p:cNvSpPr>
            <a:spLocks noGrp="1"/>
          </p:cNvSpPr>
          <p:nvPr>
            <p:ph idx="1"/>
          </p:nvPr>
        </p:nvSpPr>
        <p:spPr>
          <a:xfrm>
            <a:off x="450574" y="1242392"/>
            <a:ext cx="10972800" cy="3917032"/>
          </a:xfrm>
        </p:spPr>
        <p:txBody>
          <a:bodyPr>
            <a:noAutofit/>
          </a:bodyPr>
          <a:lstStyle/>
          <a:p>
            <a:pPr algn="just">
              <a:buFont typeface="Wingdings" panose="05000000000000000000" pitchFamily="2" charset="2"/>
              <a:buChar char="Ø"/>
            </a:pPr>
            <a:r>
              <a:rPr lang="en-GB" b="1" dirty="0">
                <a:solidFill>
                  <a:srgbClr val="000000"/>
                </a:solidFill>
              </a:rPr>
              <a:t>What is ?</a:t>
            </a:r>
          </a:p>
          <a:p>
            <a:pPr lvl="1" algn="just">
              <a:buFont typeface="Wingdings" panose="05000000000000000000" pitchFamily="2" charset="2"/>
              <a:buChar char="Ø"/>
            </a:pPr>
            <a:r>
              <a:rPr lang="en-US" sz="2400" i="1" dirty="0">
                <a:solidFill>
                  <a:srgbClr val="000000"/>
                </a:solidFill>
              </a:rPr>
              <a:t>Computer Networks</a:t>
            </a:r>
          </a:p>
          <a:p>
            <a:pPr lvl="1" algn="just">
              <a:buFont typeface="Wingdings" panose="05000000000000000000" pitchFamily="2" charset="2"/>
              <a:buChar char="Ø"/>
            </a:pPr>
            <a:r>
              <a:rPr lang="en-US" sz="2400" i="1" dirty="0">
                <a:solidFill>
                  <a:srgbClr val="000000"/>
                </a:solidFill>
              </a:rPr>
              <a:t>Types of Networks</a:t>
            </a:r>
          </a:p>
          <a:p>
            <a:pPr lvl="1" algn="just">
              <a:buFont typeface="Wingdings" panose="05000000000000000000" pitchFamily="2" charset="2"/>
              <a:buChar char="Ø"/>
            </a:pPr>
            <a:r>
              <a:rPr lang="en-US" sz="2400" i="1" dirty="0">
                <a:solidFill>
                  <a:srgbClr val="000000"/>
                </a:solidFill>
              </a:rPr>
              <a:t>Resources in a Network</a:t>
            </a:r>
          </a:p>
          <a:p>
            <a:pPr lvl="1" algn="just">
              <a:buFont typeface="Wingdings" panose="05000000000000000000" pitchFamily="2" charset="2"/>
              <a:buChar char="Ø"/>
            </a:pPr>
            <a:r>
              <a:rPr lang="en-US" sz="2400" i="1" dirty="0">
                <a:solidFill>
                  <a:srgbClr val="000000"/>
                </a:solidFill>
              </a:rPr>
              <a:t>Components  in a Network</a:t>
            </a:r>
          </a:p>
          <a:p>
            <a:pPr lvl="1" algn="just">
              <a:buFont typeface="Wingdings" panose="05000000000000000000" pitchFamily="2" charset="2"/>
              <a:buChar char="Ø"/>
            </a:pPr>
            <a:r>
              <a:rPr lang="en-US" sz="2400" i="1" dirty="0">
                <a:solidFill>
                  <a:srgbClr val="000000"/>
                </a:solidFill>
              </a:rPr>
              <a:t>Hosts and Nodes – Are they same thing?</a:t>
            </a:r>
          </a:p>
        </p:txBody>
      </p:sp>
    </p:spTree>
    <p:extLst>
      <p:ext uri="{BB962C8B-B14F-4D97-AF65-F5344CB8AC3E}">
        <p14:creationId xmlns:p14="http://schemas.microsoft.com/office/powerpoint/2010/main" val="357841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445616" cy="648666"/>
          </a:xfrm>
        </p:spPr>
        <p:txBody>
          <a:bodyPr>
            <a:noAutofit/>
          </a:bodyPr>
          <a:lstStyle/>
          <a:p>
            <a:r>
              <a:rPr lang="en-US" sz="3600" dirty="0">
                <a:solidFill>
                  <a:schemeClr val="accent1">
                    <a:lumMod val="50000"/>
                  </a:schemeClr>
                </a:solidFill>
              </a:rPr>
              <a:t>I - Introduction</a:t>
            </a:r>
            <a:endParaRPr lang="en-GB" sz="3600" dirty="0">
              <a:solidFill>
                <a:schemeClr val="accent1">
                  <a:lumMod val="50000"/>
                </a:schemeClr>
              </a:solidFill>
            </a:endParaRPr>
          </a:p>
        </p:txBody>
      </p:sp>
      <p:sp>
        <p:nvSpPr>
          <p:cNvPr id="3" name="Content Placeholder 2"/>
          <p:cNvSpPr>
            <a:spLocks noGrp="1"/>
          </p:cNvSpPr>
          <p:nvPr>
            <p:ph idx="1"/>
          </p:nvPr>
        </p:nvSpPr>
        <p:spPr>
          <a:xfrm>
            <a:off x="609600" y="944218"/>
            <a:ext cx="10972800" cy="3917032"/>
          </a:xfrm>
        </p:spPr>
        <p:txBody>
          <a:bodyPr>
            <a:noAutofit/>
          </a:bodyPr>
          <a:lstStyle/>
          <a:p>
            <a:pPr algn="just">
              <a:buFont typeface="Wingdings" panose="05000000000000000000" pitchFamily="2" charset="2"/>
              <a:buChar char="Ø"/>
            </a:pPr>
            <a:r>
              <a:rPr lang="en-GB" sz="2000" b="1" dirty="0">
                <a:solidFill>
                  <a:srgbClr val="000000"/>
                </a:solidFill>
              </a:rPr>
              <a:t>Windows Server 2022</a:t>
            </a:r>
            <a:r>
              <a:rPr lang="en-GB" sz="2000" dirty="0">
                <a:solidFill>
                  <a:srgbClr val="000000"/>
                </a:solidFill>
              </a:rPr>
              <a:t> </a:t>
            </a:r>
          </a:p>
          <a:p>
            <a:pPr lvl="1" algn="just">
              <a:buFont typeface="Wingdings" panose="05000000000000000000" pitchFamily="2" charset="2"/>
              <a:buChar char="Ø"/>
            </a:pPr>
            <a:r>
              <a:rPr lang="en-GB" sz="1800" dirty="0">
                <a:solidFill>
                  <a:srgbClr val="000000"/>
                </a:solidFill>
              </a:rPr>
              <a:t>Another version of the Microsoft OS for servers, is Windows Server </a:t>
            </a:r>
          </a:p>
          <a:p>
            <a:pPr lvl="1" algn="just">
              <a:buFont typeface="Wingdings" panose="05000000000000000000" pitchFamily="2" charset="2"/>
              <a:buChar char="Ø"/>
            </a:pPr>
            <a:r>
              <a:rPr lang="en-GB" sz="1800" dirty="0">
                <a:solidFill>
                  <a:srgbClr val="000000"/>
                </a:solidFill>
              </a:rPr>
              <a:t>Windows Server 2022 is the successor to Windows Server 2019. </a:t>
            </a:r>
          </a:p>
          <a:p>
            <a:pPr lvl="1" algn="just">
              <a:buFont typeface="Wingdings" panose="05000000000000000000" pitchFamily="2" charset="2"/>
              <a:buChar char="Ø"/>
            </a:pPr>
            <a:r>
              <a:rPr lang="en-GB" sz="1800" dirty="0">
                <a:solidFill>
                  <a:srgbClr val="000000"/>
                </a:solidFill>
              </a:rPr>
              <a:t>Various implementations available depending on demand (Datacenter, Enterprise, Standard, Essentials).</a:t>
            </a:r>
          </a:p>
          <a:p>
            <a:pPr lvl="1" algn="just">
              <a:buFont typeface="Wingdings" panose="05000000000000000000" pitchFamily="2" charset="2"/>
              <a:buChar char="Ø"/>
            </a:pPr>
            <a:r>
              <a:rPr lang="en-GB" sz="1800" dirty="0">
                <a:solidFill>
                  <a:srgbClr val="000000"/>
                </a:solidFill>
              </a:rPr>
              <a:t>Besides introducing Windows Server, an overview of the some of the core, fundamental concepts of computer networks will be provided.</a:t>
            </a:r>
          </a:p>
          <a:p>
            <a:pPr algn="just">
              <a:buFont typeface="Wingdings" panose="05000000000000000000" pitchFamily="2" charset="2"/>
              <a:buChar char="Ø"/>
            </a:pPr>
            <a:endParaRPr lang="en-GB" sz="2000" dirty="0">
              <a:solidFill>
                <a:srgbClr val="000000"/>
              </a:solidFill>
            </a:endParaRPr>
          </a:p>
        </p:txBody>
      </p:sp>
      <p:pic>
        <p:nvPicPr>
          <p:cNvPr id="5" name="Picture 4">
            <a:extLst>
              <a:ext uri="{FF2B5EF4-FFF2-40B4-BE49-F238E27FC236}">
                <a16:creationId xmlns:a16="http://schemas.microsoft.com/office/drawing/2014/main" id="{A8606B8C-C42D-F169-C97C-9581FF1943D9}"/>
              </a:ext>
            </a:extLst>
          </p:cNvPr>
          <p:cNvPicPr>
            <a:picLocks noChangeAspect="1"/>
          </p:cNvPicPr>
          <p:nvPr/>
        </p:nvPicPr>
        <p:blipFill>
          <a:blip r:embed="rId2"/>
          <a:srcRect b="49124"/>
          <a:stretch/>
        </p:blipFill>
        <p:spPr>
          <a:xfrm>
            <a:off x="172155" y="3928004"/>
            <a:ext cx="5923845" cy="1706279"/>
          </a:xfrm>
          <a:prstGeom prst="rect">
            <a:avLst/>
          </a:prstGeom>
        </p:spPr>
      </p:pic>
      <p:pic>
        <p:nvPicPr>
          <p:cNvPr id="7" name="Picture 6">
            <a:extLst>
              <a:ext uri="{FF2B5EF4-FFF2-40B4-BE49-F238E27FC236}">
                <a16:creationId xmlns:a16="http://schemas.microsoft.com/office/drawing/2014/main" id="{CAED935F-3DDF-84C6-37DF-A21805D425D0}"/>
              </a:ext>
            </a:extLst>
          </p:cNvPr>
          <p:cNvPicPr>
            <a:picLocks noChangeAspect="1"/>
          </p:cNvPicPr>
          <p:nvPr/>
        </p:nvPicPr>
        <p:blipFill>
          <a:blip r:embed="rId3"/>
          <a:stretch>
            <a:fillRect/>
          </a:stretch>
        </p:blipFill>
        <p:spPr>
          <a:xfrm>
            <a:off x="1982325" y="2803374"/>
            <a:ext cx="8227349" cy="1165952"/>
          </a:xfrm>
          <a:prstGeom prst="rect">
            <a:avLst/>
          </a:prstGeom>
        </p:spPr>
      </p:pic>
      <p:pic>
        <p:nvPicPr>
          <p:cNvPr id="8" name="Picture 7">
            <a:extLst>
              <a:ext uri="{FF2B5EF4-FFF2-40B4-BE49-F238E27FC236}">
                <a16:creationId xmlns:a16="http://schemas.microsoft.com/office/drawing/2014/main" id="{D6670C53-3E43-1E9C-8244-DCE456809234}"/>
              </a:ext>
            </a:extLst>
          </p:cNvPr>
          <p:cNvPicPr>
            <a:picLocks noChangeAspect="1"/>
          </p:cNvPicPr>
          <p:nvPr/>
        </p:nvPicPr>
        <p:blipFill>
          <a:blip r:embed="rId2"/>
          <a:srcRect t="51588"/>
          <a:stretch/>
        </p:blipFill>
        <p:spPr>
          <a:xfrm>
            <a:off x="6096000" y="3969326"/>
            <a:ext cx="5923845" cy="1623634"/>
          </a:xfrm>
          <a:prstGeom prst="rect">
            <a:avLst/>
          </a:prstGeom>
        </p:spPr>
      </p:pic>
    </p:spTree>
    <p:extLst>
      <p:ext uri="{BB962C8B-B14F-4D97-AF65-F5344CB8AC3E}">
        <p14:creationId xmlns:p14="http://schemas.microsoft.com/office/powerpoint/2010/main" val="3834199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432774" cy="763528"/>
          </a:xfrm>
        </p:spPr>
        <p:txBody>
          <a:bodyPr>
            <a:noAutofit/>
          </a:bodyPr>
          <a:lstStyle/>
          <a:p>
            <a:r>
              <a:rPr lang="en-US" sz="3600" dirty="0">
                <a:solidFill>
                  <a:schemeClr val="accent1">
                    <a:lumMod val="50000"/>
                  </a:schemeClr>
                </a:solidFill>
              </a:rPr>
              <a:t>II – Understanding Networks</a:t>
            </a:r>
            <a:endParaRPr lang="en-GB" sz="3600" dirty="0">
              <a:solidFill>
                <a:schemeClr val="accent1">
                  <a:lumMod val="50000"/>
                </a:schemeClr>
              </a:solidFill>
            </a:endParaRPr>
          </a:p>
        </p:txBody>
      </p:sp>
      <p:sp>
        <p:nvSpPr>
          <p:cNvPr id="3" name="Content Placeholder 2"/>
          <p:cNvSpPr>
            <a:spLocks noGrp="1"/>
          </p:cNvSpPr>
          <p:nvPr>
            <p:ph idx="1"/>
          </p:nvPr>
        </p:nvSpPr>
        <p:spPr>
          <a:xfrm>
            <a:off x="525911" y="1023732"/>
            <a:ext cx="10972800" cy="3917032"/>
          </a:xfrm>
        </p:spPr>
        <p:txBody>
          <a:bodyPr>
            <a:noAutofit/>
          </a:bodyPr>
          <a:lstStyle/>
          <a:p>
            <a:pPr algn="just">
              <a:buFont typeface="Wingdings" panose="05000000000000000000" pitchFamily="2" charset="2"/>
              <a:buChar char="Ø"/>
            </a:pPr>
            <a:r>
              <a:rPr lang="en-GB" sz="2000" b="1" dirty="0">
                <a:solidFill>
                  <a:srgbClr val="000000"/>
                </a:solidFill>
              </a:rPr>
              <a:t>What is a Computer Network?</a:t>
            </a:r>
          </a:p>
          <a:p>
            <a:pPr lvl="1" algn="just">
              <a:buFont typeface="Wingdings" panose="05000000000000000000" pitchFamily="2" charset="2"/>
              <a:buChar char="Ø"/>
            </a:pPr>
            <a:r>
              <a:rPr lang="en-GB" sz="1600" i="1" dirty="0">
                <a:solidFill>
                  <a:srgbClr val="000000"/>
                </a:solidFill>
              </a:rPr>
              <a:t>A computer network is a group of computers connected to each other in order to share resources. The resources are usually data, network services, and peripheral devices</a:t>
            </a:r>
          </a:p>
          <a:p>
            <a:pPr algn="just">
              <a:buFont typeface="Wingdings" panose="05000000000000000000" pitchFamily="2" charset="2"/>
              <a:buChar char="Ø"/>
            </a:pPr>
            <a:r>
              <a:rPr lang="en-GB" sz="2000" b="1" dirty="0">
                <a:solidFill>
                  <a:srgbClr val="000000"/>
                </a:solidFill>
              </a:rPr>
              <a:t>Types of Computer Network?</a:t>
            </a:r>
          </a:p>
          <a:p>
            <a:pPr lvl="1" algn="just">
              <a:buFont typeface="Wingdings" panose="05000000000000000000" pitchFamily="2" charset="2"/>
              <a:buChar char="Ø"/>
            </a:pPr>
            <a:r>
              <a:rPr lang="en-GB" sz="1600" i="1" dirty="0">
                <a:solidFill>
                  <a:srgbClr val="000000"/>
                </a:solidFill>
              </a:rPr>
              <a:t>PAN / Home area Network (HAN)</a:t>
            </a:r>
          </a:p>
          <a:p>
            <a:pPr lvl="1" algn="just">
              <a:buFont typeface="Wingdings" panose="05000000000000000000" pitchFamily="2" charset="2"/>
              <a:buChar char="Ø"/>
            </a:pPr>
            <a:r>
              <a:rPr lang="en-GB" sz="1600" i="1" dirty="0">
                <a:solidFill>
                  <a:srgbClr val="000000"/>
                </a:solidFill>
              </a:rPr>
              <a:t>LAN </a:t>
            </a:r>
          </a:p>
          <a:p>
            <a:pPr lvl="1" algn="just">
              <a:buFont typeface="Wingdings" panose="05000000000000000000" pitchFamily="2" charset="2"/>
              <a:buChar char="Ø"/>
            </a:pPr>
            <a:r>
              <a:rPr lang="en-GB" sz="1600" i="1" dirty="0">
                <a:solidFill>
                  <a:srgbClr val="000000"/>
                </a:solidFill>
              </a:rPr>
              <a:t>MAN</a:t>
            </a:r>
          </a:p>
          <a:p>
            <a:pPr lvl="1" algn="just">
              <a:buFont typeface="Wingdings" panose="05000000000000000000" pitchFamily="2" charset="2"/>
              <a:buChar char="Ø"/>
            </a:pPr>
            <a:r>
              <a:rPr lang="en-GB" sz="1600" i="1" dirty="0">
                <a:solidFill>
                  <a:srgbClr val="000000"/>
                </a:solidFill>
              </a:rPr>
              <a:t>WAN</a:t>
            </a:r>
          </a:p>
          <a:p>
            <a:pPr lvl="1" algn="just">
              <a:buFont typeface="Wingdings" panose="05000000000000000000" pitchFamily="2" charset="2"/>
              <a:buChar char="Ø"/>
            </a:pPr>
            <a:endParaRPr lang="en-GB" sz="1600" i="1" dirty="0">
              <a:solidFill>
                <a:srgbClr val="000000"/>
              </a:solidFill>
            </a:endParaRPr>
          </a:p>
          <a:p>
            <a:pPr marL="457200" lvl="1" indent="0" algn="just">
              <a:buNone/>
            </a:pPr>
            <a:endParaRPr lang="en-GB" sz="1600" i="1" dirty="0">
              <a:solidFill>
                <a:srgbClr val="000000"/>
              </a:solidFill>
            </a:endParaRPr>
          </a:p>
          <a:p>
            <a:pPr lvl="1" algn="just">
              <a:buFont typeface="Wingdings" panose="05000000000000000000" pitchFamily="2" charset="2"/>
              <a:buChar char="Ø"/>
            </a:pPr>
            <a:endParaRPr lang="en-GB" sz="1600" i="1" dirty="0">
              <a:solidFill>
                <a:srgbClr val="000000"/>
              </a:solidFill>
            </a:endParaRPr>
          </a:p>
        </p:txBody>
      </p:sp>
      <p:pic>
        <p:nvPicPr>
          <p:cNvPr id="4" name="Picture 3"/>
          <p:cNvPicPr>
            <a:picLocks noChangeAspect="1"/>
          </p:cNvPicPr>
          <p:nvPr/>
        </p:nvPicPr>
        <p:blipFill rotWithShape="1">
          <a:blip r:embed="rId2"/>
          <a:srcRect l="34140" t="15452" r="31670" b="53853"/>
          <a:stretch/>
        </p:blipFill>
        <p:spPr>
          <a:xfrm>
            <a:off x="6694077" y="2025762"/>
            <a:ext cx="5152634" cy="3083966"/>
          </a:xfrm>
          <a:prstGeom prst="rect">
            <a:avLst/>
          </a:prstGeom>
        </p:spPr>
      </p:pic>
      <p:pic>
        <p:nvPicPr>
          <p:cNvPr id="5" name="Picture 4"/>
          <p:cNvPicPr>
            <a:picLocks noChangeAspect="1"/>
          </p:cNvPicPr>
          <p:nvPr/>
        </p:nvPicPr>
        <p:blipFill rotWithShape="1">
          <a:blip r:embed="rId3"/>
          <a:srcRect l="41942" t="15838" r="38108" b="62695"/>
          <a:stretch/>
        </p:blipFill>
        <p:spPr>
          <a:xfrm>
            <a:off x="2232857" y="2833161"/>
            <a:ext cx="2664823" cy="1911705"/>
          </a:xfrm>
          <a:prstGeom prst="rect">
            <a:avLst/>
          </a:prstGeom>
        </p:spPr>
      </p:pic>
    </p:spTree>
    <p:extLst>
      <p:ext uri="{BB962C8B-B14F-4D97-AF65-F5344CB8AC3E}">
        <p14:creationId xmlns:p14="http://schemas.microsoft.com/office/powerpoint/2010/main" val="843144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843181" cy="817632"/>
          </a:xfrm>
        </p:spPr>
        <p:txBody>
          <a:bodyPr>
            <a:noAutofit/>
          </a:bodyPr>
          <a:lstStyle/>
          <a:p>
            <a:r>
              <a:rPr lang="en-US" sz="3600" dirty="0">
                <a:solidFill>
                  <a:schemeClr val="accent1">
                    <a:lumMod val="50000"/>
                  </a:schemeClr>
                </a:solidFill>
              </a:rPr>
              <a:t>III – Components </a:t>
            </a:r>
            <a:endParaRPr lang="en-GB" sz="3600" dirty="0">
              <a:solidFill>
                <a:schemeClr val="accent1">
                  <a:lumMod val="50000"/>
                </a:schemeClr>
              </a:solidFill>
            </a:endParaRPr>
          </a:p>
        </p:txBody>
      </p:sp>
      <p:sp>
        <p:nvSpPr>
          <p:cNvPr id="3" name="Content Placeholder 2"/>
          <p:cNvSpPr>
            <a:spLocks noGrp="1"/>
          </p:cNvSpPr>
          <p:nvPr>
            <p:ph idx="1"/>
          </p:nvPr>
        </p:nvSpPr>
        <p:spPr>
          <a:xfrm>
            <a:off x="708991" y="1143001"/>
            <a:ext cx="10972800" cy="3917032"/>
          </a:xfrm>
        </p:spPr>
        <p:txBody>
          <a:bodyPr>
            <a:noAutofit/>
          </a:bodyPr>
          <a:lstStyle/>
          <a:p>
            <a:pPr algn="just">
              <a:buFont typeface="Wingdings" panose="05000000000000000000" pitchFamily="2" charset="2"/>
              <a:buChar char="Ø"/>
            </a:pPr>
            <a:r>
              <a:rPr lang="en-GB" sz="2000" dirty="0">
                <a:solidFill>
                  <a:srgbClr val="000000"/>
                </a:solidFill>
              </a:rPr>
              <a:t>Like PCs have components, computer networks also have their own </a:t>
            </a:r>
            <a:r>
              <a:rPr lang="en-GB" sz="2000" b="1" dirty="0">
                <a:solidFill>
                  <a:srgbClr val="000000"/>
                </a:solidFill>
              </a:rPr>
              <a:t>components</a:t>
            </a:r>
            <a:r>
              <a:rPr lang="en-GB" sz="2000" dirty="0">
                <a:solidFill>
                  <a:srgbClr val="000000"/>
                </a:solidFill>
              </a:rPr>
              <a:t>. </a:t>
            </a:r>
          </a:p>
          <a:p>
            <a:pPr algn="just">
              <a:buFont typeface="Wingdings" panose="05000000000000000000" pitchFamily="2" charset="2"/>
              <a:buChar char="Ø"/>
            </a:pPr>
            <a:r>
              <a:rPr lang="en-GB" sz="2000" dirty="0">
                <a:solidFill>
                  <a:srgbClr val="000000"/>
                </a:solidFill>
              </a:rPr>
              <a:t>Usually, while PCs and peripheral devices are known to most people, components such as </a:t>
            </a:r>
            <a:r>
              <a:rPr lang="en-GB" sz="2000" b="1" dirty="0">
                <a:solidFill>
                  <a:srgbClr val="000000"/>
                </a:solidFill>
              </a:rPr>
              <a:t>networking devices, networking media, and network operating systems (NOS) </a:t>
            </a:r>
            <a:r>
              <a:rPr lang="en-GB" sz="2000" dirty="0">
                <a:solidFill>
                  <a:srgbClr val="000000"/>
                </a:solidFill>
              </a:rPr>
              <a:t>are mostly known by Engineers, Technicians (IT Professionals).</a:t>
            </a:r>
          </a:p>
        </p:txBody>
      </p:sp>
    </p:spTree>
    <p:extLst>
      <p:ext uri="{BB962C8B-B14F-4D97-AF65-F5344CB8AC3E}">
        <p14:creationId xmlns:p14="http://schemas.microsoft.com/office/powerpoint/2010/main" val="3553474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022085" cy="741962"/>
          </a:xfrm>
        </p:spPr>
        <p:txBody>
          <a:bodyPr>
            <a:noAutofit/>
          </a:bodyPr>
          <a:lstStyle/>
          <a:p>
            <a:r>
              <a:rPr lang="en-US" sz="3600" dirty="0">
                <a:solidFill>
                  <a:schemeClr val="accent1">
                    <a:lumMod val="50000"/>
                  </a:schemeClr>
                </a:solidFill>
              </a:rPr>
              <a:t>IV - Architecture</a:t>
            </a:r>
            <a:endParaRPr lang="en-GB" sz="3600" dirty="0">
              <a:solidFill>
                <a:schemeClr val="accent1">
                  <a:lumMod val="50000"/>
                </a:schemeClr>
              </a:solidFill>
            </a:endParaRPr>
          </a:p>
        </p:txBody>
      </p:sp>
      <p:sp>
        <p:nvSpPr>
          <p:cNvPr id="3" name="Content Placeholder 2"/>
          <p:cNvSpPr>
            <a:spLocks noGrp="1"/>
          </p:cNvSpPr>
          <p:nvPr>
            <p:ph idx="1"/>
          </p:nvPr>
        </p:nvSpPr>
        <p:spPr>
          <a:xfrm>
            <a:off x="609600" y="1600201"/>
            <a:ext cx="6362700" cy="3917032"/>
          </a:xfrm>
        </p:spPr>
        <p:txBody>
          <a:bodyPr>
            <a:noAutofit/>
          </a:bodyPr>
          <a:lstStyle/>
          <a:p>
            <a:pPr algn="just">
              <a:buFont typeface="Wingdings" panose="05000000000000000000" pitchFamily="2" charset="2"/>
              <a:buChar char="Ø"/>
            </a:pPr>
            <a:r>
              <a:rPr lang="en-GB" sz="2000" dirty="0">
                <a:solidFill>
                  <a:srgbClr val="000000"/>
                </a:solidFill>
              </a:rPr>
              <a:t>Let's assume that the </a:t>
            </a:r>
            <a:r>
              <a:rPr lang="en-GB" sz="2000" b="1" dirty="0">
                <a:solidFill>
                  <a:srgbClr val="000000"/>
                </a:solidFill>
              </a:rPr>
              <a:t>network resource </a:t>
            </a:r>
            <a:r>
              <a:rPr lang="en-GB" sz="2000" dirty="0">
                <a:solidFill>
                  <a:srgbClr val="000000"/>
                </a:solidFill>
              </a:rPr>
              <a:t>is the point of reference for both clients and servers. </a:t>
            </a:r>
            <a:r>
              <a:rPr lang="en-GB" sz="2000" b="1" dirty="0">
                <a:solidFill>
                  <a:srgbClr val="000000"/>
                </a:solidFill>
              </a:rPr>
              <a:t>Clients request access to resources and servers are responsible for providing resources and managing access to those resources. </a:t>
            </a:r>
          </a:p>
          <a:p>
            <a:pPr algn="just">
              <a:buFont typeface="Wingdings" panose="05000000000000000000" pitchFamily="2" charset="2"/>
              <a:buChar char="Ø"/>
            </a:pPr>
            <a:endParaRPr lang="en-GB" sz="2000" b="1" dirty="0">
              <a:solidFill>
                <a:srgbClr val="000000"/>
              </a:solidFill>
            </a:endParaRPr>
          </a:p>
          <a:p>
            <a:pPr algn="just">
              <a:buFont typeface="Wingdings" panose="05000000000000000000" pitchFamily="2" charset="2"/>
              <a:buChar char="Ø"/>
            </a:pPr>
            <a:r>
              <a:rPr lang="en-GB" sz="2000" dirty="0">
                <a:solidFill>
                  <a:srgbClr val="000000"/>
                </a:solidFill>
              </a:rPr>
              <a:t>Both clients and servers play an active role in the computer network.</a:t>
            </a:r>
          </a:p>
        </p:txBody>
      </p:sp>
      <p:pic>
        <p:nvPicPr>
          <p:cNvPr id="4" name="Picture 3"/>
          <p:cNvPicPr>
            <a:picLocks noChangeAspect="1"/>
          </p:cNvPicPr>
          <p:nvPr/>
        </p:nvPicPr>
        <p:blipFill rotWithShape="1">
          <a:blip r:embed="rId2"/>
          <a:srcRect l="36415" t="15579" r="33270" b="50316"/>
          <a:stretch/>
        </p:blipFill>
        <p:spPr>
          <a:xfrm>
            <a:off x="7064495" y="1417638"/>
            <a:ext cx="4759996" cy="3569998"/>
          </a:xfrm>
          <a:prstGeom prst="rect">
            <a:avLst/>
          </a:prstGeom>
        </p:spPr>
      </p:pic>
      <p:sp>
        <p:nvSpPr>
          <p:cNvPr id="5" name="Cloud Callout 4"/>
          <p:cNvSpPr/>
          <p:nvPr/>
        </p:nvSpPr>
        <p:spPr>
          <a:xfrm rot="20165379">
            <a:off x="403692" y="1475191"/>
            <a:ext cx="7171509" cy="3219994"/>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a:solidFill>
                  <a:schemeClr val="tx1"/>
                </a:solidFill>
              </a:rPr>
              <a:t>The word </a:t>
            </a:r>
            <a:r>
              <a:rPr lang="en-GB" b="1" i="1" dirty="0">
                <a:solidFill>
                  <a:schemeClr val="tx1"/>
                </a:solidFill>
              </a:rPr>
              <a:t>servers </a:t>
            </a:r>
            <a:r>
              <a:rPr lang="en-GB" i="1" dirty="0">
                <a:solidFill>
                  <a:schemeClr val="tx1"/>
                </a:solidFill>
              </a:rPr>
              <a:t>comes from the word </a:t>
            </a:r>
            <a:r>
              <a:rPr lang="en-GB" b="1" i="1" dirty="0">
                <a:solidFill>
                  <a:schemeClr val="tx1"/>
                </a:solidFill>
              </a:rPr>
              <a:t>serve</a:t>
            </a:r>
            <a:r>
              <a:rPr lang="en-GB" i="1" dirty="0">
                <a:solidFill>
                  <a:schemeClr val="tx1"/>
                </a:solidFill>
              </a:rPr>
              <a:t>. It means to provide services that benefit or help. </a:t>
            </a:r>
          </a:p>
          <a:p>
            <a:pPr algn="ctr"/>
            <a:endParaRPr lang="en-GB" i="1" dirty="0">
              <a:solidFill>
                <a:schemeClr val="tx1"/>
              </a:solidFill>
            </a:endParaRPr>
          </a:p>
          <a:p>
            <a:pPr algn="ctr"/>
            <a:r>
              <a:rPr lang="en-GB" i="1" dirty="0">
                <a:solidFill>
                  <a:schemeClr val="tx1"/>
                </a:solidFill>
              </a:rPr>
              <a:t>From that, we can think of a server in a computer network as the computer that provides services to clients.</a:t>
            </a:r>
          </a:p>
        </p:txBody>
      </p:sp>
    </p:spTree>
    <p:extLst>
      <p:ext uri="{BB962C8B-B14F-4D97-AF65-F5344CB8AC3E}">
        <p14:creationId xmlns:p14="http://schemas.microsoft.com/office/powerpoint/2010/main" val="2829364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additive="base">
                                        <p:cTn id="7" dur="500" fill="hold"/>
                                        <p:tgtEl>
                                          <p:spTgt spid="5">
                                            <p:bg/>
                                          </p:spTgt>
                                        </p:tgtEl>
                                        <p:attrNameLst>
                                          <p:attrName>ppt_x</p:attrName>
                                        </p:attrNameLst>
                                      </p:cBhvr>
                                      <p:tavLst>
                                        <p:tav tm="0">
                                          <p:val>
                                            <p:strVal val="#ppt_x"/>
                                          </p:val>
                                        </p:tav>
                                        <p:tav tm="100000">
                                          <p:val>
                                            <p:strVal val="#ppt_x"/>
                                          </p:val>
                                        </p:tav>
                                      </p:tavLst>
                                    </p:anim>
                                    <p:anim calcmode="lin" valueType="num">
                                      <p:cBhvr additive="base">
                                        <p:cTn id="8" dur="500" fill="hold"/>
                                        <p:tgtEl>
                                          <p:spTgt spid="5">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6" presetClass="emph" presetSubtype="0" fill="hold" grpId="1" nodeType="clickEffect">
                                  <p:stCondLst>
                                    <p:cond delay="0"/>
                                  </p:stCondLst>
                                  <p:childTnLst>
                                    <p:animEffect transition="out" filter="fade">
                                      <p:cBhvr>
                                        <p:cTn id="24" dur="500" tmFilter="0, 0; .2, .5; .8, .5; 1, 0"/>
                                        <p:tgtEl>
                                          <p:spTgt spid="5">
                                            <p:bg/>
                                          </p:spTgt>
                                        </p:tgtEl>
                                      </p:cBhvr>
                                    </p:animEffect>
                                    <p:animScale>
                                      <p:cBhvr>
                                        <p:cTn id="25" dur="250" autoRev="1" fill="hold"/>
                                        <p:tgtEl>
                                          <p:spTgt spid="5">
                                            <p:bg/>
                                          </p:spTgt>
                                        </p:tgtEl>
                                      </p:cBhvr>
                                      <p:by x="105000" y="105000"/>
                                    </p:animScale>
                                  </p:childTnLst>
                                </p:cTn>
                              </p:par>
                            </p:childTnLst>
                          </p:cTn>
                        </p:par>
                      </p:childTnLst>
                    </p:cTn>
                  </p:par>
                  <p:par>
                    <p:cTn id="26" fill="hold">
                      <p:stCondLst>
                        <p:cond delay="indefinite"/>
                      </p:stCondLst>
                      <p:childTnLst>
                        <p:par>
                          <p:cTn id="27" fill="hold">
                            <p:stCondLst>
                              <p:cond delay="0"/>
                            </p:stCondLst>
                            <p:childTnLst>
                              <p:par>
                                <p:cTn id="28" presetID="26" presetClass="emph" presetSubtype="0" fill="hold" grpId="1" nodeType="clickEffect">
                                  <p:stCondLst>
                                    <p:cond delay="0"/>
                                  </p:stCondLst>
                                  <p:childTnLst>
                                    <p:animEffect transition="out" filter="fade">
                                      <p:cBhvr>
                                        <p:cTn id="29" dur="500" tmFilter="0, 0; .2, .5; .8, .5; 1, 0"/>
                                        <p:tgtEl>
                                          <p:spTgt spid="5">
                                            <p:txEl>
                                              <p:pRg st="0" end="0"/>
                                            </p:txEl>
                                          </p:spTgt>
                                        </p:tgtEl>
                                      </p:cBhvr>
                                    </p:animEffect>
                                    <p:animScale>
                                      <p:cBhvr>
                                        <p:cTn id="30" dur="250" autoRev="1" fill="hold"/>
                                        <p:tgtEl>
                                          <p:spTgt spid="5">
                                            <p:txEl>
                                              <p:pRg st="0" end="0"/>
                                            </p:txEl>
                                          </p:spTgt>
                                        </p:tgtEl>
                                      </p:cBhvr>
                                      <p:by x="105000" y="105000"/>
                                    </p:animScale>
                                  </p:childTnLst>
                                </p:cTn>
                              </p:par>
                            </p:childTnLst>
                          </p:cTn>
                        </p:par>
                      </p:childTnLst>
                    </p:cTn>
                  </p:par>
                  <p:par>
                    <p:cTn id="31" fill="hold">
                      <p:stCondLst>
                        <p:cond delay="indefinite"/>
                      </p:stCondLst>
                      <p:childTnLst>
                        <p:par>
                          <p:cTn id="32" fill="hold">
                            <p:stCondLst>
                              <p:cond delay="0"/>
                            </p:stCondLst>
                            <p:childTnLst>
                              <p:par>
                                <p:cTn id="33" presetID="26" presetClass="emph" presetSubtype="0" fill="hold" grpId="1" nodeType="clickEffect">
                                  <p:stCondLst>
                                    <p:cond delay="0"/>
                                  </p:stCondLst>
                                  <p:childTnLst>
                                    <p:animEffect transition="out" filter="fade">
                                      <p:cBhvr>
                                        <p:cTn id="34" dur="500" tmFilter="0, 0; .2, .5; .8, .5; 1, 0"/>
                                        <p:tgtEl>
                                          <p:spTgt spid="5">
                                            <p:txEl>
                                              <p:pRg st="2" end="2"/>
                                            </p:txEl>
                                          </p:spTgt>
                                        </p:tgtEl>
                                      </p:cBhvr>
                                    </p:animEffect>
                                    <p:animScale>
                                      <p:cBhvr>
                                        <p:cTn id="35" dur="250" autoRev="1" fill="hold"/>
                                        <p:tgtEl>
                                          <p:spTgt spid="5">
                                            <p:txEl>
                                              <p:pRg st="2" end="2"/>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5" grpI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032024" cy="728179"/>
          </a:xfrm>
        </p:spPr>
        <p:txBody>
          <a:bodyPr>
            <a:noAutofit/>
          </a:bodyPr>
          <a:lstStyle/>
          <a:p>
            <a:r>
              <a:rPr lang="en-US" sz="3600" dirty="0">
                <a:solidFill>
                  <a:schemeClr val="accent1">
                    <a:lumMod val="50000"/>
                  </a:schemeClr>
                </a:solidFill>
              </a:rPr>
              <a:t>IV – Architecture </a:t>
            </a:r>
            <a:endParaRPr lang="en-GB" sz="3600" dirty="0">
              <a:solidFill>
                <a:schemeClr val="accent1">
                  <a:lumMod val="50000"/>
                </a:schemeClr>
              </a:solidFill>
            </a:endParaRPr>
          </a:p>
        </p:txBody>
      </p:sp>
      <p:sp>
        <p:nvSpPr>
          <p:cNvPr id="3" name="Content Placeholder 2"/>
          <p:cNvSpPr>
            <a:spLocks noGrp="1"/>
          </p:cNvSpPr>
          <p:nvPr>
            <p:ph idx="1"/>
          </p:nvPr>
        </p:nvSpPr>
        <p:spPr>
          <a:xfrm>
            <a:off x="118780" y="975428"/>
            <a:ext cx="7482114" cy="3917032"/>
          </a:xfrm>
        </p:spPr>
        <p:txBody>
          <a:bodyPr>
            <a:noAutofit/>
          </a:bodyPr>
          <a:lstStyle/>
          <a:p>
            <a:pPr algn="just">
              <a:buFont typeface="Wingdings" panose="05000000000000000000" pitchFamily="2" charset="2"/>
              <a:buChar char="Ø"/>
            </a:pPr>
            <a:r>
              <a:rPr lang="en-GB" sz="2000" dirty="0">
                <a:solidFill>
                  <a:srgbClr val="000000"/>
                </a:solidFill>
              </a:rPr>
              <a:t>Although clients and servers are the most important elements of a computer network, it  depends upon </a:t>
            </a:r>
            <a:r>
              <a:rPr lang="en-GB" sz="2000" b="1" dirty="0">
                <a:solidFill>
                  <a:srgbClr val="000000"/>
                </a:solidFill>
              </a:rPr>
              <a:t>hosts and nodes</a:t>
            </a:r>
            <a:r>
              <a:rPr lang="en-GB" sz="2000" dirty="0">
                <a:solidFill>
                  <a:srgbClr val="000000"/>
                </a:solidFill>
              </a:rPr>
              <a:t>. Are they the same thing? </a:t>
            </a:r>
          </a:p>
          <a:p>
            <a:pPr algn="just">
              <a:buFont typeface="Wingdings" panose="05000000000000000000" pitchFamily="2" charset="2"/>
              <a:buChar char="Ø"/>
            </a:pPr>
            <a:r>
              <a:rPr lang="en-GB" sz="2000" dirty="0">
                <a:solidFill>
                  <a:srgbClr val="000000"/>
                </a:solidFill>
              </a:rPr>
              <a:t>No, they are not! </a:t>
            </a:r>
          </a:p>
          <a:p>
            <a:pPr algn="just">
              <a:buFont typeface="Wingdings" panose="05000000000000000000" pitchFamily="2" charset="2"/>
              <a:buChar char="Ø"/>
            </a:pPr>
            <a:r>
              <a:rPr lang="en-GB" sz="2000" dirty="0">
                <a:solidFill>
                  <a:srgbClr val="000000"/>
                </a:solidFill>
              </a:rPr>
              <a:t>While all hosts can be nodes, not every node can act as a host. </a:t>
            </a:r>
          </a:p>
          <a:p>
            <a:pPr algn="just">
              <a:buFont typeface="Wingdings" panose="05000000000000000000" pitchFamily="2" charset="2"/>
              <a:buChar char="Ø"/>
            </a:pPr>
            <a:r>
              <a:rPr lang="en-GB" sz="2000" dirty="0">
                <a:solidFill>
                  <a:srgbClr val="000000"/>
                </a:solidFill>
              </a:rPr>
              <a:t>A </a:t>
            </a:r>
            <a:r>
              <a:rPr lang="en-GB" sz="2000" b="1" dirty="0">
                <a:solidFill>
                  <a:srgbClr val="000000"/>
                </a:solidFill>
              </a:rPr>
              <a:t>host </a:t>
            </a:r>
            <a:r>
              <a:rPr lang="en-GB" sz="2000" dirty="0">
                <a:solidFill>
                  <a:srgbClr val="000000"/>
                </a:solidFill>
              </a:rPr>
              <a:t>is any device with an </a:t>
            </a:r>
            <a:r>
              <a:rPr lang="en-GB" sz="2000" b="1" dirty="0">
                <a:solidFill>
                  <a:srgbClr val="000000"/>
                </a:solidFill>
              </a:rPr>
              <a:t>IP address</a:t>
            </a:r>
            <a:r>
              <a:rPr lang="en-GB" sz="2000" dirty="0">
                <a:solidFill>
                  <a:srgbClr val="000000"/>
                </a:solidFill>
              </a:rPr>
              <a:t> assigned to its network interface that requests or provides networking resources on the network. (E.g. clients, servers, and routers).</a:t>
            </a:r>
          </a:p>
          <a:p>
            <a:pPr algn="just">
              <a:buFont typeface="Wingdings" panose="05000000000000000000" pitchFamily="2" charset="2"/>
              <a:buChar char="Ø"/>
            </a:pPr>
            <a:r>
              <a:rPr lang="en-GB" sz="2000" dirty="0">
                <a:solidFill>
                  <a:srgbClr val="000000"/>
                </a:solidFill>
              </a:rPr>
              <a:t>A </a:t>
            </a:r>
            <a:r>
              <a:rPr lang="en-GB" sz="2000" b="1" dirty="0">
                <a:solidFill>
                  <a:srgbClr val="000000"/>
                </a:solidFill>
              </a:rPr>
              <a:t>node</a:t>
            </a:r>
            <a:r>
              <a:rPr lang="en-GB" sz="2000" dirty="0">
                <a:solidFill>
                  <a:srgbClr val="000000"/>
                </a:solidFill>
              </a:rPr>
              <a:t> is any device that can receive and transmit the networking resources on the network. Nodes have a network interface that is used for their management.</a:t>
            </a:r>
          </a:p>
          <a:p>
            <a:pPr algn="just">
              <a:buFont typeface="Wingdings" panose="05000000000000000000" pitchFamily="2" charset="2"/>
              <a:buChar char="Ø"/>
            </a:pPr>
            <a:r>
              <a:rPr lang="en-GB" sz="2000" dirty="0">
                <a:solidFill>
                  <a:srgbClr val="000000"/>
                </a:solidFill>
              </a:rPr>
              <a:t>Common examples of nodes in a home and enterprise computer networks are </a:t>
            </a:r>
            <a:r>
              <a:rPr lang="en-GB" sz="2000" b="1" dirty="0">
                <a:solidFill>
                  <a:srgbClr val="000000"/>
                </a:solidFill>
              </a:rPr>
              <a:t>Switches</a:t>
            </a:r>
            <a:r>
              <a:rPr lang="en-GB" sz="2000" dirty="0">
                <a:solidFill>
                  <a:srgbClr val="000000"/>
                </a:solidFill>
              </a:rPr>
              <a:t> and </a:t>
            </a:r>
            <a:r>
              <a:rPr lang="en-GB" sz="2000" b="1" dirty="0">
                <a:solidFill>
                  <a:srgbClr val="000000"/>
                </a:solidFill>
              </a:rPr>
              <a:t>Routers</a:t>
            </a:r>
            <a:r>
              <a:rPr lang="en-GB" sz="2000" dirty="0">
                <a:solidFill>
                  <a:srgbClr val="000000"/>
                </a:solidFill>
              </a:rPr>
              <a:t>, since these are devices that typically, send, receive, store or forward data.</a:t>
            </a:r>
          </a:p>
        </p:txBody>
      </p:sp>
      <p:pic>
        <p:nvPicPr>
          <p:cNvPr id="5" name="Picture 4"/>
          <p:cNvPicPr>
            <a:picLocks noChangeAspect="1"/>
          </p:cNvPicPr>
          <p:nvPr/>
        </p:nvPicPr>
        <p:blipFill rotWithShape="1">
          <a:blip r:embed="rId2"/>
          <a:srcRect l="34478" t="28210" r="31586" b="37937"/>
          <a:stretch/>
        </p:blipFill>
        <p:spPr>
          <a:xfrm>
            <a:off x="7600894" y="1872343"/>
            <a:ext cx="4541443" cy="3020117"/>
          </a:xfrm>
          <a:prstGeom prst="rect">
            <a:avLst/>
          </a:prstGeom>
        </p:spPr>
      </p:pic>
    </p:spTree>
    <p:extLst>
      <p:ext uri="{BB962C8B-B14F-4D97-AF65-F5344CB8AC3E}">
        <p14:creationId xmlns:p14="http://schemas.microsoft.com/office/powerpoint/2010/main" val="497485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260624" cy="748058"/>
          </a:xfrm>
        </p:spPr>
        <p:txBody>
          <a:bodyPr>
            <a:noAutofit/>
          </a:bodyPr>
          <a:lstStyle/>
          <a:p>
            <a:r>
              <a:rPr lang="en-US" sz="3600" dirty="0">
                <a:solidFill>
                  <a:schemeClr val="accent1">
                    <a:lumMod val="50000"/>
                  </a:schemeClr>
                </a:solidFill>
              </a:rPr>
              <a:t>IV – Architecture </a:t>
            </a:r>
            <a:endParaRPr lang="en-GB" sz="3600" dirty="0">
              <a:solidFill>
                <a:schemeClr val="accent1">
                  <a:lumMod val="50000"/>
                </a:schemeClr>
              </a:solidFill>
            </a:endParaRPr>
          </a:p>
        </p:txBody>
      </p:sp>
      <p:sp>
        <p:nvSpPr>
          <p:cNvPr id="3" name="Content Placeholder 2"/>
          <p:cNvSpPr>
            <a:spLocks noGrp="1"/>
          </p:cNvSpPr>
          <p:nvPr>
            <p:ph idx="1"/>
          </p:nvPr>
        </p:nvSpPr>
        <p:spPr>
          <a:xfrm>
            <a:off x="103011" y="832522"/>
            <a:ext cx="8487746" cy="3917032"/>
          </a:xfrm>
        </p:spPr>
        <p:txBody>
          <a:bodyPr>
            <a:noAutofit/>
          </a:bodyPr>
          <a:lstStyle/>
          <a:p>
            <a:pPr algn="just">
              <a:buFont typeface="Wingdings" panose="05000000000000000000" pitchFamily="2" charset="2"/>
              <a:buChar char="Ø"/>
            </a:pPr>
            <a:r>
              <a:rPr lang="en-GB" sz="2000" b="1" dirty="0">
                <a:solidFill>
                  <a:srgbClr val="000000"/>
                </a:solidFill>
              </a:rPr>
              <a:t>Architecture:</a:t>
            </a:r>
          </a:p>
          <a:p>
            <a:pPr lvl="1" algn="just">
              <a:buFont typeface="Wingdings" panose="05000000000000000000" pitchFamily="2" charset="2"/>
              <a:buChar char="Ø"/>
            </a:pPr>
            <a:r>
              <a:rPr lang="en-GB" sz="1800" b="1" dirty="0">
                <a:solidFill>
                  <a:srgbClr val="000000"/>
                </a:solidFill>
              </a:rPr>
              <a:t>Peer to Peer (P2P)</a:t>
            </a:r>
          </a:p>
          <a:p>
            <a:pPr lvl="2" algn="just">
              <a:buFont typeface="Wingdings" panose="05000000000000000000" pitchFamily="2" charset="2"/>
              <a:buChar char="Ø"/>
            </a:pPr>
            <a:r>
              <a:rPr lang="en-GB" sz="1600" dirty="0">
                <a:solidFill>
                  <a:srgbClr val="000000"/>
                </a:solidFill>
              </a:rPr>
              <a:t>Peer-to-Peer (P2P) network architecture refers to a network model in which hosts or computers are equal in terms of capabilities and responsibilities. </a:t>
            </a:r>
          </a:p>
          <a:p>
            <a:pPr lvl="2" algn="just">
              <a:buFont typeface="Wingdings" panose="05000000000000000000" pitchFamily="2" charset="2"/>
              <a:buChar char="Ø"/>
            </a:pPr>
            <a:r>
              <a:rPr lang="en-GB" sz="1600" dirty="0">
                <a:solidFill>
                  <a:srgbClr val="000000"/>
                </a:solidFill>
              </a:rPr>
              <a:t>Depending on the circumstances, each host may be a client or server depending on whether it requests or provides services in that network.</a:t>
            </a:r>
          </a:p>
          <a:p>
            <a:pPr lvl="2" algn="just">
              <a:buFont typeface="Wingdings" panose="05000000000000000000" pitchFamily="2" charset="2"/>
              <a:buChar char="Ø"/>
            </a:pPr>
            <a:endParaRPr lang="en-GB" sz="1400" b="1" dirty="0">
              <a:solidFill>
                <a:srgbClr val="000000"/>
              </a:solidFill>
            </a:endParaRPr>
          </a:p>
          <a:p>
            <a:pPr lvl="1" algn="just">
              <a:buFont typeface="Wingdings" panose="05000000000000000000" pitchFamily="2" charset="2"/>
              <a:buChar char="Ø"/>
            </a:pPr>
            <a:r>
              <a:rPr lang="en-GB" sz="1800" b="1" dirty="0">
                <a:solidFill>
                  <a:srgbClr val="000000"/>
                </a:solidFill>
              </a:rPr>
              <a:t>Client/ Server</a:t>
            </a:r>
            <a:endParaRPr lang="en-GB" sz="1800" dirty="0">
              <a:solidFill>
                <a:srgbClr val="000000"/>
              </a:solidFill>
            </a:endParaRPr>
          </a:p>
          <a:p>
            <a:pPr lvl="2" algn="just">
              <a:buFont typeface="Wingdings" panose="05000000000000000000" pitchFamily="2" charset="2"/>
              <a:buChar char="Ø"/>
            </a:pPr>
            <a:r>
              <a:rPr lang="en-GB" sz="1600" dirty="0">
                <a:solidFill>
                  <a:srgbClr val="000000"/>
                </a:solidFill>
              </a:rPr>
              <a:t>A client/server, often known as a domain-based network, is a computer network in which hosts have a predefined role. </a:t>
            </a:r>
          </a:p>
          <a:p>
            <a:pPr lvl="2" algn="just">
              <a:buFont typeface="Wingdings" panose="05000000000000000000" pitchFamily="2" charset="2"/>
              <a:buChar char="Ø"/>
            </a:pPr>
            <a:r>
              <a:rPr lang="en-GB" sz="1600" dirty="0">
                <a:solidFill>
                  <a:srgbClr val="000000"/>
                </a:solidFill>
              </a:rPr>
              <a:t>Hosts that request resources act as clients, whereas hosts that provide resources act as servers. </a:t>
            </a:r>
          </a:p>
          <a:p>
            <a:pPr lvl="2" algn="just">
              <a:buFont typeface="Wingdings" panose="05000000000000000000" pitchFamily="2" charset="2"/>
              <a:buChar char="Ø"/>
            </a:pPr>
            <a:r>
              <a:rPr lang="en-GB" sz="1600" dirty="0">
                <a:solidFill>
                  <a:srgbClr val="000000"/>
                </a:solidFill>
              </a:rPr>
              <a:t>In general, the client/server network architecture is a network with dedicated servers. </a:t>
            </a:r>
          </a:p>
          <a:p>
            <a:pPr lvl="2" algn="just">
              <a:buFont typeface="Wingdings" panose="05000000000000000000" pitchFamily="2" charset="2"/>
              <a:buChar char="Ø"/>
            </a:pPr>
            <a:r>
              <a:rPr lang="en-GB" sz="1600" dirty="0">
                <a:solidFill>
                  <a:srgbClr val="000000"/>
                </a:solidFill>
              </a:rPr>
              <a:t>Usually, LANs, MANs, and WANs represent the best examples of client/server computer networks.</a:t>
            </a:r>
          </a:p>
        </p:txBody>
      </p:sp>
      <p:pic>
        <p:nvPicPr>
          <p:cNvPr id="4" name="Picture 3"/>
          <p:cNvPicPr>
            <a:picLocks noChangeAspect="1"/>
          </p:cNvPicPr>
          <p:nvPr/>
        </p:nvPicPr>
        <p:blipFill rotWithShape="1">
          <a:blip r:embed="rId2"/>
          <a:srcRect l="39165" t="16168" r="35740" b="62021"/>
          <a:stretch/>
        </p:blipFill>
        <p:spPr>
          <a:xfrm>
            <a:off x="8590757" y="1982621"/>
            <a:ext cx="3456864" cy="2002970"/>
          </a:xfrm>
          <a:prstGeom prst="rect">
            <a:avLst/>
          </a:prstGeom>
        </p:spPr>
      </p:pic>
    </p:spTree>
    <p:extLst>
      <p:ext uri="{BB962C8B-B14F-4D97-AF65-F5344CB8AC3E}">
        <p14:creationId xmlns:p14="http://schemas.microsoft.com/office/powerpoint/2010/main" val="3134637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41496" cy="794292"/>
          </a:xfrm>
        </p:spPr>
        <p:txBody>
          <a:bodyPr>
            <a:noAutofit/>
          </a:bodyPr>
          <a:lstStyle/>
          <a:p>
            <a:r>
              <a:rPr lang="en-US" sz="3600" dirty="0">
                <a:solidFill>
                  <a:schemeClr val="accent1">
                    <a:lumMod val="50000"/>
                  </a:schemeClr>
                </a:solidFill>
              </a:rPr>
              <a:t>V – IP Addressing – Using Number Systems</a:t>
            </a:r>
            <a:endParaRPr lang="en-GB" sz="3600" dirty="0">
              <a:solidFill>
                <a:schemeClr val="accent1">
                  <a:lumMod val="50000"/>
                </a:schemeClr>
              </a:solidFill>
            </a:endParaRPr>
          </a:p>
        </p:txBody>
      </p:sp>
      <p:sp>
        <p:nvSpPr>
          <p:cNvPr id="3" name="Content Placeholder 2"/>
          <p:cNvSpPr>
            <a:spLocks noGrp="1"/>
          </p:cNvSpPr>
          <p:nvPr>
            <p:ph idx="1"/>
          </p:nvPr>
        </p:nvSpPr>
        <p:spPr>
          <a:xfrm>
            <a:off x="392267" y="924340"/>
            <a:ext cx="11050353" cy="3917032"/>
          </a:xfrm>
        </p:spPr>
        <p:txBody>
          <a:bodyPr>
            <a:noAutofit/>
          </a:bodyPr>
          <a:lstStyle/>
          <a:p>
            <a:pPr marL="180975" indent="-180975" algn="just">
              <a:buFont typeface="Wingdings" panose="05000000000000000000" pitchFamily="2" charset="2"/>
              <a:buChar char="Ø"/>
            </a:pPr>
            <a:r>
              <a:rPr lang="en-GB" sz="1600" dirty="0">
                <a:ea typeface="Arial Unicode MS" pitchFamily="34" charset="-128"/>
              </a:rPr>
              <a:t>An Internet Protocol address, popularly known as an IP address, is a logical element comprised of numbers, assigned to host's network interface in order to uniquely identify it in a computer network.</a:t>
            </a:r>
          </a:p>
          <a:p>
            <a:pPr marL="180975" lvl="1" indent="-180975" algn="just">
              <a:buFont typeface="Wingdings" panose="05000000000000000000" pitchFamily="2" charset="2"/>
              <a:buChar char="Ø"/>
              <a:tabLst>
                <a:tab pos="87313" algn="l"/>
              </a:tabLst>
            </a:pPr>
            <a:endParaRPr lang="en-GB" altLang="en-US" sz="1600" dirty="0">
              <a:ea typeface="Arial Unicode MS" pitchFamily="34" charset="-128"/>
            </a:endParaRPr>
          </a:p>
          <a:p>
            <a:pPr marL="180975" lvl="1" indent="-180975" algn="just">
              <a:buFont typeface="Wingdings" panose="05000000000000000000" pitchFamily="2" charset="2"/>
              <a:buChar char="Ø"/>
              <a:tabLst>
                <a:tab pos="87313" algn="l"/>
              </a:tabLst>
            </a:pPr>
            <a:r>
              <a:rPr lang="en-GB" altLang="en-US" sz="1600" dirty="0">
                <a:ea typeface="Arial Unicode MS" pitchFamily="34" charset="-128"/>
              </a:rPr>
              <a:t>The Network address helps the router identify a path within the whole network (e.g. the Internet). This number is assigned by the American Registry for Internet Numbers (ARIN) (or an ISP).</a:t>
            </a:r>
          </a:p>
          <a:p>
            <a:pPr marL="180975" lvl="1" indent="-180975" algn="just">
              <a:buFont typeface="Wingdings" panose="05000000000000000000" pitchFamily="2" charset="2"/>
              <a:buChar char="Ø"/>
              <a:tabLst>
                <a:tab pos="87313" algn="l"/>
              </a:tabLst>
            </a:pPr>
            <a:endParaRPr lang="en-GB" altLang="en-US" sz="1600" dirty="0">
              <a:ea typeface="Arial Unicode MS" pitchFamily="34" charset="-128"/>
            </a:endParaRPr>
          </a:p>
          <a:p>
            <a:pPr marL="180975" lvl="1" indent="-180975" algn="just">
              <a:buFont typeface="Wingdings" panose="05000000000000000000" pitchFamily="2" charset="2"/>
              <a:buChar char="Ø"/>
              <a:tabLst>
                <a:tab pos="87313" algn="l"/>
              </a:tabLst>
            </a:pPr>
            <a:r>
              <a:rPr lang="en-GB" altLang="en-US" sz="1600" dirty="0">
                <a:ea typeface="Arial Unicode MS" pitchFamily="34" charset="-128"/>
              </a:rPr>
              <a:t>Host address is assigned by the network administrator according to some internetworking address plan. Host addresses can be assigned dynamically.</a:t>
            </a:r>
          </a:p>
          <a:p>
            <a:pPr marL="180975" lvl="1" indent="-180975" algn="just">
              <a:buFont typeface="Wingdings" panose="05000000000000000000" pitchFamily="2" charset="2"/>
              <a:buChar char="Ø"/>
              <a:tabLst>
                <a:tab pos="87313" algn="l"/>
              </a:tabLst>
            </a:pPr>
            <a:endParaRPr lang="en-GB" altLang="en-US" sz="1600" dirty="0">
              <a:ea typeface="Arial Unicode MS" pitchFamily="34" charset="-128"/>
            </a:endParaRPr>
          </a:p>
          <a:p>
            <a:pPr marL="180975" lvl="1" indent="-180975" algn="just">
              <a:buFont typeface="Wingdings" panose="05000000000000000000" pitchFamily="2" charset="2"/>
              <a:buChar char="Ø"/>
              <a:tabLst>
                <a:tab pos="87313" algn="l"/>
              </a:tabLst>
            </a:pPr>
            <a:r>
              <a:rPr lang="en-GB" altLang="en-US" sz="1600" dirty="0">
                <a:ea typeface="Arial Unicode MS" pitchFamily="34" charset="-128"/>
              </a:rPr>
              <a:t>All hosts on the same network will have the same network number but each host is uniquely identified by its own host number.</a:t>
            </a:r>
          </a:p>
        </p:txBody>
      </p:sp>
      <p:pic>
        <p:nvPicPr>
          <p:cNvPr id="4" name="Picture 2" descr="C:\Botho\Botho\NH1\Class Room Teaching and Planning\images\number system.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6295" y="3979962"/>
            <a:ext cx="5007962" cy="166073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02C39C3-1B89-41EA-828D-DA77348A5746}"/>
              </a:ext>
            </a:extLst>
          </p:cNvPr>
          <p:cNvPicPr>
            <a:picLocks noChangeAspect="1"/>
          </p:cNvPicPr>
          <p:nvPr/>
        </p:nvPicPr>
        <p:blipFill>
          <a:blip r:embed="rId3"/>
          <a:stretch>
            <a:fillRect/>
          </a:stretch>
        </p:blipFill>
        <p:spPr>
          <a:xfrm>
            <a:off x="535911" y="3885297"/>
            <a:ext cx="3409923" cy="1755403"/>
          </a:xfrm>
          <a:prstGeom prst="rect">
            <a:avLst/>
          </a:prstGeom>
        </p:spPr>
      </p:pic>
    </p:spTree>
    <p:extLst>
      <p:ext uri="{BB962C8B-B14F-4D97-AF65-F5344CB8AC3E}">
        <p14:creationId xmlns:p14="http://schemas.microsoft.com/office/powerpoint/2010/main" val="42174829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711070" cy="645205"/>
          </a:xfrm>
        </p:spPr>
        <p:txBody>
          <a:bodyPr>
            <a:noAutofit/>
          </a:bodyPr>
          <a:lstStyle/>
          <a:p>
            <a:r>
              <a:rPr lang="en-US" sz="3600" dirty="0">
                <a:solidFill>
                  <a:schemeClr val="accent1">
                    <a:lumMod val="50000"/>
                  </a:schemeClr>
                </a:solidFill>
              </a:rPr>
              <a:t>V – IP Addressing: IPv4</a:t>
            </a:r>
            <a:endParaRPr lang="en-GB" sz="3600" dirty="0">
              <a:solidFill>
                <a:schemeClr val="accent1">
                  <a:lumMod val="50000"/>
                </a:schemeClr>
              </a:solidFill>
            </a:endParaRPr>
          </a:p>
        </p:txBody>
      </p:sp>
      <p:sp>
        <p:nvSpPr>
          <p:cNvPr id="3" name="Content Placeholder 2"/>
          <p:cNvSpPr>
            <a:spLocks noGrp="1"/>
          </p:cNvSpPr>
          <p:nvPr>
            <p:ph idx="1"/>
          </p:nvPr>
        </p:nvSpPr>
        <p:spPr>
          <a:xfrm>
            <a:off x="314590" y="807063"/>
            <a:ext cx="11050353" cy="3917032"/>
          </a:xfrm>
        </p:spPr>
        <p:txBody>
          <a:bodyPr>
            <a:noAutofit/>
          </a:bodyPr>
          <a:lstStyle/>
          <a:p>
            <a:pPr marL="285750" lvl="1" algn="just">
              <a:buFont typeface="Wingdings" panose="05000000000000000000" pitchFamily="2" charset="2"/>
              <a:buChar char="Ø"/>
              <a:tabLst>
                <a:tab pos="87313" algn="l"/>
              </a:tabLst>
            </a:pPr>
            <a:r>
              <a:rPr lang="en-US" sz="1600" dirty="0"/>
              <a:t>Is a logical network address that identifies a particular host. It is associated with a network interface card and It is unique on the network for communications</a:t>
            </a:r>
          </a:p>
          <a:p>
            <a:pPr marL="285750" lvl="1" algn="just">
              <a:buFont typeface="Wingdings" panose="05000000000000000000" pitchFamily="2" charset="2"/>
              <a:buChar char="Ø"/>
              <a:tabLst>
                <a:tab pos="87313" algn="l"/>
              </a:tabLst>
            </a:pPr>
            <a:endParaRPr lang="en-US" sz="1600" dirty="0"/>
          </a:p>
          <a:p>
            <a:pPr marL="285750" lvl="1" algn="just">
              <a:buFont typeface="Wingdings" panose="05000000000000000000" pitchFamily="2" charset="2"/>
              <a:buChar char="Ø"/>
              <a:tabLst>
                <a:tab pos="87313" algn="l"/>
              </a:tabLst>
            </a:pPr>
            <a:r>
              <a:rPr lang="en-US" sz="1600" dirty="0"/>
              <a:t>32 Bit | Dotted Decimal Notation (DDN) | </a:t>
            </a:r>
          </a:p>
          <a:p>
            <a:pPr marL="285750" lvl="1" algn="just">
              <a:buFont typeface="Wingdings" panose="05000000000000000000" pitchFamily="2" charset="2"/>
              <a:buChar char="Ø"/>
              <a:tabLst>
                <a:tab pos="87313" algn="l"/>
              </a:tabLst>
            </a:pPr>
            <a:r>
              <a:rPr lang="en-US" sz="1600" dirty="0"/>
              <a:t>8 Bit Each (Decimal Octets) | 0 to 255 (4 Octets)</a:t>
            </a:r>
          </a:p>
          <a:p>
            <a:pPr marL="285750" lvl="1" algn="just">
              <a:buFont typeface="Wingdings" panose="05000000000000000000" pitchFamily="2" charset="2"/>
              <a:buChar char="Ø"/>
              <a:tabLst>
                <a:tab pos="87313" algn="l"/>
              </a:tabLst>
            </a:pPr>
            <a:endParaRPr lang="en-US" sz="1600" dirty="0"/>
          </a:p>
          <a:p>
            <a:pPr marL="285750" lvl="1" algn="just">
              <a:buFont typeface="Wingdings" panose="05000000000000000000" pitchFamily="2" charset="2"/>
              <a:buChar char="Ø"/>
              <a:tabLst>
                <a:tab pos="87313" algn="l"/>
              </a:tabLst>
            </a:pPr>
            <a:r>
              <a:rPr lang="en-US" sz="1600" b="1" dirty="0"/>
              <a:t>Public and Private Addresses</a:t>
            </a:r>
          </a:p>
          <a:p>
            <a:pPr marL="685800" lvl="2" algn="just">
              <a:buFont typeface="Courier New" panose="02070309020205020404" pitchFamily="49" charset="0"/>
              <a:buChar char="o"/>
              <a:tabLst>
                <a:tab pos="87313" algn="l"/>
              </a:tabLst>
            </a:pPr>
            <a:r>
              <a:rPr lang="en-US" sz="1600" dirty="0"/>
              <a:t>The Public addresses are used on the Internet</a:t>
            </a:r>
          </a:p>
          <a:p>
            <a:pPr marL="685800" lvl="2" algn="just">
              <a:buFont typeface="Courier New" panose="02070309020205020404" pitchFamily="49" charset="0"/>
              <a:buChar char="o"/>
              <a:tabLst>
                <a:tab pos="87313" algn="l"/>
              </a:tabLst>
            </a:pPr>
            <a:r>
              <a:rPr lang="en-US" sz="1600" dirty="0"/>
              <a:t>The Private Addresses are used only within LAN’s</a:t>
            </a:r>
          </a:p>
          <a:p>
            <a:pPr marL="685800" lvl="2" algn="just">
              <a:buFont typeface="Courier New" panose="02070309020205020404" pitchFamily="49" charset="0"/>
              <a:buChar char="o"/>
              <a:tabLst>
                <a:tab pos="87313" algn="l"/>
              </a:tabLst>
            </a:pPr>
            <a:r>
              <a:rPr lang="en-US" sz="1600" dirty="0"/>
              <a:t>The Private Addresses are not for public routing use (Internet)</a:t>
            </a:r>
          </a:p>
          <a:p>
            <a:pPr marL="285750" lvl="1" algn="just">
              <a:buFont typeface="Wingdings" panose="05000000000000000000" pitchFamily="2" charset="2"/>
              <a:buChar char="Ø"/>
              <a:tabLst>
                <a:tab pos="87313" algn="l"/>
              </a:tabLst>
            </a:pPr>
            <a:endParaRPr lang="en-US" sz="1600" dirty="0"/>
          </a:p>
          <a:p>
            <a:pPr marL="285750" lvl="1" algn="just">
              <a:buFont typeface="Wingdings" panose="05000000000000000000" pitchFamily="2" charset="2"/>
              <a:buChar char="Ø"/>
              <a:tabLst>
                <a:tab pos="87313" algn="l"/>
              </a:tabLst>
            </a:pPr>
            <a:r>
              <a:rPr lang="en-US" sz="1600" b="1" dirty="0"/>
              <a:t>Unicast  	</a:t>
            </a:r>
            <a:r>
              <a:rPr lang="en-US" sz="1600" dirty="0"/>
              <a:t>The Packets are sent to only one device</a:t>
            </a:r>
          </a:p>
          <a:p>
            <a:pPr marL="285750" lvl="1" algn="just">
              <a:buFont typeface="Wingdings" panose="05000000000000000000" pitchFamily="2" charset="2"/>
              <a:buChar char="Ø"/>
              <a:tabLst>
                <a:tab pos="87313" algn="l"/>
              </a:tabLst>
            </a:pPr>
            <a:r>
              <a:rPr lang="en-US" sz="1600" b="1" dirty="0"/>
              <a:t>Multicast 	</a:t>
            </a:r>
            <a:r>
              <a:rPr lang="en-US" sz="1600" dirty="0"/>
              <a:t>The Packets are sent to many devices</a:t>
            </a:r>
            <a:endParaRPr lang="en-US" sz="1200" dirty="0"/>
          </a:p>
          <a:p>
            <a:pPr marL="285750" lvl="1" algn="just">
              <a:buFont typeface="Wingdings" panose="05000000000000000000" pitchFamily="2" charset="2"/>
              <a:buChar char="Ø"/>
              <a:tabLst>
                <a:tab pos="87313" algn="l"/>
              </a:tabLst>
            </a:pPr>
            <a:r>
              <a:rPr lang="en-US" sz="1600" b="1" dirty="0"/>
              <a:t>Broadcast	</a:t>
            </a:r>
            <a:r>
              <a:rPr lang="en-US" sz="1600" dirty="0"/>
              <a:t>The Packets are sent to all devices in the Network</a:t>
            </a:r>
            <a:endParaRPr lang="en-US" sz="1200" dirty="0"/>
          </a:p>
          <a:p>
            <a:pPr marL="285750" lvl="1" algn="just">
              <a:buFont typeface="Wingdings" panose="05000000000000000000" pitchFamily="2" charset="2"/>
              <a:buChar char="Ø"/>
              <a:tabLst>
                <a:tab pos="87313" algn="l"/>
              </a:tabLst>
            </a:pPr>
            <a:endParaRPr lang="en-US" sz="1600" dirty="0"/>
          </a:p>
          <a:p>
            <a:pPr marL="285750" lvl="1" algn="just">
              <a:buFont typeface="Wingdings" panose="05000000000000000000" pitchFamily="2" charset="2"/>
              <a:buChar char="Ø"/>
              <a:tabLst>
                <a:tab pos="87313" algn="l"/>
              </a:tabLst>
            </a:pPr>
            <a:endParaRPr lang="en-US" sz="1600" dirty="0">
              <a:latin typeface="+mj-lt"/>
            </a:endParaRPr>
          </a:p>
          <a:p>
            <a:pPr marL="285750" lvl="1" algn="just">
              <a:buFont typeface="Wingdings" panose="05000000000000000000" pitchFamily="2" charset="2"/>
              <a:buChar char="Ø"/>
              <a:tabLst>
                <a:tab pos="87313" algn="l"/>
              </a:tabLst>
            </a:pPr>
            <a:endParaRPr lang="en-US" altLang="en-US" sz="1600" dirty="0">
              <a:latin typeface="+mj-lt"/>
              <a:ea typeface="Arial Unicode MS" pitchFamily="34" charset="-128"/>
            </a:endParaRPr>
          </a:p>
          <a:p>
            <a:pPr marL="285750" lvl="1" algn="just">
              <a:buFont typeface="Wingdings" panose="05000000000000000000" pitchFamily="2" charset="2"/>
              <a:buChar char="Ø"/>
              <a:tabLst>
                <a:tab pos="87313" algn="l"/>
              </a:tabLst>
            </a:pPr>
            <a:endParaRPr lang="en-US" sz="1600" dirty="0">
              <a:latin typeface="+mj-lt"/>
              <a:sym typeface="Wingdings" panose="05000000000000000000" pitchFamily="2" charset="2"/>
            </a:endParaRPr>
          </a:p>
          <a:p>
            <a:pPr algn="just">
              <a:buFont typeface="Wingdings" panose="05000000000000000000" pitchFamily="2" charset="2"/>
              <a:buChar char="Ø"/>
              <a:tabLst>
                <a:tab pos="87313" algn="l"/>
              </a:tabLst>
            </a:pPr>
            <a:endParaRPr lang="en-GB" sz="1600" dirty="0">
              <a:solidFill>
                <a:srgbClr val="000000"/>
              </a:solidFill>
              <a:latin typeface="+mj-lt"/>
            </a:endParaRPr>
          </a:p>
        </p:txBody>
      </p:sp>
      <p:pic>
        <p:nvPicPr>
          <p:cNvPr id="7" name="Picture 6"/>
          <p:cNvPicPr>
            <a:picLocks noChangeAspect="1"/>
          </p:cNvPicPr>
          <p:nvPr/>
        </p:nvPicPr>
        <p:blipFill>
          <a:blip r:embed="rId2"/>
          <a:stretch>
            <a:fillRect/>
          </a:stretch>
        </p:blipFill>
        <p:spPr>
          <a:xfrm>
            <a:off x="5458609" y="1341225"/>
            <a:ext cx="6534758" cy="981850"/>
          </a:xfrm>
          <a:prstGeom prst="rect">
            <a:avLst/>
          </a:prstGeom>
        </p:spPr>
      </p:pic>
      <p:pic>
        <p:nvPicPr>
          <p:cNvPr id="8" name="Picture 7"/>
          <p:cNvPicPr>
            <a:picLocks noChangeAspect="1"/>
          </p:cNvPicPr>
          <p:nvPr/>
        </p:nvPicPr>
        <p:blipFill>
          <a:blip r:embed="rId3"/>
          <a:stretch>
            <a:fillRect/>
          </a:stretch>
        </p:blipFill>
        <p:spPr>
          <a:xfrm>
            <a:off x="6647199" y="2484933"/>
            <a:ext cx="3060710" cy="975802"/>
          </a:xfrm>
          <a:prstGeom prst="rect">
            <a:avLst/>
          </a:prstGeom>
        </p:spPr>
      </p:pic>
      <p:pic>
        <p:nvPicPr>
          <p:cNvPr id="9" name="Picture 8"/>
          <p:cNvPicPr>
            <a:picLocks noChangeAspect="1"/>
          </p:cNvPicPr>
          <p:nvPr/>
        </p:nvPicPr>
        <p:blipFill>
          <a:blip r:embed="rId4"/>
          <a:stretch>
            <a:fillRect/>
          </a:stretch>
        </p:blipFill>
        <p:spPr>
          <a:xfrm>
            <a:off x="7970885" y="3622593"/>
            <a:ext cx="3060710" cy="775571"/>
          </a:xfrm>
          <a:prstGeom prst="rect">
            <a:avLst/>
          </a:prstGeom>
        </p:spPr>
      </p:pic>
      <p:pic>
        <p:nvPicPr>
          <p:cNvPr id="10" name="Picture 9"/>
          <p:cNvPicPr>
            <a:picLocks noChangeAspect="1"/>
          </p:cNvPicPr>
          <p:nvPr/>
        </p:nvPicPr>
        <p:blipFill>
          <a:blip r:embed="rId5"/>
          <a:stretch>
            <a:fillRect/>
          </a:stretch>
        </p:blipFill>
        <p:spPr>
          <a:xfrm>
            <a:off x="8932657" y="4724095"/>
            <a:ext cx="3060710" cy="825565"/>
          </a:xfrm>
          <a:prstGeom prst="rect">
            <a:avLst/>
          </a:prstGeom>
        </p:spPr>
      </p:pic>
    </p:spTree>
    <p:extLst>
      <p:ext uri="{BB962C8B-B14F-4D97-AF65-F5344CB8AC3E}">
        <p14:creationId xmlns:p14="http://schemas.microsoft.com/office/powerpoint/2010/main" val="8440532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204174" cy="717845"/>
          </a:xfrm>
        </p:spPr>
        <p:txBody>
          <a:bodyPr>
            <a:noAutofit/>
          </a:bodyPr>
          <a:lstStyle/>
          <a:p>
            <a:r>
              <a:rPr lang="en-US" sz="3600" dirty="0">
                <a:solidFill>
                  <a:schemeClr val="accent1">
                    <a:lumMod val="50000"/>
                  </a:schemeClr>
                </a:solidFill>
              </a:rPr>
              <a:t>V – IP Addressing: IPv4 Subnet mask</a:t>
            </a:r>
            <a:endParaRPr lang="en-GB" sz="3600" dirty="0">
              <a:solidFill>
                <a:schemeClr val="accent1">
                  <a:lumMod val="50000"/>
                </a:schemeClr>
              </a:solidFill>
            </a:endParaRPr>
          </a:p>
        </p:txBody>
      </p:sp>
      <p:pic>
        <p:nvPicPr>
          <p:cNvPr id="5" name="Picture 4"/>
          <p:cNvPicPr>
            <a:picLocks noChangeAspect="1"/>
          </p:cNvPicPr>
          <p:nvPr/>
        </p:nvPicPr>
        <p:blipFill>
          <a:blip r:embed="rId2"/>
          <a:stretch>
            <a:fillRect/>
          </a:stretch>
        </p:blipFill>
        <p:spPr>
          <a:xfrm>
            <a:off x="908508" y="1023859"/>
            <a:ext cx="5794562" cy="3630563"/>
          </a:xfrm>
          <a:prstGeom prst="rect">
            <a:avLst/>
          </a:prstGeom>
        </p:spPr>
      </p:pic>
      <p:pic>
        <p:nvPicPr>
          <p:cNvPr id="6" name="Picture 5"/>
          <p:cNvPicPr>
            <a:picLocks noChangeAspect="1"/>
          </p:cNvPicPr>
          <p:nvPr/>
        </p:nvPicPr>
        <p:blipFill>
          <a:blip r:embed="rId3"/>
          <a:stretch>
            <a:fillRect/>
          </a:stretch>
        </p:blipFill>
        <p:spPr>
          <a:xfrm>
            <a:off x="7681735" y="358922"/>
            <a:ext cx="3856315" cy="1862425"/>
          </a:xfrm>
          <a:prstGeom prst="rect">
            <a:avLst/>
          </a:prstGeom>
        </p:spPr>
      </p:pic>
      <p:sp>
        <p:nvSpPr>
          <p:cNvPr id="7" name="Rectangle 6"/>
          <p:cNvSpPr/>
          <p:nvPr/>
        </p:nvSpPr>
        <p:spPr>
          <a:xfrm>
            <a:off x="1559804" y="4801616"/>
            <a:ext cx="7920880" cy="923330"/>
          </a:xfrm>
          <a:prstGeom prst="rect">
            <a:avLst/>
          </a:prstGeom>
        </p:spPr>
        <p:txBody>
          <a:bodyPr wrap="square">
            <a:spAutoFit/>
          </a:bodyPr>
          <a:lstStyle/>
          <a:p>
            <a:pPr algn="ctr"/>
            <a:r>
              <a:rPr lang="en-CA" b="1" i="1" dirty="0">
                <a:solidFill>
                  <a:srgbClr val="000000"/>
                </a:solidFill>
                <a:effectLst>
                  <a:outerShdw blurRad="38100" dist="38100" dir="2700000" algn="tl">
                    <a:srgbClr val="000000">
                      <a:alpha val="43137"/>
                    </a:srgbClr>
                  </a:outerShdw>
                </a:effectLst>
              </a:rPr>
              <a:t>A subnet mask is used to determine the network and host portions. The subnet mask is a critical component to provide since the router uses it to establish which part of an IP address belongs to the ‘Network’</a:t>
            </a:r>
            <a:endParaRPr lang="en-US" b="1" i="1" dirty="0">
              <a:solidFill>
                <a:srgbClr val="000000"/>
              </a:solidFill>
              <a:effectLst>
                <a:outerShdw blurRad="38100" dist="38100" dir="2700000" algn="tl">
                  <a:srgbClr val="000000">
                    <a:alpha val="43137"/>
                  </a:srgbClr>
                </a:outerShdw>
              </a:effectLst>
            </a:endParaRPr>
          </a:p>
        </p:txBody>
      </p:sp>
      <p:pic>
        <p:nvPicPr>
          <p:cNvPr id="8" name="Picture 7">
            <a:extLst>
              <a:ext uri="{FF2B5EF4-FFF2-40B4-BE49-F238E27FC236}">
                <a16:creationId xmlns:a16="http://schemas.microsoft.com/office/drawing/2014/main" id="{82DA54EB-7DE0-40F0-802E-91DE00F2C9A7}"/>
              </a:ext>
            </a:extLst>
          </p:cNvPr>
          <p:cNvPicPr>
            <a:picLocks noChangeAspect="1"/>
          </p:cNvPicPr>
          <p:nvPr/>
        </p:nvPicPr>
        <p:blipFill>
          <a:blip r:embed="rId4"/>
          <a:stretch>
            <a:fillRect/>
          </a:stretch>
        </p:blipFill>
        <p:spPr>
          <a:xfrm>
            <a:off x="7725204" y="2580269"/>
            <a:ext cx="3856315" cy="1862425"/>
          </a:xfrm>
          <a:prstGeom prst="rect">
            <a:avLst/>
          </a:prstGeom>
          <a:ln>
            <a:solidFill>
              <a:srgbClr val="0070C0"/>
            </a:solidFill>
          </a:ln>
        </p:spPr>
      </p:pic>
    </p:spTree>
    <p:extLst>
      <p:ext uri="{BB962C8B-B14F-4D97-AF65-F5344CB8AC3E}">
        <p14:creationId xmlns:p14="http://schemas.microsoft.com/office/powerpoint/2010/main" val="14944640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492409" cy="655144"/>
          </a:xfrm>
        </p:spPr>
        <p:txBody>
          <a:bodyPr>
            <a:noAutofit/>
          </a:bodyPr>
          <a:lstStyle/>
          <a:p>
            <a:r>
              <a:rPr lang="en-US" sz="3600" dirty="0">
                <a:solidFill>
                  <a:schemeClr val="accent1">
                    <a:lumMod val="50000"/>
                  </a:schemeClr>
                </a:solidFill>
              </a:rPr>
              <a:t>V – IP Addressing: IPv4 Subnet mask</a:t>
            </a:r>
            <a:endParaRPr lang="en-GB" sz="3600" dirty="0">
              <a:solidFill>
                <a:schemeClr val="accent1">
                  <a:lumMod val="50000"/>
                </a:schemeClr>
              </a:solidFill>
            </a:endParaRPr>
          </a:p>
        </p:txBody>
      </p:sp>
      <p:pic>
        <p:nvPicPr>
          <p:cNvPr id="5" name="Picture 4"/>
          <p:cNvPicPr>
            <a:picLocks noChangeAspect="1"/>
          </p:cNvPicPr>
          <p:nvPr/>
        </p:nvPicPr>
        <p:blipFill>
          <a:blip r:embed="rId2"/>
          <a:stretch>
            <a:fillRect/>
          </a:stretch>
        </p:blipFill>
        <p:spPr>
          <a:xfrm>
            <a:off x="2044418" y="1392590"/>
            <a:ext cx="5794562" cy="3630563"/>
          </a:xfrm>
          <a:prstGeom prst="rect">
            <a:avLst/>
          </a:prstGeom>
        </p:spPr>
      </p:pic>
      <p:sp>
        <p:nvSpPr>
          <p:cNvPr id="7" name="Rectangle 6"/>
          <p:cNvSpPr/>
          <p:nvPr/>
        </p:nvSpPr>
        <p:spPr>
          <a:xfrm>
            <a:off x="365533" y="721374"/>
            <a:ext cx="12172585" cy="2862322"/>
          </a:xfrm>
          <a:prstGeom prst="rect">
            <a:avLst/>
          </a:prstGeom>
        </p:spPr>
        <p:txBody>
          <a:bodyPr wrap="square">
            <a:spAutoFit/>
          </a:bodyPr>
          <a:lstStyle/>
          <a:p>
            <a:pPr algn="ctr"/>
            <a:r>
              <a:rPr lang="en-CA" b="1" dirty="0">
                <a:solidFill>
                  <a:srgbClr val="000000"/>
                </a:solidFill>
              </a:rPr>
              <a:t>The actual process used to identify the network and host portions is called </a:t>
            </a:r>
            <a:r>
              <a:rPr lang="en-CA" b="1" dirty="0" err="1">
                <a:solidFill>
                  <a:schemeClr val="accent1"/>
                </a:solidFill>
                <a:effectLst>
                  <a:outerShdw blurRad="38100" dist="38100" dir="2700000" algn="tl">
                    <a:srgbClr val="000000">
                      <a:alpha val="43137"/>
                    </a:srgbClr>
                  </a:outerShdw>
                </a:effectLst>
              </a:rPr>
              <a:t>ANDing</a:t>
            </a:r>
            <a:r>
              <a:rPr lang="en-CA" b="1" dirty="0">
                <a:solidFill>
                  <a:srgbClr val="000000"/>
                </a:solidFill>
              </a:rPr>
              <a:t>.</a:t>
            </a:r>
          </a:p>
          <a:p>
            <a:pPr algn="ctr"/>
            <a:endParaRPr lang="en-CA" i="1" dirty="0">
              <a:solidFill>
                <a:srgbClr val="000000"/>
              </a:solidFill>
            </a:endParaRPr>
          </a:p>
          <a:p>
            <a:pPr marL="73085" lvl="1"/>
            <a:r>
              <a:rPr lang="en-CA" i="1" dirty="0">
                <a:solidFill>
                  <a:srgbClr val="000000"/>
                </a:solidFill>
              </a:rPr>
              <a:t>1 AND 1 = 1, </a:t>
            </a:r>
          </a:p>
          <a:p>
            <a:pPr marL="73085" lvl="1"/>
            <a:r>
              <a:rPr lang="en-CA" i="1" dirty="0">
                <a:solidFill>
                  <a:srgbClr val="000000"/>
                </a:solidFill>
              </a:rPr>
              <a:t>0 AND 1 = 0, </a:t>
            </a:r>
          </a:p>
          <a:p>
            <a:pPr marL="73085" lvl="1"/>
            <a:r>
              <a:rPr lang="en-CA" i="1" dirty="0">
                <a:solidFill>
                  <a:srgbClr val="000000"/>
                </a:solidFill>
              </a:rPr>
              <a:t>1 AND 0 = 0, </a:t>
            </a:r>
          </a:p>
          <a:p>
            <a:pPr marL="73085" lvl="1"/>
            <a:r>
              <a:rPr lang="en-CA" i="1" dirty="0">
                <a:solidFill>
                  <a:srgbClr val="000000"/>
                </a:solidFill>
              </a:rPr>
              <a:t>0 AND 0 = 0</a:t>
            </a:r>
          </a:p>
          <a:p>
            <a:pPr marL="73085" lvl="1"/>
            <a:endParaRPr lang="en-CA" i="1" dirty="0">
              <a:solidFill>
                <a:srgbClr val="000000"/>
              </a:solidFill>
            </a:endParaRPr>
          </a:p>
          <a:p>
            <a:pPr marL="73085" lvl="1"/>
            <a:r>
              <a:rPr lang="en-CA" i="1" dirty="0">
                <a:solidFill>
                  <a:srgbClr val="000000"/>
                </a:solidFill>
              </a:rPr>
              <a:t>1 = True </a:t>
            </a:r>
          </a:p>
          <a:p>
            <a:pPr marL="73085" lvl="1"/>
            <a:r>
              <a:rPr lang="en-CA" i="1" dirty="0">
                <a:solidFill>
                  <a:srgbClr val="000000"/>
                </a:solidFill>
              </a:rPr>
              <a:t>0  = False</a:t>
            </a:r>
            <a:endParaRPr lang="en-CA" sz="1600" i="1" dirty="0">
              <a:solidFill>
                <a:srgbClr val="000000"/>
              </a:solidFill>
            </a:endParaRPr>
          </a:p>
          <a:p>
            <a:pPr algn="ctr"/>
            <a:endParaRPr lang="en-CA" dirty="0">
              <a:solidFill>
                <a:srgbClr val="000000"/>
              </a:solidFill>
            </a:endParaRPr>
          </a:p>
        </p:txBody>
      </p:sp>
      <p:pic>
        <p:nvPicPr>
          <p:cNvPr id="9" name="Picture 8">
            <a:extLst>
              <a:ext uri="{FF2B5EF4-FFF2-40B4-BE49-F238E27FC236}">
                <a16:creationId xmlns:a16="http://schemas.microsoft.com/office/drawing/2014/main" id="{82DA54EB-7DE0-40F0-802E-91DE00F2C9A7}"/>
              </a:ext>
            </a:extLst>
          </p:cNvPr>
          <p:cNvPicPr>
            <a:picLocks noChangeAspect="1"/>
          </p:cNvPicPr>
          <p:nvPr/>
        </p:nvPicPr>
        <p:blipFill>
          <a:blip r:embed="rId3"/>
          <a:stretch>
            <a:fillRect/>
          </a:stretch>
        </p:blipFill>
        <p:spPr>
          <a:xfrm>
            <a:off x="8047524" y="1700136"/>
            <a:ext cx="3534876" cy="1707185"/>
          </a:xfrm>
          <a:prstGeom prst="rect">
            <a:avLst/>
          </a:prstGeom>
          <a:ln>
            <a:solidFill>
              <a:srgbClr val="0070C0"/>
            </a:solidFill>
          </a:ln>
        </p:spPr>
      </p:pic>
      <p:pic>
        <p:nvPicPr>
          <p:cNvPr id="10" name="Picture 9">
            <a:extLst>
              <a:ext uri="{FF2B5EF4-FFF2-40B4-BE49-F238E27FC236}">
                <a16:creationId xmlns:a16="http://schemas.microsoft.com/office/drawing/2014/main" id="{9F2917F7-70A6-4627-8200-4118CE19CA50}"/>
              </a:ext>
            </a:extLst>
          </p:cNvPr>
          <p:cNvPicPr>
            <a:picLocks noChangeAspect="1"/>
          </p:cNvPicPr>
          <p:nvPr/>
        </p:nvPicPr>
        <p:blipFill>
          <a:blip r:embed="rId4"/>
          <a:stretch>
            <a:fillRect/>
          </a:stretch>
        </p:blipFill>
        <p:spPr>
          <a:xfrm>
            <a:off x="8047524" y="3473551"/>
            <a:ext cx="3534876" cy="1549602"/>
          </a:xfrm>
          <a:prstGeom prst="rect">
            <a:avLst/>
          </a:prstGeom>
        </p:spPr>
      </p:pic>
    </p:spTree>
    <p:extLst>
      <p:ext uri="{BB962C8B-B14F-4D97-AF65-F5344CB8AC3E}">
        <p14:creationId xmlns:p14="http://schemas.microsoft.com/office/powerpoint/2010/main" val="19669513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81252" cy="754535"/>
          </a:xfrm>
        </p:spPr>
        <p:txBody>
          <a:bodyPr>
            <a:noAutofit/>
          </a:bodyPr>
          <a:lstStyle/>
          <a:p>
            <a:r>
              <a:rPr lang="en-US" sz="3600" dirty="0">
                <a:solidFill>
                  <a:schemeClr val="accent1">
                    <a:lumMod val="50000"/>
                  </a:schemeClr>
                </a:solidFill>
              </a:rPr>
              <a:t>V – IP Addressing: IPv4 Structure</a:t>
            </a:r>
            <a:endParaRPr lang="en-GB" sz="3600" dirty="0">
              <a:solidFill>
                <a:schemeClr val="accent1">
                  <a:lumMod val="50000"/>
                </a:schemeClr>
              </a:solidFill>
            </a:endParaRPr>
          </a:p>
        </p:txBody>
      </p:sp>
      <p:sp>
        <p:nvSpPr>
          <p:cNvPr id="13" name="Rectangle 12"/>
          <p:cNvSpPr/>
          <p:nvPr/>
        </p:nvSpPr>
        <p:spPr>
          <a:xfrm>
            <a:off x="191818" y="1260058"/>
            <a:ext cx="6588803" cy="3385542"/>
          </a:xfrm>
          <a:prstGeom prst="rect">
            <a:avLst/>
          </a:prstGeom>
        </p:spPr>
        <p:txBody>
          <a:bodyPr wrap="square">
            <a:spAutoFit/>
          </a:bodyPr>
          <a:lstStyle/>
          <a:p>
            <a:pPr marL="285750" indent="-285750" algn="just">
              <a:buFont typeface="Wingdings" panose="05000000000000000000" pitchFamily="2" charset="2"/>
              <a:buChar char="Ø"/>
            </a:pPr>
            <a:r>
              <a:rPr lang="en-CA" sz="1600" dirty="0">
                <a:solidFill>
                  <a:srgbClr val="000000"/>
                </a:solidFill>
              </a:rPr>
              <a:t>The prefix length is the number of bits set to 1 in the subnet mask. </a:t>
            </a:r>
          </a:p>
          <a:p>
            <a:pPr marL="285750" indent="-285750" algn="just">
              <a:buFont typeface="Wingdings" panose="05000000000000000000" pitchFamily="2" charset="2"/>
              <a:buChar char="Ø"/>
            </a:pPr>
            <a:endParaRPr lang="en-CA" sz="1600" dirty="0">
              <a:solidFill>
                <a:srgbClr val="000000"/>
              </a:solidFill>
            </a:endParaRPr>
          </a:p>
          <a:p>
            <a:pPr marL="285750" indent="-285750" algn="just">
              <a:buFont typeface="Wingdings" panose="05000000000000000000" pitchFamily="2" charset="2"/>
              <a:buChar char="Ø"/>
            </a:pPr>
            <a:r>
              <a:rPr lang="en-CA" sz="1600" dirty="0">
                <a:solidFill>
                  <a:srgbClr val="000000"/>
                </a:solidFill>
              </a:rPr>
              <a:t>It is written in “slash notation” therefore, count the number of bits in the subnet mask and prepend it with a slash.</a:t>
            </a:r>
          </a:p>
          <a:p>
            <a:pPr marL="285750" indent="-285750" algn="just">
              <a:buFont typeface="Wingdings" panose="05000000000000000000" pitchFamily="2" charset="2"/>
              <a:buChar char="Ø"/>
            </a:pPr>
            <a:endParaRPr lang="en-CA" sz="1600" dirty="0">
              <a:solidFill>
                <a:srgbClr val="000000"/>
              </a:solidFill>
            </a:endParaRPr>
          </a:p>
          <a:p>
            <a:pPr marL="285750" indent="-285750" algn="just">
              <a:buFont typeface="Wingdings" panose="05000000000000000000" pitchFamily="2" charset="2"/>
              <a:buChar char="Ø"/>
            </a:pPr>
            <a:r>
              <a:rPr lang="en-CA" sz="1600" dirty="0">
                <a:solidFill>
                  <a:srgbClr val="000000"/>
                </a:solidFill>
              </a:rPr>
              <a:t>A prefix length is a less cumbersome method used to identify a subnet mask address.</a:t>
            </a:r>
          </a:p>
          <a:p>
            <a:pPr marL="285750" indent="-285750" algn="just">
              <a:buFont typeface="Wingdings" panose="05000000000000000000" pitchFamily="2" charset="2"/>
              <a:buChar char="Ø"/>
            </a:pPr>
            <a:endParaRPr lang="en-CA" sz="1600" dirty="0">
              <a:solidFill>
                <a:srgbClr val="000000"/>
              </a:solidFill>
            </a:endParaRPr>
          </a:p>
          <a:p>
            <a:pPr marL="285750" indent="-285750" algn="just">
              <a:buFont typeface="Wingdings" panose="05000000000000000000" pitchFamily="2" charset="2"/>
              <a:buChar char="Ø"/>
            </a:pPr>
            <a:r>
              <a:rPr lang="en-CA" sz="1600" dirty="0">
                <a:solidFill>
                  <a:srgbClr val="000000"/>
                </a:solidFill>
              </a:rPr>
              <a:t>Within each network are three types of IP addresses:</a:t>
            </a:r>
          </a:p>
          <a:p>
            <a:pPr marL="742950" lvl="1" indent="-285750" algn="just">
              <a:buFont typeface="Wingdings" panose="05000000000000000000" pitchFamily="2" charset="2"/>
              <a:buChar char="Ø"/>
            </a:pPr>
            <a:r>
              <a:rPr lang="en-CA" sz="1600" i="1" dirty="0">
                <a:solidFill>
                  <a:schemeClr val="accent1"/>
                </a:solidFill>
                <a:effectLst>
                  <a:outerShdw blurRad="38100" dist="38100" dir="2700000" algn="tl">
                    <a:srgbClr val="000000">
                      <a:alpha val="43137"/>
                    </a:srgbClr>
                  </a:outerShdw>
                </a:effectLst>
              </a:rPr>
              <a:t>Network address</a:t>
            </a:r>
          </a:p>
          <a:p>
            <a:pPr marL="742950" lvl="1" indent="-285750" algn="just">
              <a:buFont typeface="Wingdings" panose="05000000000000000000" pitchFamily="2" charset="2"/>
              <a:buChar char="Ø"/>
            </a:pPr>
            <a:r>
              <a:rPr lang="en-CA" sz="1600" i="1" dirty="0">
                <a:solidFill>
                  <a:schemeClr val="accent1"/>
                </a:solidFill>
                <a:effectLst>
                  <a:outerShdw blurRad="38100" dist="38100" dir="2700000" algn="tl">
                    <a:srgbClr val="000000">
                      <a:alpha val="43137"/>
                    </a:srgbClr>
                  </a:outerShdw>
                </a:effectLst>
              </a:rPr>
              <a:t>Host addresses</a:t>
            </a:r>
          </a:p>
          <a:p>
            <a:pPr marL="742950" lvl="1" indent="-285750" algn="just">
              <a:buFont typeface="Wingdings" panose="05000000000000000000" pitchFamily="2" charset="2"/>
              <a:buChar char="Ø"/>
            </a:pPr>
            <a:r>
              <a:rPr lang="en-CA" sz="1600" i="1" dirty="0">
                <a:solidFill>
                  <a:schemeClr val="accent1"/>
                </a:solidFill>
                <a:effectLst>
                  <a:outerShdw blurRad="38100" dist="38100" dir="2700000" algn="tl">
                    <a:srgbClr val="000000">
                      <a:alpha val="43137"/>
                    </a:srgbClr>
                  </a:outerShdw>
                </a:effectLst>
              </a:rPr>
              <a:t>Broadcast address</a:t>
            </a:r>
            <a:endParaRPr lang="en-US" sz="1600" i="1" dirty="0">
              <a:solidFill>
                <a:schemeClr val="accent1"/>
              </a:solidFill>
              <a:effectLst>
                <a:outerShdw blurRad="38100" dist="38100" dir="2700000" algn="tl">
                  <a:srgbClr val="000000">
                    <a:alpha val="43137"/>
                  </a:srgbClr>
                </a:outerShdw>
              </a:effectLst>
            </a:endParaRPr>
          </a:p>
          <a:p>
            <a:pPr marL="285750" indent="-285750" algn="just">
              <a:buFont typeface="Wingdings" panose="05000000000000000000" pitchFamily="2" charset="2"/>
              <a:buChar char="Ø"/>
            </a:pPr>
            <a:endParaRPr lang="en-US" sz="1600" dirty="0">
              <a:solidFill>
                <a:srgbClr val="000000"/>
              </a:solidFill>
            </a:endParaRPr>
          </a:p>
        </p:txBody>
      </p:sp>
      <p:graphicFrame>
        <p:nvGraphicFramePr>
          <p:cNvPr id="14" name="Table 13">
            <a:extLst>
              <a:ext uri="{FF2B5EF4-FFF2-40B4-BE49-F238E27FC236}">
                <a16:creationId xmlns:a16="http://schemas.microsoft.com/office/drawing/2014/main" id="{F233CEE0-728D-4198-87F2-5E9774E181A6}"/>
              </a:ext>
            </a:extLst>
          </p:cNvPr>
          <p:cNvGraphicFramePr>
            <a:graphicFrameLocks noGrp="1"/>
          </p:cNvGraphicFramePr>
          <p:nvPr>
            <p:extLst>
              <p:ext uri="{D42A27DB-BD31-4B8C-83A1-F6EECF244321}">
                <p14:modId xmlns:p14="http://schemas.microsoft.com/office/powerpoint/2010/main" val="4206705228"/>
              </p:ext>
            </p:extLst>
          </p:nvPr>
        </p:nvGraphicFramePr>
        <p:xfrm>
          <a:off x="7237682" y="1226829"/>
          <a:ext cx="4762500" cy="3452000"/>
        </p:xfrm>
        <a:graphic>
          <a:graphicData uri="http://schemas.openxmlformats.org/drawingml/2006/table">
            <a:tbl>
              <a:tblPr firstRow="1" bandRow="1">
                <a:tableStyleId>{5C22544A-7EE6-4342-B048-85BDC9FD1C3A}</a:tableStyleId>
              </a:tblPr>
              <a:tblGrid>
                <a:gridCol w="1150619">
                  <a:extLst>
                    <a:ext uri="{9D8B030D-6E8A-4147-A177-3AD203B41FA5}">
                      <a16:colId xmlns:a16="http://schemas.microsoft.com/office/drawing/2014/main" val="2853717215"/>
                    </a:ext>
                  </a:extLst>
                </a:gridCol>
                <a:gridCol w="2628321">
                  <a:extLst>
                    <a:ext uri="{9D8B030D-6E8A-4147-A177-3AD203B41FA5}">
                      <a16:colId xmlns:a16="http://schemas.microsoft.com/office/drawing/2014/main" val="3859420295"/>
                    </a:ext>
                  </a:extLst>
                </a:gridCol>
                <a:gridCol w="983560">
                  <a:extLst>
                    <a:ext uri="{9D8B030D-6E8A-4147-A177-3AD203B41FA5}">
                      <a16:colId xmlns:a16="http://schemas.microsoft.com/office/drawing/2014/main" val="2152541703"/>
                    </a:ext>
                  </a:extLst>
                </a:gridCol>
              </a:tblGrid>
              <a:tr h="340940">
                <a:tc>
                  <a:txBody>
                    <a:bodyPr/>
                    <a:lstStyle/>
                    <a:p>
                      <a:pPr algn="l" fontAlgn="ctr"/>
                      <a:r>
                        <a:rPr lang="en-CA" sz="1050" b="1" dirty="0">
                          <a:effectLst/>
                        </a:rPr>
                        <a:t>Subnet Mask</a:t>
                      </a:r>
                      <a:endParaRPr lang="en-CA" sz="1050" dirty="0">
                        <a:effectLst/>
                      </a:endParaRPr>
                    </a:p>
                  </a:txBody>
                  <a:tcPr marL="31750" marR="31750" marT="31750" marB="31750" anchor="ctr"/>
                </a:tc>
                <a:tc>
                  <a:txBody>
                    <a:bodyPr/>
                    <a:lstStyle/>
                    <a:p>
                      <a:pPr algn="l" fontAlgn="ctr"/>
                      <a:r>
                        <a:rPr lang="en-CA" sz="1050" b="1" dirty="0">
                          <a:effectLst/>
                        </a:rPr>
                        <a:t>32-bit Address</a:t>
                      </a:r>
                      <a:endParaRPr lang="en-CA" sz="1050" dirty="0">
                        <a:effectLst/>
                      </a:endParaRPr>
                    </a:p>
                  </a:txBody>
                  <a:tcPr marL="31750" marR="31750" marT="31750" marB="31750" anchor="ctr"/>
                </a:tc>
                <a:tc>
                  <a:txBody>
                    <a:bodyPr/>
                    <a:lstStyle/>
                    <a:p>
                      <a:pPr algn="l" fontAlgn="ctr"/>
                      <a:r>
                        <a:rPr lang="en-CA" sz="1050" b="1" dirty="0">
                          <a:effectLst/>
                        </a:rPr>
                        <a:t>Prefix </a:t>
                      </a:r>
                    </a:p>
                    <a:p>
                      <a:pPr algn="l" fontAlgn="ctr"/>
                      <a:r>
                        <a:rPr lang="en-CA" sz="1050" b="1" dirty="0">
                          <a:effectLst/>
                        </a:rPr>
                        <a:t>Length</a:t>
                      </a:r>
                      <a:endParaRPr lang="en-CA" sz="1050" dirty="0">
                        <a:effectLst/>
                      </a:endParaRPr>
                    </a:p>
                  </a:txBody>
                  <a:tcPr marL="31750" marR="31750" marT="31750" marB="31750" anchor="ctr"/>
                </a:tc>
                <a:extLst>
                  <a:ext uri="{0D108BD9-81ED-4DB2-BD59-A6C34878D82A}">
                    <a16:rowId xmlns:a16="http://schemas.microsoft.com/office/drawing/2014/main" val="1617726287"/>
                  </a:ext>
                </a:extLst>
              </a:tr>
              <a:tr h="340940">
                <a:tc>
                  <a:txBody>
                    <a:bodyPr/>
                    <a:lstStyle/>
                    <a:p>
                      <a:pPr fontAlgn="ctr"/>
                      <a:r>
                        <a:rPr lang="en-CA" sz="1000" b="0" dirty="0">
                          <a:effectLst/>
                        </a:rPr>
                        <a:t>255.0.0.0</a:t>
                      </a:r>
                    </a:p>
                  </a:txBody>
                  <a:tcPr marL="31750" marR="31750" marT="31750" marB="31750" anchor="ctr"/>
                </a:tc>
                <a:tc>
                  <a:txBody>
                    <a:bodyPr/>
                    <a:lstStyle/>
                    <a:p>
                      <a:pPr rtl="0" fontAlgn="ctr"/>
                      <a:r>
                        <a:rPr lang="en-CA" sz="1000" b="0" dirty="0">
                          <a:effectLst/>
                        </a:rPr>
                        <a:t>11111111.00000000.00000000.00000000</a:t>
                      </a:r>
                    </a:p>
                  </a:txBody>
                  <a:tcPr marL="31750" marR="31750" marT="31750" marB="31750" anchor="ctr"/>
                </a:tc>
                <a:tc>
                  <a:txBody>
                    <a:bodyPr/>
                    <a:lstStyle/>
                    <a:p>
                      <a:pPr fontAlgn="ctr"/>
                      <a:r>
                        <a:rPr lang="en-CA" sz="1000" b="0" dirty="0">
                          <a:effectLst/>
                        </a:rPr>
                        <a:t>/8</a:t>
                      </a:r>
                    </a:p>
                  </a:txBody>
                  <a:tcPr marL="31750" marR="31750" marT="31750" marB="31750" anchor="ctr"/>
                </a:tc>
                <a:extLst>
                  <a:ext uri="{0D108BD9-81ED-4DB2-BD59-A6C34878D82A}">
                    <a16:rowId xmlns:a16="http://schemas.microsoft.com/office/drawing/2014/main" val="3476665342"/>
                  </a:ext>
                </a:extLst>
              </a:tr>
              <a:tr h="340940">
                <a:tc>
                  <a:txBody>
                    <a:bodyPr/>
                    <a:lstStyle/>
                    <a:p>
                      <a:pPr fontAlgn="ctr"/>
                      <a:r>
                        <a:rPr lang="en-CA" sz="1000" b="0" dirty="0">
                          <a:effectLst/>
                        </a:rPr>
                        <a:t>255.255.0.0</a:t>
                      </a:r>
                    </a:p>
                  </a:txBody>
                  <a:tcPr marL="31750" marR="31750" marT="31750" marB="31750" anchor="ctr"/>
                </a:tc>
                <a:tc>
                  <a:txBody>
                    <a:bodyPr/>
                    <a:lstStyle/>
                    <a:p>
                      <a:pPr rtl="0" fontAlgn="ctr"/>
                      <a:r>
                        <a:rPr lang="en-CA" sz="1000" b="0" dirty="0">
                          <a:effectLst/>
                        </a:rPr>
                        <a:t>11111111.11111111.00000000.00000000</a:t>
                      </a:r>
                    </a:p>
                  </a:txBody>
                  <a:tcPr marL="31750" marR="31750" marT="31750" marB="31750" anchor="ctr"/>
                </a:tc>
                <a:tc>
                  <a:txBody>
                    <a:bodyPr/>
                    <a:lstStyle/>
                    <a:p>
                      <a:pPr fontAlgn="ctr"/>
                      <a:r>
                        <a:rPr lang="en-CA" sz="1000" b="0" dirty="0">
                          <a:effectLst/>
                        </a:rPr>
                        <a:t>/16</a:t>
                      </a:r>
                    </a:p>
                  </a:txBody>
                  <a:tcPr marL="31750" marR="31750" marT="31750" marB="31750" anchor="ctr"/>
                </a:tc>
                <a:extLst>
                  <a:ext uri="{0D108BD9-81ED-4DB2-BD59-A6C34878D82A}">
                    <a16:rowId xmlns:a16="http://schemas.microsoft.com/office/drawing/2014/main" val="863355901"/>
                  </a:ext>
                </a:extLst>
              </a:tr>
              <a:tr h="340940">
                <a:tc>
                  <a:txBody>
                    <a:bodyPr/>
                    <a:lstStyle/>
                    <a:p>
                      <a:pPr fontAlgn="ctr"/>
                      <a:r>
                        <a:rPr lang="en-CA" sz="1000" b="0" dirty="0">
                          <a:effectLst/>
                        </a:rPr>
                        <a:t>255.255.255.0</a:t>
                      </a:r>
                    </a:p>
                  </a:txBody>
                  <a:tcPr marL="31750" marR="31750" marT="31750" marB="31750" anchor="ctr"/>
                </a:tc>
                <a:tc>
                  <a:txBody>
                    <a:bodyPr/>
                    <a:lstStyle/>
                    <a:p>
                      <a:pPr rtl="0" fontAlgn="ctr"/>
                      <a:r>
                        <a:rPr lang="en-CA" sz="1000" b="0" dirty="0">
                          <a:effectLst/>
                        </a:rPr>
                        <a:t>11111111.11111111.11111111.00000000</a:t>
                      </a:r>
                    </a:p>
                  </a:txBody>
                  <a:tcPr marL="31750" marR="31750" marT="31750" marB="31750" anchor="ctr"/>
                </a:tc>
                <a:tc>
                  <a:txBody>
                    <a:bodyPr/>
                    <a:lstStyle/>
                    <a:p>
                      <a:pPr fontAlgn="ctr"/>
                      <a:r>
                        <a:rPr lang="en-CA" sz="1000" b="0" dirty="0">
                          <a:effectLst/>
                        </a:rPr>
                        <a:t>/24</a:t>
                      </a:r>
                    </a:p>
                  </a:txBody>
                  <a:tcPr marL="31750" marR="31750" marT="31750" marB="31750" anchor="ctr"/>
                </a:tc>
                <a:extLst>
                  <a:ext uri="{0D108BD9-81ED-4DB2-BD59-A6C34878D82A}">
                    <a16:rowId xmlns:a16="http://schemas.microsoft.com/office/drawing/2014/main" val="2609772987"/>
                  </a:ext>
                </a:extLst>
              </a:tr>
              <a:tr h="340940">
                <a:tc>
                  <a:txBody>
                    <a:bodyPr/>
                    <a:lstStyle/>
                    <a:p>
                      <a:pPr fontAlgn="ctr"/>
                      <a:r>
                        <a:rPr lang="en-CA" sz="1000" b="0" dirty="0">
                          <a:effectLst/>
                        </a:rPr>
                        <a:t>255.255.255.128</a:t>
                      </a:r>
                    </a:p>
                  </a:txBody>
                  <a:tcPr marL="31750" marR="31750" marT="31750" marB="31750" anchor="ctr"/>
                </a:tc>
                <a:tc>
                  <a:txBody>
                    <a:bodyPr/>
                    <a:lstStyle/>
                    <a:p>
                      <a:pPr rtl="0" fontAlgn="ctr"/>
                      <a:r>
                        <a:rPr lang="en-CA" sz="1000" b="0" dirty="0">
                          <a:effectLst/>
                        </a:rPr>
                        <a:t>11111111.11111111.11111111.10000000</a:t>
                      </a:r>
                    </a:p>
                  </a:txBody>
                  <a:tcPr marL="31750" marR="31750" marT="31750" marB="31750" anchor="ctr"/>
                </a:tc>
                <a:tc>
                  <a:txBody>
                    <a:bodyPr/>
                    <a:lstStyle/>
                    <a:p>
                      <a:pPr fontAlgn="ctr"/>
                      <a:r>
                        <a:rPr lang="en-CA" sz="1000" b="0" dirty="0">
                          <a:effectLst/>
                        </a:rPr>
                        <a:t>/25</a:t>
                      </a:r>
                    </a:p>
                  </a:txBody>
                  <a:tcPr marL="31750" marR="31750" marT="31750" marB="31750" anchor="ctr"/>
                </a:tc>
                <a:extLst>
                  <a:ext uri="{0D108BD9-81ED-4DB2-BD59-A6C34878D82A}">
                    <a16:rowId xmlns:a16="http://schemas.microsoft.com/office/drawing/2014/main" val="1362219286"/>
                  </a:ext>
                </a:extLst>
              </a:tr>
              <a:tr h="340940">
                <a:tc>
                  <a:txBody>
                    <a:bodyPr/>
                    <a:lstStyle/>
                    <a:p>
                      <a:pPr fontAlgn="ctr"/>
                      <a:r>
                        <a:rPr lang="en-CA" sz="1000" b="0" dirty="0">
                          <a:effectLst/>
                        </a:rPr>
                        <a:t>255.255.255.192</a:t>
                      </a:r>
                    </a:p>
                  </a:txBody>
                  <a:tcPr marL="31750" marR="31750" marT="31750" marB="31750" anchor="ctr"/>
                </a:tc>
                <a:tc>
                  <a:txBody>
                    <a:bodyPr/>
                    <a:lstStyle/>
                    <a:p>
                      <a:pPr rtl="0" fontAlgn="ctr"/>
                      <a:r>
                        <a:rPr lang="en-CA" sz="1000" b="0" dirty="0">
                          <a:effectLst/>
                        </a:rPr>
                        <a:t>11111111.11111111.11111111.11000000</a:t>
                      </a:r>
                    </a:p>
                  </a:txBody>
                  <a:tcPr marL="31750" marR="31750" marT="31750" marB="31750" anchor="ctr"/>
                </a:tc>
                <a:tc>
                  <a:txBody>
                    <a:bodyPr/>
                    <a:lstStyle/>
                    <a:p>
                      <a:pPr fontAlgn="ctr"/>
                      <a:r>
                        <a:rPr lang="en-CA" sz="1000" b="0" dirty="0">
                          <a:effectLst/>
                        </a:rPr>
                        <a:t>/26</a:t>
                      </a:r>
                    </a:p>
                  </a:txBody>
                  <a:tcPr marL="31750" marR="31750" marT="31750" marB="31750" anchor="ctr"/>
                </a:tc>
                <a:extLst>
                  <a:ext uri="{0D108BD9-81ED-4DB2-BD59-A6C34878D82A}">
                    <a16:rowId xmlns:a16="http://schemas.microsoft.com/office/drawing/2014/main" val="2881816204"/>
                  </a:ext>
                </a:extLst>
              </a:tr>
              <a:tr h="340940">
                <a:tc>
                  <a:txBody>
                    <a:bodyPr/>
                    <a:lstStyle/>
                    <a:p>
                      <a:pPr fontAlgn="ctr"/>
                      <a:r>
                        <a:rPr lang="en-CA" sz="1000" b="0" dirty="0">
                          <a:effectLst/>
                        </a:rPr>
                        <a:t>255.255.255.224</a:t>
                      </a:r>
                    </a:p>
                  </a:txBody>
                  <a:tcPr marL="31750" marR="31750" marT="31750" marB="31750" anchor="ctr"/>
                </a:tc>
                <a:tc>
                  <a:txBody>
                    <a:bodyPr/>
                    <a:lstStyle/>
                    <a:p>
                      <a:pPr rtl="0" fontAlgn="ctr"/>
                      <a:r>
                        <a:rPr lang="en-CA" sz="1000" b="0" dirty="0">
                          <a:effectLst/>
                        </a:rPr>
                        <a:t>11111111.11111111.11111111.11100000</a:t>
                      </a:r>
                    </a:p>
                  </a:txBody>
                  <a:tcPr marL="31750" marR="31750" marT="31750" marB="31750" anchor="ctr"/>
                </a:tc>
                <a:tc>
                  <a:txBody>
                    <a:bodyPr/>
                    <a:lstStyle/>
                    <a:p>
                      <a:pPr fontAlgn="ctr"/>
                      <a:r>
                        <a:rPr lang="en-CA" sz="1000" b="0" dirty="0">
                          <a:effectLst/>
                        </a:rPr>
                        <a:t>/27</a:t>
                      </a:r>
                    </a:p>
                  </a:txBody>
                  <a:tcPr marL="31750" marR="31750" marT="31750" marB="31750" anchor="ctr"/>
                </a:tc>
                <a:extLst>
                  <a:ext uri="{0D108BD9-81ED-4DB2-BD59-A6C34878D82A}">
                    <a16:rowId xmlns:a16="http://schemas.microsoft.com/office/drawing/2014/main" val="1859046036"/>
                  </a:ext>
                </a:extLst>
              </a:tr>
              <a:tr h="340940">
                <a:tc>
                  <a:txBody>
                    <a:bodyPr/>
                    <a:lstStyle/>
                    <a:p>
                      <a:pPr fontAlgn="ctr"/>
                      <a:r>
                        <a:rPr lang="en-CA" sz="1000" b="0" dirty="0">
                          <a:effectLst/>
                        </a:rPr>
                        <a:t>255.255.255.240</a:t>
                      </a:r>
                    </a:p>
                  </a:txBody>
                  <a:tcPr marL="31750" marR="31750" marT="31750" marB="31750" anchor="ctr"/>
                </a:tc>
                <a:tc>
                  <a:txBody>
                    <a:bodyPr/>
                    <a:lstStyle/>
                    <a:p>
                      <a:pPr rtl="0" fontAlgn="ctr"/>
                      <a:r>
                        <a:rPr lang="en-CA" sz="1000" b="0" dirty="0">
                          <a:effectLst/>
                        </a:rPr>
                        <a:t>11111111.11111111.11111111.11110000</a:t>
                      </a:r>
                    </a:p>
                  </a:txBody>
                  <a:tcPr marL="31750" marR="31750" marT="31750" marB="31750" anchor="ctr"/>
                </a:tc>
                <a:tc>
                  <a:txBody>
                    <a:bodyPr/>
                    <a:lstStyle/>
                    <a:p>
                      <a:pPr fontAlgn="ctr"/>
                      <a:r>
                        <a:rPr lang="en-CA" sz="1000" b="0" dirty="0">
                          <a:effectLst/>
                        </a:rPr>
                        <a:t>/28</a:t>
                      </a:r>
                    </a:p>
                  </a:txBody>
                  <a:tcPr marL="31750" marR="31750" marT="31750" marB="31750" anchor="ctr"/>
                </a:tc>
                <a:extLst>
                  <a:ext uri="{0D108BD9-81ED-4DB2-BD59-A6C34878D82A}">
                    <a16:rowId xmlns:a16="http://schemas.microsoft.com/office/drawing/2014/main" val="2913653739"/>
                  </a:ext>
                </a:extLst>
              </a:tr>
              <a:tr h="340940">
                <a:tc>
                  <a:txBody>
                    <a:bodyPr/>
                    <a:lstStyle/>
                    <a:p>
                      <a:pPr fontAlgn="ctr"/>
                      <a:r>
                        <a:rPr lang="en-CA" sz="1000" b="0" dirty="0">
                          <a:effectLst/>
                        </a:rPr>
                        <a:t>255.255.255.248</a:t>
                      </a:r>
                    </a:p>
                  </a:txBody>
                  <a:tcPr marL="31750" marR="31750" marT="31750" marB="31750" anchor="ctr"/>
                </a:tc>
                <a:tc>
                  <a:txBody>
                    <a:bodyPr/>
                    <a:lstStyle/>
                    <a:p>
                      <a:pPr rtl="0" fontAlgn="ctr"/>
                      <a:r>
                        <a:rPr lang="en-CA" sz="1000" b="0" dirty="0">
                          <a:effectLst/>
                        </a:rPr>
                        <a:t>11111111.11111111.11111111.11111000</a:t>
                      </a:r>
                    </a:p>
                  </a:txBody>
                  <a:tcPr marL="31750" marR="31750" marT="31750" marB="31750" anchor="ctr"/>
                </a:tc>
                <a:tc>
                  <a:txBody>
                    <a:bodyPr/>
                    <a:lstStyle/>
                    <a:p>
                      <a:pPr fontAlgn="ctr"/>
                      <a:r>
                        <a:rPr lang="en-CA" sz="1000" b="0" dirty="0">
                          <a:effectLst/>
                        </a:rPr>
                        <a:t>/29</a:t>
                      </a:r>
                    </a:p>
                  </a:txBody>
                  <a:tcPr marL="31750" marR="31750" marT="31750" marB="31750" anchor="ctr"/>
                </a:tc>
                <a:extLst>
                  <a:ext uri="{0D108BD9-81ED-4DB2-BD59-A6C34878D82A}">
                    <a16:rowId xmlns:a16="http://schemas.microsoft.com/office/drawing/2014/main" val="200304742"/>
                  </a:ext>
                </a:extLst>
              </a:tr>
              <a:tr h="340940">
                <a:tc>
                  <a:txBody>
                    <a:bodyPr/>
                    <a:lstStyle/>
                    <a:p>
                      <a:pPr fontAlgn="ctr"/>
                      <a:r>
                        <a:rPr lang="en-CA" sz="1000" b="0" dirty="0">
                          <a:effectLst/>
                        </a:rPr>
                        <a:t>255.255.255.252</a:t>
                      </a:r>
                    </a:p>
                  </a:txBody>
                  <a:tcPr marL="31750" marR="31750" marT="31750" marB="31750" anchor="ctr"/>
                </a:tc>
                <a:tc>
                  <a:txBody>
                    <a:bodyPr/>
                    <a:lstStyle/>
                    <a:p>
                      <a:pPr rtl="0" fontAlgn="ctr"/>
                      <a:r>
                        <a:rPr lang="en-CA" sz="1000" b="0" dirty="0">
                          <a:effectLst/>
                        </a:rPr>
                        <a:t>11111111.11111111.11111111.11111100</a:t>
                      </a:r>
                    </a:p>
                  </a:txBody>
                  <a:tcPr marL="31750" marR="31750" marT="31750" marB="31750" anchor="ctr"/>
                </a:tc>
                <a:tc>
                  <a:txBody>
                    <a:bodyPr/>
                    <a:lstStyle/>
                    <a:p>
                      <a:pPr fontAlgn="ctr"/>
                      <a:r>
                        <a:rPr lang="en-CA" sz="1000" b="0" dirty="0">
                          <a:effectLst/>
                        </a:rPr>
                        <a:t>/30</a:t>
                      </a:r>
                    </a:p>
                  </a:txBody>
                  <a:tcPr marL="31750" marR="31750" marT="31750" marB="31750" anchor="ctr"/>
                </a:tc>
                <a:extLst>
                  <a:ext uri="{0D108BD9-81ED-4DB2-BD59-A6C34878D82A}">
                    <a16:rowId xmlns:a16="http://schemas.microsoft.com/office/drawing/2014/main" val="235243754"/>
                  </a:ext>
                </a:extLst>
              </a:tr>
            </a:tbl>
          </a:graphicData>
        </a:graphic>
      </p:graphicFrame>
    </p:spTree>
    <p:extLst>
      <p:ext uri="{BB962C8B-B14F-4D97-AF65-F5344CB8AC3E}">
        <p14:creationId xmlns:p14="http://schemas.microsoft.com/office/powerpoint/2010/main" val="29915868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21617" cy="774414"/>
          </a:xfrm>
        </p:spPr>
        <p:txBody>
          <a:bodyPr>
            <a:noAutofit/>
          </a:bodyPr>
          <a:lstStyle/>
          <a:p>
            <a:r>
              <a:rPr lang="en-US" sz="3600" dirty="0">
                <a:solidFill>
                  <a:schemeClr val="accent1">
                    <a:lumMod val="50000"/>
                  </a:schemeClr>
                </a:solidFill>
              </a:rPr>
              <a:t>V – IP Addressing: IPv4 Classes</a:t>
            </a:r>
            <a:endParaRPr lang="en-GB" sz="3600" dirty="0">
              <a:solidFill>
                <a:schemeClr val="accent1">
                  <a:lumMod val="50000"/>
                </a:schemeClr>
              </a:solidFill>
            </a:endParaRPr>
          </a:p>
        </p:txBody>
      </p:sp>
      <p:grpSp>
        <p:nvGrpSpPr>
          <p:cNvPr id="8" name="Group 7"/>
          <p:cNvGrpSpPr/>
          <p:nvPr/>
        </p:nvGrpSpPr>
        <p:grpSpPr>
          <a:xfrm>
            <a:off x="6968470" y="1768336"/>
            <a:ext cx="5046083" cy="3321327"/>
            <a:chOff x="535230" y="1180430"/>
            <a:chExt cx="4202170" cy="2700337"/>
          </a:xfrm>
        </p:grpSpPr>
        <p:pic>
          <p:nvPicPr>
            <p:cNvPr id="9" name="Picture 8"/>
            <p:cNvPicPr>
              <a:picLocks noChangeAspect="1"/>
            </p:cNvPicPr>
            <p:nvPr/>
          </p:nvPicPr>
          <p:blipFill rotWithShape="1">
            <a:blip r:embed="rId2"/>
            <a:srcRect r="35952"/>
            <a:stretch/>
          </p:blipFill>
          <p:spPr>
            <a:xfrm>
              <a:off x="1775521" y="1180430"/>
              <a:ext cx="2952328" cy="2700337"/>
            </a:xfrm>
            <a:prstGeom prst="rect">
              <a:avLst/>
            </a:prstGeom>
          </p:spPr>
        </p:pic>
        <p:pic>
          <p:nvPicPr>
            <p:cNvPr id="10" name="Picture 9"/>
            <p:cNvPicPr>
              <a:picLocks noChangeAspect="1"/>
            </p:cNvPicPr>
            <p:nvPr/>
          </p:nvPicPr>
          <p:blipFill rotWithShape="1">
            <a:blip r:embed="rId2"/>
            <a:srcRect l="66454" t="6604" b="66730"/>
            <a:stretch/>
          </p:blipFill>
          <p:spPr>
            <a:xfrm>
              <a:off x="3345677" y="3232694"/>
              <a:ext cx="1391723" cy="648072"/>
            </a:xfrm>
            <a:prstGeom prst="rect">
              <a:avLst/>
            </a:prstGeom>
          </p:spPr>
        </p:pic>
        <p:pic>
          <p:nvPicPr>
            <p:cNvPr id="11" name="Picture 10"/>
            <p:cNvPicPr>
              <a:picLocks noChangeAspect="1"/>
            </p:cNvPicPr>
            <p:nvPr/>
          </p:nvPicPr>
          <p:blipFill rotWithShape="1">
            <a:blip r:embed="rId2"/>
            <a:srcRect l="65610" t="34622" b="38712"/>
            <a:stretch/>
          </p:blipFill>
          <p:spPr>
            <a:xfrm>
              <a:off x="1846451" y="3262107"/>
              <a:ext cx="1297221" cy="589245"/>
            </a:xfrm>
            <a:prstGeom prst="rect">
              <a:avLst/>
            </a:prstGeom>
          </p:spPr>
        </p:pic>
        <p:pic>
          <p:nvPicPr>
            <p:cNvPr id="12" name="Picture 11"/>
            <p:cNvPicPr>
              <a:picLocks noChangeAspect="1"/>
            </p:cNvPicPr>
            <p:nvPr/>
          </p:nvPicPr>
          <p:blipFill rotWithShape="1">
            <a:blip r:embed="rId2"/>
            <a:srcRect l="66425" t="63265" b="10069"/>
            <a:stretch/>
          </p:blipFill>
          <p:spPr>
            <a:xfrm>
              <a:off x="535230" y="1810518"/>
              <a:ext cx="1547663" cy="720080"/>
            </a:xfrm>
            <a:prstGeom prst="rect">
              <a:avLst/>
            </a:prstGeom>
          </p:spPr>
        </p:pic>
      </p:grpSp>
      <p:sp>
        <p:nvSpPr>
          <p:cNvPr id="13" name="Rectangle 12"/>
          <p:cNvSpPr/>
          <p:nvPr/>
        </p:nvSpPr>
        <p:spPr>
          <a:xfrm>
            <a:off x="296029" y="889841"/>
            <a:ext cx="11599941" cy="4247317"/>
          </a:xfrm>
          <a:prstGeom prst="rect">
            <a:avLst/>
          </a:prstGeom>
        </p:spPr>
        <p:txBody>
          <a:bodyPr wrap="square">
            <a:spAutoFit/>
          </a:bodyPr>
          <a:lstStyle/>
          <a:p>
            <a:r>
              <a:rPr lang="en-US" b="1" dirty="0" err="1">
                <a:solidFill>
                  <a:srgbClr val="FF0000"/>
                </a:solidFill>
                <a:effectLst>
                  <a:outerShdw blurRad="38100" dist="38100" dir="2700000" algn="tl">
                    <a:srgbClr val="000000">
                      <a:alpha val="43137"/>
                    </a:srgbClr>
                  </a:outerShdw>
                </a:effectLst>
              </a:rPr>
              <a:t>Classful</a:t>
            </a:r>
            <a:r>
              <a:rPr lang="en-US" b="1" dirty="0">
                <a:solidFill>
                  <a:srgbClr val="FF0000"/>
                </a:solidFill>
                <a:effectLst>
                  <a:outerShdw blurRad="38100" dist="38100" dir="2700000" algn="tl">
                    <a:srgbClr val="000000">
                      <a:alpha val="43137"/>
                    </a:srgbClr>
                  </a:outerShdw>
                </a:effectLst>
              </a:rPr>
              <a:t> Addressing</a:t>
            </a:r>
          </a:p>
          <a:p>
            <a:pPr lvl="1"/>
            <a:endParaRPr lang="en-US" dirty="0"/>
          </a:p>
          <a:p>
            <a:pPr lvl="1"/>
            <a:r>
              <a:rPr lang="en-US" dirty="0"/>
              <a:t>Class A </a:t>
            </a:r>
            <a:r>
              <a:rPr lang="en-US" b="1" i="1" dirty="0">
                <a:solidFill>
                  <a:schemeClr val="accent1"/>
                </a:solidFill>
              </a:rPr>
              <a:t>(0.0.0.0/8 to 127.0.0.0/8) </a:t>
            </a:r>
            <a:r>
              <a:rPr lang="en-US" dirty="0"/>
              <a:t>supports extremely large networks.</a:t>
            </a:r>
          </a:p>
          <a:p>
            <a:pPr lvl="1"/>
            <a:endParaRPr lang="en-US" dirty="0"/>
          </a:p>
          <a:p>
            <a:pPr lvl="1"/>
            <a:r>
              <a:rPr lang="en-US" dirty="0"/>
              <a:t>Class B </a:t>
            </a:r>
            <a:r>
              <a:rPr lang="en-US" b="1" i="1" dirty="0">
                <a:solidFill>
                  <a:schemeClr val="accent1"/>
                </a:solidFill>
              </a:rPr>
              <a:t>(128.0.0.0 /16 – 191.255.0.0 /16) </a:t>
            </a:r>
          </a:p>
          <a:p>
            <a:pPr lvl="1"/>
            <a:r>
              <a:rPr lang="en-US" dirty="0"/>
              <a:t>supports the needs of moderate to large size networks.</a:t>
            </a:r>
          </a:p>
          <a:p>
            <a:pPr lvl="1"/>
            <a:endParaRPr lang="en-US" dirty="0"/>
          </a:p>
          <a:p>
            <a:pPr lvl="1"/>
            <a:r>
              <a:rPr lang="en-US" dirty="0"/>
              <a:t>Class C </a:t>
            </a:r>
            <a:r>
              <a:rPr lang="en-US" b="1" i="1" dirty="0">
                <a:solidFill>
                  <a:schemeClr val="accent1"/>
                </a:solidFill>
              </a:rPr>
              <a:t>(192.0.0.0 /24 – 223.255.255.0 /24) </a:t>
            </a:r>
          </a:p>
          <a:p>
            <a:pPr lvl="1"/>
            <a:r>
              <a:rPr lang="en-US" dirty="0"/>
              <a:t>supports small networks with a maximum of 254 hosts.</a:t>
            </a:r>
          </a:p>
          <a:p>
            <a:pPr lvl="1"/>
            <a:r>
              <a:rPr lang="en-US" dirty="0"/>
              <a:t> </a:t>
            </a:r>
          </a:p>
          <a:p>
            <a:r>
              <a:rPr lang="en-US" b="1" dirty="0">
                <a:solidFill>
                  <a:srgbClr val="FF0000"/>
                </a:solidFill>
                <a:effectLst>
                  <a:outerShdw blurRad="38100" dist="38100" dir="2700000" algn="tl">
                    <a:srgbClr val="000000">
                      <a:alpha val="43137"/>
                    </a:srgbClr>
                  </a:outerShdw>
                </a:effectLst>
              </a:rPr>
              <a:t>Classless Addressing</a:t>
            </a:r>
          </a:p>
          <a:p>
            <a:pPr lvl="1"/>
            <a:endParaRPr lang="en-US" i="1" dirty="0"/>
          </a:p>
          <a:p>
            <a:pPr lvl="1"/>
            <a:r>
              <a:rPr lang="en-US" i="1" dirty="0"/>
              <a:t>IPv4 addresses allocated on any address bit boundary </a:t>
            </a:r>
          </a:p>
          <a:p>
            <a:pPr lvl="1"/>
            <a:r>
              <a:rPr lang="en-US" i="1" dirty="0"/>
              <a:t>Delays the depletion and exhaustion of IPv4 addresses</a:t>
            </a:r>
          </a:p>
          <a:p>
            <a:pPr lvl="1"/>
            <a:r>
              <a:rPr lang="en-US" i="1" dirty="0"/>
              <a:t>Classless Inter-Domain Routing (CIDR)</a:t>
            </a:r>
          </a:p>
        </p:txBody>
      </p:sp>
    </p:spTree>
    <p:extLst>
      <p:ext uri="{BB962C8B-B14F-4D97-AF65-F5344CB8AC3E}">
        <p14:creationId xmlns:p14="http://schemas.microsoft.com/office/powerpoint/2010/main" val="13883937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32165" cy="734657"/>
          </a:xfrm>
        </p:spPr>
        <p:txBody>
          <a:bodyPr>
            <a:noAutofit/>
          </a:bodyPr>
          <a:lstStyle/>
          <a:p>
            <a:r>
              <a:rPr lang="en-US" sz="3600" dirty="0">
                <a:solidFill>
                  <a:schemeClr val="accent1">
                    <a:lumMod val="50000"/>
                  </a:schemeClr>
                </a:solidFill>
              </a:rPr>
              <a:t>V – IP Addressing: IPv4 Special Addresses</a:t>
            </a:r>
            <a:endParaRPr lang="en-GB" sz="3600" dirty="0">
              <a:solidFill>
                <a:schemeClr val="accent1">
                  <a:lumMod val="50000"/>
                </a:schemeClr>
              </a:solidFill>
            </a:endParaRPr>
          </a:p>
        </p:txBody>
      </p:sp>
      <p:sp>
        <p:nvSpPr>
          <p:cNvPr id="13" name="Rectangle 12"/>
          <p:cNvSpPr/>
          <p:nvPr/>
        </p:nvSpPr>
        <p:spPr>
          <a:xfrm>
            <a:off x="296029" y="1188142"/>
            <a:ext cx="11599941" cy="2800767"/>
          </a:xfrm>
          <a:prstGeom prst="rect">
            <a:avLst/>
          </a:prstGeom>
        </p:spPr>
        <p:txBody>
          <a:bodyPr wrap="square">
            <a:spAutoFit/>
          </a:bodyPr>
          <a:lstStyle/>
          <a:p>
            <a:r>
              <a:rPr lang="en-CA" sz="1600" b="1" i="1" dirty="0">
                <a:solidFill>
                  <a:schemeClr val="accent1"/>
                </a:solidFill>
                <a:effectLst>
                  <a:outerShdw blurRad="38100" dist="38100" dir="2700000" algn="tl">
                    <a:srgbClr val="000000">
                      <a:alpha val="43137"/>
                    </a:srgbClr>
                  </a:outerShdw>
                </a:effectLst>
              </a:rPr>
              <a:t>Loopback addresses</a:t>
            </a:r>
          </a:p>
          <a:p>
            <a:endParaRPr lang="en-US" sz="1600" b="1" i="1" dirty="0">
              <a:solidFill>
                <a:schemeClr val="accent1"/>
              </a:solidFill>
              <a:effectLst>
                <a:outerShdw blurRad="38100" dist="38100" dir="2700000" algn="tl">
                  <a:srgbClr val="000000">
                    <a:alpha val="43137"/>
                  </a:srgbClr>
                </a:outerShdw>
              </a:effectLst>
            </a:endParaRPr>
          </a:p>
          <a:p>
            <a:pPr marL="285750" indent="-285750">
              <a:buFont typeface="Wingdings" panose="05000000000000000000" pitchFamily="2" charset="2"/>
              <a:buChar char="ü"/>
            </a:pPr>
            <a:r>
              <a:rPr lang="en-CA" sz="1600" dirty="0">
                <a:solidFill>
                  <a:srgbClr val="000000"/>
                </a:solidFill>
              </a:rPr>
              <a:t>127.0.0.0 /8 (127.0.0.1 to 127.255.255.254)</a:t>
            </a:r>
          </a:p>
          <a:p>
            <a:pPr marL="285750" indent="-285750">
              <a:buFont typeface="Wingdings" panose="05000000000000000000" pitchFamily="2" charset="2"/>
              <a:buChar char="ü"/>
            </a:pPr>
            <a:r>
              <a:rPr lang="en-CA" sz="1600" dirty="0">
                <a:solidFill>
                  <a:srgbClr val="000000"/>
                </a:solidFill>
              </a:rPr>
              <a:t>Commonly identified as only 127.0.0.1</a:t>
            </a:r>
          </a:p>
          <a:p>
            <a:pPr marL="285750" indent="-285750">
              <a:buFont typeface="Wingdings" panose="05000000000000000000" pitchFamily="2" charset="2"/>
              <a:buChar char="ü"/>
            </a:pPr>
            <a:r>
              <a:rPr lang="en-CA" sz="1600" dirty="0">
                <a:solidFill>
                  <a:srgbClr val="000000"/>
                </a:solidFill>
              </a:rPr>
              <a:t>Used on a host to test if TCP/IP is operational.</a:t>
            </a:r>
          </a:p>
          <a:p>
            <a:pPr marL="285750" indent="-285750">
              <a:buFont typeface="Wingdings" panose="05000000000000000000" pitchFamily="2" charset="2"/>
              <a:buChar char="ü"/>
            </a:pPr>
            <a:endParaRPr lang="en-CA" sz="1600" dirty="0">
              <a:solidFill>
                <a:srgbClr val="000000"/>
              </a:solidFill>
            </a:endParaRPr>
          </a:p>
          <a:p>
            <a:r>
              <a:rPr lang="en-CA" sz="1600" b="1" i="1" dirty="0">
                <a:solidFill>
                  <a:schemeClr val="accent1"/>
                </a:solidFill>
                <a:effectLst>
                  <a:outerShdw blurRad="38100" dist="38100" dir="2700000" algn="tl">
                    <a:srgbClr val="000000">
                      <a:alpha val="43137"/>
                    </a:srgbClr>
                  </a:outerShdw>
                </a:effectLst>
              </a:rPr>
              <a:t>Link-Local addresses</a:t>
            </a:r>
          </a:p>
          <a:p>
            <a:pPr marL="285750" indent="-285750">
              <a:buFont typeface="Wingdings" panose="05000000000000000000" pitchFamily="2" charset="2"/>
              <a:buChar char="ü"/>
            </a:pPr>
            <a:endParaRPr lang="en-CA" sz="1600" dirty="0">
              <a:solidFill>
                <a:srgbClr val="000000"/>
              </a:solidFill>
            </a:endParaRPr>
          </a:p>
          <a:p>
            <a:pPr marL="285750" indent="-285750">
              <a:buFont typeface="Wingdings" panose="05000000000000000000" pitchFamily="2" charset="2"/>
              <a:buChar char="ü"/>
            </a:pPr>
            <a:r>
              <a:rPr lang="en-CA" sz="1600" dirty="0">
                <a:solidFill>
                  <a:srgbClr val="000000"/>
                </a:solidFill>
              </a:rPr>
              <a:t>169.254.0.0 /16 (169.254.0.1 to 169.254.255.254)</a:t>
            </a:r>
          </a:p>
          <a:p>
            <a:pPr marL="285750" indent="-285750">
              <a:buFont typeface="Wingdings" panose="05000000000000000000" pitchFamily="2" charset="2"/>
              <a:buChar char="ü"/>
            </a:pPr>
            <a:r>
              <a:rPr lang="en-CA" sz="1600" dirty="0">
                <a:solidFill>
                  <a:srgbClr val="000000"/>
                </a:solidFill>
              </a:rPr>
              <a:t>Commonly known as the Automatic Private IP Addressing (APIPA) addresses or self-assigned addresses. </a:t>
            </a:r>
          </a:p>
          <a:p>
            <a:pPr marL="285750" indent="-285750">
              <a:buFont typeface="Wingdings" panose="05000000000000000000" pitchFamily="2" charset="2"/>
              <a:buChar char="ü"/>
            </a:pPr>
            <a:r>
              <a:rPr lang="en-CA" sz="1600" dirty="0">
                <a:solidFill>
                  <a:srgbClr val="000000"/>
                </a:solidFill>
              </a:rPr>
              <a:t>Used by Windows DHCP clients to self-configure when no DHCP servers are available.</a:t>
            </a:r>
          </a:p>
        </p:txBody>
      </p:sp>
    </p:spTree>
    <p:extLst>
      <p:ext uri="{BB962C8B-B14F-4D97-AF65-F5344CB8AC3E}">
        <p14:creationId xmlns:p14="http://schemas.microsoft.com/office/powerpoint/2010/main" val="29388310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52043" cy="784353"/>
          </a:xfrm>
        </p:spPr>
        <p:txBody>
          <a:bodyPr>
            <a:noAutofit/>
          </a:bodyPr>
          <a:lstStyle/>
          <a:p>
            <a:r>
              <a:rPr lang="en-US" sz="3600" dirty="0">
                <a:solidFill>
                  <a:schemeClr val="accent1">
                    <a:lumMod val="50000"/>
                  </a:schemeClr>
                </a:solidFill>
              </a:rPr>
              <a:t>V – IP Addressing: IPv4 Assigning Addresses</a:t>
            </a:r>
            <a:endParaRPr lang="en-GB" sz="3600" dirty="0">
              <a:solidFill>
                <a:schemeClr val="accent1">
                  <a:lumMod val="50000"/>
                </a:schemeClr>
              </a:solidFill>
            </a:endParaRPr>
          </a:p>
        </p:txBody>
      </p:sp>
      <p:sp>
        <p:nvSpPr>
          <p:cNvPr id="14" name="Rectangle 13"/>
          <p:cNvSpPr/>
          <p:nvPr/>
        </p:nvSpPr>
        <p:spPr>
          <a:xfrm>
            <a:off x="210958" y="1024569"/>
            <a:ext cx="11619287" cy="3385542"/>
          </a:xfrm>
          <a:prstGeom prst="rect">
            <a:avLst/>
          </a:prstGeom>
        </p:spPr>
        <p:txBody>
          <a:bodyPr wrap="square">
            <a:spAutoFit/>
          </a:bodyPr>
          <a:lstStyle/>
          <a:p>
            <a:r>
              <a:rPr lang="en-US" sz="1600" i="1" dirty="0">
                <a:solidFill>
                  <a:schemeClr val="accent1"/>
                </a:solidFill>
                <a:effectLst>
                  <a:outerShdw blurRad="38100" dist="38100" dir="2700000" algn="tl">
                    <a:srgbClr val="000000">
                      <a:alpha val="43137"/>
                    </a:srgbClr>
                  </a:outerShdw>
                </a:effectLst>
              </a:rPr>
              <a:t>Assigning Addresses</a:t>
            </a:r>
          </a:p>
          <a:p>
            <a:pPr marL="285750" indent="-285750">
              <a:buFont typeface="Courier New" panose="02070309020205020404" pitchFamily="49" charset="0"/>
              <a:buChar char="o"/>
            </a:pPr>
            <a:r>
              <a:rPr lang="en-US" sz="1600" dirty="0"/>
              <a:t>Can be done statically or dynamically</a:t>
            </a:r>
          </a:p>
          <a:p>
            <a:pPr marL="285750" indent="-285750">
              <a:buFont typeface="Courier New" panose="02070309020205020404" pitchFamily="49" charset="0"/>
              <a:buChar char="o"/>
            </a:pPr>
            <a:r>
              <a:rPr lang="en-US" sz="1600" dirty="0"/>
              <a:t>Assign an IPv4 address, subnet mask, default gateway and other necessary info for network communications</a:t>
            </a:r>
          </a:p>
          <a:p>
            <a:endParaRPr lang="en-US" sz="1600" b="1" i="1" dirty="0">
              <a:solidFill>
                <a:schemeClr val="accent1"/>
              </a:solidFill>
              <a:effectLst>
                <a:outerShdw blurRad="38100" dist="38100" dir="2700000" algn="tl">
                  <a:srgbClr val="000000">
                    <a:alpha val="43137"/>
                  </a:srgbClr>
                </a:outerShdw>
              </a:effectLst>
            </a:endParaRPr>
          </a:p>
          <a:p>
            <a:r>
              <a:rPr lang="en-US" sz="1600" i="1" dirty="0">
                <a:solidFill>
                  <a:schemeClr val="accent1"/>
                </a:solidFill>
                <a:effectLst>
                  <a:outerShdw blurRad="38100" dist="38100" dir="2700000" algn="tl">
                    <a:srgbClr val="000000">
                      <a:alpha val="43137"/>
                    </a:srgbClr>
                  </a:outerShdw>
                </a:effectLst>
              </a:rPr>
              <a:t>Static IPv4 addresses</a:t>
            </a:r>
            <a:endParaRPr lang="en-US" sz="1600" b="1" i="1" dirty="0">
              <a:solidFill>
                <a:schemeClr val="accent1"/>
              </a:solidFill>
              <a:effectLst>
                <a:outerShdw blurRad="38100" dist="38100" dir="2700000" algn="tl">
                  <a:srgbClr val="000000">
                    <a:alpha val="43137"/>
                  </a:srgbClr>
                </a:outerShdw>
              </a:effectLst>
            </a:endParaRPr>
          </a:p>
          <a:p>
            <a:pPr marL="285750" indent="-285750">
              <a:buFont typeface="Courier New" panose="02070309020205020404" pitchFamily="49" charset="0"/>
              <a:buChar char="o"/>
            </a:pPr>
            <a:r>
              <a:rPr lang="en-US" sz="1600" dirty="0"/>
              <a:t>Hosts, such as servers and printers, that need particular addresses</a:t>
            </a:r>
          </a:p>
          <a:p>
            <a:pPr marL="285750" indent="-285750">
              <a:buFont typeface="Courier New" panose="02070309020205020404" pitchFamily="49" charset="0"/>
              <a:buChar char="o"/>
            </a:pPr>
            <a:r>
              <a:rPr lang="en-US" sz="1600" dirty="0"/>
              <a:t>Can be time consuming and error prone </a:t>
            </a:r>
          </a:p>
          <a:p>
            <a:pPr marL="285750" indent="-285750">
              <a:buFont typeface="Courier New" panose="02070309020205020404" pitchFamily="49" charset="0"/>
              <a:buChar char="o"/>
            </a:pPr>
            <a:r>
              <a:rPr lang="en-US" sz="1600" dirty="0"/>
              <a:t>Need to maintain an accurate list of which IPv4 addresses</a:t>
            </a:r>
          </a:p>
          <a:p>
            <a:pPr marL="0" lvl="1"/>
            <a:endParaRPr lang="en-US" sz="1600" b="1" i="1" dirty="0">
              <a:solidFill>
                <a:schemeClr val="accent1"/>
              </a:solidFill>
              <a:effectLst>
                <a:outerShdw blurRad="38100" dist="38100" dir="2700000" algn="tl">
                  <a:srgbClr val="000000">
                    <a:alpha val="43137"/>
                  </a:srgbClr>
                </a:outerShdw>
              </a:effectLst>
            </a:endParaRPr>
          </a:p>
          <a:p>
            <a:pPr marL="0" lvl="1"/>
            <a:r>
              <a:rPr lang="en-US" sz="1600" i="1" dirty="0">
                <a:solidFill>
                  <a:schemeClr val="accent1"/>
                </a:solidFill>
                <a:effectLst>
                  <a:outerShdw blurRad="38100" dist="38100" dir="2700000" algn="tl">
                    <a:srgbClr val="000000">
                      <a:alpha val="43137"/>
                    </a:srgbClr>
                  </a:outerShdw>
                </a:effectLst>
              </a:rPr>
              <a:t>Dynamic IPv4 Address Assignment</a:t>
            </a:r>
          </a:p>
          <a:p>
            <a:pPr marL="285750" lvl="1" indent="-285750">
              <a:buFont typeface="Courier New" panose="02070309020205020404" pitchFamily="49" charset="0"/>
              <a:buChar char="o"/>
            </a:pPr>
            <a:r>
              <a:rPr lang="en-US" sz="1600" dirty="0"/>
              <a:t>Dynamic Host Configuration Protocol (DHCP) allows for automatic assignment of addressing information</a:t>
            </a:r>
          </a:p>
          <a:p>
            <a:pPr marL="285750" lvl="1" indent="-285750">
              <a:buFont typeface="Courier New" panose="02070309020205020404" pitchFamily="49" charset="0"/>
              <a:buChar char="o"/>
            </a:pPr>
            <a:r>
              <a:rPr lang="en-US" sz="1600" dirty="0"/>
              <a:t>Preferred method of assignment for a large network</a:t>
            </a:r>
          </a:p>
          <a:p>
            <a:pPr marL="285750" lvl="1" indent="-285750">
              <a:buFont typeface="Courier New" panose="02070309020205020404" pitchFamily="49" charset="0"/>
              <a:buChar char="o"/>
            </a:pPr>
            <a:r>
              <a:rPr lang="en-US" sz="1600" dirty="0"/>
              <a:t>IP addresses can be reallocated when they become available</a:t>
            </a:r>
          </a:p>
        </p:txBody>
      </p:sp>
    </p:spTree>
    <p:extLst>
      <p:ext uri="{BB962C8B-B14F-4D97-AF65-F5344CB8AC3E}">
        <p14:creationId xmlns:p14="http://schemas.microsoft.com/office/powerpoint/2010/main" val="3267317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472530" cy="744596"/>
          </a:xfrm>
        </p:spPr>
        <p:txBody>
          <a:bodyPr>
            <a:noAutofit/>
          </a:bodyPr>
          <a:lstStyle/>
          <a:p>
            <a:r>
              <a:rPr lang="en-US" sz="3600" dirty="0">
                <a:solidFill>
                  <a:schemeClr val="accent1">
                    <a:lumMod val="50000"/>
                  </a:schemeClr>
                </a:solidFill>
              </a:rPr>
              <a:t>V – IP Addressing: IPv6 Address</a:t>
            </a:r>
            <a:endParaRPr lang="en-GB" sz="3600" dirty="0">
              <a:solidFill>
                <a:schemeClr val="accent1">
                  <a:lumMod val="50000"/>
                </a:schemeClr>
              </a:solidFill>
            </a:endParaRPr>
          </a:p>
        </p:txBody>
      </p:sp>
      <p:sp>
        <p:nvSpPr>
          <p:cNvPr id="14" name="Rectangle 13"/>
          <p:cNvSpPr/>
          <p:nvPr/>
        </p:nvSpPr>
        <p:spPr>
          <a:xfrm>
            <a:off x="286357" y="875482"/>
            <a:ext cx="11580966" cy="4585871"/>
          </a:xfrm>
          <a:prstGeom prst="rect">
            <a:avLst/>
          </a:prstGeom>
        </p:spPr>
        <p:txBody>
          <a:bodyPr wrap="square">
            <a:spAutoFit/>
          </a:bodyPr>
          <a:lstStyle/>
          <a:p>
            <a:pPr algn="just"/>
            <a:r>
              <a:rPr lang="en-US" sz="2000" b="1" dirty="0"/>
              <a:t>What is an IPv6 Address?</a:t>
            </a:r>
            <a:r>
              <a:rPr lang="en-US" sz="2000" dirty="0"/>
              <a:t> </a:t>
            </a:r>
          </a:p>
          <a:p>
            <a:pPr algn="just"/>
            <a:endParaRPr lang="en-US" sz="1600" dirty="0"/>
          </a:p>
          <a:p>
            <a:pPr marL="358775" indent="-285750" algn="just">
              <a:buFont typeface="Wingdings" panose="05000000000000000000" pitchFamily="2" charset="2"/>
              <a:buChar char="Ø"/>
            </a:pPr>
            <a:r>
              <a:rPr lang="en-US" sz="1600" dirty="0"/>
              <a:t>Functionally, same purpose as IPv4, but with advantages. Both IPv4 and IPv6 will coexist in the near future, and the transition will take several years.</a:t>
            </a:r>
          </a:p>
          <a:p>
            <a:pPr marL="358775" indent="-285750" algn="just">
              <a:buFont typeface="Wingdings" panose="05000000000000000000" pitchFamily="2" charset="2"/>
              <a:buChar char="Ø"/>
            </a:pPr>
            <a:endParaRPr lang="en-US" sz="1600" dirty="0"/>
          </a:p>
          <a:p>
            <a:pPr marL="358775" indent="-285750" algn="just">
              <a:buFont typeface="Wingdings" panose="05000000000000000000" pitchFamily="2" charset="2"/>
              <a:buChar char="Ø"/>
            </a:pPr>
            <a:r>
              <a:rPr lang="en-US" sz="1600" dirty="0"/>
              <a:t>IPv6 addresses are </a:t>
            </a:r>
            <a:r>
              <a:rPr lang="en-US" sz="1600" b="1" dirty="0"/>
              <a:t>128-bits </a:t>
            </a:r>
            <a:r>
              <a:rPr lang="en-US" sz="1600" dirty="0"/>
              <a:t>in length and written in </a:t>
            </a:r>
            <a:r>
              <a:rPr lang="en-US" sz="1600" b="1" dirty="0"/>
              <a:t>hexadecimal</a:t>
            </a:r>
            <a:r>
              <a:rPr lang="en-US" sz="1600" dirty="0"/>
              <a:t>. It is </a:t>
            </a:r>
            <a:r>
              <a:rPr lang="en-US" sz="1600" b="1" dirty="0"/>
              <a:t>not case-sensitive </a:t>
            </a:r>
            <a:r>
              <a:rPr lang="en-US" sz="1600" dirty="0"/>
              <a:t>and can be written in either lowercase or uppercase.</a:t>
            </a:r>
          </a:p>
          <a:p>
            <a:pPr marL="358775" indent="-285750" algn="just">
              <a:buFont typeface="Wingdings" panose="05000000000000000000" pitchFamily="2" charset="2"/>
              <a:buChar char="Ø"/>
            </a:pPr>
            <a:endParaRPr lang="en-US" sz="1600" dirty="0"/>
          </a:p>
          <a:p>
            <a:pPr marL="358775" indent="-285750" algn="just">
              <a:buFont typeface="Wingdings" panose="05000000000000000000" pitchFamily="2" charset="2"/>
              <a:buChar char="Ø"/>
            </a:pPr>
            <a:r>
              <a:rPr lang="en-US" sz="1600" dirty="0"/>
              <a:t>The preferred format for writing an IPv6 address is </a:t>
            </a:r>
            <a:r>
              <a:rPr lang="en-US" sz="1600" b="1" dirty="0"/>
              <a:t>x:x:x:x:x:x:x:x</a:t>
            </a:r>
            <a:r>
              <a:rPr lang="en-US" sz="1600" dirty="0"/>
              <a:t>, with each “x” consisting of four hexadecimal values. In IPv6, a </a:t>
            </a:r>
            <a:r>
              <a:rPr lang="en-US" sz="1600" b="1" dirty="0"/>
              <a:t>hextet </a:t>
            </a:r>
            <a:r>
              <a:rPr lang="en-US" sz="1600" dirty="0"/>
              <a:t>is the unofficial term used to refer to a segment of 16 bits, or four hexadecimal values.</a:t>
            </a:r>
          </a:p>
          <a:p>
            <a:pPr marL="358775" indent="-285750" algn="just">
              <a:buFont typeface="Wingdings" panose="05000000000000000000" pitchFamily="2" charset="2"/>
              <a:buChar char="Ø"/>
            </a:pPr>
            <a:endParaRPr lang="en-US" sz="1600" dirty="0"/>
          </a:p>
          <a:p>
            <a:pPr marL="358775" indent="-285750" algn="just">
              <a:buFont typeface="Wingdings" panose="05000000000000000000" pitchFamily="2" charset="2"/>
              <a:buChar char="Ø"/>
            </a:pPr>
            <a:endParaRPr lang="en-US" sz="1600" dirty="0"/>
          </a:p>
          <a:p>
            <a:pPr marL="358775" indent="-285750" algn="just">
              <a:buFont typeface="Wingdings" panose="05000000000000000000" pitchFamily="2" charset="2"/>
              <a:buChar char="Ø"/>
            </a:pPr>
            <a:endParaRPr lang="en-US" sz="1600" dirty="0"/>
          </a:p>
          <a:p>
            <a:pPr marL="358775" indent="-285750" algn="just">
              <a:buFont typeface="Wingdings" panose="05000000000000000000" pitchFamily="2" charset="2"/>
              <a:buChar char="Ø"/>
            </a:pPr>
            <a:r>
              <a:rPr lang="en-US" sz="1600" dirty="0"/>
              <a:t>Examples of IPv6 addresses in the preferred format:</a:t>
            </a:r>
          </a:p>
          <a:p>
            <a:pPr marL="358775" lvl="4" indent="0" algn="just">
              <a:buNone/>
            </a:pPr>
            <a:r>
              <a:rPr lang="pt-BR" sz="1600" b="1" dirty="0">
                <a:cs typeface="Courier New" panose="02070309020205020404" pitchFamily="49" charset="0"/>
              </a:rPr>
              <a:t>2001:0db8:0000:1111:0000:0000:0000:0200 </a:t>
            </a:r>
          </a:p>
          <a:p>
            <a:pPr marL="358775" lvl="4" indent="0" algn="just">
              <a:buNone/>
            </a:pPr>
            <a:r>
              <a:rPr lang="pt-BR" sz="1600" b="1" dirty="0">
                <a:cs typeface="Courier New" panose="02070309020205020404" pitchFamily="49" charset="0"/>
              </a:rPr>
              <a:t>2001:0db8:0000:00a3:abcd:0000:0000:1234 </a:t>
            </a:r>
            <a:endParaRPr lang="en-US" sz="1600" b="1" dirty="0">
              <a:cs typeface="Courier New" panose="02070309020205020404" pitchFamily="49" charset="0"/>
            </a:endParaRPr>
          </a:p>
          <a:p>
            <a:pPr marL="358775" indent="-285750" algn="just">
              <a:buFont typeface="Wingdings" panose="05000000000000000000" pitchFamily="2" charset="2"/>
              <a:buChar char="Ø"/>
            </a:pPr>
            <a:endParaRPr lang="en-US" sz="1600" dirty="0"/>
          </a:p>
          <a:p>
            <a:pPr marL="358775" indent="-285750" algn="just">
              <a:buFont typeface="Wingdings" panose="05000000000000000000" pitchFamily="2" charset="2"/>
              <a:buChar char="Ø"/>
            </a:pPr>
            <a:r>
              <a:rPr lang="en-US" sz="1600" dirty="0"/>
              <a:t>IPv6 address is split into </a:t>
            </a:r>
            <a:r>
              <a:rPr lang="en-US" sz="1600" b="1" dirty="0"/>
              <a:t>two 64-bit blocks</a:t>
            </a:r>
            <a:r>
              <a:rPr lang="en-US" sz="1600" dirty="0"/>
              <a:t>, firstly identifying the </a:t>
            </a:r>
            <a:r>
              <a:rPr lang="en-US" sz="1600" b="1" dirty="0"/>
              <a:t>Network prefix </a:t>
            </a:r>
            <a:r>
              <a:rPr lang="en-US" sz="1600" dirty="0"/>
              <a:t>and the second block identifying the </a:t>
            </a:r>
            <a:r>
              <a:rPr lang="en-US" sz="1600" b="1" dirty="0"/>
              <a:t>interface ID.</a:t>
            </a:r>
          </a:p>
        </p:txBody>
      </p:sp>
      <p:pic>
        <p:nvPicPr>
          <p:cNvPr id="4" name="Picture 3">
            <a:extLst>
              <a:ext uri="{FF2B5EF4-FFF2-40B4-BE49-F238E27FC236}">
                <a16:creationId xmlns:a16="http://schemas.microsoft.com/office/drawing/2014/main" id="{6ACC59E2-F266-3780-8E9D-87FAC19F8D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27774" y="3240156"/>
            <a:ext cx="2888974" cy="1625048"/>
          </a:xfrm>
          <a:prstGeom prst="rect">
            <a:avLst/>
          </a:prstGeom>
        </p:spPr>
      </p:pic>
    </p:spTree>
    <p:extLst>
      <p:ext uri="{BB962C8B-B14F-4D97-AF65-F5344CB8AC3E}">
        <p14:creationId xmlns:p14="http://schemas.microsoft.com/office/powerpoint/2010/main" val="2515025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3675267029"/>
              </p:ext>
            </p:extLst>
          </p:nvPr>
        </p:nvGraphicFramePr>
        <p:xfrm>
          <a:off x="1816868" y="966284"/>
          <a:ext cx="8331200" cy="4126103"/>
        </p:xfrm>
        <a:graphic>
          <a:graphicData uri="http://schemas.openxmlformats.org/drawingml/2006/table">
            <a:tbl>
              <a:tblPr firstRow="1" bandRow="1">
                <a:tableStyleId>{5C22544A-7EE6-4342-B048-85BDC9FD1C3A}</a:tableStyleId>
              </a:tblPr>
              <a:tblGrid>
                <a:gridCol w="3695700">
                  <a:extLst>
                    <a:ext uri="{9D8B030D-6E8A-4147-A177-3AD203B41FA5}">
                      <a16:colId xmlns:a16="http://schemas.microsoft.com/office/drawing/2014/main" val="20000"/>
                    </a:ext>
                  </a:extLst>
                </a:gridCol>
                <a:gridCol w="4635500">
                  <a:extLst>
                    <a:ext uri="{9D8B030D-6E8A-4147-A177-3AD203B41FA5}">
                      <a16:colId xmlns:a16="http://schemas.microsoft.com/office/drawing/2014/main" val="20001"/>
                    </a:ext>
                  </a:extLst>
                </a:gridCol>
              </a:tblGrid>
              <a:tr h="381687">
                <a:tc>
                  <a:txBody>
                    <a:bodyPr/>
                    <a:lstStyle/>
                    <a:p>
                      <a:pPr marL="0" marR="0" lvl="2" indent="0" algn="ctr" defTabSz="914400" rtl="0" eaLnBrk="1" fontAlgn="auto" latinLnBrk="0" hangingPunct="1">
                        <a:lnSpc>
                          <a:spcPct val="100000"/>
                        </a:lnSpc>
                        <a:spcBef>
                          <a:spcPts val="0"/>
                        </a:spcBef>
                        <a:spcAft>
                          <a:spcPts val="0"/>
                        </a:spcAft>
                        <a:buClrTx/>
                        <a:buSzTx/>
                        <a:buFontTx/>
                        <a:buNone/>
                        <a:tabLst/>
                        <a:defRPr/>
                      </a:pPr>
                      <a:r>
                        <a:rPr lang="en-US" b="1" dirty="0"/>
                        <a:t>Protocol Model</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b="1" dirty="0"/>
                        <a:t>Reference Model</a:t>
                      </a:r>
                      <a:r>
                        <a:rPr lang="en-US"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32048">
                <a:tc>
                  <a:txBody>
                    <a:bodyPr/>
                    <a:lstStyle/>
                    <a:p>
                      <a:pPr algn="ctr"/>
                      <a:r>
                        <a:rPr lang="en-US" dirty="0"/>
                        <a:t>TCP/IP Model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a:t>Open Systems Interconnection (OSI) Model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312368">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2" name="Title 1"/>
          <p:cNvSpPr>
            <a:spLocks noGrp="1"/>
          </p:cNvSpPr>
          <p:nvPr>
            <p:ph type="title"/>
          </p:nvPr>
        </p:nvSpPr>
        <p:spPr>
          <a:xfrm>
            <a:off x="0" y="0"/>
            <a:ext cx="10313504" cy="687676"/>
          </a:xfrm>
        </p:spPr>
        <p:txBody>
          <a:bodyPr>
            <a:noAutofit/>
          </a:bodyPr>
          <a:lstStyle/>
          <a:p>
            <a:r>
              <a:rPr lang="en-US" sz="3600" dirty="0">
                <a:solidFill>
                  <a:schemeClr val="accent1">
                    <a:lumMod val="50000"/>
                  </a:schemeClr>
                </a:solidFill>
              </a:rPr>
              <a:t>VI – Infrastructure: Standards </a:t>
            </a:r>
            <a:endParaRPr lang="en-GB" sz="3600" dirty="0">
              <a:solidFill>
                <a:schemeClr val="accent1">
                  <a:lumMod val="50000"/>
                </a:schemeClr>
              </a:solidFill>
            </a:endParaRPr>
          </a:p>
        </p:txBody>
      </p:sp>
      <p:sp>
        <p:nvSpPr>
          <p:cNvPr id="14" name="Rectangle 13"/>
          <p:cNvSpPr/>
          <p:nvPr/>
        </p:nvSpPr>
        <p:spPr>
          <a:xfrm>
            <a:off x="4784984" y="5058054"/>
            <a:ext cx="2662023" cy="338554"/>
          </a:xfrm>
          <a:prstGeom prst="rect">
            <a:avLst/>
          </a:prstGeom>
        </p:spPr>
        <p:txBody>
          <a:bodyPr wrap="square">
            <a:spAutoFit/>
          </a:bodyPr>
          <a:lstStyle/>
          <a:p>
            <a:pPr algn="just"/>
            <a:r>
              <a:rPr lang="en-US" sz="1600" b="1" dirty="0"/>
              <a:t>OSI/ TCP-IP Protocol Suite</a:t>
            </a:r>
            <a:endParaRPr lang="en-US" sz="1600" dirty="0"/>
          </a:p>
        </p:txBody>
      </p:sp>
      <p:graphicFrame>
        <p:nvGraphicFramePr>
          <p:cNvPr id="6" name="Table 5"/>
          <p:cNvGraphicFramePr>
            <a:graphicFrameLocks noGrp="1"/>
          </p:cNvGraphicFramePr>
          <p:nvPr>
            <p:extLst>
              <p:ext uri="{D42A27DB-BD31-4B8C-83A1-F6EECF244321}">
                <p14:modId xmlns:p14="http://schemas.microsoft.com/office/powerpoint/2010/main" val="22131740"/>
              </p:ext>
            </p:extLst>
          </p:nvPr>
        </p:nvGraphicFramePr>
        <p:xfrm>
          <a:off x="1816867" y="966284"/>
          <a:ext cx="8331200" cy="4126103"/>
        </p:xfrm>
        <a:graphic>
          <a:graphicData uri="http://schemas.openxmlformats.org/drawingml/2006/table">
            <a:tbl>
              <a:tblPr firstRow="1" bandRow="1">
                <a:tableStyleId>{5C22544A-7EE6-4342-B048-85BDC9FD1C3A}</a:tableStyleId>
              </a:tblPr>
              <a:tblGrid>
                <a:gridCol w="3695700">
                  <a:extLst>
                    <a:ext uri="{9D8B030D-6E8A-4147-A177-3AD203B41FA5}">
                      <a16:colId xmlns:a16="http://schemas.microsoft.com/office/drawing/2014/main" val="20000"/>
                    </a:ext>
                  </a:extLst>
                </a:gridCol>
                <a:gridCol w="4635500">
                  <a:extLst>
                    <a:ext uri="{9D8B030D-6E8A-4147-A177-3AD203B41FA5}">
                      <a16:colId xmlns:a16="http://schemas.microsoft.com/office/drawing/2014/main" val="20001"/>
                    </a:ext>
                  </a:extLst>
                </a:gridCol>
              </a:tblGrid>
              <a:tr h="381687">
                <a:tc>
                  <a:txBody>
                    <a:bodyPr/>
                    <a:lstStyle/>
                    <a:p>
                      <a:pPr marL="0" marR="0" lvl="2" indent="0" algn="ctr" defTabSz="914400" rtl="0" eaLnBrk="1" fontAlgn="auto" latinLnBrk="0" hangingPunct="1">
                        <a:lnSpc>
                          <a:spcPct val="100000"/>
                        </a:lnSpc>
                        <a:spcBef>
                          <a:spcPts val="0"/>
                        </a:spcBef>
                        <a:spcAft>
                          <a:spcPts val="0"/>
                        </a:spcAft>
                        <a:buClrTx/>
                        <a:buSzTx/>
                        <a:buFontTx/>
                        <a:buNone/>
                        <a:tabLst/>
                        <a:defRPr/>
                      </a:pPr>
                      <a:r>
                        <a:rPr lang="en-US" b="1" dirty="0"/>
                        <a:t>Protocol Model</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b="1" dirty="0"/>
                        <a:t>Reference Model</a:t>
                      </a:r>
                      <a:r>
                        <a:rPr lang="en-US"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32048">
                <a:tc>
                  <a:txBody>
                    <a:bodyPr/>
                    <a:lstStyle/>
                    <a:p>
                      <a:pPr algn="ctr"/>
                      <a:r>
                        <a:rPr lang="en-US" dirty="0"/>
                        <a:t>TCP/IP Model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a:t>Open Systems Interconnection (OSI) Model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312368">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7" name="Content Placeholder 3"/>
          <p:cNvGraphicFramePr>
            <a:graphicFrameLocks noGrp="1"/>
          </p:cNvGraphicFramePr>
          <p:nvPr>
            <p:ph idx="1"/>
            <p:extLst>
              <p:ext uri="{D42A27DB-BD31-4B8C-83A1-F6EECF244321}">
                <p14:modId xmlns:p14="http://schemas.microsoft.com/office/powerpoint/2010/main" val="3957885196"/>
              </p:ext>
            </p:extLst>
          </p:nvPr>
        </p:nvGraphicFramePr>
        <p:xfrm>
          <a:off x="6569395" y="1902388"/>
          <a:ext cx="2870429" cy="30887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2247156425"/>
              </p:ext>
            </p:extLst>
          </p:nvPr>
        </p:nvGraphicFramePr>
        <p:xfrm>
          <a:off x="2176907" y="1902388"/>
          <a:ext cx="3050690" cy="305718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9" name="Picture 8"/>
          <p:cNvPicPr>
            <a:picLocks noChangeAspect="1"/>
          </p:cNvPicPr>
          <p:nvPr/>
        </p:nvPicPr>
        <p:blipFill rotWithShape="1">
          <a:blip r:embed="rId12" cstate="print">
            <a:extLst>
              <a:ext uri="{28A0092B-C50C-407E-A947-70E740481C1C}">
                <a14:useLocalDpi xmlns:a14="http://schemas.microsoft.com/office/drawing/2010/main" val="0"/>
              </a:ext>
            </a:extLst>
          </a:blip>
          <a:srcRect l="50312" r="29127" b="84807"/>
          <a:stretch/>
        </p:blipFill>
        <p:spPr>
          <a:xfrm>
            <a:off x="6569395" y="1831481"/>
            <a:ext cx="648072" cy="486054"/>
          </a:xfrm>
          <a:prstGeom prst="rect">
            <a:avLst/>
          </a:prstGeom>
        </p:spPr>
      </p:pic>
      <p:pic>
        <p:nvPicPr>
          <p:cNvPr id="10" name="Picture 9"/>
          <p:cNvPicPr>
            <a:picLocks noChangeAspect="1"/>
          </p:cNvPicPr>
          <p:nvPr/>
        </p:nvPicPr>
        <p:blipFill rotWithShape="1">
          <a:blip r:embed="rId12">
            <a:extLst>
              <a:ext uri="{28A0092B-C50C-407E-A947-70E740481C1C}">
                <a14:useLocalDpi xmlns:a14="http://schemas.microsoft.com/office/drawing/2010/main" val="0"/>
              </a:ext>
            </a:extLst>
          </a:blip>
          <a:srcRect l="25488" t="17451" r="60658" b="75199"/>
          <a:stretch/>
        </p:blipFill>
        <p:spPr>
          <a:xfrm>
            <a:off x="6569395" y="2334436"/>
            <a:ext cx="648072" cy="432048"/>
          </a:xfrm>
          <a:prstGeom prst="rect">
            <a:avLst/>
          </a:prstGeom>
        </p:spPr>
      </p:pic>
      <p:pic>
        <p:nvPicPr>
          <p:cNvPr id="11" name="Picture 10"/>
          <p:cNvPicPr>
            <a:picLocks noChangeAspect="1"/>
          </p:cNvPicPr>
          <p:nvPr/>
        </p:nvPicPr>
        <p:blipFill rotWithShape="1">
          <a:blip r:embed="rId12">
            <a:extLst>
              <a:ext uri="{28A0092B-C50C-407E-A947-70E740481C1C}">
                <a14:useLocalDpi xmlns:a14="http://schemas.microsoft.com/office/drawing/2010/main" val="0"/>
              </a:ext>
            </a:extLst>
          </a:blip>
          <a:srcRect l="51066" t="31100" r="32948" b="59450"/>
          <a:stretch/>
        </p:blipFill>
        <p:spPr>
          <a:xfrm>
            <a:off x="6569395" y="2783384"/>
            <a:ext cx="661428" cy="415147"/>
          </a:xfrm>
          <a:prstGeom prst="rect">
            <a:avLst/>
          </a:prstGeom>
        </p:spPr>
      </p:pic>
      <p:pic>
        <p:nvPicPr>
          <p:cNvPr id="12" name="Picture 11"/>
          <p:cNvPicPr>
            <a:picLocks noChangeAspect="1"/>
          </p:cNvPicPr>
          <p:nvPr/>
        </p:nvPicPr>
        <p:blipFill rotWithShape="1">
          <a:blip r:embed="rId12">
            <a:extLst>
              <a:ext uri="{28A0092B-C50C-407E-A947-70E740481C1C}">
                <a14:useLocalDpi xmlns:a14="http://schemas.microsoft.com/office/drawing/2010/main" val="0"/>
              </a:ext>
            </a:extLst>
          </a:blip>
          <a:srcRect l="52132" t="44750" r="34014" b="47900"/>
          <a:stretch/>
        </p:blipFill>
        <p:spPr>
          <a:xfrm>
            <a:off x="6569395" y="3232333"/>
            <a:ext cx="652199" cy="430444"/>
          </a:xfrm>
          <a:prstGeom prst="rect">
            <a:avLst/>
          </a:prstGeom>
        </p:spPr>
      </p:pic>
      <p:pic>
        <p:nvPicPr>
          <p:cNvPr id="13" name="Picture 12"/>
          <p:cNvPicPr>
            <a:picLocks noChangeAspect="1"/>
          </p:cNvPicPr>
          <p:nvPr/>
        </p:nvPicPr>
        <p:blipFill rotWithShape="1">
          <a:blip r:embed="rId12">
            <a:extLst>
              <a:ext uri="{28A0092B-C50C-407E-A947-70E740481C1C}">
                <a14:useLocalDpi xmlns:a14="http://schemas.microsoft.com/office/drawing/2010/main" val="0"/>
              </a:ext>
            </a:extLst>
          </a:blip>
          <a:srcRect l="57460" t="57350" r="27620" b="35300"/>
          <a:stretch/>
        </p:blipFill>
        <p:spPr>
          <a:xfrm>
            <a:off x="6569394" y="3696579"/>
            <a:ext cx="657889" cy="366049"/>
          </a:xfrm>
          <a:prstGeom prst="rect">
            <a:avLst/>
          </a:prstGeom>
        </p:spPr>
      </p:pic>
      <p:pic>
        <p:nvPicPr>
          <p:cNvPr id="15" name="Picture 14"/>
          <p:cNvPicPr>
            <a:picLocks noChangeAspect="1"/>
          </p:cNvPicPr>
          <p:nvPr/>
        </p:nvPicPr>
        <p:blipFill rotWithShape="1">
          <a:blip r:embed="rId12">
            <a:extLst>
              <a:ext uri="{28A0092B-C50C-407E-A947-70E740481C1C}">
                <a14:useLocalDpi xmlns:a14="http://schemas.microsoft.com/office/drawing/2010/main" val="0"/>
              </a:ext>
            </a:extLst>
          </a:blip>
          <a:srcRect l="45737" t="71000" r="37211" b="21650"/>
          <a:stretch/>
        </p:blipFill>
        <p:spPr>
          <a:xfrm>
            <a:off x="6569394" y="4145527"/>
            <a:ext cx="662858" cy="371161"/>
          </a:xfrm>
          <a:prstGeom prst="rect">
            <a:avLst/>
          </a:prstGeom>
        </p:spPr>
      </p:pic>
      <p:pic>
        <p:nvPicPr>
          <p:cNvPr id="16" name="Picture 15"/>
          <p:cNvPicPr>
            <a:picLocks noChangeAspect="1"/>
          </p:cNvPicPr>
          <p:nvPr/>
        </p:nvPicPr>
        <p:blipFill rotWithShape="1">
          <a:blip r:embed="rId12">
            <a:extLst>
              <a:ext uri="{28A0092B-C50C-407E-A947-70E740481C1C}">
                <a14:useLocalDpi xmlns:a14="http://schemas.microsoft.com/office/drawing/2010/main" val="0"/>
              </a:ext>
            </a:extLst>
          </a:blip>
          <a:srcRect l="47868" t="85700" r="41475" b="9050"/>
          <a:stretch/>
        </p:blipFill>
        <p:spPr>
          <a:xfrm>
            <a:off x="6569393" y="4609773"/>
            <a:ext cx="648073" cy="360040"/>
          </a:xfrm>
          <a:prstGeom prst="rect">
            <a:avLst/>
          </a:prstGeom>
        </p:spPr>
      </p:pic>
      <p:sp>
        <p:nvSpPr>
          <p:cNvPr id="17" name="Cloud 16"/>
          <p:cNvSpPr/>
          <p:nvPr/>
        </p:nvSpPr>
        <p:spPr>
          <a:xfrm rot="19737355">
            <a:off x="1552174" y="1864768"/>
            <a:ext cx="1757093" cy="985045"/>
          </a:xfrm>
          <a:prstGeom prst="cloud">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FTP, SMTP, HTTP, POP3…</a:t>
            </a:r>
          </a:p>
        </p:txBody>
      </p:sp>
      <p:sp>
        <p:nvSpPr>
          <p:cNvPr id="18" name="Cloud 17"/>
          <p:cNvSpPr/>
          <p:nvPr/>
        </p:nvSpPr>
        <p:spPr>
          <a:xfrm rot="20582653">
            <a:off x="1847429" y="3008147"/>
            <a:ext cx="1342982" cy="524645"/>
          </a:xfrm>
          <a:prstGeom prst="cloud">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TCP &amp; UDP</a:t>
            </a:r>
          </a:p>
        </p:txBody>
      </p:sp>
      <p:sp>
        <p:nvSpPr>
          <p:cNvPr id="19" name="Cloud 18"/>
          <p:cNvSpPr/>
          <p:nvPr/>
        </p:nvSpPr>
        <p:spPr>
          <a:xfrm>
            <a:off x="2002424" y="3672991"/>
            <a:ext cx="856591" cy="474429"/>
          </a:xfrm>
          <a:prstGeom prst="cloud">
            <a:avLst/>
          </a:prstGeom>
          <a:solidFill>
            <a:schemeClr val="tx2">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IP</a:t>
            </a:r>
          </a:p>
        </p:txBody>
      </p:sp>
      <p:sp>
        <p:nvSpPr>
          <p:cNvPr id="20" name="Cloud 19"/>
          <p:cNvSpPr/>
          <p:nvPr/>
        </p:nvSpPr>
        <p:spPr>
          <a:xfrm rot="20487074">
            <a:off x="1577631" y="4320003"/>
            <a:ext cx="1553124" cy="560413"/>
          </a:xfrm>
          <a:prstGeom prst="cloud">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Ethernet</a:t>
            </a:r>
          </a:p>
        </p:txBody>
      </p:sp>
      <p:sp>
        <p:nvSpPr>
          <p:cNvPr id="22" name="Cloud 21"/>
          <p:cNvSpPr/>
          <p:nvPr/>
        </p:nvSpPr>
        <p:spPr>
          <a:xfrm rot="19737355">
            <a:off x="1552175" y="1864768"/>
            <a:ext cx="1757093" cy="985045"/>
          </a:xfrm>
          <a:prstGeom prst="cloud">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FTP, SMTP, HTTP, POP3…</a:t>
            </a:r>
          </a:p>
        </p:txBody>
      </p:sp>
      <p:sp>
        <p:nvSpPr>
          <p:cNvPr id="23" name="Cloud 22"/>
          <p:cNvSpPr/>
          <p:nvPr/>
        </p:nvSpPr>
        <p:spPr>
          <a:xfrm rot="20582653">
            <a:off x="1847430" y="3008147"/>
            <a:ext cx="1342982" cy="524645"/>
          </a:xfrm>
          <a:prstGeom prst="cloud">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TCP &amp; UDP</a:t>
            </a:r>
          </a:p>
        </p:txBody>
      </p:sp>
    </p:spTree>
    <p:extLst>
      <p:ext uri="{BB962C8B-B14F-4D97-AF65-F5344CB8AC3E}">
        <p14:creationId xmlns:p14="http://schemas.microsoft.com/office/powerpoint/2010/main" val="40021896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224052" cy="714779"/>
          </a:xfrm>
        </p:spPr>
        <p:txBody>
          <a:bodyPr>
            <a:noAutofit/>
          </a:bodyPr>
          <a:lstStyle/>
          <a:p>
            <a:r>
              <a:rPr lang="en-US" sz="3600" dirty="0">
                <a:solidFill>
                  <a:schemeClr val="accent1">
                    <a:lumMod val="50000"/>
                  </a:schemeClr>
                </a:solidFill>
              </a:rPr>
              <a:t>VI – Infrastructure: Devices</a:t>
            </a:r>
            <a:endParaRPr lang="en-GB" sz="3600" dirty="0">
              <a:solidFill>
                <a:schemeClr val="accent1">
                  <a:lumMod val="50000"/>
                </a:schemeClr>
              </a:solidFill>
            </a:endParaRPr>
          </a:p>
        </p:txBody>
      </p:sp>
      <p:sp>
        <p:nvSpPr>
          <p:cNvPr id="14" name="Rectangle 13"/>
          <p:cNvSpPr/>
          <p:nvPr/>
        </p:nvSpPr>
        <p:spPr>
          <a:xfrm>
            <a:off x="240775" y="945055"/>
            <a:ext cx="8321817" cy="1754326"/>
          </a:xfrm>
          <a:prstGeom prst="rect">
            <a:avLst/>
          </a:prstGeom>
        </p:spPr>
        <p:txBody>
          <a:bodyPr wrap="square">
            <a:spAutoFit/>
          </a:bodyPr>
          <a:lstStyle/>
          <a:p>
            <a:pPr marL="73025" algn="just"/>
            <a:r>
              <a:rPr lang="en-GB" altLang="en-US" sz="2000" b="1" dirty="0"/>
              <a:t>ROUTERS</a:t>
            </a:r>
          </a:p>
          <a:p>
            <a:pPr marL="358775" indent="-285750" algn="just">
              <a:buFont typeface="Wingdings" panose="05000000000000000000" pitchFamily="2" charset="2"/>
              <a:buChar char="Ø"/>
            </a:pPr>
            <a:endParaRPr lang="en-GB" altLang="en-US" sz="1600" dirty="0"/>
          </a:p>
          <a:p>
            <a:pPr marL="358775" indent="-285750" algn="just">
              <a:buFont typeface="Wingdings" panose="05000000000000000000" pitchFamily="2" charset="2"/>
              <a:buChar char="Ø"/>
            </a:pPr>
            <a:r>
              <a:rPr lang="en-GB" altLang="en-US" dirty="0"/>
              <a:t>Routers are Layer 3 devices</a:t>
            </a:r>
          </a:p>
          <a:p>
            <a:pPr marL="358775" indent="-285750" algn="just">
              <a:buFont typeface="Wingdings" panose="05000000000000000000" pitchFamily="2" charset="2"/>
              <a:buChar char="Ø"/>
            </a:pPr>
            <a:r>
              <a:rPr lang="en-GB" altLang="en-US" dirty="0"/>
              <a:t>A router makes routing (best path) decisions based on Network Addresses.</a:t>
            </a:r>
          </a:p>
          <a:p>
            <a:pPr marL="358775" indent="-285750" algn="just">
              <a:buFont typeface="Wingdings" panose="05000000000000000000" pitchFamily="2" charset="2"/>
              <a:buChar char="Ø"/>
            </a:pPr>
            <a:r>
              <a:rPr lang="en-GB" altLang="en-US" dirty="0"/>
              <a:t>It examines packets and chooses the best path for them through the network.</a:t>
            </a:r>
          </a:p>
          <a:p>
            <a:pPr marL="358775" indent="-285750" algn="just">
              <a:buFont typeface="Wingdings" panose="05000000000000000000" pitchFamily="2" charset="2"/>
              <a:buChar char="Ø"/>
            </a:pPr>
            <a:r>
              <a:rPr lang="en-GB" altLang="en-US" dirty="0"/>
              <a:t>Routing is sometimes known as Layer 3 switching. </a:t>
            </a:r>
          </a:p>
        </p:txBody>
      </p:sp>
      <p:graphicFrame>
        <p:nvGraphicFramePr>
          <p:cNvPr id="4" name="Group 20"/>
          <p:cNvGraphicFramePr>
            <a:graphicFrameLocks noGrp="1"/>
          </p:cNvGraphicFramePr>
          <p:nvPr>
            <p:extLst>
              <p:ext uri="{D42A27DB-BD31-4B8C-83A1-F6EECF244321}">
                <p14:modId xmlns:p14="http://schemas.microsoft.com/office/powerpoint/2010/main" val="1487848949"/>
              </p:ext>
            </p:extLst>
          </p:nvPr>
        </p:nvGraphicFramePr>
        <p:xfrm>
          <a:off x="589722" y="3045782"/>
          <a:ext cx="11185276" cy="2500252"/>
        </p:xfrm>
        <a:graphic>
          <a:graphicData uri="http://schemas.openxmlformats.org/drawingml/2006/table">
            <a:tbl>
              <a:tblPr/>
              <a:tblGrid>
                <a:gridCol w="3798773">
                  <a:extLst>
                    <a:ext uri="{9D8B030D-6E8A-4147-A177-3AD203B41FA5}">
                      <a16:colId xmlns:a16="http://schemas.microsoft.com/office/drawing/2014/main" val="20000"/>
                    </a:ext>
                  </a:extLst>
                </a:gridCol>
                <a:gridCol w="7386503">
                  <a:extLst>
                    <a:ext uri="{9D8B030D-6E8A-4147-A177-3AD203B41FA5}">
                      <a16:colId xmlns:a16="http://schemas.microsoft.com/office/drawing/2014/main" val="20001"/>
                    </a:ext>
                  </a:extLst>
                </a:gridCol>
              </a:tblGrid>
              <a:tr h="445250">
                <a:tc>
                  <a:txBody>
                    <a:bodyPr/>
                    <a:lstStyle/>
                    <a:p>
                      <a:pPr marL="0" marR="0" lvl="0" indent="0" algn="ctr"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2000" b="0" i="0" u="none" strike="noStrike" cap="none" normalizeH="0" baseline="0">
                          <a:ln>
                            <a:noFill/>
                          </a:ln>
                          <a:solidFill>
                            <a:schemeClr val="tx1"/>
                          </a:solidFill>
                          <a:effectLst/>
                          <a:latin typeface="Helvetica" pitchFamily="34" charset="0"/>
                        </a:rPr>
                        <a:t>Router types</a:t>
                      </a:r>
                    </a:p>
                  </a:txBody>
                  <a:tcPr marT="45733" marB="4573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BBCDE3"/>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sz="2000" b="0" i="0" u="none" strike="noStrike" cap="none" normalizeH="0" baseline="0" dirty="0">
                          <a:ln>
                            <a:noFill/>
                          </a:ln>
                          <a:solidFill>
                            <a:schemeClr val="tx1"/>
                          </a:solidFill>
                          <a:effectLst/>
                          <a:latin typeface="Helvetica" pitchFamily="34" charset="0"/>
                        </a:rPr>
                        <a:t>Example</a:t>
                      </a:r>
                    </a:p>
                  </a:txBody>
                  <a:tcPr marT="45733" marB="4573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rgbClr val="BBCDE3"/>
                    </a:solidFill>
                  </a:tcPr>
                </a:tc>
                <a:extLst>
                  <a:ext uri="{0D108BD9-81ED-4DB2-BD59-A6C34878D82A}">
                    <a16:rowId xmlns:a16="http://schemas.microsoft.com/office/drawing/2014/main" val="10000"/>
                  </a:ext>
                </a:extLst>
              </a:tr>
              <a:tr h="719251">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1800" b="0" i="0" u="none" strike="noStrike" cap="none" normalizeH="0" baseline="0" dirty="0">
                          <a:ln>
                            <a:noFill/>
                          </a:ln>
                          <a:solidFill>
                            <a:schemeClr val="tx1"/>
                          </a:solidFill>
                          <a:effectLst/>
                          <a:latin typeface="Helvetica" pitchFamily="34" charset="0"/>
                        </a:rPr>
                        <a:t>Hardware router</a:t>
                      </a:r>
                    </a:p>
                  </a:txBody>
                  <a:tcPr marT="45733" marB="4573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1800" b="1" i="0" u="none" strike="noStrike" cap="none" normalizeH="0" baseline="0">
                          <a:ln>
                            <a:noFill/>
                          </a:ln>
                          <a:solidFill>
                            <a:schemeClr val="tx1"/>
                          </a:solidFill>
                          <a:effectLst/>
                          <a:latin typeface="Helvetica" pitchFamily="34" charset="0"/>
                        </a:rPr>
                        <a:t>A device that performs routing as a dedicated function</a:t>
                      </a:r>
                    </a:p>
                  </a:txBody>
                  <a:tcPr marT="45733" marB="4573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335751">
                <a:tc>
                  <a:txBody>
                    <a:bodyPr/>
                    <a:lstStyle/>
                    <a:p>
                      <a:pPr marL="0" marR="0" lvl="0" indent="0" algn="l" defTabSz="914400" rtl="0" eaLnBrk="0" fontAlgn="base" latinLnBrk="0" hangingPunct="0">
                        <a:lnSpc>
                          <a:spcPct val="100000"/>
                        </a:lnSpc>
                        <a:spcBef>
                          <a:spcPct val="20000"/>
                        </a:spcBef>
                        <a:spcAft>
                          <a:spcPct val="0"/>
                        </a:spcAft>
                        <a:buClr>
                          <a:schemeClr val="folHlink"/>
                        </a:buClr>
                        <a:buSzPct val="90000"/>
                        <a:buFont typeface="Wingdings 2" pitchFamily="18" charset="2"/>
                        <a:buNone/>
                        <a:tabLst/>
                      </a:pPr>
                      <a:r>
                        <a:rPr kumimoji="1" lang="en-US" sz="1800" b="0" i="0" u="none" strike="noStrike" cap="none" normalizeH="0" baseline="0">
                          <a:ln>
                            <a:noFill/>
                          </a:ln>
                          <a:solidFill>
                            <a:schemeClr val="tx1"/>
                          </a:solidFill>
                          <a:effectLst/>
                          <a:latin typeface="Helvetica" pitchFamily="34" charset="0"/>
                        </a:rPr>
                        <a:t>Software router</a:t>
                      </a:r>
                    </a:p>
                  </a:txBody>
                  <a:tcPr marT="45733" marB="4573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gradFill rotWithShape="0">
                      <a:gsLst>
                        <a:gs pos="0">
                          <a:srgbClr val="EEEFD7"/>
                        </a:gs>
                        <a:gs pos="100000">
                          <a:srgbClr val="D5D69C"/>
                        </a:gs>
                      </a:gsLst>
                      <a:lin ang="0" scaled="1"/>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sz="1800" b="1" i="0" u="none" strike="noStrike" cap="none" normalizeH="0" baseline="0" dirty="0">
                          <a:ln>
                            <a:noFill/>
                          </a:ln>
                          <a:solidFill>
                            <a:schemeClr val="tx1"/>
                          </a:solidFill>
                          <a:effectLst/>
                          <a:latin typeface="Helvetica" pitchFamily="34" charset="0"/>
                        </a:rPr>
                        <a:t>A router that is not dedicated to performing routing only, but performs routing as one of multiple processes running on the router computer</a:t>
                      </a:r>
                    </a:p>
                  </a:txBody>
                  <a:tcPr marT="45733" marB="45733" anchor="ctr" horzOverflow="overflow">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grpSp>
        <p:nvGrpSpPr>
          <p:cNvPr id="6" name="Group 5"/>
          <p:cNvGrpSpPr/>
          <p:nvPr/>
        </p:nvGrpSpPr>
        <p:grpSpPr>
          <a:xfrm>
            <a:off x="8769258" y="714779"/>
            <a:ext cx="3181967" cy="1646598"/>
            <a:chOff x="2312988" y="4227513"/>
            <a:chExt cx="4375150" cy="1914525"/>
          </a:xfrm>
        </p:grpSpPr>
        <p:sp>
          <p:nvSpPr>
            <p:cNvPr id="7" name="AutoShape 18"/>
            <p:cNvSpPr>
              <a:spLocks noChangeArrowheads="1"/>
            </p:cNvSpPr>
            <p:nvPr/>
          </p:nvSpPr>
          <p:spPr bwMode="auto">
            <a:xfrm>
              <a:off x="2312988" y="4227513"/>
              <a:ext cx="4375150" cy="1914525"/>
            </a:xfrm>
            <a:prstGeom prst="roundRect">
              <a:avLst>
                <a:gd name="adj" fmla="val 4167"/>
              </a:avLst>
            </a:prstGeom>
            <a:solidFill>
              <a:srgbClr val="B3C8DF"/>
            </a:solidFill>
            <a:ln w="9525">
              <a:solidFill>
                <a:srgbClr val="4D4D4D"/>
              </a:solidFill>
              <a:round/>
              <a:headEnd/>
              <a:tailEnd/>
            </a:ln>
            <a:effectLst>
              <a:outerShdw dist="35921" dir="2700000" algn="ctr" rotWithShape="0">
                <a:srgbClr val="AFAFAF"/>
              </a:outerShdw>
            </a:effec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sz="2400" dirty="0">
                  <a:latin typeface="Arial Narrow" panose="020B0606020202030204" pitchFamily="34" charset="0"/>
                </a:rPr>
                <a:t>Main routing components include:</a:t>
              </a:r>
            </a:p>
            <a:p>
              <a:pPr eaLnBrk="1" hangingPunct="1"/>
              <a:endParaRPr lang="en-US" altLang="en-US" sz="2400" dirty="0">
                <a:latin typeface="Arial Narrow" panose="020B0606020202030204" pitchFamily="34" charset="0"/>
              </a:endParaRPr>
            </a:p>
            <a:p>
              <a:pPr eaLnBrk="1" hangingPunct="1"/>
              <a:endParaRPr lang="en-US" altLang="en-US" sz="2400" dirty="0">
                <a:latin typeface="Arial" panose="020B0604020202020204" pitchFamily="34" charset="0"/>
              </a:endParaRPr>
            </a:p>
          </p:txBody>
        </p:sp>
        <p:sp>
          <p:nvSpPr>
            <p:cNvPr id="8" name="AutoShape 19"/>
            <p:cNvSpPr>
              <a:spLocks noChangeArrowheads="1"/>
            </p:cNvSpPr>
            <p:nvPr/>
          </p:nvSpPr>
          <p:spPr bwMode="auto">
            <a:xfrm>
              <a:off x="2403475" y="4794250"/>
              <a:ext cx="4183063" cy="1203325"/>
            </a:xfrm>
            <a:prstGeom prst="roundRect">
              <a:avLst>
                <a:gd name="adj" fmla="val 8319"/>
              </a:avLst>
            </a:prstGeom>
            <a:gradFill rotWithShape="1">
              <a:gsLst>
                <a:gs pos="0">
                  <a:srgbClr val="F0F1E1"/>
                </a:gs>
                <a:gs pos="100000">
                  <a:srgbClr val="D5D69C"/>
                </a:gs>
              </a:gsLst>
              <a:lin ang="2700000" scaled="1"/>
            </a:gradFill>
            <a:ln w="9525" algn="ctr">
              <a:solidFill>
                <a:srgbClr val="808080"/>
              </a:solidFill>
              <a:round/>
              <a:headEnd/>
              <a:tailEnd/>
            </a:ln>
            <a:effectLst>
              <a:outerShdw dist="35921" dir="2700000" algn="ctr" rotWithShape="0">
                <a:srgbClr val="AFAFAF"/>
              </a:outerShdw>
            </a:effectLst>
          </p:spPr>
          <p:txBody>
            <a:bodyPr lIns="45720" anchor="ctr"/>
            <a:lstStyle>
              <a:lvl1pPr marL="231775" indent="-231775">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SzPct val="80000"/>
                <a:buFontTx/>
                <a:buBlip>
                  <a:blip r:embed="rId2"/>
                </a:buBlip>
              </a:pPr>
              <a:r>
                <a:rPr lang="en-US" altLang="en-US" sz="2200">
                  <a:latin typeface="Arial Narrow" panose="020B0606020202030204" pitchFamily="34" charset="0"/>
                </a:rPr>
                <a:t>Routing interface</a:t>
              </a:r>
            </a:p>
            <a:p>
              <a:pPr eaLnBrk="1" hangingPunct="1">
                <a:buSzPct val="80000"/>
                <a:buFontTx/>
                <a:buBlip>
                  <a:blip r:embed="rId2"/>
                </a:buBlip>
              </a:pPr>
              <a:r>
                <a:rPr lang="en-US" altLang="en-US" sz="2200">
                  <a:latin typeface="Arial Narrow" panose="020B0606020202030204" pitchFamily="34" charset="0"/>
                </a:rPr>
                <a:t>Routing protocol</a:t>
              </a:r>
            </a:p>
            <a:p>
              <a:pPr eaLnBrk="1" hangingPunct="1">
                <a:buSzPct val="80000"/>
                <a:buFontTx/>
                <a:buBlip>
                  <a:blip r:embed="rId2"/>
                </a:buBlip>
              </a:pPr>
              <a:r>
                <a:rPr lang="en-US" altLang="en-US" sz="2200">
                  <a:latin typeface="Arial Narrow" panose="020B0606020202030204" pitchFamily="34" charset="0"/>
                </a:rPr>
                <a:t>Routing table</a:t>
              </a:r>
            </a:p>
          </p:txBody>
        </p:sp>
      </p:grpSp>
    </p:spTree>
    <p:extLst>
      <p:ext uri="{BB962C8B-B14F-4D97-AF65-F5344CB8AC3E}">
        <p14:creationId xmlns:p14="http://schemas.microsoft.com/office/powerpoint/2010/main" val="40043860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693"/>
            <a:ext cx="10502348" cy="627997"/>
          </a:xfrm>
        </p:spPr>
        <p:txBody>
          <a:bodyPr>
            <a:noAutofit/>
          </a:bodyPr>
          <a:lstStyle/>
          <a:p>
            <a:r>
              <a:rPr lang="en-US" sz="3600" dirty="0">
                <a:solidFill>
                  <a:schemeClr val="accent1">
                    <a:lumMod val="50000"/>
                  </a:schemeClr>
                </a:solidFill>
              </a:rPr>
              <a:t>VI – Infrastructure: Devices</a:t>
            </a:r>
            <a:endParaRPr lang="en-GB" sz="3600" dirty="0">
              <a:solidFill>
                <a:schemeClr val="accent1">
                  <a:lumMod val="50000"/>
                </a:schemeClr>
              </a:solidFill>
            </a:endParaRPr>
          </a:p>
        </p:txBody>
      </p:sp>
      <p:sp>
        <p:nvSpPr>
          <p:cNvPr id="10" name="Oval 2"/>
          <p:cNvSpPr>
            <a:spLocks noGrp="1" noChangeArrowheads="1"/>
          </p:cNvSpPr>
          <p:nvPr>
            <p:ph idx="1"/>
          </p:nvPr>
        </p:nvSpPr>
        <p:spPr>
          <a:xfrm>
            <a:off x="431437" y="2899968"/>
            <a:ext cx="6334125" cy="2624138"/>
          </a:xfrm>
          <a:prstGeom prst="ellipse">
            <a:avLst/>
          </a:prstGeom>
          <a:gradFill rotWithShape="1">
            <a:gsLst>
              <a:gs pos="0">
                <a:srgbClr val="FFFFFF"/>
              </a:gs>
              <a:gs pos="100000">
                <a:srgbClr val="CFE1C2"/>
              </a:gs>
            </a:gsLst>
            <a:lin ang="18900000" scaled="1"/>
          </a:gradFill>
          <a:effectLst>
            <a:outerShdw dist="53882" dir="2700000" algn="ctr" rotWithShape="0">
              <a:schemeClr val="bg2"/>
            </a:outerShdw>
          </a:effectLst>
        </p:spPr>
        <p:txBody>
          <a:bodyPr vert="horz" lIns="0" tIns="0" rIns="0" bIns="0" rtlCol="0">
            <a:normAutofit/>
          </a:bodyPr>
          <a:lstStyle/>
          <a:p>
            <a:pPr eaLnBrk="1" hangingPunct="1">
              <a:buFont typeface="Wingdings 2" panose="05020102010507070707" pitchFamily="18" charset="2"/>
              <a:buNone/>
            </a:pPr>
            <a:r>
              <a:rPr lang="en-US" altLang="en-US"/>
              <a:t>                                                          </a:t>
            </a:r>
          </a:p>
        </p:txBody>
      </p:sp>
      <p:sp>
        <p:nvSpPr>
          <p:cNvPr id="15" name="Oval 7"/>
          <p:cNvSpPr>
            <a:spLocks noChangeArrowheads="1"/>
          </p:cNvSpPr>
          <p:nvPr/>
        </p:nvSpPr>
        <p:spPr bwMode="auto">
          <a:xfrm>
            <a:off x="4019186" y="3204768"/>
            <a:ext cx="2281238" cy="1219200"/>
          </a:xfrm>
          <a:prstGeom prst="ellipse">
            <a:avLst/>
          </a:prstGeom>
          <a:solidFill>
            <a:srgbClr val="FFFFFF">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en-US" b="1">
              <a:latin typeface="Helvetica" panose="020B0604020202020204" pitchFamily="34" charset="0"/>
            </a:endParaRPr>
          </a:p>
        </p:txBody>
      </p:sp>
      <p:sp>
        <p:nvSpPr>
          <p:cNvPr id="16" name="Line 8"/>
          <p:cNvSpPr>
            <a:spLocks noChangeShapeType="1"/>
          </p:cNvSpPr>
          <p:nvPr/>
        </p:nvSpPr>
        <p:spPr bwMode="auto">
          <a:xfrm>
            <a:off x="4552586" y="3738168"/>
            <a:ext cx="838200" cy="457200"/>
          </a:xfrm>
          <a:prstGeom prst="line">
            <a:avLst/>
          </a:prstGeom>
          <a:noFill/>
          <a:ln w="50800">
            <a:solidFill>
              <a:srgbClr val="666699"/>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 name="Line 9"/>
          <p:cNvSpPr>
            <a:spLocks noChangeShapeType="1"/>
          </p:cNvSpPr>
          <p:nvPr/>
        </p:nvSpPr>
        <p:spPr bwMode="auto">
          <a:xfrm flipV="1">
            <a:off x="4476386" y="3509568"/>
            <a:ext cx="533400" cy="304800"/>
          </a:xfrm>
          <a:prstGeom prst="line">
            <a:avLst/>
          </a:prstGeom>
          <a:noFill/>
          <a:ln w="50800">
            <a:solidFill>
              <a:srgbClr val="666699"/>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 name="Freeform 10"/>
          <p:cNvSpPr>
            <a:spLocks/>
          </p:cNvSpPr>
          <p:nvPr/>
        </p:nvSpPr>
        <p:spPr bwMode="auto">
          <a:xfrm>
            <a:off x="1518874" y="2933307"/>
            <a:ext cx="2743200" cy="1722437"/>
          </a:xfrm>
          <a:custGeom>
            <a:avLst/>
            <a:gdLst>
              <a:gd name="T0" fmla="*/ 2147483646 w 1728"/>
              <a:gd name="T1" fmla="*/ 2147483646 h 1085"/>
              <a:gd name="T2" fmla="*/ 0 w 1728"/>
              <a:gd name="T3" fmla="*/ 0 h 1085"/>
              <a:gd name="T4" fmla="*/ 2147483646 w 1728"/>
              <a:gd name="T5" fmla="*/ 2147483646 h 1085"/>
              <a:gd name="T6" fmla="*/ 2147483646 w 1728"/>
              <a:gd name="T7" fmla="*/ 2147483646 h 1085"/>
              <a:gd name="T8" fmla="*/ 2147483646 w 1728"/>
              <a:gd name="T9" fmla="*/ 2147483646 h 1085"/>
              <a:gd name="T10" fmla="*/ 0 60000 65536"/>
              <a:gd name="T11" fmla="*/ 0 60000 65536"/>
              <a:gd name="T12" fmla="*/ 0 60000 65536"/>
              <a:gd name="T13" fmla="*/ 0 60000 65536"/>
              <a:gd name="T14" fmla="*/ 0 60000 65536"/>
              <a:gd name="T15" fmla="*/ 0 w 1728"/>
              <a:gd name="T16" fmla="*/ 0 h 1085"/>
              <a:gd name="T17" fmla="*/ 1728 w 1728"/>
              <a:gd name="T18" fmla="*/ 1085 h 1085"/>
            </a:gdLst>
            <a:ahLst/>
            <a:cxnLst>
              <a:cxn ang="T10">
                <a:pos x="T0" y="T1"/>
              </a:cxn>
              <a:cxn ang="T11">
                <a:pos x="T2" y="T3"/>
              </a:cxn>
              <a:cxn ang="T12">
                <a:pos x="T4" y="T5"/>
              </a:cxn>
              <a:cxn ang="T13">
                <a:pos x="T6" y="T7"/>
              </a:cxn>
              <a:cxn ang="T14">
                <a:pos x="T8" y="T9"/>
              </a:cxn>
            </a:cxnLst>
            <a:rect l="T15" t="T16" r="T17" b="T18"/>
            <a:pathLst>
              <a:path w="1728" h="1085">
                <a:moveTo>
                  <a:pt x="337" y="1085"/>
                </a:moveTo>
                <a:lnTo>
                  <a:pt x="0" y="0"/>
                </a:lnTo>
                <a:lnTo>
                  <a:pt x="1719" y="420"/>
                </a:lnTo>
                <a:lnTo>
                  <a:pt x="1728" y="722"/>
                </a:lnTo>
                <a:lnTo>
                  <a:pt x="337" y="1085"/>
                </a:lnTo>
                <a:close/>
              </a:path>
            </a:pathLst>
          </a:custGeom>
          <a:solidFill>
            <a:srgbClr val="BBCDE3">
              <a:alpha val="74901"/>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GB"/>
          </a:p>
        </p:txBody>
      </p:sp>
      <p:pic>
        <p:nvPicPr>
          <p:cNvPr id="19" name="Picture 11" descr="Server_ServerB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36" y="2671368"/>
            <a:ext cx="21336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2" descr="Lan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7386" y="2823769"/>
            <a:ext cx="1219200"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3" descr="Server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2500" y="3325419"/>
            <a:ext cx="877887"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4" descr="Lan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586" y="3814369"/>
            <a:ext cx="1219200"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Line 15"/>
          <p:cNvSpPr>
            <a:spLocks noChangeShapeType="1"/>
          </p:cNvSpPr>
          <p:nvPr/>
        </p:nvSpPr>
        <p:spPr bwMode="auto">
          <a:xfrm>
            <a:off x="1752236" y="4728769"/>
            <a:ext cx="592138" cy="530225"/>
          </a:xfrm>
          <a:prstGeom prst="line">
            <a:avLst/>
          </a:prstGeom>
          <a:noFill/>
          <a:ln w="57150">
            <a:solidFill>
              <a:srgbClr val="CC0000"/>
            </a:solidFill>
            <a:prstDash val="sysDot"/>
            <a:round/>
            <a:headEnd type="triangle" w="med" len="med"/>
            <a:tailEnd/>
          </a:ln>
          <a:effectLst>
            <a:outerShdw dist="17961" dir="2700000" algn="ctr" rotWithShape="0">
              <a:schemeClr val="bg1"/>
            </a:outerShdw>
          </a:effectLst>
          <a:extLst>
            <a:ext uri="{909E8E84-426E-40DD-AFC4-6F175D3DCCD1}">
              <a14:hiddenFill xmlns:a14="http://schemas.microsoft.com/office/drawing/2010/main">
                <a:noFill/>
              </a14:hiddenFill>
            </a:ext>
          </a:extLst>
        </p:spPr>
        <p:txBody>
          <a:bodyPr wrap="none" anchor="ctr"/>
          <a:lstStyle/>
          <a:p>
            <a:endParaRPr lang="en-GB"/>
          </a:p>
        </p:txBody>
      </p:sp>
      <p:pic>
        <p:nvPicPr>
          <p:cNvPr id="24" name="Picture 16" descr="Cards_NetworkCard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18949" y="5098656"/>
            <a:ext cx="10668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Line 17"/>
          <p:cNvSpPr>
            <a:spLocks noChangeShapeType="1"/>
          </p:cNvSpPr>
          <p:nvPr/>
        </p:nvSpPr>
        <p:spPr bwMode="auto">
          <a:xfrm>
            <a:off x="1828436" y="4423968"/>
            <a:ext cx="533400" cy="457200"/>
          </a:xfrm>
          <a:prstGeom prst="line">
            <a:avLst/>
          </a:prstGeom>
          <a:noFill/>
          <a:ln w="57150">
            <a:solidFill>
              <a:srgbClr val="CC0000"/>
            </a:solidFill>
            <a:prstDash val="sysDot"/>
            <a:round/>
            <a:headEnd type="triangle" w="med" len="med"/>
            <a:tailEnd/>
          </a:ln>
          <a:effectLst>
            <a:outerShdw dist="17961" dir="2700000" algn="ctr" rotWithShape="0">
              <a:schemeClr val="bg1"/>
            </a:outerShdw>
          </a:effectLst>
          <a:extLst>
            <a:ext uri="{909E8E84-426E-40DD-AFC4-6F175D3DCCD1}">
              <a14:hiddenFill xmlns:a14="http://schemas.microsoft.com/office/drawing/2010/main">
                <a:noFill/>
              </a14:hiddenFill>
            </a:ext>
          </a:extLst>
        </p:spPr>
        <p:txBody>
          <a:bodyPr wrap="none" anchor="ctr"/>
          <a:lstStyle/>
          <a:p>
            <a:endParaRPr lang="en-GB"/>
          </a:p>
        </p:txBody>
      </p:sp>
      <p:pic>
        <p:nvPicPr>
          <p:cNvPr id="26" name="Picture 18" descr="Cards_NetworkCard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18949" y="4717656"/>
            <a:ext cx="10668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AutoShape 19"/>
          <p:cNvSpPr>
            <a:spLocks noChangeArrowheads="1"/>
          </p:cNvSpPr>
          <p:nvPr/>
        </p:nvSpPr>
        <p:spPr bwMode="auto">
          <a:xfrm>
            <a:off x="2180861" y="877137"/>
            <a:ext cx="7791450" cy="838200"/>
          </a:xfrm>
          <a:prstGeom prst="roundRect">
            <a:avLst>
              <a:gd name="adj" fmla="val 16667"/>
            </a:avLst>
          </a:prstGeom>
          <a:gradFill rotWithShape="1">
            <a:gsLst>
              <a:gs pos="0">
                <a:srgbClr val="EAABA0"/>
              </a:gs>
              <a:gs pos="100000">
                <a:srgbClr val="F6D9D4"/>
              </a:gs>
            </a:gsLst>
            <a:lin ang="2700000" scaled="1"/>
          </a:gradFill>
          <a:ln w="9525" algn="ctr">
            <a:solidFill>
              <a:srgbClr val="808080"/>
            </a:solidFill>
            <a:round/>
            <a:headEnd/>
            <a:tailEnd/>
          </a:ln>
          <a:effectLst>
            <a:outerShdw dist="35921" dir="2700000" algn="ctr" rotWithShape="0">
              <a:srgbClr val="C0C0C0"/>
            </a:outerShdw>
          </a:effec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lnSpc>
                <a:spcPct val="90000"/>
              </a:lnSpc>
            </a:pPr>
            <a:r>
              <a:rPr lang="en-US" altLang="en-US" sz="2400">
                <a:latin typeface="Arial Narrow" panose="020B0606020202030204" pitchFamily="34" charset="0"/>
              </a:rPr>
              <a:t>A </a:t>
            </a:r>
            <a:r>
              <a:rPr lang="en-US" altLang="en-US" sz="2400" i="1">
                <a:latin typeface="Arial Narrow" panose="020B0606020202030204" pitchFamily="34" charset="0"/>
              </a:rPr>
              <a:t>routing interface</a:t>
            </a:r>
            <a:r>
              <a:rPr lang="en-US" altLang="en-US" sz="2400">
                <a:latin typeface="Arial Narrow" panose="020B0606020202030204" pitchFamily="34" charset="0"/>
              </a:rPr>
              <a:t> is an interface over which IP packets are forwarded</a:t>
            </a:r>
          </a:p>
        </p:txBody>
      </p:sp>
      <p:sp>
        <p:nvSpPr>
          <p:cNvPr id="3" name="Rectangle 2"/>
          <p:cNvSpPr/>
          <p:nvPr/>
        </p:nvSpPr>
        <p:spPr>
          <a:xfrm>
            <a:off x="6808968" y="2051668"/>
            <a:ext cx="5307196" cy="3046988"/>
          </a:xfrm>
          <a:prstGeom prst="rect">
            <a:avLst/>
          </a:prstGeom>
        </p:spPr>
        <p:txBody>
          <a:bodyPr wrap="square">
            <a:spAutoFit/>
          </a:bodyPr>
          <a:lstStyle/>
          <a:p>
            <a:r>
              <a:rPr lang="en-GB" altLang="en-US" sz="1600" dirty="0">
                <a:latin typeface="+mj-lt"/>
                <a:cs typeface="Times New Roman" panose="02020603050405020304" pitchFamily="18" charset="0"/>
              </a:rPr>
              <a:t>For a router to be able to route a packet it must know:-</a:t>
            </a:r>
          </a:p>
          <a:p>
            <a:pPr marL="742950" lvl="1" indent="-285750">
              <a:buFont typeface="Wingdings" panose="05000000000000000000" pitchFamily="2" charset="2"/>
              <a:buChar char="ü"/>
            </a:pPr>
            <a:r>
              <a:rPr lang="en-GB" altLang="en-US" sz="1600" dirty="0">
                <a:latin typeface="+mj-lt"/>
                <a:cs typeface="Times New Roman" panose="02020603050405020304" pitchFamily="18" charset="0"/>
              </a:rPr>
              <a:t>Destination address of packet</a:t>
            </a:r>
          </a:p>
          <a:p>
            <a:pPr marL="742950" lvl="1" indent="-285750">
              <a:buFont typeface="Wingdings" panose="05000000000000000000" pitchFamily="2" charset="2"/>
              <a:buChar char="ü"/>
            </a:pPr>
            <a:r>
              <a:rPr lang="en-GB" altLang="en-US" sz="1600" dirty="0">
                <a:latin typeface="+mj-lt"/>
                <a:cs typeface="Times New Roman" panose="02020603050405020304" pitchFamily="18" charset="0"/>
              </a:rPr>
              <a:t>Neighbour routers</a:t>
            </a:r>
          </a:p>
          <a:p>
            <a:pPr marL="742950" lvl="1" indent="-285750">
              <a:buFont typeface="Wingdings" panose="05000000000000000000" pitchFamily="2" charset="2"/>
              <a:buChar char="ü"/>
            </a:pPr>
            <a:r>
              <a:rPr lang="en-GB" altLang="en-US" sz="1600" dirty="0">
                <a:latin typeface="+mj-lt"/>
                <a:cs typeface="Times New Roman" panose="02020603050405020304" pitchFamily="18" charset="0"/>
              </a:rPr>
              <a:t>Possible routes to all remote networks</a:t>
            </a:r>
          </a:p>
          <a:p>
            <a:pPr marL="742950" lvl="1" indent="-285750">
              <a:buFont typeface="Wingdings" panose="05000000000000000000" pitchFamily="2" charset="2"/>
              <a:buChar char="ü"/>
            </a:pPr>
            <a:r>
              <a:rPr lang="en-GB" altLang="en-US" sz="1600" dirty="0">
                <a:latin typeface="+mj-lt"/>
                <a:cs typeface="Times New Roman" panose="02020603050405020304" pitchFamily="18" charset="0"/>
              </a:rPr>
              <a:t>The best route to each remote network</a:t>
            </a:r>
          </a:p>
          <a:p>
            <a:pPr marL="742950" lvl="1" indent="-285750">
              <a:buFont typeface="Wingdings" panose="05000000000000000000" pitchFamily="2" charset="2"/>
              <a:buChar char="ü"/>
            </a:pPr>
            <a:r>
              <a:rPr lang="en-GB" altLang="en-US" sz="1600" dirty="0">
                <a:latin typeface="+mj-lt"/>
                <a:cs typeface="Times New Roman" panose="02020603050405020304" pitchFamily="18" charset="0"/>
              </a:rPr>
              <a:t>How to maintain and verify routing information</a:t>
            </a:r>
          </a:p>
          <a:p>
            <a:endParaRPr lang="en-GB" altLang="en-US" sz="1600" dirty="0">
              <a:latin typeface="+mj-lt"/>
              <a:cs typeface="Times New Roman" panose="02020603050405020304" pitchFamily="18" charset="0"/>
            </a:endParaRPr>
          </a:p>
          <a:p>
            <a:r>
              <a:rPr lang="en-GB" altLang="en-US" sz="1600" dirty="0">
                <a:latin typeface="+mj-lt"/>
                <a:cs typeface="Times New Roman" panose="02020603050405020304" pitchFamily="18" charset="0"/>
              </a:rPr>
              <a:t>The networks connect to the router's interfaces are known as </a:t>
            </a:r>
            <a:r>
              <a:rPr lang="en-GB" altLang="en-US" sz="1600" b="1" dirty="0">
                <a:latin typeface="+mj-lt"/>
                <a:cs typeface="Times New Roman" panose="02020603050405020304" pitchFamily="18" charset="0"/>
              </a:rPr>
              <a:t>Directly Connected</a:t>
            </a:r>
            <a:r>
              <a:rPr lang="en-GB" altLang="en-US" sz="1600" dirty="0">
                <a:latin typeface="+mj-lt"/>
                <a:cs typeface="Times New Roman" panose="02020603050405020304" pitchFamily="18" charset="0"/>
              </a:rPr>
              <a:t> networks</a:t>
            </a:r>
          </a:p>
          <a:p>
            <a:endParaRPr lang="en-GB" altLang="en-US" sz="1600" dirty="0">
              <a:latin typeface="+mj-lt"/>
              <a:cs typeface="Times New Roman" panose="02020603050405020304" pitchFamily="18" charset="0"/>
            </a:endParaRPr>
          </a:p>
          <a:p>
            <a:r>
              <a:rPr lang="en-GB" altLang="en-US" sz="1600" dirty="0">
                <a:latin typeface="+mj-lt"/>
                <a:cs typeface="Times New Roman" panose="02020603050405020304" pitchFamily="18" charset="0"/>
              </a:rPr>
              <a:t>Either the administrator must add all routes to the remote networks, or the router must learn them itself.</a:t>
            </a:r>
          </a:p>
        </p:txBody>
      </p:sp>
    </p:spTree>
    <p:extLst>
      <p:ext uri="{BB962C8B-B14F-4D97-AF65-F5344CB8AC3E}">
        <p14:creationId xmlns:p14="http://schemas.microsoft.com/office/powerpoint/2010/main" val="37610353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169"/>
            <a:ext cx="10402957" cy="712009"/>
          </a:xfrm>
        </p:spPr>
        <p:txBody>
          <a:bodyPr>
            <a:noAutofit/>
          </a:bodyPr>
          <a:lstStyle/>
          <a:p>
            <a:r>
              <a:rPr lang="en-US" sz="3600" dirty="0">
                <a:solidFill>
                  <a:schemeClr val="accent1">
                    <a:lumMod val="50000"/>
                  </a:schemeClr>
                </a:solidFill>
              </a:rPr>
              <a:t>VI – Infrastructure: Operations</a:t>
            </a:r>
            <a:endParaRPr lang="en-GB" sz="3600" dirty="0">
              <a:solidFill>
                <a:schemeClr val="accent1">
                  <a:lumMod val="50000"/>
                </a:schemeClr>
              </a:solidFill>
            </a:endParaRPr>
          </a:p>
        </p:txBody>
      </p:sp>
      <p:sp>
        <p:nvSpPr>
          <p:cNvPr id="14" name="Rectangle 13"/>
          <p:cNvSpPr/>
          <p:nvPr/>
        </p:nvSpPr>
        <p:spPr>
          <a:xfrm>
            <a:off x="129102" y="981204"/>
            <a:ext cx="11985241" cy="4832092"/>
          </a:xfrm>
          <a:prstGeom prst="rect">
            <a:avLst/>
          </a:prstGeom>
        </p:spPr>
        <p:txBody>
          <a:bodyPr wrap="square">
            <a:spAutoFit/>
          </a:bodyPr>
          <a:lstStyle/>
          <a:p>
            <a:pPr marL="73025" algn="just"/>
            <a:r>
              <a:rPr lang="en-GB" altLang="en-US" sz="2000" b="1" dirty="0">
                <a:latin typeface="+mj-lt"/>
              </a:rPr>
              <a:t>Packet Forwarding…</a:t>
            </a:r>
          </a:p>
          <a:p>
            <a:pPr marL="358775" indent="-285750" algn="just">
              <a:buFont typeface="Wingdings" panose="05000000000000000000" pitchFamily="2" charset="2"/>
              <a:buChar char="Ø"/>
            </a:pPr>
            <a:endParaRPr lang="en-GB" altLang="en-US" sz="1600" dirty="0">
              <a:latin typeface="+mj-lt"/>
            </a:endParaRPr>
          </a:p>
          <a:p>
            <a:pPr marL="285750" indent="-285750" algn="just">
              <a:buFont typeface="Wingdings" panose="05000000000000000000" pitchFamily="2" charset="2"/>
              <a:buChar char="Ø"/>
            </a:pPr>
            <a:r>
              <a:rPr lang="en-GB" altLang="en-US" sz="1600" dirty="0">
                <a:latin typeface="+mj-lt"/>
                <a:cs typeface="Times New Roman" panose="02020603050405020304" pitchFamily="18" charset="0"/>
              </a:rPr>
              <a:t>Host on network A </a:t>
            </a:r>
            <a:r>
              <a:rPr lang="en-GB" altLang="en-US" sz="1600" b="1" dirty="0">
                <a:latin typeface="+mj-lt"/>
                <a:cs typeface="Times New Roman" panose="02020603050405020304" pitchFamily="18" charset="0"/>
              </a:rPr>
              <a:t>generates packet </a:t>
            </a:r>
            <a:r>
              <a:rPr lang="en-GB" altLang="en-US" sz="1600" dirty="0">
                <a:latin typeface="+mj-lt"/>
                <a:cs typeface="Times New Roman" panose="02020603050405020304" pitchFamily="18" charset="0"/>
              </a:rPr>
              <a:t>for network B</a:t>
            </a:r>
          </a:p>
          <a:p>
            <a:pPr marL="285750" indent="-285750" algn="just">
              <a:buFont typeface="Wingdings" panose="05000000000000000000" pitchFamily="2" charset="2"/>
              <a:buChar char="Ø"/>
            </a:pPr>
            <a:endParaRPr lang="en-GB" altLang="en-US" sz="1600" dirty="0">
              <a:latin typeface="+mj-lt"/>
              <a:cs typeface="Times New Roman" panose="02020603050405020304" pitchFamily="18" charset="0"/>
            </a:endParaRPr>
          </a:p>
          <a:p>
            <a:pPr marL="285750" indent="-285750" algn="just">
              <a:buFont typeface="Wingdings" panose="05000000000000000000" pitchFamily="2" charset="2"/>
              <a:buChar char="Ø"/>
            </a:pPr>
            <a:r>
              <a:rPr lang="en-GB" altLang="en-US" sz="1600" dirty="0">
                <a:latin typeface="+mj-lt"/>
                <a:cs typeface="Times New Roman" panose="02020603050405020304" pitchFamily="18" charset="0"/>
              </a:rPr>
              <a:t>Host applies network mask to </a:t>
            </a:r>
            <a:r>
              <a:rPr lang="en-GB" altLang="en-US" sz="1600" b="1" dirty="0">
                <a:latin typeface="+mj-lt"/>
                <a:cs typeface="Times New Roman" panose="02020603050405020304" pitchFamily="18" charset="0"/>
              </a:rPr>
              <a:t>destination network address of packet </a:t>
            </a:r>
            <a:r>
              <a:rPr lang="en-GB" altLang="en-US" sz="1600" dirty="0">
                <a:latin typeface="+mj-lt"/>
                <a:cs typeface="Times New Roman" panose="02020603050405020304" pitchFamily="18" charset="0"/>
              </a:rPr>
              <a:t>and realises it is on a different network</a:t>
            </a:r>
          </a:p>
          <a:p>
            <a:pPr marL="285750" indent="-285750" algn="just">
              <a:buFont typeface="Wingdings" panose="05000000000000000000" pitchFamily="2" charset="2"/>
              <a:buChar char="Ø"/>
            </a:pPr>
            <a:endParaRPr lang="en-GB" altLang="en-US" sz="1600" dirty="0">
              <a:latin typeface="+mj-lt"/>
              <a:cs typeface="Times New Roman" panose="02020603050405020304" pitchFamily="18" charset="0"/>
            </a:endParaRPr>
          </a:p>
          <a:p>
            <a:pPr marL="285750" indent="-285750" algn="just">
              <a:buFont typeface="Wingdings" panose="05000000000000000000" pitchFamily="2" charset="2"/>
              <a:buChar char="Ø"/>
            </a:pPr>
            <a:r>
              <a:rPr lang="en-GB" altLang="en-US" sz="1600" dirty="0">
                <a:latin typeface="+mj-lt"/>
                <a:cs typeface="Times New Roman" panose="02020603050405020304" pitchFamily="18" charset="0"/>
              </a:rPr>
              <a:t>Host knows the IP address of the router (Default Gateway), so </a:t>
            </a:r>
            <a:r>
              <a:rPr lang="en-GB" altLang="en-US" sz="1600" b="1" dirty="0">
                <a:latin typeface="+mj-lt"/>
                <a:cs typeface="Times New Roman" panose="02020603050405020304" pitchFamily="18" charset="0"/>
              </a:rPr>
              <a:t>recovers the MAC address for the router using ARP</a:t>
            </a:r>
          </a:p>
          <a:p>
            <a:pPr marL="285750" indent="-285750" algn="just">
              <a:buFont typeface="Wingdings" panose="05000000000000000000" pitchFamily="2" charset="2"/>
              <a:buChar char="Ø"/>
            </a:pPr>
            <a:endParaRPr lang="en-GB" altLang="en-US" sz="1600" b="1" dirty="0">
              <a:latin typeface="+mj-lt"/>
              <a:cs typeface="Times New Roman" panose="02020603050405020304" pitchFamily="18" charset="0"/>
            </a:endParaRPr>
          </a:p>
          <a:p>
            <a:pPr marL="285750" indent="-285750" algn="just">
              <a:buFont typeface="Wingdings" panose="05000000000000000000" pitchFamily="2" charset="2"/>
              <a:buChar char="Ø"/>
            </a:pPr>
            <a:r>
              <a:rPr lang="en-GB" altLang="en-US" sz="1600" dirty="0">
                <a:latin typeface="+mj-lt"/>
                <a:cs typeface="Times New Roman" panose="02020603050405020304" pitchFamily="18" charset="0"/>
              </a:rPr>
              <a:t>Host </a:t>
            </a:r>
            <a:r>
              <a:rPr lang="en-GB" altLang="en-US" sz="1600" b="1" dirty="0">
                <a:latin typeface="+mj-lt"/>
                <a:cs typeface="Times New Roman" panose="02020603050405020304" pitchFamily="18" charset="0"/>
              </a:rPr>
              <a:t>encapsulates the packet </a:t>
            </a:r>
            <a:r>
              <a:rPr lang="en-GB" altLang="en-US" sz="1600" dirty="0">
                <a:latin typeface="+mj-lt"/>
                <a:cs typeface="Times New Roman" panose="02020603050405020304" pitchFamily="18" charset="0"/>
              </a:rPr>
              <a:t>in a Layer 2 frame using its own source MAC address and the destination MAC address of the router</a:t>
            </a:r>
          </a:p>
          <a:p>
            <a:pPr marL="285750" indent="-285750" algn="just">
              <a:buFont typeface="Wingdings" panose="05000000000000000000" pitchFamily="2" charset="2"/>
              <a:buChar char="Ø"/>
            </a:pPr>
            <a:endParaRPr lang="en-GB" altLang="en-US" sz="1600" dirty="0">
              <a:latin typeface="+mj-lt"/>
              <a:cs typeface="Times New Roman" panose="02020603050405020304" pitchFamily="18" charset="0"/>
            </a:endParaRPr>
          </a:p>
          <a:p>
            <a:pPr marL="285750" indent="-285750" algn="just">
              <a:buFont typeface="Wingdings" panose="05000000000000000000" pitchFamily="2" charset="2"/>
              <a:buChar char="Ø"/>
            </a:pPr>
            <a:r>
              <a:rPr lang="en-GB" altLang="en-US" sz="1600" dirty="0">
                <a:latin typeface="+mj-lt"/>
                <a:cs typeface="Times New Roman" panose="02020603050405020304" pitchFamily="18" charset="0"/>
              </a:rPr>
              <a:t>Router receives frame and recognises its own MAC address, so it strips of the </a:t>
            </a:r>
            <a:r>
              <a:rPr lang="en-GB" altLang="en-US" sz="1600" b="1" dirty="0">
                <a:latin typeface="+mj-lt"/>
                <a:cs typeface="Times New Roman" panose="02020603050405020304" pitchFamily="18" charset="0"/>
              </a:rPr>
              <a:t>layer 2 framing and passes it to the Layer 3 IP network layer</a:t>
            </a:r>
          </a:p>
          <a:p>
            <a:pPr marL="285750" indent="-285750" algn="just">
              <a:buFont typeface="Wingdings" panose="05000000000000000000" pitchFamily="2" charset="2"/>
              <a:buChar char="Ø"/>
            </a:pPr>
            <a:endParaRPr lang="en-GB" altLang="en-US" sz="1600" dirty="0">
              <a:latin typeface="+mj-lt"/>
              <a:cs typeface="Times New Roman" panose="02020603050405020304" pitchFamily="18" charset="0"/>
            </a:endParaRPr>
          </a:p>
          <a:p>
            <a:pPr marL="285750" indent="-285750" algn="just">
              <a:buFont typeface="Wingdings" panose="05000000000000000000" pitchFamily="2" charset="2"/>
              <a:buChar char="Ø"/>
            </a:pPr>
            <a:r>
              <a:rPr lang="en-GB" altLang="en-US" sz="1600" dirty="0">
                <a:latin typeface="+mj-lt"/>
                <a:cs typeface="Times New Roman" panose="02020603050405020304" pitchFamily="18" charset="0"/>
              </a:rPr>
              <a:t>Router </a:t>
            </a:r>
            <a:r>
              <a:rPr lang="en-GB" altLang="en-US" sz="1600" b="1" dirty="0">
                <a:latin typeface="+mj-lt"/>
                <a:cs typeface="Times New Roman" panose="02020603050405020304" pitchFamily="18" charset="0"/>
              </a:rPr>
              <a:t>compares destination IP address with router table</a:t>
            </a:r>
            <a:r>
              <a:rPr lang="en-GB" altLang="en-US" sz="1600" dirty="0">
                <a:latin typeface="+mj-lt"/>
                <a:cs typeface="Times New Roman" panose="02020603050405020304" pitchFamily="18" charset="0"/>
              </a:rPr>
              <a:t> to determine the interface by which the packet should be sent</a:t>
            </a:r>
          </a:p>
          <a:p>
            <a:pPr marL="285750" indent="-285750" algn="just">
              <a:buFont typeface="Wingdings" panose="05000000000000000000" pitchFamily="2" charset="2"/>
              <a:buChar char="Ø"/>
            </a:pPr>
            <a:endParaRPr lang="en-GB" altLang="en-US" sz="1600" dirty="0">
              <a:latin typeface="+mj-lt"/>
              <a:cs typeface="Times New Roman" panose="02020603050405020304" pitchFamily="18" charset="0"/>
            </a:endParaRPr>
          </a:p>
          <a:p>
            <a:pPr marL="285750" indent="-285750" algn="just">
              <a:buFont typeface="Wingdings" panose="05000000000000000000" pitchFamily="2" charset="2"/>
              <a:buChar char="Ø"/>
            </a:pPr>
            <a:r>
              <a:rPr lang="en-GB" altLang="en-US" sz="1600" dirty="0">
                <a:latin typeface="+mj-lt"/>
                <a:cs typeface="Times New Roman" panose="02020603050405020304" pitchFamily="18" charset="0"/>
              </a:rPr>
              <a:t>If the destination network is an Ethernet network directly connected to the router then ARP is used again to determine MAC address of destination host</a:t>
            </a:r>
          </a:p>
          <a:p>
            <a:pPr marL="285750" indent="-285750" algn="just">
              <a:buFont typeface="Wingdings" panose="05000000000000000000" pitchFamily="2" charset="2"/>
              <a:buChar char="Ø"/>
            </a:pPr>
            <a:endParaRPr lang="en-GB" altLang="en-US" sz="1600" dirty="0">
              <a:latin typeface="+mj-lt"/>
              <a:cs typeface="Times New Roman" panose="02020603050405020304" pitchFamily="18" charset="0"/>
            </a:endParaRPr>
          </a:p>
          <a:p>
            <a:pPr marL="285750" indent="-285750" algn="just">
              <a:buFont typeface="Wingdings" panose="05000000000000000000" pitchFamily="2" charset="2"/>
              <a:buChar char="Ø"/>
            </a:pPr>
            <a:r>
              <a:rPr lang="en-GB" altLang="en-US" sz="1600" dirty="0">
                <a:latin typeface="+mj-lt"/>
                <a:cs typeface="Times New Roman" panose="02020603050405020304" pitchFamily="18" charset="0"/>
              </a:rPr>
              <a:t>Router creates a layer 2 frame using its MAC address for the source and the destination host MAC address</a:t>
            </a:r>
          </a:p>
        </p:txBody>
      </p:sp>
    </p:spTree>
    <p:extLst>
      <p:ext uri="{BB962C8B-B14F-4D97-AF65-F5344CB8AC3E}">
        <p14:creationId xmlns:p14="http://schemas.microsoft.com/office/powerpoint/2010/main" val="7334247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393017" cy="735139"/>
          </a:xfrm>
        </p:spPr>
        <p:txBody>
          <a:bodyPr>
            <a:noAutofit/>
          </a:bodyPr>
          <a:lstStyle/>
          <a:p>
            <a:r>
              <a:rPr lang="en-US" sz="3600" dirty="0">
                <a:solidFill>
                  <a:schemeClr val="accent1">
                    <a:lumMod val="50000"/>
                  </a:schemeClr>
                </a:solidFill>
              </a:rPr>
              <a:t>VI – Infrastructure: Operations</a:t>
            </a:r>
            <a:endParaRPr lang="en-GB" sz="3600" dirty="0">
              <a:solidFill>
                <a:schemeClr val="accent1">
                  <a:lumMod val="50000"/>
                </a:schemeClr>
              </a:solidFill>
            </a:endParaRPr>
          </a:p>
        </p:txBody>
      </p:sp>
      <p:grpSp>
        <p:nvGrpSpPr>
          <p:cNvPr id="9" name="Group 8"/>
          <p:cNvGrpSpPr/>
          <p:nvPr/>
        </p:nvGrpSpPr>
        <p:grpSpPr>
          <a:xfrm>
            <a:off x="2293462" y="933835"/>
            <a:ext cx="8798608" cy="4375009"/>
            <a:chOff x="371475" y="1539875"/>
            <a:chExt cx="8636000" cy="4799871"/>
          </a:xfrm>
        </p:grpSpPr>
        <p:sp>
          <p:nvSpPr>
            <p:cNvPr id="10" name="Rectangle 3"/>
            <p:cNvSpPr>
              <a:spLocks noChangeArrowheads="1"/>
            </p:cNvSpPr>
            <p:nvPr/>
          </p:nvSpPr>
          <p:spPr bwMode="auto">
            <a:xfrm>
              <a:off x="2085975" y="4022725"/>
              <a:ext cx="1592263" cy="6254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b="1">
                  <a:latin typeface="Helvetica" panose="020B0604020202020204" pitchFamily="34" charset="0"/>
                </a:rPr>
                <a:t>Layer 2</a:t>
              </a:r>
            </a:p>
          </p:txBody>
        </p:sp>
        <p:sp>
          <p:nvSpPr>
            <p:cNvPr id="11" name="Rectangle 4"/>
            <p:cNvSpPr>
              <a:spLocks noChangeArrowheads="1"/>
            </p:cNvSpPr>
            <p:nvPr/>
          </p:nvSpPr>
          <p:spPr bwMode="auto">
            <a:xfrm>
              <a:off x="2084388" y="4648200"/>
              <a:ext cx="1592262" cy="6254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b="1">
                  <a:latin typeface="Helvetica" panose="020B0604020202020204" pitchFamily="34" charset="0"/>
                </a:rPr>
                <a:t>Layer 1</a:t>
              </a:r>
            </a:p>
          </p:txBody>
        </p:sp>
        <p:sp>
          <p:nvSpPr>
            <p:cNvPr id="12" name="Rectangle 5"/>
            <p:cNvSpPr>
              <a:spLocks noChangeArrowheads="1"/>
            </p:cNvSpPr>
            <p:nvPr/>
          </p:nvSpPr>
          <p:spPr bwMode="auto">
            <a:xfrm>
              <a:off x="2081213" y="3397250"/>
              <a:ext cx="1592262" cy="6254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b="1">
                  <a:latin typeface="Helvetica" panose="020B0604020202020204" pitchFamily="34" charset="0"/>
                </a:rPr>
                <a:t>Layer 3</a:t>
              </a:r>
            </a:p>
          </p:txBody>
        </p:sp>
        <p:sp>
          <p:nvSpPr>
            <p:cNvPr id="13" name="Line 6"/>
            <p:cNvSpPr>
              <a:spLocks noChangeShapeType="1"/>
            </p:cNvSpPr>
            <p:nvPr/>
          </p:nvSpPr>
          <p:spPr bwMode="auto">
            <a:xfrm>
              <a:off x="923925" y="6067425"/>
              <a:ext cx="3400425" cy="0"/>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5" name="Line 7"/>
            <p:cNvSpPr>
              <a:spLocks noChangeShapeType="1"/>
            </p:cNvSpPr>
            <p:nvPr/>
          </p:nvSpPr>
          <p:spPr bwMode="auto">
            <a:xfrm>
              <a:off x="2887663" y="5275263"/>
              <a:ext cx="0" cy="78105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6" name="Line 8"/>
            <p:cNvSpPr>
              <a:spLocks noChangeShapeType="1"/>
            </p:cNvSpPr>
            <p:nvPr/>
          </p:nvSpPr>
          <p:spPr bwMode="auto">
            <a:xfrm>
              <a:off x="1617663" y="6251575"/>
              <a:ext cx="1479550" cy="0"/>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7" name="Line 9"/>
            <p:cNvSpPr>
              <a:spLocks noChangeShapeType="1"/>
            </p:cNvSpPr>
            <p:nvPr/>
          </p:nvSpPr>
          <p:spPr bwMode="auto">
            <a:xfrm flipV="1">
              <a:off x="3092450" y="3876675"/>
              <a:ext cx="0" cy="2365375"/>
            </a:xfrm>
            <a:prstGeom prst="line">
              <a:avLst/>
            </a:prstGeom>
            <a:noFill/>
            <a:ln w="38100">
              <a:solidFill>
                <a:schemeClr val="tx2"/>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8" name="Line 10"/>
            <p:cNvSpPr>
              <a:spLocks noChangeShapeType="1"/>
            </p:cNvSpPr>
            <p:nvPr/>
          </p:nvSpPr>
          <p:spPr bwMode="auto">
            <a:xfrm>
              <a:off x="3081338" y="3906838"/>
              <a:ext cx="452437" cy="0"/>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9" name="Line 11"/>
            <p:cNvSpPr>
              <a:spLocks noChangeShapeType="1"/>
            </p:cNvSpPr>
            <p:nvPr/>
          </p:nvSpPr>
          <p:spPr bwMode="auto">
            <a:xfrm>
              <a:off x="3543300" y="3868738"/>
              <a:ext cx="0" cy="974725"/>
            </a:xfrm>
            <a:prstGeom prst="line">
              <a:avLst/>
            </a:prstGeom>
            <a:noFill/>
            <a:ln w="38100">
              <a:solidFill>
                <a:schemeClr val="tx2"/>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0" name="Line 12"/>
            <p:cNvSpPr>
              <a:spLocks noChangeShapeType="1"/>
            </p:cNvSpPr>
            <p:nvPr/>
          </p:nvSpPr>
          <p:spPr bwMode="auto">
            <a:xfrm>
              <a:off x="3544888" y="4835525"/>
              <a:ext cx="1643062" cy="0"/>
            </a:xfrm>
            <a:prstGeom prst="line">
              <a:avLst/>
            </a:prstGeom>
            <a:noFill/>
            <a:ln w="38100">
              <a:solidFill>
                <a:schemeClr val="tx2"/>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1" name="Line 17"/>
            <p:cNvSpPr>
              <a:spLocks noChangeShapeType="1"/>
            </p:cNvSpPr>
            <p:nvPr/>
          </p:nvSpPr>
          <p:spPr bwMode="auto">
            <a:xfrm flipH="1">
              <a:off x="5378450" y="2366963"/>
              <a:ext cx="7938" cy="3679825"/>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2" name="Line 18"/>
            <p:cNvSpPr>
              <a:spLocks noChangeShapeType="1"/>
            </p:cNvSpPr>
            <p:nvPr/>
          </p:nvSpPr>
          <p:spPr bwMode="auto">
            <a:xfrm>
              <a:off x="5378450" y="3741738"/>
              <a:ext cx="1787525" cy="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3" name="Line 19"/>
            <p:cNvSpPr>
              <a:spLocks noChangeShapeType="1"/>
            </p:cNvSpPr>
            <p:nvPr/>
          </p:nvSpPr>
          <p:spPr bwMode="auto">
            <a:xfrm>
              <a:off x="3697288" y="4964113"/>
              <a:ext cx="1684337" cy="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4" name="computr2"/>
            <p:cNvSpPr>
              <a:spLocks noEditPoints="1" noChangeArrowheads="1"/>
            </p:cNvSpPr>
            <p:nvPr/>
          </p:nvSpPr>
          <p:spPr bwMode="auto">
            <a:xfrm>
              <a:off x="7035800" y="3530600"/>
              <a:ext cx="514350" cy="514350"/>
            </a:xfrm>
            <a:custGeom>
              <a:avLst/>
              <a:gdLst>
                <a:gd name="T0" fmla="*/ 2147483646 w 21600"/>
                <a:gd name="T1" fmla="*/ 0 h 21600"/>
                <a:gd name="T2" fmla="*/ 2147483646 w 21600"/>
                <a:gd name="T3" fmla="*/ 2147483646 h 21600"/>
                <a:gd name="T4" fmla="*/ 2147483646 w 21600"/>
                <a:gd name="T5" fmla="*/ 0 h 21600"/>
                <a:gd name="T6" fmla="*/ 2147483646 w 21600"/>
                <a:gd name="T7" fmla="*/ 0 h 21600"/>
                <a:gd name="T8" fmla="*/ 2147483646 w 21600"/>
                <a:gd name="T9" fmla="*/ 2147483646 h 21600"/>
                <a:gd name="T10" fmla="*/ 2147483646 w 21600"/>
                <a:gd name="T11" fmla="*/ 2147483646 h 21600"/>
                <a:gd name="T12" fmla="*/ 2147483646 w 21600"/>
                <a:gd name="T13" fmla="*/ 2147483646 h 21600"/>
                <a:gd name="T14" fmla="*/ 2147483646 w 21600"/>
                <a:gd name="T15" fmla="*/ 2147483646 h 21600"/>
                <a:gd name="T16" fmla="*/ 2147483646 w 21600"/>
                <a:gd name="T17" fmla="*/ 2147483646 h 21600"/>
                <a:gd name="T18" fmla="*/ 2147483646 w 21600"/>
                <a:gd name="T19" fmla="*/ 2147483646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6194 w 21600"/>
                <a:gd name="T31" fmla="*/ 1913 h 21600"/>
                <a:gd name="T32" fmla="*/ 15565 w 21600"/>
                <a:gd name="T33" fmla="*/ 97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extrusionOk="0">
                  <a:moveTo>
                    <a:pt x="21022" y="20295"/>
                  </a:moveTo>
                  <a:lnTo>
                    <a:pt x="18828" y="18396"/>
                  </a:lnTo>
                  <a:lnTo>
                    <a:pt x="18828" y="13174"/>
                  </a:lnTo>
                  <a:lnTo>
                    <a:pt x="15478" y="13174"/>
                  </a:lnTo>
                  <a:lnTo>
                    <a:pt x="15478" y="11631"/>
                  </a:lnTo>
                  <a:lnTo>
                    <a:pt x="17326" y="11631"/>
                  </a:lnTo>
                  <a:lnTo>
                    <a:pt x="17326" y="11156"/>
                  </a:lnTo>
                  <a:lnTo>
                    <a:pt x="17326" y="0"/>
                  </a:lnTo>
                  <a:lnTo>
                    <a:pt x="10858" y="0"/>
                  </a:lnTo>
                  <a:lnTo>
                    <a:pt x="4274" y="0"/>
                  </a:lnTo>
                  <a:lnTo>
                    <a:pt x="4274" y="11037"/>
                  </a:lnTo>
                  <a:lnTo>
                    <a:pt x="4274" y="11631"/>
                  </a:lnTo>
                  <a:lnTo>
                    <a:pt x="6122" y="11631"/>
                  </a:lnTo>
                  <a:lnTo>
                    <a:pt x="6122" y="13174"/>
                  </a:lnTo>
                  <a:lnTo>
                    <a:pt x="2772" y="13174"/>
                  </a:lnTo>
                  <a:lnTo>
                    <a:pt x="2772" y="18514"/>
                  </a:lnTo>
                  <a:lnTo>
                    <a:pt x="693" y="20295"/>
                  </a:lnTo>
                  <a:lnTo>
                    <a:pt x="462" y="20413"/>
                  </a:lnTo>
                  <a:lnTo>
                    <a:pt x="231" y="20651"/>
                  </a:lnTo>
                  <a:lnTo>
                    <a:pt x="116" y="20888"/>
                  </a:lnTo>
                  <a:lnTo>
                    <a:pt x="0" y="21125"/>
                  </a:lnTo>
                  <a:lnTo>
                    <a:pt x="0" y="21244"/>
                  </a:lnTo>
                  <a:lnTo>
                    <a:pt x="116" y="21363"/>
                  </a:lnTo>
                  <a:lnTo>
                    <a:pt x="116" y="21481"/>
                  </a:lnTo>
                  <a:lnTo>
                    <a:pt x="231" y="21481"/>
                  </a:lnTo>
                  <a:lnTo>
                    <a:pt x="347" y="21600"/>
                  </a:lnTo>
                  <a:lnTo>
                    <a:pt x="578" y="21600"/>
                  </a:lnTo>
                  <a:lnTo>
                    <a:pt x="693" y="21600"/>
                  </a:lnTo>
                  <a:lnTo>
                    <a:pt x="10858" y="21600"/>
                  </a:lnTo>
                  <a:lnTo>
                    <a:pt x="20907" y="21600"/>
                  </a:lnTo>
                  <a:lnTo>
                    <a:pt x="21138" y="21600"/>
                  </a:lnTo>
                  <a:lnTo>
                    <a:pt x="21253" y="21600"/>
                  </a:lnTo>
                  <a:lnTo>
                    <a:pt x="21369" y="21481"/>
                  </a:lnTo>
                  <a:lnTo>
                    <a:pt x="21484" y="21481"/>
                  </a:lnTo>
                  <a:lnTo>
                    <a:pt x="21600" y="21363"/>
                  </a:lnTo>
                  <a:lnTo>
                    <a:pt x="21600" y="21244"/>
                  </a:lnTo>
                  <a:lnTo>
                    <a:pt x="21600" y="21125"/>
                  </a:lnTo>
                  <a:lnTo>
                    <a:pt x="21484" y="20888"/>
                  </a:lnTo>
                  <a:lnTo>
                    <a:pt x="21369" y="20651"/>
                  </a:lnTo>
                  <a:lnTo>
                    <a:pt x="21253" y="20413"/>
                  </a:lnTo>
                  <a:lnTo>
                    <a:pt x="21022" y="20295"/>
                  </a:lnTo>
                  <a:close/>
                </a:path>
                <a:path w="21600" h="21600" extrusionOk="0">
                  <a:moveTo>
                    <a:pt x="18019" y="18514"/>
                  </a:moveTo>
                  <a:lnTo>
                    <a:pt x="17326" y="17921"/>
                  </a:lnTo>
                  <a:lnTo>
                    <a:pt x="4389" y="17921"/>
                  </a:lnTo>
                  <a:lnTo>
                    <a:pt x="3696" y="18514"/>
                  </a:lnTo>
                  <a:lnTo>
                    <a:pt x="18019" y="18514"/>
                  </a:lnTo>
                  <a:close/>
                </a:path>
                <a:path w="21600" h="21600" extrusionOk="0">
                  <a:moveTo>
                    <a:pt x="19174" y="19701"/>
                  </a:moveTo>
                  <a:lnTo>
                    <a:pt x="18481" y="19108"/>
                  </a:lnTo>
                  <a:lnTo>
                    <a:pt x="3119" y="19108"/>
                  </a:lnTo>
                  <a:lnTo>
                    <a:pt x="2426" y="19701"/>
                  </a:lnTo>
                  <a:lnTo>
                    <a:pt x="19174" y="19701"/>
                  </a:lnTo>
                  <a:close/>
                </a:path>
                <a:path w="21600" h="21600" extrusionOk="0">
                  <a:moveTo>
                    <a:pt x="20560" y="20769"/>
                  </a:moveTo>
                  <a:lnTo>
                    <a:pt x="19867" y="20176"/>
                  </a:lnTo>
                  <a:lnTo>
                    <a:pt x="1848" y="20176"/>
                  </a:lnTo>
                  <a:lnTo>
                    <a:pt x="1155" y="20769"/>
                  </a:lnTo>
                  <a:lnTo>
                    <a:pt x="20560" y="20769"/>
                  </a:lnTo>
                  <a:close/>
                </a:path>
                <a:path w="21600" h="21600" extrusionOk="0">
                  <a:moveTo>
                    <a:pt x="18828" y="18396"/>
                  </a:moveTo>
                  <a:lnTo>
                    <a:pt x="17442" y="17209"/>
                  </a:lnTo>
                  <a:lnTo>
                    <a:pt x="4158" y="17209"/>
                  </a:lnTo>
                  <a:lnTo>
                    <a:pt x="2772" y="18514"/>
                  </a:lnTo>
                  <a:moveTo>
                    <a:pt x="13168" y="14123"/>
                  </a:moveTo>
                  <a:lnTo>
                    <a:pt x="13168" y="14716"/>
                  </a:lnTo>
                  <a:lnTo>
                    <a:pt x="17788" y="14716"/>
                  </a:lnTo>
                  <a:lnTo>
                    <a:pt x="17788" y="14123"/>
                  </a:lnTo>
                  <a:lnTo>
                    <a:pt x="13168" y="14123"/>
                  </a:lnTo>
                  <a:close/>
                </a:path>
                <a:path w="21600" h="21600" extrusionOk="0">
                  <a:moveTo>
                    <a:pt x="6122" y="1899"/>
                  </a:moveTo>
                  <a:lnTo>
                    <a:pt x="6122" y="9732"/>
                  </a:lnTo>
                  <a:lnTo>
                    <a:pt x="15478" y="9732"/>
                  </a:lnTo>
                  <a:lnTo>
                    <a:pt x="15478" y="1899"/>
                  </a:lnTo>
                  <a:lnTo>
                    <a:pt x="6122" y="1899"/>
                  </a:lnTo>
                  <a:moveTo>
                    <a:pt x="6122" y="11631"/>
                  </a:moveTo>
                  <a:lnTo>
                    <a:pt x="15478" y="11631"/>
                  </a:lnTo>
                  <a:lnTo>
                    <a:pt x="15478" y="13174"/>
                  </a:lnTo>
                  <a:lnTo>
                    <a:pt x="6122" y="13174"/>
                  </a:lnTo>
                  <a:lnTo>
                    <a:pt x="6122" y="11631"/>
                  </a:lnTo>
                  <a:close/>
                </a:path>
              </a:pathLst>
            </a:custGeom>
            <a:solidFill>
              <a:srgbClr val="FFFFCC"/>
            </a:solidFill>
            <a:ln w="9525">
              <a:solidFill>
                <a:srgbClr val="000000"/>
              </a:solidFill>
              <a:miter lim="800000"/>
              <a:headEnd/>
              <a:tailEnd/>
            </a:ln>
          </p:spPr>
          <p:txBody>
            <a:bodyPr/>
            <a:lstStyle/>
            <a:p>
              <a:endParaRPr lang="en-GB"/>
            </a:p>
          </p:txBody>
        </p:sp>
        <p:sp>
          <p:nvSpPr>
            <p:cNvPr id="25" name="Text Box 21"/>
            <p:cNvSpPr txBox="1">
              <a:spLocks noChangeArrowheads="1"/>
            </p:cNvSpPr>
            <p:nvPr/>
          </p:nvSpPr>
          <p:spPr bwMode="auto">
            <a:xfrm>
              <a:off x="6651625" y="4068763"/>
              <a:ext cx="1390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b="1">
                  <a:latin typeface="Helvetica" panose="020B0604020202020204" pitchFamily="34" charset="0"/>
                </a:rPr>
                <a:t>207.33.43.2</a:t>
              </a:r>
            </a:p>
          </p:txBody>
        </p:sp>
        <p:sp>
          <p:nvSpPr>
            <p:cNvPr id="26" name="computr2"/>
            <p:cNvSpPr>
              <a:spLocks noEditPoints="1" noChangeArrowheads="1"/>
            </p:cNvSpPr>
            <p:nvPr/>
          </p:nvSpPr>
          <p:spPr bwMode="auto">
            <a:xfrm>
              <a:off x="755650" y="3887788"/>
              <a:ext cx="514350" cy="514350"/>
            </a:xfrm>
            <a:custGeom>
              <a:avLst/>
              <a:gdLst>
                <a:gd name="T0" fmla="*/ 2147483646 w 21600"/>
                <a:gd name="T1" fmla="*/ 0 h 21600"/>
                <a:gd name="T2" fmla="*/ 2147483646 w 21600"/>
                <a:gd name="T3" fmla="*/ 2147483646 h 21600"/>
                <a:gd name="T4" fmla="*/ 2147483646 w 21600"/>
                <a:gd name="T5" fmla="*/ 0 h 21600"/>
                <a:gd name="T6" fmla="*/ 2147483646 w 21600"/>
                <a:gd name="T7" fmla="*/ 0 h 21600"/>
                <a:gd name="T8" fmla="*/ 2147483646 w 21600"/>
                <a:gd name="T9" fmla="*/ 2147483646 h 21600"/>
                <a:gd name="T10" fmla="*/ 2147483646 w 21600"/>
                <a:gd name="T11" fmla="*/ 2147483646 h 21600"/>
                <a:gd name="T12" fmla="*/ 2147483646 w 21600"/>
                <a:gd name="T13" fmla="*/ 2147483646 h 21600"/>
                <a:gd name="T14" fmla="*/ 2147483646 w 21600"/>
                <a:gd name="T15" fmla="*/ 2147483646 h 21600"/>
                <a:gd name="T16" fmla="*/ 2147483646 w 21600"/>
                <a:gd name="T17" fmla="*/ 2147483646 h 21600"/>
                <a:gd name="T18" fmla="*/ 2147483646 w 21600"/>
                <a:gd name="T19" fmla="*/ 2147483646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6194 w 21600"/>
                <a:gd name="T31" fmla="*/ 1913 h 21600"/>
                <a:gd name="T32" fmla="*/ 15565 w 21600"/>
                <a:gd name="T33" fmla="*/ 97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extrusionOk="0">
                  <a:moveTo>
                    <a:pt x="21022" y="20295"/>
                  </a:moveTo>
                  <a:lnTo>
                    <a:pt x="18828" y="18396"/>
                  </a:lnTo>
                  <a:lnTo>
                    <a:pt x="18828" y="13174"/>
                  </a:lnTo>
                  <a:lnTo>
                    <a:pt x="15478" y="13174"/>
                  </a:lnTo>
                  <a:lnTo>
                    <a:pt x="15478" y="11631"/>
                  </a:lnTo>
                  <a:lnTo>
                    <a:pt x="17326" y="11631"/>
                  </a:lnTo>
                  <a:lnTo>
                    <a:pt x="17326" y="11156"/>
                  </a:lnTo>
                  <a:lnTo>
                    <a:pt x="17326" y="0"/>
                  </a:lnTo>
                  <a:lnTo>
                    <a:pt x="10858" y="0"/>
                  </a:lnTo>
                  <a:lnTo>
                    <a:pt x="4274" y="0"/>
                  </a:lnTo>
                  <a:lnTo>
                    <a:pt x="4274" y="11037"/>
                  </a:lnTo>
                  <a:lnTo>
                    <a:pt x="4274" y="11631"/>
                  </a:lnTo>
                  <a:lnTo>
                    <a:pt x="6122" y="11631"/>
                  </a:lnTo>
                  <a:lnTo>
                    <a:pt x="6122" y="13174"/>
                  </a:lnTo>
                  <a:lnTo>
                    <a:pt x="2772" y="13174"/>
                  </a:lnTo>
                  <a:lnTo>
                    <a:pt x="2772" y="18514"/>
                  </a:lnTo>
                  <a:lnTo>
                    <a:pt x="693" y="20295"/>
                  </a:lnTo>
                  <a:lnTo>
                    <a:pt x="462" y="20413"/>
                  </a:lnTo>
                  <a:lnTo>
                    <a:pt x="231" y="20651"/>
                  </a:lnTo>
                  <a:lnTo>
                    <a:pt x="116" y="20888"/>
                  </a:lnTo>
                  <a:lnTo>
                    <a:pt x="0" y="21125"/>
                  </a:lnTo>
                  <a:lnTo>
                    <a:pt x="0" y="21244"/>
                  </a:lnTo>
                  <a:lnTo>
                    <a:pt x="116" y="21363"/>
                  </a:lnTo>
                  <a:lnTo>
                    <a:pt x="116" y="21481"/>
                  </a:lnTo>
                  <a:lnTo>
                    <a:pt x="231" y="21481"/>
                  </a:lnTo>
                  <a:lnTo>
                    <a:pt x="347" y="21600"/>
                  </a:lnTo>
                  <a:lnTo>
                    <a:pt x="578" y="21600"/>
                  </a:lnTo>
                  <a:lnTo>
                    <a:pt x="693" y="21600"/>
                  </a:lnTo>
                  <a:lnTo>
                    <a:pt x="10858" y="21600"/>
                  </a:lnTo>
                  <a:lnTo>
                    <a:pt x="20907" y="21600"/>
                  </a:lnTo>
                  <a:lnTo>
                    <a:pt x="21138" y="21600"/>
                  </a:lnTo>
                  <a:lnTo>
                    <a:pt x="21253" y="21600"/>
                  </a:lnTo>
                  <a:lnTo>
                    <a:pt x="21369" y="21481"/>
                  </a:lnTo>
                  <a:lnTo>
                    <a:pt x="21484" y="21481"/>
                  </a:lnTo>
                  <a:lnTo>
                    <a:pt x="21600" y="21363"/>
                  </a:lnTo>
                  <a:lnTo>
                    <a:pt x="21600" y="21244"/>
                  </a:lnTo>
                  <a:lnTo>
                    <a:pt x="21600" y="21125"/>
                  </a:lnTo>
                  <a:lnTo>
                    <a:pt x="21484" y="20888"/>
                  </a:lnTo>
                  <a:lnTo>
                    <a:pt x="21369" y="20651"/>
                  </a:lnTo>
                  <a:lnTo>
                    <a:pt x="21253" y="20413"/>
                  </a:lnTo>
                  <a:lnTo>
                    <a:pt x="21022" y="20295"/>
                  </a:lnTo>
                  <a:close/>
                </a:path>
                <a:path w="21600" h="21600" extrusionOk="0">
                  <a:moveTo>
                    <a:pt x="18019" y="18514"/>
                  </a:moveTo>
                  <a:lnTo>
                    <a:pt x="17326" y="17921"/>
                  </a:lnTo>
                  <a:lnTo>
                    <a:pt x="4389" y="17921"/>
                  </a:lnTo>
                  <a:lnTo>
                    <a:pt x="3696" y="18514"/>
                  </a:lnTo>
                  <a:lnTo>
                    <a:pt x="18019" y="18514"/>
                  </a:lnTo>
                  <a:close/>
                </a:path>
                <a:path w="21600" h="21600" extrusionOk="0">
                  <a:moveTo>
                    <a:pt x="19174" y="19701"/>
                  </a:moveTo>
                  <a:lnTo>
                    <a:pt x="18481" y="19108"/>
                  </a:lnTo>
                  <a:lnTo>
                    <a:pt x="3119" y="19108"/>
                  </a:lnTo>
                  <a:lnTo>
                    <a:pt x="2426" y="19701"/>
                  </a:lnTo>
                  <a:lnTo>
                    <a:pt x="19174" y="19701"/>
                  </a:lnTo>
                  <a:close/>
                </a:path>
                <a:path w="21600" h="21600" extrusionOk="0">
                  <a:moveTo>
                    <a:pt x="20560" y="20769"/>
                  </a:moveTo>
                  <a:lnTo>
                    <a:pt x="19867" y="20176"/>
                  </a:lnTo>
                  <a:lnTo>
                    <a:pt x="1848" y="20176"/>
                  </a:lnTo>
                  <a:lnTo>
                    <a:pt x="1155" y="20769"/>
                  </a:lnTo>
                  <a:lnTo>
                    <a:pt x="20560" y="20769"/>
                  </a:lnTo>
                  <a:close/>
                </a:path>
                <a:path w="21600" h="21600" extrusionOk="0">
                  <a:moveTo>
                    <a:pt x="18828" y="18396"/>
                  </a:moveTo>
                  <a:lnTo>
                    <a:pt x="17442" y="17209"/>
                  </a:lnTo>
                  <a:lnTo>
                    <a:pt x="4158" y="17209"/>
                  </a:lnTo>
                  <a:lnTo>
                    <a:pt x="2772" y="18514"/>
                  </a:lnTo>
                  <a:moveTo>
                    <a:pt x="13168" y="14123"/>
                  </a:moveTo>
                  <a:lnTo>
                    <a:pt x="13168" y="14716"/>
                  </a:lnTo>
                  <a:lnTo>
                    <a:pt x="17788" y="14716"/>
                  </a:lnTo>
                  <a:lnTo>
                    <a:pt x="17788" y="14123"/>
                  </a:lnTo>
                  <a:lnTo>
                    <a:pt x="13168" y="14123"/>
                  </a:lnTo>
                  <a:close/>
                </a:path>
                <a:path w="21600" h="21600" extrusionOk="0">
                  <a:moveTo>
                    <a:pt x="6122" y="1899"/>
                  </a:moveTo>
                  <a:lnTo>
                    <a:pt x="6122" y="9732"/>
                  </a:lnTo>
                  <a:lnTo>
                    <a:pt x="15478" y="9732"/>
                  </a:lnTo>
                  <a:lnTo>
                    <a:pt x="15478" y="1899"/>
                  </a:lnTo>
                  <a:lnTo>
                    <a:pt x="6122" y="1899"/>
                  </a:lnTo>
                  <a:moveTo>
                    <a:pt x="6122" y="11631"/>
                  </a:moveTo>
                  <a:lnTo>
                    <a:pt x="15478" y="11631"/>
                  </a:lnTo>
                  <a:lnTo>
                    <a:pt x="15478" y="13174"/>
                  </a:lnTo>
                  <a:lnTo>
                    <a:pt x="6122" y="13174"/>
                  </a:lnTo>
                  <a:lnTo>
                    <a:pt x="6122" y="11631"/>
                  </a:lnTo>
                  <a:close/>
                </a:path>
              </a:pathLst>
            </a:custGeom>
            <a:solidFill>
              <a:srgbClr val="FFFFCC"/>
            </a:solidFill>
            <a:ln w="9525">
              <a:solidFill>
                <a:srgbClr val="000000"/>
              </a:solidFill>
              <a:miter lim="800000"/>
              <a:headEnd/>
              <a:tailEnd/>
            </a:ln>
          </p:spPr>
          <p:txBody>
            <a:bodyPr/>
            <a:lstStyle/>
            <a:p>
              <a:endParaRPr lang="en-GB"/>
            </a:p>
          </p:txBody>
        </p:sp>
        <p:sp>
          <p:nvSpPr>
            <p:cNvPr id="27" name="Text Box 23"/>
            <p:cNvSpPr txBox="1">
              <a:spLocks noChangeArrowheads="1"/>
            </p:cNvSpPr>
            <p:nvPr/>
          </p:nvSpPr>
          <p:spPr bwMode="auto">
            <a:xfrm>
              <a:off x="371475" y="3429000"/>
              <a:ext cx="1390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b="1">
                  <a:latin typeface="Helvetica" panose="020B0604020202020204" pitchFamily="34" charset="0"/>
                </a:rPr>
                <a:t>205.10.20.2</a:t>
              </a:r>
            </a:p>
          </p:txBody>
        </p:sp>
        <p:sp>
          <p:nvSpPr>
            <p:cNvPr id="28" name="Line 24"/>
            <p:cNvSpPr>
              <a:spLocks noChangeShapeType="1"/>
            </p:cNvSpPr>
            <p:nvPr/>
          </p:nvSpPr>
          <p:spPr bwMode="auto">
            <a:xfrm>
              <a:off x="1057275" y="4430713"/>
              <a:ext cx="0" cy="1614487"/>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 name="Text Box 25"/>
            <p:cNvSpPr txBox="1">
              <a:spLocks noChangeArrowheads="1"/>
            </p:cNvSpPr>
            <p:nvPr/>
          </p:nvSpPr>
          <p:spPr bwMode="auto">
            <a:xfrm>
              <a:off x="1397000" y="5595938"/>
              <a:ext cx="1390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b="1">
                  <a:latin typeface="Helvetica" panose="020B0604020202020204" pitchFamily="34" charset="0"/>
                </a:rPr>
                <a:t>205.10.20.1</a:t>
              </a:r>
            </a:p>
          </p:txBody>
        </p:sp>
        <p:sp>
          <p:nvSpPr>
            <p:cNvPr id="30" name="Text Box 26"/>
            <p:cNvSpPr txBox="1">
              <a:spLocks noChangeArrowheads="1"/>
            </p:cNvSpPr>
            <p:nvPr/>
          </p:nvSpPr>
          <p:spPr bwMode="auto">
            <a:xfrm>
              <a:off x="1408113" y="5313363"/>
              <a:ext cx="1263650" cy="405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GB" altLang="en-US" b="1" dirty="0">
                  <a:latin typeface="Helvetica" panose="020B0604020202020204" pitchFamily="34" charset="0"/>
                </a:rPr>
                <a:t>Ethernet</a:t>
              </a:r>
            </a:p>
          </p:txBody>
        </p:sp>
        <p:sp>
          <p:nvSpPr>
            <p:cNvPr id="31" name="Text Box 27"/>
            <p:cNvSpPr txBox="1">
              <a:spLocks noChangeArrowheads="1"/>
            </p:cNvSpPr>
            <p:nvPr/>
          </p:nvSpPr>
          <p:spPr bwMode="auto">
            <a:xfrm>
              <a:off x="3670303" y="5022850"/>
              <a:ext cx="1597018" cy="1316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GB" altLang="en-US" b="1" dirty="0">
                  <a:latin typeface="Helvetica" panose="020B0604020202020204" pitchFamily="34" charset="0"/>
                </a:rPr>
                <a:t>Ethernet</a:t>
              </a:r>
            </a:p>
            <a:p>
              <a:pPr>
                <a:spcBef>
                  <a:spcPct val="50000"/>
                </a:spcBef>
              </a:pPr>
              <a:r>
                <a:rPr lang="en-GB" altLang="en-US" b="1" dirty="0">
                  <a:latin typeface="Helvetica" panose="020B0604020202020204" pitchFamily="34" charset="0"/>
                </a:rPr>
                <a:t>207.33.43.1</a:t>
              </a:r>
            </a:p>
            <a:p>
              <a:pPr eaLnBrk="1" hangingPunct="1">
                <a:spcBef>
                  <a:spcPct val="50000"/>
                </a:spcBef>
              </a:pPr>
              <a:endParaRPr lang="en-GB" altLang="en-US" b="1" dirty="0">
                <a:latin typeface="Helvetica" panose="020B0604020202020204" pitchFamily="34" charset="0"/>
              </a:endParaRPr>
            </a:p>
          </p:txBody>
        </p:sp>
        <p:sp>
          <p:nvSpPr>
            <p:cNvPr id="32" name="Text Box 28"/>
            <p:cNvSpPr txBox="1">
              <a:spLocks noChangeArrowheads="1"/>
            </p:cNvSpPr>
            <p:nvPr/>
          </p:nvSpPr>
          <p:spPr bwMode="auto">
            <a:xfrm>
              <a:off x="3748088" y="5346700"/>
              <a:ext cx="203470" cy="405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GB" altLang="en-US" b="1" dirty="0">
                <a:latin typeface="Helvetica" panose="020B0604020202020204" pitchFamily="34" charset="0"/>
              </a:endParaRPr>
            </a:p>
          </p:txBody>
        </p:sp>
        <p:grpSp>
          <p:nvGrpSpPr>
            <p:cNvPr id="33" name="Group 29"/>
            <p:cNvGrpSpPr>
              <a:grpSpLocks/>
            </p:cNvGrpSpPr>
            <p:nvPr/>
          </p:nvGrpSpPr>
          <p:grpSpPr bwMode="auto">
            <a:xfrm>
              <a:off x="4837113" y="1539875"/>
              <a:ext cx="4170362" cy="720725"/>
              <a:chOff x="2795" y="601"/>
              <a:chExt cx="2627" cy="454"/>
            </a:xfrm>
          </p:grpSpPr>
          <p:sp>
            <p:nvSpPr>
              <p:cNvPr id="34" name="Rectangle 30"/>
              <p:cNvSpPr>
                <a:spLocks noChangeArrowheads="1"/>
              </p:cNvSpPr>
              <p:nvPr/>
            </p:nvSpPr>
            <p:spPr bwMode="auto">
              <a:xfrm>
                <a:off x="2795" y="847"/>
                <a:ext cx="2627" cy="201"/>
              </a:xfrm>
              <a:prstGeom prst="rect">
                <a:avLst/>
              </a:prstGeom>
              <a:noFill/>
              <a:ln w="28575">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b="1" dirty="0">
                    <a:solidFill>
                      <a:schemeClr val="tx2"/>
                    </a:solidFill>
                    <a:latin typeface="Helvetica" panose="020B0604020202020204" pitchFamily="34" charset="0"/>
                  </a:rPr>
                  <a:t>DEST= 207.33.43.2 SRC = 205.10.20.2</a:t>
                </a:r>
              </a:p>
            </p:txBody>
          </p:sp>
          <p:sp>
            <p:nvSpPr>
              <p:cNvPr id="35" name="Line 31"/>
              <p:cNvSpPr>
                <a:spLocks noChangeShapeType="1"/>
              </p:cNvSpPr>
              <p:nvPr/>
            </p:nvSpPr>
            <p:spPr bwMode="auto">
              <a:xfrm>
                <a:off x="4133" y="854"/>
                <a:ext cx="7" cy="201"/>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36" name="Text Box 32"/>
              <p:cNvSpPr txBox="1">
                <a:spLocks noChangeArrowheads="1"/>
              </p:cNvSpPr>
              <p:nvPr/>
            </p:nvSpPr>
            <p:spPr bwMode="auto">
              <a:xfrm>
                <a:off x="2795" y="601"/>
                <a:ext cx="183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GB" altLang="en-US" b="1">
                    <a:solidFill>
                      <a:schemeClr val="tx2"/>
                    </a:solidFill>
                    <a:latin typeface="Helvetica" panose="020B0604020202020204" pitchFamily="34" charset="0"/>
                  </a:rPr>
                  <a:t>IP Packet</a:t>
                </a:r>
              </a:p>
            </p:txBody>
          </p:sp>
        </p:grpSp>
      </p:grpSp>
    </p:spTree>
    <p:extLst>
      <p:ext uri="{BB962C8B-B14F-4D97-AF65-F5344CB8AC3E}">
        <p14:creationId xmlns:p14="http://schemas.microsoft.com/office/powerpoint/2010/main" val="24435646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623313" cy="707467"/>
          </a:xfrm>
        </p:spPr>
        <p:txBody>
          <a:bodyPr>
            <a:noAutofit/>
          </a:bodyPr>
          <a:lstStyle/>
          <a:p>
            <a:r>
              <a:rPr lang="en-US" sz="3600" dirty="0">
                <a:solidFill>
                  <a:schemeClr val="accent1">
                    <a:lumMod val="50000"/>
                  </a:schemeClr>
                </a:solidFill>
              </a:rPr>
              <a:t>VI – Infrastructure: Operations</a:t>
            </a:r>
            <a:endParaRPr lang="en-GB" sz="3600" dirty="0">
              <a:solidFill>
                <a:schemeClr val="accent1">
                  <a:lumMod val="50000"/>
                </a:schemeClr>
              </a:solidFill>
            </a:endParaRPr>
          </a:p>
        </p:txBody>
      </p:sp>
      <p:sp>
        <p:nvSpPr>
          <p:cNvPr id="14" name="Rectangle 13"/>
          <p:cNvSpPr/>
          <p:nvPr/>
        </p:nvSpPr>
        <p:spPr>
          <a:xfrm>
            <a:off x="206760" y="866493"/>
            <a:ext cx="11759954" cy="4832092"/>
          </a:xfrm>
          <a:prstGeom prst="rect">
            <a:avLst/>
          </a:prstGeom>
        </p:spPr>
        <p:txBody>
          <a:bodyPr wrap="square">
            <a:spAutoFit/>
          </a:bodyPr>
          <a:lstStyle/>
          <a:p>
            <a:pPr marL="73025" algn="just"/>
            <a:r>
              <a:rPr lang="en-GB" altLang="en-US" sz="2000" b="1" dirty="0">
                <a:latin typeface="+mj-lt"/>
              </a:rPr>
              <a:t>Routing Table…</a:t>
            </a:r>
          </a:p>
          <a:p>
            <a:pPr marL="358775" indent="-285750" algn="just">
              <a:buFont typeface="Wingdings" panose="05000000000000000000" pitchFamily="2" charset="2"/>
              <a:buChar char="Ø"/>
            </a:pPr>
            <a:endParaRPr lang="en-GB" altLang="en-US" sz="1600" dirty="0">
              <a:latin typeface="+mj-lt"/>
            </a:endParaRPr>
          </a:p>
          <a:p>
            <a:pPr marL="285750" indent="-285750" algn="just">
              <a:buFont typeface="Wingdings" panose="05000000000000000000" pitchFamily="2" charset="2"/>
              <a:buChar char="Ø"/>
            </a:pPr>
            <a:r>
              <a:rPr lang="en-GB" altLang="en-US" sz="1600" dirty="0">
                <a:latin typeface="+mj-lt"/>
                <a:cs typeface="Times New Roman" panose="02020603050405020304" pitchFamily="18" charset="0"/>
              </a:rPr>
              <a:t>Routing table can be configured by many methods.</a:t>
            </a:r>
          </a:p>
          <a:p>
            <a:pPr marL="285750" indent="-285750" algn="just">
              <a:buFont typeface="Wingdings" panose="05000000000000000000" pitchFamily="2" charset="2"/>
              <a:buChar char="Ø"/>
            </a:pPr>
            <a:endParaRPr lang="en-GB" altLang="en-US" sz="1600" b="1" dirty="0">
              <a:latin typeface="+mj-lt"/>
              <a:cs typeface="Times New Roman" panose="02020603050405020304" pitchFamily="18" charset="0"/>
            </a:endParaRPr>
          </a:p>
          <a:p>
            <a:pPr marL="285750" indent="-285750" algn="just">
              <a:buFont typeface="Wingdings" panose="05000000000000000000" pitchFamily="2" charset="2"/>
              <a:buChar char="Ø"/>
            </a:pPr>
            <a:r>
              <a:rPr lang="en-GB" altLang="en-US" sz="1600" b="1" dirty="0">
                <a:latin typeface="+mj-lt"/>
                <a:cs typeface="Times New Roman" panose="02020603050405020304" pitchFamily="18" charset="0"/>
              </a:rPr>
              <a:t>Static: </a:t>
            </a:r>
          </a:p>
          <a:p>
            <a:pPr marL="742950" lvl="1" indent="-285750" algn="just">
              <a:buFont typeface="Wingdings" panose="05000000000000000000" pitchFamily="2" charset="2"/>
              <a:buChar char="Ø"/>
            </a:pPr>
            <a:r>
              <a:rPr lang="en-GB" altLang="en-US" sz="1600" dirty="0">
                <a:latin typeface="+mj-lt"/>
                <a:cs typeface="Times New Roman" panose="02020603050405020304" pitchFamily="18" charset="0"/>
              </a:rPr>
              <a:t>Routing information is configured manually, no overhead on routers CPU, No bandwidth usage between routers. </a:t>
            </a:r>
          </a:p>
          <a:p>
            <a:pPr marL="742950" lvl="1" indent="-285750" algn="just">
              <a:buFont typeface="Wingdings" panose="05000000000000000000" pitchFamily="2" charset="2"/>
              <a:buChar char="Ø"/>
            </a:pPr>
            <a:r>
              <a:rPr lang="en-GB" altLang="en-US" sz="1600" dirty="0">
                <a:latin typeface="+mj-lt"/>
                <a:cs typeface="Times New Roman" panose="02020603050405020304" pitchFamily="18" charset="0"/>
              </a:rPr>
              <a:t>Security – administrator only configures routes to certain networks</a:t>
            </a:r>
          </a:p>
          <a:p>
            <a:pPr marL="742950" lvl="1" indent="-285750" algn="just">
              <a:buFont typeface="Wingdings" panose="05000000000000000000" pitchFamily="2" charset="2"/>
              <a:buChar char="Ø"/>
            </a:pPr>
            <a:r>
              <a:rPr lang="en-GB" altLang="en-US" sz="1600" dirty="0">
                <a:latin typeface="+mj-lt"/>
                <a:cs typeface="Times New Roman" panose="02020603050405020304" pitchFamily="18" charset="0"/>
              </a:rPr>
              <a:t>Administrator must fully understand the network to create the routing tables correctly, </a:t>
            </a:r>
            <a:r>
              <a:rPr lang="en-GB" altLang="en-US" sz="1600" dirty="0">
                <a:cs typeface="Times New Roman" panose="02020603050405020304" pitchFamily="18" charset="0"/>
              </a:rPr>
              <a:t>Not feasible for large networks</a:t>
            </a:r>
            <a:endParaRPr lang="en-GB" altLang="en-US" sz="1600" dirty="0">
              <a:latin typeface="+mj-lt"/>
              <a:cs typeface="Times New Roman" panose="02020603050405020304" pitchFamily="18" charset="0"/>
            </a:endParaRPr>
          </a:p>
          <a:p>
            <a:pPr marL="742950" lvl="1" indent="-285750" algn="just">
              <a:buFont typeface="Wingdings" panose="05000000000000000000" pitchFamily="2" charset="2"/>
              <a:buChar char="Ø"/>
            </a:pPr>
            <a:r>
              <a:rPr lang="en-GB" altLang="en-US" sz="1600" dirty="0">
                <a:latin typeface="+mj-lt"/>
                <a:cs typeface="Times New Roman" panose="02020603050405020304" pitchFamily="18" charset="0"/>
              </a:rPr>
              <a:t>If a new network is added all the routers must be configured manually</a:t>
            </a:r>
          </a:p>
          <a:p>
            <a:pPr marL="285750" indent="-285750" algn="just">
              <a:buFont typeface="Wingdings" panose="05000000000000000000" pitchFamily="2" charset="2"/>
              <a:buChar char="Ø"/>
            </a:pPr>
            <a:endParaRPr lang="en-GB" altLang="en-US" sz="1600" b="1" dirty="0">
              <a:latin typeface="+mj-lt"/>
              <a:cs typeface="Times New Roman" panose="02020603050405020304" pitchFamily="18" charset="0"/>
            </a:endParaRPr>
          </a:p>
          <a:p>
            <a:pPr marL="285750" indent="-285750" algn="just">
              <a:buFont typeface="Wingdings" panose="05000000000000000000" pitchFamily="2" charset="2"/>
              <a:buChar char="Ø"/>
            </a:pPr>
            <a:r>
              <a:rPr lang="en-GB" altLang="en-US" sz="1600" b="1" dirty="0">
                <a:latin typeface="+mj-lt"/>
                <a:cs typeface="Times New Roman" panose="02020603050405020304" pitchFamily="18" charset="0"/>
              </a:rPr>
              <a:t>Default: </a:t>
            </a:r>
          </a:p>
          <a:p>
            <a:pPr marL="742950" lvl="1" indent="-285750" algn="just">
              <a:buFont typeface="Wingdings" panose="05000000000000000000" pitchFamily="2" charset="2"/>
              <a:buChar char="Ø"/>
            </a:pPr>
            <a:r>
              <a:rPr lang="en-GB" altLang="en-US" sz="1600" dirty="0">
                <a:latin typeface="+mj-lt"/>
                <a:cs typeface="Times New Roman" panose="02020603050405020304" pitchFamily="18" charset="0"/>
              </a:rPr>
              <a:t>Used to send packets with a destination network number which doesn’t match an entry in the routing table, to the next (default) router. </a:t>
            </a:r>
          </a:p>
          <a:p>
            <a:pPr marL="742950" lvl="1" indent="-285750" algn="just">
              <a:buFont typeface="Wingdings" panose="05000000000000000000" pitchFamily="2" charset="2"/>
              <a:buChar char="Ø"/>
            </a:pPr>
            <a:r>
              <a:rPr lang="en-GB" altLang="en-US" sz="1600" dirty="0">
                <a:latin typeface="+mj-lt"/>
                <a:cs typeface="Times New Roman" panose="02020603050405020304" pitchFamily="18" charset="0"/>
              </a:rPr>
              <a:t>Used for routers on stub networks, which only have one exit from the network segment</a:t>
            </a:r>
          </a:p>
          <a:p>
            <a:pPr lvl="1" algn="just"/>
            <a:endParaRPr lang="en-GB" altLang="en-US" sz="1600" dirty="0">
              <a:latin typeface="+mj-lt"/>
              <a:cs typeface="Times New Roman" panose="02020603050405020304" pitchFamily="18" charset="0"/>
            </a:endParaRPr>
          </a:p>
          <a:p>
            <a:pPr marL="285750" indent="-285750" algn="just">
              <a:buFont typeface="Wingdings" panose="05000000000000000000" pitchFamily="2" charset="2"/>
              <a:buChar char="Ø"/>
            </a:pPr>
            <a:r>
              <a:rPr lang="en-GB" altLang="en-US" sz="1600" b="1" dirty="0">
                <a:cs typeface="Times New Roman" panose="02020603050405020304" pitchFamily="18" charset="0"/>
              </a:rPr>
              <a:t>Dynamic: </a:t>
            </a:r>
          </a:p>
          <a:p>
            <a:pPr marL="742950" lvl="1" indent="-285750" algn="just">
              <a:buFont typeface="Wingdings" panose="05000000000000000000" pitchFamily="2" charset="2"/>
              <a:buChar char="Ø"/>
            </a:pPr>
            <a:r>
              <a:rPr lang="en-GB" altLang="en-US" sz="1600" dirty="0">
                <a:cs typeface="Times New Roman" panose="02020603050405020304" pitchFamily="18" charset="0"/>
              </a:rPr>
              <a:t>To learn routes for themselves, routers must exchange routing information (updates) about the networks they each know about. This information is exchanged by Routing Protocols. If changes occur in the network, then the routers inform each other of the change. This process is known as </a:t>
            </a:r>
            <a:r>
              <a:rPr lang="en-GB" altLang="en-US" sz="1600" b="1" i="1" dirty="0">
                <a:cs typeface="Times New Roman" panose="02020603050405020304" pitchFamily="18" charset="0"/>
              </a:rPr>
              <a:t>Dynamic Routing.</a:t>
            </a:r>
          </a:p>
        </p:txBody>
      </p:sp>
    </p:spTree>
    <p:extLst>
      <p:ext uri="{BB962C8B-B14F-4D97-AF65-F5344CB8AC3E}">
        <p14:creationId xmlns:p14="http://schemas.microsoft.com/office/powerpoint/2010/main" val="13279430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462591" cy="525935"/>
          </a:xfrm>
        </p:spPr>
        <p:txBody>
          <a:bodyPr>
            <a:noAutofit/>
          </a:bodyPr>
          <a:lstStyle/>
          <a:p>
            <a:r>
              <a:rPr lang="en-US" sz="3600" dirty="0">
                <a:solidFill>
                  <a:schemeClr val="accent1">
                    <a:lumMod val="50000"/>
                  </a:schemeClr>
                </a:solidFill>
              </a:rPr>
              <a:t>VI – Infrastructure: Operations</a:t>
            </a:r>
            <a:endParaRPr lang="en-GB" sz="3600" dirty="0">
              <a:solidFill>
                <a:schemeClr val="accent1">
                  <a:lumMod val="50000"/>
                </a:schemeClr>
              </a:solidFill>
            </a:endParaRPr>
          </a:p>
        </p:txBody>
      </p:sp>
      <p:graphicFrame>
        <p:nvGraphicFramePr>
          <p:cNvPr id="39" name="Table 38">
            <a:extLst>
              <a:ext uri="{FF2B5EF4-FFF2-40B4-BE49-F238E27FC236}">
                <a16:creationId xmlns:a16="http://schemas.microsoft.com/office/drawing/2014/main" id="{46171DEF-51C2-6F4D-9FFB-C6E35EA8E4EA}"/>
              </a:ext>
            </a:extLst>
          </p:cNvPr>
          <p:cNvGraphicFramePr>
            <a:graphicFrameLocks noGrp="1"/>
          </p:cNvGraphicFramePr>
          <p:nvPr>
            <p:extLst>
              <p:ext uri="{D42A27DB-BD31-4B8C-83A1-F6EECF244321}">
                <p14:modId xmlns:p14="http://schemas.microsoft.com/office/powerpoint/2010/main" val="166037381"/>
              </p:ext>
            </p:extLst>
          </p:nvPr>
        </p:nvGraphicFramePr>
        <p:xfrm>
          <a:off x="413892" y="967930"/>
          <a:ext cx="11530714" cy="4182775"/>
        </p:xfrm>
        <a:graphic>
          <a:graphicData uri="http://schemas.openxmlformats.org/drawingml/2006/table">
            <a:tbl>
              <a:tblPr firstRow="1" bandRow="1">
                <a:tableStyleId>{5C22544A-7EE6-4342-B048-85BDC9FD1C3A}</a:tableStyleId>
              </a:tblPr>
              <a:tblGrid>
                <a:gridCol w="2856614">
                  <a:extLst>
                    <a:ext uri="{9D8B030D-6E8A-4147-A177-3AD203B41FA5}">
                      <a16:colId xmlns:a16="http://schemas.microsoft.com/office/drawing/2014/main" val="2853051979"/>
                    </a:ext>
                  </a:extLst>
                </a:gridCol>
                <a:gridCol w="4457700">
                  <a:extLst>
                    <a:ext uri="{9D8B030D-6E8A-4147-A177-3AD203B41FA5}">
                      <a16:colId xmlns:a16="http://schemas.microsoft.com/office/drawing/2014/main" val="4208238044"/>
                    </a:ext>
                  </a:extLst>
                </a:gridCol>
                <a:gridCol w="4216400">
                  <a:extLst>
                    <a:ext uri="{9D8B030D-6E8A-4147-A177-3AD203B41FA5}">
                      <a16:colId xmlns:a16="http://schemas.microsoft.com/office/drawing/2014/main" val="3643888410"/>
                    </a:ext>
                  </a:extLst>
                </a:gridCol>
              </a:tblGrid>
              <a:tr h="454210">
                <a:tc>
                  <a:txBody>
                    <a:bodyPr/>
                    <a:lstStyle/>
                    <a:p>
                      <a:pPr algn="ctr" fontAlgn="ctr"/>
                      <a:r>
                        <a:rPr lang="en-US" b="1" dirty="0">
                          <a:effectLst/>
                        </a:rPr>
                        <a:t>Feature</a:t>
                      </a:r>
                    </a:p>
                  </a:txBody>
                  <a:tcPr marL="47625" marR="47625" marT="47625" marB="47625" anchor="ctr"/>
                </a:tc>
                <a:tc>
                  <a:txBody>
                    <a:bodyPr/>
                    <a:lstStyle/>
                    <a:p>
                      <a:pPr algn="ctr" fontAlgn="ctr"/>
                      <a:r>
                        <a:rPr lang="en-US" b="1" dirty="0">
                          <a:effectLst/>
                        </a:rPr>
                        <a:t>Dynamic Routing</a:t>
                      </a:r>
                    </a:p>
                  </a:txBody>
                  <a:tcPr marL="47625" marR="47625" marT="47625" marB="47625" anchor="ctr"/>
                </a:tc>
                <a:tc>
                  <a:txBody>
                    <a:bodyPr/>
                    <a:lstStyle/>
                    <a:p>
                      <a:pPr algn="ctr" fontAlgn="ctr"/>
                      <a:r>
                        <a:rPr lang="en-US" b="1" dirty="0">
                          <a:effectLst/>
                        </a:rPr>
                        <a:t>Static Routing</a:t>
                      </a:r>
                    </a:p>
                  </a:txBody>
                  <a:tcPr marL="47625" marR="47625" marT="47625" marB="47625" anchor="ctr"/>
                </a:tc>
                <a:extLst>
                  <a:ext uri="{0D108BD9-81ED-4DB2-BD59-A6C34878D82A}">
                    <a16:rowId xmlns:a16="http://schemas.microsoft.com/office/drawing/2014/main" val="2687243114"/>
                  </a:ext>
                </a:extLst>
              </a:tr>
              <a:tr h="454210">
                <a:tc>
                  <a:txBody>
                    <a:bodyPr/>
                    <a:lstStyle/>
                    <a:p>
                      <a:pPr fontAlgn="ctr"/>
                      <a:r>
                        <a:rPr lang="en-US" b="1" dirty="0">
                          <a:solidFill>
                            <a:schemeClr val="bg1"/>
                          </a:solidFill>
                          <a:effectLst/>
                        </a:rPr>
                        <a:t>Configuration complexity</a:t>
                      </a:r>
                    </a:p>
                  </a:txBody>
                  <a:tcPr marL="47625" marR="47625" marT="47625" marB="47625" anchor="ctr">
                    <a:solidFill>
                      <a:schemeClr val="accent1"/>
                    </a:solidFill>
                  </a:tcPr>
                </a:tc>
                <a:tc>
                  <a:txBody>
                    <a:bodyPr/>
                    <a:lstStyle/>
                    <a:p>
                      <a:pPr fontAlgn="ctr"/>
                      <a:r>
                        <a:rPr lang="en-US" b="0" dirty="0">
                          <a:solidFill>
                            <a:srgbClr val="002060"/>
                          </a:solidFill>
                          <a:effectLst/>
                        </a:rPr>
                        <a:t>Independent of network size</a:t>
                      </a:r>
                    </a:p>
                  </a:txBody>
                  <a:tcPr marL="47625" marR="47625" marT="47625" marB="47625" anchor="ctr"/>
                </a:tc>
                <a:tc>
                  <a:txBody>
                    <a:bodyPr/>
                    <a:lstStyle/>
                    <a:p>
                      <a:pPr fontAlgn="ctr"/>
                      <a:r>
                        <a:rPr lang="en-US" b="0">
                          <a:solidFill>
                            <a:srgbClr val="002060"/>
                          </a:solidFill>
                          <a:effectLst/>
                        </a:rPr>
                        <a:t>Increases with network size</a:t>
                      </a:r>
                    </a:p>
                  </a:txBody>
                  <a:tcPr marL="47625" marR="47625" marT="47625" marB="47625" anchor="ctr"/>
                </a:tc>
                <a:extLst>
                  <a:ext uri="{0D108BD9-81ED-4DB2-BD59-A6C34878D82A}">
                    <a16:rowId xmlns:a16="http://schemas.microsoft.com/office/drawing/2014/main" val="2775754087"/>
                  </a:ext>
                </a:extLst>
              </a:tr>
              <a:tr h="788645">
                <a:tc>
                  <a:txBody>
                    <a:bodyPr/>
                    <a:lstStyle/>
                    <a:p>
                      <a:pPr fontAlgn="ctr"/>
                      <a:r>
                        <a:rPr lang="en-US" b="1" dirty="0">
                          <a:solidFill>
                            <a:schemeClr val="bg1"/>
                          </a:solidFill>
                          <a:effectLst/>
                        </a:rPr>
                        <a:t>Topology changes</a:t>
                      </a:r>
                    </a:p>
                  </a:txBody>
                  <a:tcPr marL="47625" marR="47625" marT="47625" marB="47625" anchor="ctr">
                    <a:solidFill>
                      <a:schemeClr val="accent1"/>
                    </a:solidFill>
                  </a:tcPr>
                </a:tc>
                <a:tc>
                  <a:txBody>
                    <a:bodyPr/>
                    <a:lstStyle/>
                    <a:p>
                      <a:pPr fontAlgn="ctr"/>
                      <a:r>
                        <a:rPr lang="en-US" b="0" dirty="0">
                          <a:solidFill>
                            <a:srgbClr val="002060"/>
                          </a:solidFill>
                          <a:effectLst/>
                        </a:rPr>
                        <a:t>Automatically adapts to topology changes</a:t>
                      </a:r>
                    </a:p>
                  </a:txBody>
                  <a:tcPr marL="47625" marR="47625" marT="47625" marB="47625" anchor="ctr"/>
                </a:tc>
                <a:tc>
                  <a:txBody>
                    <a:bodyPr/>
                    <a:lstStyle/>
                    <a:p>
                      <a:pPr fontAlgn="ctr"/>
                      <a:r>
                        <a:rPr lang="en-US" b="0">
                          <a:solidFill>
                            <a:srgbClr val="002060"/>
                          </a:solidFill>
                          <a:effectLst/>
                        </a:rPr>
                        <a:t>Administrator intervention required</a:t>
                      </a:r>
                    </a:p>
                  </a:txBody>
                  <a:tcPr marL="47625" marR="47625" marT="47625" marB="47625" anchor="ctr"/>
                </a:tc>
                <a:extLst>
                  <a:ext uri="{0D108BD9-81ED-4DB2-BD59-A6C34878D82A}">
                    <a16:rowId xmlns:a16="http://schemas.microsoft.com/office/drawing/2014/main" val="982232348"/>
                  </a:ext>
                </a:extLst>
              </a:tr>
              <a:tr h="788645">
                <a:tc>
                  <a:txBody>
                    <a:bodyPr/>
                    <a:lstStyle/>
                    <a:p>
                      <a:pPr fontAlgn="ctr"/>
                      <a:r>
                        <a:rPr lang="en-US" b="1" dirty="0">
                          <a:solidFill>
                            <a:schemeClr val="bg1"/>
                          </a:solidFill>
                          <a:effectLst/>
                        </a:rPr>
                        <a:t>Scalability</a:t>
                      </a:r>
                    </a:p>
                  </a:txBody>
                  <a:tcPr marL="47625" marR="47625" marT="47625" marB="47625" anchor="ctr">
                    <a:solidFill>
                      <a:schemeClr val="accent1"/>
                    </a:solidFill>
                  </a:tcPr>
                </a:tc>
                <a:tc>
                  <a:txBody>
                    <a:bodyPr/>
                    <a:lstStyle/>
                    <a:p>
                      <a:pPr fontAlgn="ctr"/>
                      <a:r>
                        <a:rPr lang="en-US" b="0" dirty="0">
                          <a:solidFill>
                            <a:srgbClr val="002060"/>
                          </a:solidFill>
                          <a:effectLst/>
                        </a:rPr>
                        <a:t>Suitable for simple to complex network topologies</a:t>
                      </a:r>
                    </a:p>
                  </a:txBody>
                  <a:tcPr marL="47625" marR="47625" marT="47625" marB="47625" anchor="ctr"/>
                </a:tc>
                <a:tc>
                  <a:txBody>
                    <a:bodyPr/>
                    <a:lstStyle/>
                    <a:p>
                      <a:pPr fontAlgn="ctr"/>
                      <a:r>
                        <a:rPr lang="en-US" b="0" dirty="0">
                          <a:solidFill>
                            <a:srgbClr val="002060"/>
                          </a:solidFill>
                          <a:effectLst/>
                        </a:rPr>
                        <a:t>Suitable for simple topologies</a:t>
                      </a:r>
                    </a:p>
                  </a:txBody>
                  <a:tcPr marL="47625" marR="47625" marT="47625" marB="47625" anchor="ctr"/>
                </a:tc>
                <a:extLst>
                  <a:ext uri="{0D108BD9-81ED-4DB2-BD59-A6C34878D82A}">
                    <a16:rowId xmlns:a16="http://schemas.microsoft.com/office/drawing/2014/main" val="1746941744"/>
                  </a:ext>
                </a:extLst>
              </a:tr>
              <a:tr h="454210">
                <a:tc>
                  <a:txBody>
                    <a:bodyPr/>
                    <a:lstStyle/>
                    <a:p>
                      <a:pPr fontAlgn="ctr"/>
                      <a:r>
                        <a:rPr lang="en-US" b="1" dirty="0">
                          <a:solidFill>
                            <a:schemeClr val="bg1"/>
                          </a:solidFill>
                          <a:effectLst/>
                        </a:rPr>
                        <a:t>Security</a:t>
                      </a:r>
                    </a:p>
                  </a:txBody>
                  <a:tcPr marL="47625" marR="47625" marT="47625" marB="47625" anchor="ctr">
                    <a:solidFill>
                      <a:schemeClr val="accent1"/>
                    </a:solidFill>
                  </a:tcPr>
                </a:tc>
                <a:tc>
                  <a:txBody>
                    <a:bodyPr/>
                    <a:lstStyle/>
                    <a:p>
                      <a:pPr fontAlgn="ctr"/>
                      <a:r>
                        <a:rPr lang="en-US" b="0">
                          <a:solidFill>
                            <a:srgbClr val="002060"/>
                          </a:solidFill>
                          <a:effectLst/>
                        </a:rPr>
                        <a:t>Security must be configured</a:t>
                      </a:r>
                    </a:p>
                  </a:txBody>
                  <a:tcPr marL="47625" marR="47625" marT="47625" marB="47625" anchor="ctr"/>
                </a:tc>
                <a:tc>
                  <a:txBody>
                    <a:bodyPr/>
                    <a:lstStyle/>
                    <a:p>
                      <a:pPr fontAlgn="ctr"/>
                      <a:r>
                        <a:rPr lang="en-US" b="0" dirty="0">
                          <a:solidFill>
                            <a:srgbClr val="002060"/>
                          </a:solidFill>
                          <a:effectLst/>
                        </a:rPr>
                        <a:t>Security is inherent</a:t>
                      </a:r>
                    </a:p>
                  </a:txBody>
                  <a:tcPr marL="47625" marR="47625" marT="47625" marB="47625" anchor="ctr"/>
                </a:tc>
                <a:extLst>
                  <a:ext uri="{0D108BD9-81ED-4DB2-BD59-A6C34878D82A}">
                    <a16:rowId xmlns:a16="http://schemas.microsoft.com/office/drawing/2014/main" val="1687909195"/>
                  </a:ext>
                </a:extLst>
              </a:tr>
              <a:tr h="454210">
                <a:tc>
                  <a:txBody>
                    <a:bodyPr/>
                    <a:lstStyle/>
                    <a:p>
                      <a:pPr fontAlgn="ctr"/>
                      <a:r>
                        <a:rPr lang="en-US" b="1" dirty="0">
                          <a:solidFill>
                            <a:schemeClr val="bg1"/>
                          </a:solidFill>
                          <a:effectLst/>
                        </a:rPr>
                        <a:t>Resource Usage</a:t>
                      </a:r>
                    </a:p>
                  </a:txBody>
                  <a:tcPr marL="47625" marR="47625" marT="47625" marB="47625" anchor="ctr">
                    <a:solidFill>
                      <a:schemeClr val="accent1"/>
                    </a:solidFill>
                  </a:tcPr>
                </a:tc>
                <a:tc>
                  <a:txBody>
                    <a:bodyPr/>
                    <a:lstStyle/>
                    <a:p>
                      <a:pPr fontAlgn="ctr"/>
                      <a:r>
                        <a:rPr lang="en-US" b="0">
                          <a:solidFill>
                            <a:srgbClr val="002060"/>
                          </a:solidFill>
                          <a:effectLst/>
                        </a:rPr>
                        <a:t>Uses CPU, memory, and link bandwidth</a:t>
                      </a:r>
                    </a:p>
                  </a:txBody>
                  <a:tcPr marL="47625" marR="47625" marT="47625" marB="47625" anchor="ctr"/>
                </a:tc>
                <a:tc>
                  <a:txBody>
                    <a:bodyPr/>
                    <a:lstStyle/>
                    <a:p>
                      <a:pPr fontAlgn="ctr"/>
                      <a:r>
                        <a:rPr lang="en-US" b="0" dirty="0">
                          <a:solidFill>
                            <a:srgbClr val="002060"/>
                          </a:solidFill>
                          <a:effectLst/>
                        </a:rPr>
                        <a:t>No additional resources needed</a:t>
                      </a:r>
                    </a:p>
                  </a:txBody>
                  <a:tcPr marL="47625" marR="47625" marT="47625" marB="47625" anchor="ctr"/>
                </a:tc>
                <a:extLst>
                  <a:ext uri="{0D108BD9-81ED-4DB2-BD59-A6C34878D82A}">
                    <a16:rowId xmlns:a16="http://schemas.microsoft.com/office/drawing/2014/main" val="452984166"/>
                  </a:ext>
                </a:extLst>
              </a:tr>
              <a:tr h="788645">
                <a:tc>
                  <a:txBody>
                    <a:bodyPr/>
                    <a:lstStyle/>
                    <a:p>
                      <a:pPr fontAlgn="ctr"/>
                      <a:r>
                        <a:rPr lang="en-US" b="1" dirty="0">
                          <a:solidFill>
                            <a:schemeClr val="bg1"/>
                          </a:solidFill>
                          <a:effectLst/>
                        </a:rPr>
                        <a:t>Path Predictability</a:t>
                      </a:r>
                    </a:p>
                  </a:txBody>
                  <a:tcPr marL="47625" marR="47625" marT="47625" marB="47625" anchor="ctr">
                    <a:solidFill>
                      <a:schemeClr val="accent1"/>
                    </a:solidFill>
                  </a:tcPr>
                </a:tc>
                <a:tc>
                  <a:txBody>
                    <a:bodyPr/>
                    <a:lstStyle/>
                    <a:p>
                      <a:pPr fontAlgn="ctr"/>
                      <a:r>
                        <a:rPr lang="en-US" b="0">
                          <a:solidFill>
                            <a:srgbClr val="002060"/>
                          </a:solidFill>
                          <a:effectLst/>
                        </a:rPr>
                        <a:t>Route depends on topology and routing protocol used</a:t>
                      </a:r>
                    </a:p>
                  </a:txBody>
                  <a:tcPr marL="47625" marR="47625" marT="47625" marB="47625" anchor="ctr"/>
                </a:tc>
                <a:tc>
                  <a:txBody>
                    <a:bodyPr/>
                    <a:lstStyle/>
                    <a:p>
                      <a:pPr fontAlgn="ctr"/>
                      <a:r>
                        <a:rPr lang="en-US" b="0" dirty="0">
                          <a:solidFill>
                            <a:srgbClr val="002060"/>
                          </a:solidFill>
                          <a:effectLst/>
                        </a:rPr>
                        <a:t>Explicitly defined by the administrator</a:t>
                      </a:r>
                    </a:p>
                  </a:txBody>
                  <a:tcPr marL="47625" marR="47625" marT="47625" marB="47625" anchor="ctr"/>
                </a:tc>
                <a:extLst>
                  <a:ext uri="{0D108BD9-81ED-4DB2-BD59-A6C34878D82A}">
                    <a16:rowId xmlns:a16="http://schemas.microsoft.com/office/drawing/2014/main" val="1008491071"/>
                  </a:ext>
                </a:extLst>
              </a:tr>
            </a:tbl>
          </a:graphicData>
        </a:graphic>
      </p:graphicFrame>
    </p:spTree>
    <p:extLst>
      <p:ext uri="{BB962C8B-B14F-4D97-AF65-F5344CB8AC3E}">
        <p14:creationId xmlns:p14="http://schemas.microsoft.com/office/powerpoint/2010/main" val="19602473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243930" cy="724718"/>
          </a:xfrm>
        </p:spPr>
        <p:txBody>
          <a:bodyPr>
            <a:noAutofit/>
          </a:bodyPr>
          <a:lstStyle/>
          <a:p>
            <a:r>
              <a:rPr lang="en-US" sz="3600" dirty="0">
                <a:solidFill>
                  <a:schemeClr val="accent1">
                    <a:lumMod val="50000"/>
                  </a:schemeClr>
                </a:solidFill>
              </a:rPr>
              <a:t>VI – Infrastructure: Operations</a:t>
            </a:r>
            <a:endParaRPr lang="en-GB" sz="3600" dirty="0">
              <a:solidFill>
                <a:schemeClr val="accent1">
                  <a:lumMod val="50000"/>
                </a:schemeClr>
              </a:solidFill>
            </a:endParaRPr>
          </a:p>
        </p:txBody>
      </p:sp>
      <p:pic>
        <p:nvPicPr>
          <p:cNvPr id="37" name="Picture 36">
            <a:extLst>
              <a:ext uri="{FF2B5EF4-FFF2-40B4-BE49-F238E27FC236}">
                <a16:creationId xmlns:a16="http://schemas.microsoft.com/office/drawing/2014/main" id="{223D22CF-CAB0-C149-9136-2EF107597CF8}"/>
              </a:ext>
            </a:extLst>
          </p:cNvPr>
          <p:cNvPicPr>
            <a:picLocks noChangeAspect="1"/>
          </p:cNvPicPr>
          <p:nvPr/>
        </p:nvPicPr>
        <p:blipFill>
          <a:blip r:embed="rId2"/>
          <a:stretch>
            <a:fillRect/>
          </a:stretch>
        </p:blipFill>
        <p:spPr>
          <a:xfrm>
            <a:off x="6096000" y="488594"/>
            <a:ext cx="5644597" cy="2575347"/>
          </a:xfrm>
          <a:prstGeom prst="rect">
            <a:avLst/>
          </a:prstGeom>
        </p:spPr>
      </p:pic>
      <p:graphicFrame>
        <p:nvGraphicFramePr>
          <p:cNvPr id="38" name="Table 37">
            <a:extLst>
              <a:ext uri="{FF2B5EF4-FFF2-40B4-BE49-F238E27FC236}">
                <a16:creationId xmlns:a16="http://schemas.microsoft.com/office/drawing/2014/main" id="{8D1BD308-6049-C64D-9E30-BBE57975B6F6}"/>
              </a:ext>
            </a:extLst>
          </p:cNvPr>
          <p:cNvGraphicFramePr>
            <a:graphicFrameLocks noGrp="1"/>
          </p:cNvGraphicFramePr>
          <p:nvPr>
            <p:extLst>
              <p:ext uri="{D42A27DB-BD31-4B8C-83A1-F6EECF244321}">
                <p14:modId xmlns:p14="http://schemas.microsoft.com/office/powerpoint/2010/main" val="1788422352"/>
              </p:ext>
            </p:extLst>
          </p:nvPr>
        </p:nvGraphicFramePr>
        <p:xfrm>
          <a:off x="700163" y="3429000"/>
          <a:ext cx="11040434" cy="1624736"/>
        </p:xfrm>
        <a:graphic>
          <a:graphicData uri="http://schemas.openxmlformats.org/drawingml/2006/table">
            <a:tbl>
              <a:tblPr firstRow="1" bandRow="1">
                <a:tableStyleId>{5C22544A-7EE6-4342-B048-85BDC9FD1C3A}</a:tableStyleId>
              </a:tblPr>
              <a:tblGrid>
                <a:gridCol w="1009503">
                  <a:extLst>
                    <a:ext uri="{9D8B030D-6E8A-4147-A177-3AD203B41FA5}">
                      <a16:colId xmlns:a16="http://schemas.microsoft.com/office/drawing/2014/main" val="806955637"/>
                    </a:ext>
                  </a:extLst>
                </a:gridCol>
                <a:gridCol w="1572893">
                  <a:extLst>
                    <a:ext uri="{9D8B030D-6E8A-4147-A177-3AD203B41FA5}">
                      <a16:colId xmlns:a16="http://schemas.microsoft.com/office/drawing/2014/main" val="340555182"/>
                    </a:ext>
                  </a:extLst>
                </a:gridCol>
                <a:gridCol w="1686145">
                  <a:extLst>
                    <a:ext uri="{9D8B030D-6E8A-4147-A177-3AD203B41FA5}">
                      <a16:colId xmlns:a16="http://schemas.microsoft.com/office/drawing/2014/main" val="939922169"/>
                    </a:ext>
                  </a:extLst>
                </a:gridCol>
                <a:gridCol w="1512693">
                  <a:extLst>
                    <a:ext uri="{9D8B030D-6E8A-4147-A177-3AD203B41FA5}">
                      <a16:colId xmlns:a16="http://schemas.microsoft.com/office/drawing/2014/main" val="2504549430"/>
                    </a:ext>
                  </a:extLst>
                </a:gridCol>
                <a:gridCol w="2240657">
                  <a:extLst>
                    <a:ext uri="{9D8B030D-6E8A-4147-A177-3AD203B41FA5}">
                      <a16:colId xmlns:a16="http://schemas.microsoft.com/office/drawing/2014/main" val="836460247"/>
                    </a:ext>
                  </a:extLst>
                </a:gridCol>
                <a:gridCol w="3018543">
                  <a:extLst>
                    <a:ext uri="{9D8B030D-6E8A-4147-A177-3AD203B41FA5}">
                      <a16:colId xmlns:a16="http://schemas.microsoft.com/office/drawing/2014/main" val="2517227646"/>
                    </a:ext>
                  </a:extLst>
                </a:gridCol>
              </a:tblGrid>
              <a:tr h="512216">
                <a:tc>
                  <a:txBody>
                    <a:bodyPr/>
                    <a:lstStyle/>
                    <a:p>
                      <a:endParaRPr lang="en-US" dirty="0"/>
                    </a:p>
                  </a:txBody>
                  <a:tcPr/>
                </a:tc>
                <a:tc gridSpan="4">
                  <a:txBody>
                    <a:bodyPr/>
                    <a:lstStyle/>
                    <a:p>
                      <a:pPr algn="ctr"/>
                      <a:r>
                        <a:rPr lang="en-US" dirty="0"/>
                        <a:t>Interior Gateway Protocols</a:t>
                      </a:r>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a:r>
                        <a:rPr lang="en-US" dirty="0"/>
                        <a:t>Exterior Gateway Protocols</a:t>
                      </a:r>
                    </a:p>
                  </a:txBody>
                  <a:tcPr/>
                </a:tc>
                <a:extLst>
                  <a:ext uri="{0D108BD9-81ED-4DB2-BD59-A6C34878D82A}">
                    <a16:rowId xmlns:a16="http://schemas.microsoft.com/office/drawing/2014/main" val="216770892"/>
                  </a:ext>
                </a:extLst>
              </a:tr>
              <a:tr h="370840">
                <a:tc>
                  <a:txBody>
                    <a:bodyPr/>
                    <a:lstStyle/>
                    <a:p>
                      <a:endParaRPr lang="en-US" dirty="0"/>
                    </a:p>
                  </a:txBody>
                  <a:tcPr/>
                </a:tc>
                <a:tc gridSpan="2">
                  <a:txBody>
                    <a:bodyPr/>
                    <a:lstStyle/>
                    <a:p>
                      <a:pPr algn="ctr"/>
                      <a:r>
                        <a:rPr lang="en-US" b="1" dirty="0">
                          <a:solidFill>
                            <a:srgbClr val="002060"/>
                          </a:solidFill>
                        </a:rPr>
                        <a:t>Distance Vector</a:t>
                      </a:r>
                    </a:p>
                  </a:txBody>
                  <a:tcPr/>
                </a:tc>
                <a:tc hMerge="1">
                  <a:txBody>
                    <a:bodyPr/>
                    <a:lstStyle/>
                    <a:p>
                      <a:endParaRPr lang="en-US"/>
                    </a:p>
                  </a:txBody>
                  <a:tcPr/>
                </a:tc>
                <a:tc gridSpan="2">
                  <a:txBody>
                    <a:bodyPr/>
                    <a:lstStyle/>
                    <a:p>
                      <a:pPr algn="ctr"/>
                      <a:r>
                        <a:rPr lang="en-US" b="1" dirty="0">
                          <a:solidFill>
                            <a:srgbClr val="0070C0"/>
                          </a:solidFill>
                        </a:rPr>
                        <a:t>Link-State</a:t>
                      </a:r>
                    </a:p>
                  </a:txBody>
                  <a:tcPr/>
                </a:tc>
                <a:tc hMerge="1">
                  <a:txBody>
                    <a:bodyPr/>
                    <a:lstStyle/>
                    <a:p>
                      <a:endParaRPr lang="en-US"/>
                    </a:p>
                  </a:txBody>
                  <a:tcPr/>
                </a:tc>
                <a:tc>
                  <a:txBody>
                    <a:bodyPr/>
                    <a:lstStyle/>
                    <a:p>
                      <a:pPr algn="ctr"/>
                      <a:r>
                        <a:rPr lang="en-US" b="1" dirty="0">
                          <a:solidFill>
                            <a:srgbClr val="FF0000"/>
                          </a:solidFill>
                        </a:rPr>
                        <a:t>Path Vector</a:t>
                      </a:r>
                    </a:p>
                  </a:txBody>
                  <a:tcPr/>
                </a:tc>
                <a:extLst>
                  <a:ext uri="{0D108BD9-81ED-4DB2-BD59-A6C34878D82A}">
                    <a16:rowId xmlns:a16="http://schemas.microsoft.com/office/drawing/2014/main" val="1826465723"/>
                  </a:ext>
                </a:extLst>
              </a:tr>
              <a:tr h="370840">
                <a:tc>
                  <a:txBody>
                    <a:bodyPr/>
                    <a:lstStyle/>
                    <a:p>
                      <a:r>
                        <a:rPr lang="en-US" b="1" dirty="0"/>
                        <a:t>IPv4</a:t>
                      </a:r>
                    </a:p>
                  </a:txBody>
                  <a:tcPr/>
                </a:tc>
                <a:tc>
                  <a:txBody>
                    <a:bodyPr/>
                    <a:lstStyle/>
                    <a:p>
                      <a:r>
                        <a:rPr lang="en-US" dirty="0">
                          <a:solidFill>
                            <a:srgbClr val="002060"/>
                          </a:solidFill>
                        </a:rPr>
                        <a:t>RIPv2</a:t>
                      </a:r>
                    </a:p>
                  </a:txBody>
                  <a:tcPr/>
                </a:tc>
                <a:tc>
                  <a:txBody>
                    <a:bodyPr/>
                    <a:lstStyle/>
                    <a:p>
                      <a:r>
                        <a:rPr lang="en-US" dirty="0">
                          <a:solidFill>
                            <a:srgbClr val="002060"/>
                          </a:solidFill>
                        </a:rPr>
                        <a:t>EIGRP</a:t>
                      </a:r>
                    </a:p>
                  </a:txBody>
                  <a:tcPr/>
                </a:tc>
                <a:tc>
                  <a:txBody>
                    <a:bodyPr/>
                    <a:lstStyle/>
                    <a:p>
                      <a:r>
                        <a:rPr lang="en-US" dirty="0">
                          <a:solidFill>
                            <a:srgbClr val="0070C0"/>
                          </a:solidFill>
                        </a:rPr>
                        <a:t>OSPFv2</a:t>
                      </a:r>
                    </a:p>
                  </a:txBody>
                  <a:tcPr/>
                </a:tc>
                <a:tc>
                  <a:txBody>
                    <a:bodyPr/>
                    <a:lstStyle/>
                    <a:p>
                      <a:r>
                        <a:rPr lang="en-US" dirty="0">
                          <a:solidFill>
                            <a:srgbClr val="0070C0"/>
                          </a:solidFill>
                        </a:rPr>
                        <a:t>IS-IS</a:t>
                      </a:r>
                    </a:p>
                  </a:txBody>
                  <a:tcPr/>
                </a:tc>
                <a:tc>
                  <a:txBody>
                    <a:bodyPr/>
                    <a:lstStyle/>
                    <a:p>
                      <a:r>
                        <a:rPr lang="en-US" dirty="0">
                          <a:solidFill>
                            <a:srgbClr val="FF0000"/>
                          </a:solidFill>
                        </a:rPr>
                        <a:t>BGP-4</a:t>
                      </a:r>
                    </a:p>
                  </a:txBody>
                  <a:tcPr/>
                </a:tc>
                <a:extLst>
                  <a:ext uri="{0D108BD9-81ED-4DB2-BD59-A6C34878D82A}">
                    <a16:rowId xmlns:a16="http://schemas.microsoft.com/office/drawing/2014/main" val="310896320"/>
                  </a:ext>
                </a:extLst>
              </a:tr>
              <a:tr h="370840">
                <a:tc>
                  <a:txBody>
                    <a:bodyPr/>
                    <a:lstStyle/>
                    <a:p>
                      <a:r>
                        <a:rPr lang="en-US" b="1" dirty="0"/>
                        <a:t>IPv6</a:t>
                      </a:r>
                    </a:p>
                  </a:txBody>
                  <a:tcPr/>
                </a:tc>
                <a:tc>
                  <a:txBody>
                    <a:bodyPr/>
                    <a:lstStyle/>
                    <a:p>
                      <a:r>
                        <a:rPr lang="en-US" dirty="0" err="1">
                          <a:solidFill>
                            <a:srgbClr val="002060"/>
                          </a:solidFill>
                        </a:rPr>
                        <a:t>RIPng</a:t>
                      </a:r>
                      <a:endParaRPr lang="en-US" dirty="0">
                        <a:solidFill>
                          <a:srgbClr val="002060"/>
                        </a:solidFill>
                      </a:endParaRPr>
                    </a:p>
                  </a:txBody>
                  <a:tcPr/>
                </a:tc>
                <a:tc>
                  <a:txBody>
                    <a:bodyPr/>
                    <a:lstStyle/>
                    <a:p>
                      <a:r>
                        <a:rPr lang="en-US" dirty="0">
                          <a:solidFill>
                            <a:srgbClr val="002060"/>
                          </a:solidFill>
                        </a:rPr>
                        <a:t>EIGRP for IPv6</a:t>
                      </a:r>
                    </a:p>
                  </a:txBody>
                  <a:tcPr/>
                </a:tc>
                <a:tc>
                  <a:txBody>
                    <a:bodyPr/>
                    <a:lstStyle/>
                    <a:p>
                      <a:r>
                        <a:rPr lang="en-US" dirty="0">
                          <a:solidFill>
                            <a:srgbClr val="0070C0"/>
                          </a:solidFill>
                        </a:rPr>
                        <a:t>OSPFv3</a:t>
                      </a:r>
                    </a:p>
                  </a:txBody>
                  <a:tcPr/>
                </a:tc>
                <a:tc>
                  <a:txBody>
                    <a:bodyPr/>
                    <a:lstStyle/>
                    <a:p>
                      <a:r>
                        <a:rPr lang="en-US" dirty="0">
                          <a:solidFill>
                            <a:srgbClr val="0070C0"/>
                          </a:solidFill>
                        </a:rPr>
                        <a:t>IS-IS for IPv6</a:t>
                      </a:r>
                    </a:p>
                  </a:txBody>
                  <a:tcPr/>
                </a:tc>
                <a:tc>
                  <a:txBody>
                    <a:bodyPr/>
                    <a:lstStyle/>
                    <a:p>
                      <a:r>
                        <a:rPr lang="en-US" dirty="0">
                          <a:solidFill>
                            <a:srgbClr val="FF0000"/>
                          </a:solidFill>
                        </a:rPr>
                        <a:t>BGP-MP</a:t>
                      </a:r>
                    </a:p>
                  </a:txBody>
                  <a:tcPr/>
                </a:tc>
                <a:extLst>
                  <a:ext uri="{0D108BD9-81ED-4DB2-BD59-A6C34878D82A}">
                    <a16:rowId xmlns:a16="http://schemas.microsoft.com/office/drawing/2014/main" val="3782529501"/>
                  </a:ext>
                </a:extLst>
              </a:tr>
            </a:tbl>
          </a:graphicData>
        </a:graphic>
      </p:graphicFrame>
    </p:spTree>
    <p:extLst>
      <p:ext uri="{BB962C8B-B14F-4D97-AF65-F5344CB8AC3E}">
        <p14:creationId xmlns:p14="http://schemas.microsoft.com/office/powerpoint/2010/main" val="18007546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313504" cy="684962"/>
          </a:xfrm>
        </p:spPr>
        <p:txBody>
          <a:bodyPr>
            <a:noAutofit/>
          </a:bodyPr>
          <a:lstStyle/>
          <a:p>
            <a:r>
              <a:rPr lang="en-US" sz="3600" dirty="0">
                <a:solidFill>
                  <a:schemeClr val="accent1">
                    <a:lumMod val="50000"/>
                  </a:schemeClr>
                </a:solidFill>
              </a:rPr>
              <a:t>VI – Infrastructure: Operations</a:t>
            </a:r>
            <a:endParaRPr lang="en-GB" sz="3600" dirty="0">
              <a:solidFill>
                <a:schemeClr val="accent1">
                  <a:lumMod val="50000"/>
                </a:schemeClr>
              </a:solidFill>
            </a:endParaRPr>
          </a:p>
        </p:txBody>
      </p:sp>
      <p:sp>
        <p:nvSpPr>
          <p:cNvPr id="14" name="Rectangle 13"/>
          <p:cNvSpPr/>
          <p:nvPr/>
        </p:nvSpPr>
        <p:spPr>
          <a:xfrm>
            <a:off x="3918992" y="908725"/>
            <a:ext cx="8089819" cy="4031873"/>
          </a:xfrm>
          <a:prstGeom prst="rect">
            <a:avLst/>
          </a:prstGeom>
        </p:spPr>
        <p:txBody>
          <a:bodyPr wrap="square">
            <a:spAutoFit/>
          </a:bodyPr>
          <a:lstStyle/>
          <a:p>
            <a:pPr marL="342900" indent="-342900" algn="just">
              <a:buFont typeface="Wingdings" panose="05000000000000000000" pitchFamily="2" charset="2"/>
              <a:buChar char="ü"/>
            </a:pPr>
            <a:r>
              <a:rPr lang="en-CA" sz="1600" b="1" dirty="0">
                <a:solidFill>
                  <a:schemeClr val="accent1"/>
                </a:solidFill>
                <a:effectLst>
                  <a:outerShdw blurRad="38100" dist="38100" dir="2700000" algn="tl">
                    <a:srgbClr val="000000">
                      <a:alpha val="43137"/>
                    </a:srgbClr>
                  </a:outerShdw>
                </a:effectLst>
              </a:rPr>
              <a:t>Network Address Translation (NAT) </a:t>
            </a:r>
            <a:r>
              <a:rPr lang="en-CA" sz="1600" dirty="0">
                <a:solidFill>
                  <a:srgbClr val="000000"/>
                </a:solidFill>
              </a:rPr>
              <a:t>translates private IPv4 addresses to public IPv4 addresses.</a:t>
            </a:r>
            <a:endParaRPr lang="en-US" sz="1600" dirty="0">
              <a:solidFill>
                <a:srgbClr val="000000"/>
              </a:solidFill>
            </a:endParaRPr>
          </a:p>
          <a:p>
            <a:pPr marL="342900" indent="-342900" algn="just">
              <a:buFont typeface="Wingdings" panose="05000000000000000000" pitchFamily="2" charset="2"/>
              <a:buChar char="ü"/>
            </a:pPr>
            <a:endParaRPr lang="en-CA" sz="1600" dirty="0">
              <a:solidFill>
                <a:srgbClr val="000000"/>
              </a:solidFill>
            </a:endParaRPr>
          </a:p>
          <a:p>
            <a:pPr marL="342900" indent="-342900" algn="just">
              <a:buFont typeface="Wingdings" panose="05000000000000000000" pitchFamily="2" charset="2"/>
              <a:buChar char="ü"/>
            </a:pPr>
            <a:r>
              <a:rPr lang="en-CA" sz="1600" dirty="0">
                <a:solidFill>
                  <a:srgbClr val="000000"/>
                </a:solidFill>
              </a:rPr>
              <a:t>NAT is typically </a:t>
            </a:r>
            <a:r>
              <a:rPr lang="en-CA" sz="1600" b="1" i="1" dirty="0">
                <a:solidFill>
                  <a:schemeClr val="accent1"/>
                </a:solidFill>
                <a:effectLst>
                  <a:outerShdw blurRad="38100" dist="38100" dir="2700000" algn="tl">
                    <a:srgbClr val="000000">
                      <a:alpha val="43137"/>
                    </a:srgbClr>
                  </a:outerShdw>
                </a:effectLst>
              </a:rPr>
              <a:t>enabled on the edge router</a:t>
            </a:r>
            <a:r>
              <a:rPr lang="en-CA" sz="1600" dirty="0">
                <a:solidFill>
                  <a:srgbClr val="000000"/>
                </a:solidFill>
              </a:rPr>
              <a:t> connecting to the internet.</a:t>
            </a:r>
          </a:p>
          <a:p>
            <a:pPr marL="342900" indent="-342900" algn="just">
              <a:buFont typeface="Wingdings" panose="05000000000000000000" pitchFamily="2" charset="2"/>
              <a:buChar char="ü"/>
            </a:pPr>
            <a:endParaRPr lang="en-CA" sz="1600" dirty="0">
              <a:solidFill>
                <a:srgbClr val="000000"/>
              </a:solidFill>
            </a:endParaRPr>
          </a:p>
          <a:p>
            <a:pPr marL="342900" indent="-342900" algn="just">
              <a:buFont typeface="Wingdings" panose="05000000000000000000" pitchFamily="2" charset="2"/>
              <a:buChar char="ü"/>
            </a:pPr>
            <a:r>
              <a:rPr lang="en-CA" sz="1600" dirty="0">
                <a:solidFill>
                  <a:srgbClr val="000000"/>
                </a:solidFill>
              </a:rPr>
              <a:t>It translates the </a:t>
            </a:r>
            <a:r>
              <a:rPr lang="en-CA" sz="1600" b="1" i="1" dirty="0">
                <a:solidFill>
                  <a:schemeClr val="accent1"/>
                </a:solidFill>
                <a:effectLst>
                  <a:outerShdw blurRad="38100" dist="38100" dir="2700000" algn="tl">
                    <a:srgbClr val="000000">
                      <a:alpha val="43137"/>
                    </a:srgbClr>
                  </a:outerShdw>
                </a:effectLst>
              </a:rPr>
              <a:t>internal private address to a public global IP address.</a:t>
            </a:r>
          </a:p>
          <a:p>
            <a:pPr marL="342900" indent="-342900" algn="just">
              <a:buFont typeface="Wingdings" panose="05000000000000000000" pitchFamily="2" charset="2"/>
              <a:buChar char="ü"/>
            </a:pPr>
            <a:endParaRPr lang="en-CA" altLang="en-US" sz="1600" b="1" i="1" dirty="0">
              <a:solidFill>
                <a:schemeClr val="accent1"/>
              </a:solidFill>
              <a:effectLst>
                <a:outerShdw blurRad="38100" dist="38100" dir="2700000" algn="tl">
                  <a:srgbClr val="000000">
                    <a:alpha val="43137"/>
                  </a:srgbClr>
                </a:outerShdw>
              </a:effectLst>
              <a:sym typeface="Wingdings" panose="05000000000000000000" pitchFamily="2" charset="2"/>
            </a:endParaRPr>
          </a:p>
          <a:p>
            <a:pPr marL="342900" indent="-342900" algn="just">
              <a:buFont typeface="Wingdings" panose="05000000000000000000" pitchFamily="2" charset="2"/>
              <a:buChar char="ü"/>
            </a:pPr>
            <a:r>
              <a:rPr lang="en-GB" altLang="en-US" sz="1600" dirty="0">
                <a:solidFill>
                  <a:srgbClr val="000000"/>
                </a:solidFill>
                <a:sym typeface="Wingdings" panose="05000000000000000000" pitchFamily="2" charset="2"/>
              </a:rPr>
              <a:t>Port Address Translation (PAT) </a:t>
            </a:r>
          </a:p>
          <a:p>
            <a:pPr marL="800100" lvl="1" indent="-342900" algn="just">
              <a:buFont typeface="Wingdings" panose="05000000000000000000" pitchFamily="2" charset="2"/>
              <a:buChar char="ü"/>
            </a:pPr>
            <a:r>
              <a:rPr lang="en-GB" altLang="en-US" sz="1600" dirty="0">
                <a:solidFill>
                  <a:srgbClr val="000000"/>
                </a:solidFill>
                <a:sym typeface="Wingdings" panose="05000000000000000000" pitchFamily="2" charset="2"/>
              </a:rPr>
              <a:t>Translates multiple local IP addresses to a single external IP address supplied by ISP</a:t>
            </a:r>
          </a:p>
          <a:p>
            <a:pPr marL="800100" lvl="1" indent="-342900" algn="just">
              <a:buFont typeface="Wingdings" panose="05000000000000000000" pitchFamily="2" charset="2"/>
              <a:buChar char="ü"/>
            </a:pPr>
            <a:r>
              <a:rPr lang="en-GB" altLang="en-US" sz="1600" dirty="0">
                <a:solidFill>
                  <a:srgbClr val="000000"/>
                </a:solidFill>
                <a:sym typeface="Wingdings" panose="05000000000000000000" pitchFamily="2" charset="2"/>
              </a:rPr>
              <a:t>Remembers source port number used by local machine when requesting a network service (e.g. web) </a:t>
            </a:r>
          </a:p>
          <a:p>
            <a:pPr marL="800100" lvl="1" indent="-342900" algn="just">
              <a:buFont typeface="Wingdings" panose="05000000000000000000" pitchFamily="2" charset="2"/>
              <a:buChar char="ü"/>
            </a:pPr>
            <a:r>
              <a:rPr lang="en-GB" altLang="en-US" sz="1600" dirty="0">
                <a:solidFill>
                  <a:srgbClr val="000000"/>
                </a:solidFill>
                <a:sym typeface="Wingdings" panose="05000000000000000000" pitchFamily="2" charset="2"/>
              </a:rPr>
              <a:t>Responses are routed to correct local machine by looking up port number  now the destination port</a:t>
            </a:r>
          </a:p>
          <a:p>
            <a:pPr marL="800100" lvl="1" indent="-342900" algn="just">
              <a:buFont typeface="Wingdings" panose="05000000000000000000" pitchFamily="2" charset="2"/>
              <a:buChar char="ü"/>
            </a:pPr>
            <a:endParaRPr lang="en-GB" altLang="en-US" sz="1600" dirty="0">
              <a:solidFill>
                <a:srgbClr val="000000"/>
              </a:solidFill>
              <a:sym typeface="Wingdings" panose="05000000000000000000" pitchFamily="2" charset="2"/>
            </a:endParaRPr>
          </a:p>
          <a:p>
            <a:pPr marL="285750" indent="-285750">
              <a:buFont typeface="Wingdings" panose="05000000000000000000" pitchFamily="2" charset="2"/>
              <a:buChar char="ü"/>
            </a:pPr>
            <a:r>
              <a:rPr lang="en-GB" altLang="en-US" sz="1600" dirty="0">
                <a:solidFill>
                  <a:srgbClr val="000000"/>
                </a:solidFill>
              </a:rPr>
              <a:t>NAT &amp; PAT can be applied together</a:t>
            </a:r>
          </a:p>
          <a:p>
            <a:pPr marL="342900" indent="-342900" algn="just">
              <a:buFont typeface="Wingdings" panose="05000000000000000000" pitchFamily="2" charset="2"/>
              <a:buChar char="ü"/>
            </a:pPr>
            <a:endParaRPr lang="en-CA" sz="1600" dirty="0">
              <a:solidFill>
                <a:srgbClr val="000000"/>
              </a:solidFill>
            </a:endParaRPr>
          </a:p>
        </p:txBody>
      </p:sp>
      <p:pic>
        <p:nvPicPr>
          <p:cNvPr id="15" name="Picture 14">
            <a:extLst>
              <a:ext uri="{FF2B5EF4-FFF2-40B4-BE49-F238E27FC236}">
                <a16:creationId xmlns:a16="http://schemas.microsoft.com/office/drawing/2014/main" id="{012E9573-E9D0-43E1-8820-1689885BBBE5}"/>
              </a:ext>
            </a:extLst>
          </p:cNvPr>
          <p:cNvPicPr>
            <a:picLocks noChangeAspect="1"/>
          </p:cNvPicPr>
          <p:nvPr/>
        </p:nvPicPr>
        <p:blipFill>
          <a:blip r:embed="rId2"/>
          <a:stretch>
            <a:fillRect/>
          </a:stretch>
        </p:blipFill>
        <p:spPr>
          <a:xfrm>
            <a:off x="183189" y="1473722"/>
            <a:ext cx="3727206" cy="2543839"/>
          </a:xfrm>
          <a:prstGeom prst="rect">
            <a:avLst/>
          </a:prstGeom>
        </p:spPr>
      </p:pic>
    </p:spTree>
    <p:extLst>
      <p:ext uri="{BB962C8B-B14F-4D97-AF65-F5344CB8AC3E}">
        <p14:creationId xmlns:p14="http://schemas.microsoft.com/office/powerpoint/2010/main" val="1526353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323443" cy="605448"/>
          </a:xfrm>
        </p:spPr>
        <p:txBody>
          <a:bodyPr>
            <a:noAutofit/>
          </a:bodyPr>
          <a:lstStyle/>
          <a:p>
            <a:r>
              <a:rPr lang="en-US" sz="3600" dirty="0">
                <a:solidFill>
                  <a:schemeClr val="accent1">
                    <a:lumMod val="50000"/>
                  </a:schemeClr>
                </a:solidFill>
              </a:rPr>
              <a:t>VII – Servers</a:t>
            </a:r>
            <a:endParaRPr lang="en-GB" sz="3600" dirty="0">
              <a:solidFill>
                <a:schemeClr val="accent1">
                  <a:lumMod val="50000"/>
                </a:schemeClr>
              </a:solidFill>
            </a:endParaRPr>
          </a:p>
        </p:txBody>
      </p:sp>
      <p:sp>
        <p:nvSpPr>
          <p:cNvPr id="14" name="Rectangle 13"/>
          <p:cNvSpPr/>
          <p:nvPr/>
        </p:nvSpPr>
        <p:spPr>
          <a:xfrm>
            <a:off x="304568" y="1001912"/>
            <a:ext cx="11351373" cy="4093428"/>
          </a:xfrm>
          <a:prstGeom prst="rect">
            <a:avLst/>
          </a:prstGeom>
        </p:spPr>
        <p:txBody>
          <a:bodyPr wrap="square">
            <a:spAutoFit/>
          </a:bodyPr>
          <a:lstStyle/>
          <a:p>
            <a:pPr marL="342900" lvl="1" indent="-342900" algn="just">
              <a:buFont typeface="Wingdings" panose="05000000000000000000" pitchFamily="2" charset="2"/>
              <a:buChar char="q"/>
            </a:pPr>
            <a:r>
              <a:rPr lang="en-GB" sz="2000" b="1" dirty="0">
                <a:solidFill>
                  <a:srgbClr val="000000"/>
                </a:solidFill>
              </a:rPr>
              <a:t>Windows Server </a:t>
            </a:r>
            <a:r>
              <a:rPr lang="en-GB" sz="2000" dirty="0">
                <a:solidFill>
                  <a:srgbClr val="000000"/>
                </a:solidFill>
              </a:rPr>
              <a:t>has evolved from a simple file server to an operating system that is capable of handling multiple network services in complex environments, such as corporate/enterprise networks. </a:t>
            </a:r>
          </a:p>
          <a:p>
            <a:pPr marL="342900" lvl="1" indent="-342900" algn="just">
              <a:buFont typeface="Wingdings" panose="05000000000000000000" pitchFamily="2" charset="2"/>
              <a:buChar char="q"/>
            </a:pPr>
            <a:endParaRPr lang="en-GB" sz="2000" dirty="0">
              <a:solidFill>
                <a:srgbClr val="000000"/>
              </a:solidFill>
            </a:endParaRPr>
          </a:p>
          <a:p>
            <a:pPr marL="342900" lvl="1" indent="-342900" algn="just">
              <a:buFont typeface="Wingdings" panose="05000000000000000000" pitchFamily="2" charset="2"/>
              <a:buChar char="q"/>
            </a:pPr>
            <a:r>
              <a:rPr lang="en-GB" sz="2000" dirty="0">
                <a:solidFill>
                  <a:srgbClr val="000000"/>
                </a:solidFill>
              </a:rPr>
              <a:t>Windows Server OS is one example OS platform, that can provide network services such as domain controllers, web servers, print servers, and file servers.</a:t>
            </a:r>
          </a:p>
          <a:p>
            <a:pPr marL="342900" lvl="1" indent="-342900" algn="just">
              <a:buFont typeface="Wingdings" panose="05000000000000000000" pitchFamily="2" charset="2"/>
              <a:buChar char="q"/>
            </a:pPr>
            <a:endParaRPr lang="en-GB" sz="2000" dirty="0">
              <a:solidFill>
                <a:srgbClr val="000000"/>
              </a:solidFill>
            </a:endParaRPr>
          </a:p>
          <a:p>
            <a:pPr marL="342900" lvl="1" indent="-342900" algn="just">
              <a:buFont typeface="Wingdings" panose="05000000000000000000" pitchFamily="2" charset="2"/>
              <a:buChar char="q"/>
            </a:pPr>
            <a:r>
              <a:rPr lang="en-GB" sz="2000" dirty="0">
                <a:solidFill>
                  <a:srgbClr val="000000"/>
                </a:solidFill>
              </a:rPr>
              <a:t>It often acts as a separate platform in which enterprise applications such as Exchange Server, SQL Server, SharePoint Server, and others are executed. </a:t>
            </a:r>
          </a:p>
          <a:p>
            <a:pPr marL="342900" lvl="1" indent="-342900" algn="just">
              <a:buFont typeface="Wingdings" panose="05000000000000000000" pitchFamily="2" charset="2"/>
              <a:buChar char="q"/>
            </a:pPr>
            <a:endParaRPr lang="en-GB" sz="2000" dirty="0">
              <a:solidFill>
                <a:srgbClr val="000000"/>
              </a:solidFill>
            </a:endParaRPr>
          </a:p>
          <a:p>
            <a:pPr marL="342900" lvl="1" indent="-342900" algn="just">
              <a:buFont typeface="Wingdings" panose="05000000000000000000" pitchFamily="2" charset="2"/>
              <a:buChar char="q"/>
            </a:pPr>
            <a:r>
              <a:rPr lang="en-GB" sz="2000" dirty="0">
                <a:solidFill>
                  <a:srgbClr val="000000"/>
                </a:solidFill>
              </a:rPr>
              <a:t>With its robust performance, advanced functionality and security, nowadays, Windows Server is shaping cloud computing.</a:t>
            </a:r>
          </a:p>
          <a:p>
            <a:pPr marL="342900" lvl="1" indent="-342900" algn="just">
              <a:buFont typeface="Wingdings" panose="05000000000000000000" pitchFamily="2" charset="2"/>
              <a:buChar char="q"/>
            </a:pPr>
            <a:endParaRPr lang="en-GB" sz="2000" dirty="0">
              <a:solidFill>
                <a:srgbClr val="000000"/>
              </a:solidFill>
            </a:endParaRPr>
          </a:p>
          <a:p>
            <a:pPr marL="342900" lvl="1" indent="-342900" algn="just">
              <a:buFont typeface="Wingdings" panose="05000000000000000000" pitchFamily="2" charset="2"/>
              <a:buChar char="q"/>
            </a:pPr>
            <a:r>
              <a:rPr lang="en-GB" sz="2000" b="1" dirty="0">
                <a:solidFill>
                  <a:srgbClr val="000000"/>
                </a:solidFill>
              </a:rPr>
              <a:t>MS Azure, </a:t>
            </a:r>
            <a:r>
              <a:rPr lang="en-GB" sz="2000" dirty="0">
                <a:solidFill>
                  <a:srgbClr val="000000"/>
                </a:solidFill>
              </a:rPr>
              <a:t>runs off a specialised </a:t>
            </a:r>
            <a:r>
              <a:rPr lang="en-GB" sz="2000" i="1" dirty="0">
                <a:solidFill>
                  <a:srgbClr val="000000"/>
                </a:solidFill>
              </a:rPr>
              <a:t>Windows Server version </a:t>
            </a:r>
            <a:r>
              <a:rPr lang="en-GB" sz="2000" dirty="0">
                <a:solidFill>
                  <a:srgbClr val="000000"/>
                </a:solidFill>
              </a:rPr>
              <a:t>and ‘</a:t>
            </a:r>
            <a:r>
              <a:rPr lang="en-GB" sz="2000" i="1" dirty="0">
                <a:solidFill>
                  <a:srgbClr val="000000"/>
                </a:solidFill>
              </a:rPr>
              <a:t>minimalistic </a:t>
            </a:r>
            <a:r>
              <a:rPr lang="en-GB" sz="2000" b="1" i="1" dirty="0">
                <a:solidFill>
                  <a:srgbClr val="000000"/>
                </a:solidFill>
              </a:rPr>
              <a:t>Hyper-V</a:t>
            </a:r>
            <a:r>
              <a:rPr lang="en-GB" sz="2000" i="1" dirty="0">
                <a:solidFill>
                  <a:srgbClr val="000000"/>
                </a:solidFill>
              </a:rPr>
              <a:t> architecture</a:t>
            </a:r>
            <a:r>
              <a:rPr lang="en-GB" sz="2000" dirty="0">
                <a:solidFill>
                  <a:srgbClr val="000000"/>
                </a:solidFill>
              </a:rPr>
              <a:t>’.</a:t>
            </a:r>
          </a:p>
        </p:txBody>
      </p:sp>
    </p:spTree>
    <p:extLst>
      <p:ext uri="{BB962C8B-B14F-4D97-AF65-F5344CB8AC3E}">
        <p14:creationId xmlns:p14="http://schemas.microsoft.com/office/powerpoint/2010/main" val="30260983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432774" cy="724718"/>
          </a:xfrm>
        </p:spPr>
        <p:txBody>
          <a:bodyPr>
            <a:noAutofit/>
          </a:bodyPr>
          <a:lstStyle/>
          <a:p>
            <a:r>
              <a:rPr lang="en-US" sz="3600" dirty="0">
                <a:solidFill>
                  <a:schemeClr val="accent1">
                    <a:lumMod val="50000"/>
                  </a:schemeClr>
                </a:solidFill>
              </a:rPr>
              <a:t>VII – Servers: Hardware &amp; Software </a:t>
            </a:r>
            <a:endParaRPr lang="en-GB" sz="3600" dirty="0">
              <a:solidFill>
                <a:schemeClr val="accent1">
                  <a:lumMod val="50000"/>
                </a:schemeClr>
              </a:solidFill>
            </a:endParaRPr>
          </a:p>
        </p:txBody>
      </p:sp>
      <p:sp>
        <p:nvSpPr>
          <p:cNvPr id="14" name="Rectangle 13"/>
          <p:cNvSpPr/>
          <p:nvPr/>
        </p:nvSpPr>
        <p:spPr>
          <a:xfrm>
            <a:off x="311476" y="724718"/>
            <a:ext cx="11351373" cy="5078313"/>
          </a:xfrm>
          <a:prstGeom prst="rect">
            <a:avLst/>
          </a:prstGeom>
        </p:spPr>
        <p:txBody>
          <a:bodyPr wrap="square">
            <a:spAutoFit/>
          </a:bodyPr>
          <a:lstStyle/>
          <a:p>
            <a:pPr marL="342900" lvl="1" indent="-342900" algn="just">
              <a:buFont typeface="Courier New" panose="02070309020205020404" pitchFamily="49" charset="0"/>
              <a:buChar char="o"/>
            </a:pPr>
            <a:r>
              <a:rPr lang="en-GB" dirty="0">
                <a:solidFill>
                  <a:srgbClr val="000000"/>
                </a:solidFill>
              </a:rPr>
              <a:t>Computer hardware represents physical components of a server and software represents logical components of a server. </a:t>
            </a:r>
          </a:p>
          <a:p>
            <a:pPr marL="342900" lvl="1" indent="-342900" algn="just">
              <a:buFont typeface="Courier New" panose="02070309020205020404" pitchFamily="49" charset="0"/>
              <a:buChar char="o"/>
            </a:pPr>
            <a:endParaRPr lang="en-GB" dirty="0">
              <a:solidFill>
                <a:srgbClr val="000000"/>
              </a:solidFill>
            </a:endParaRPr>
          </a:p>
          <a:p>
            <a:pPr marL="342900" lvl="1" indent="-342900" algn="just">
              <a:buFont typeface="Courier New" panose="02070309020205020404" pitchFamily="49" charset="0"/>
              <a:buChar char="o"/>
            </a:pPr>
            <a:r>
              <a:rPr lang="en-GB" dirty="0">
                <a:solidFill>
                  <a:srgbClr val="000000"/>
                </a:solidFill>
              </a:rPr>
              <a:t>The primary role of the server is to provide network services to the clients, a server requires powerful hardware too, because software such as Windows Server is designed to process large workloads.</a:t>
            </a:r>
          </a:p>
          <a:p>
            <a:pPr marL="342900" lvl="1" indent="-342900" algn="just">
              <a:buFont typeface="Courier New" panose="02070309020205020404" pitchFamily="49" charset="0"/>
              <a:buChar char="o"/>
            </a:pPr>
            <a:endParaRPr lang="en-GB" dirty="0">
              <a:solidFill>
                <a:srgbClr val="000000"/>
              </a:solidFill>
            </a:endParaRPr>
          </a:p>
          <a:p>
            <a:pPr marL="342900" lvl="1" indent="-342900" algn="just">
              <a:buFont typeface="Courier New" panose="02070309020205020404" pitchFamily="49" charset="0"/>
              <a:buChar char="o"/>
            </a:pPr>
            <a:r>
              <a:rPr lang="en-GB" dirty="0">
                <a:solidFill>
                  <a:srgbClr val="000000"/>
                </a:solidFill>
              </a:rPr>
              <a:t>The hardware is required to be </a:t>
            </a:r>
            <a:r>
              <a:rPr lang="en-GB" b="1" dirty="0">
                <a:solidFill>
                  <a:srgbClr val="000000"/>
                </a:solidFill>
              </a:rPr>
              <a:t>durable and constructed from high-quality materials </a:t>
            </a:r>
            <a:r>
              <a:rPr lang="en-GB" dirty="0">
                <a:solidFill>
                  <a:srgbClr val="000000"/>
                </a:solidFill>
              </a:rPr>
              <a:t>so it can continually deliver services and support network-based operations. Hence, distinguishing it from the ‘consumer computer system’.</a:t>
            </a:r>
          </a:p>
          <a:p>
            <a:pPr marL="0" lvl="1" algn="just"/>
            <a:endParaRPr lang="en-GB" b="1" dirty="0">
              <a:solidFill>
                <a:srgbClr val="000000"/>
              </a:solidFill>
            </a:endParaRPr>
          </a:p>
          <a:p>
            <a:pPr marL="342900" lvl="1" indent="-342900" algn="just">
              <a:buFont typeface="Courier New" panose="02070309020205020404" pitchFamily="49" charset="0"/>
              <a:buChar char="o"/>
            </a:pPr>
            <a:r>
              <a:rPr lang="en-GB" dirty="0">
                <a:solidFill>
                  <a:srgbClr val="000000"/>
                </a:solidFill>
              </a:rPr>
              <a:t>A server has more substantial hardware requirements  (e.g. Intel Xeon base/AMD Threadripper CPU, Large dedicated </a:t>
            </a:r>
          </a:p>
          <a:p>
            <a:pPr marL="0" lvl="1" algn="just"/>
            <a:r>
              <a:rPr lang="en-GB" dirty="0">
                <a:solidFill>
                  <a:srgbClr val="000000"/>
                </a:solidFill>
              </a:rPr>
              <a:t>       storage (e.g. Storage Area Networks), (Very low latency networking e.g. Integrated switches e.g. Cisco Ethernet  </a:t>
            </a:r>
          </a:p>
          <a:p>
            <a:pPr marL="0" lvl="1" algn="just"/>
            <a:r>
              <a:rPr lang="en-GB" dirty="0">
                <a:solidFill>
                  <a:srgbClr val="000000"/>
                </a:solidFill>
              </a:rPr>
              <a:t>       switch modules, or Fiber channel switch modules, which provide local high speed internal (SAN) and external </a:t>
            </a:r>
          </a:p>
          <a:p>
            <a:pPr marL="0" lvl="1" algn="just"/>
            <a:r>
              <a:rPr lang="en-GB" dirty="0">
                <a:solidFill>
                  <a:srgbClr val="000000"/>
                </a:solidFill>
              </a:rPr>
              <a:t>       network connectivity, or powerful converged NIC’s (CNAs) or Mezzanine cards. </a:t>
            </a:r>
          </a:p>
          <a:p>
            <a:pPr marL="342900" lvl="1" indent="-342900" algn="just">
              <a:buFont typeface="Courier New" panose="02070309020205020404" pitchFamily="49" charset="0"/>
              <a:buChar char="o"/>
            </a:pPr>
            <a:endParaRPr lang="en-GB" dirty="0">
              <a:solidFill>
                <a:srgbClr val="000000"/>
              </a:solidFill>
            </a:endParaRPr>
          </a:p>
          <a:p>
            <a:pPr marL="342900" lvl="1" indent="-342900" algn="just">
              <a:buFont typeface="Courier New" panose="02070309020205020404" pitchFamily="49" charset="0"/>
              <a:buChar char="o"/>
            </a:pPr>
            <a:r>
              <a:rPr lang="en-GB" dirty="0">
                <a:solidFill>
                  <a:srgbClr val="000000"/>
                </a:solidFill>
              </a:rPr>
              <a:t>Servers are also specific to the types of services it provides; e.g. a database server requires more memory and storage space, a compute cluster would require a server-class CPU as opposed to a consumer based CPU. </a:t>
            </a:r>
          </a:p>
          <a:p>
            <a:pPr marL="800100" lvl="2" indent="-342900" algn="just">
              <a:buFont typeface="Arial" panose="020B0604020202020204" pitchFamily="34" charset="0"/>
              <a:buChar char="•"/>
            </a:pPr>
            <a:endParaRPr lang="en-GB" dirty="0">
              <a:solidFill>
                <a:srgbClr val="000000"/>
              </a:solidFill>
            </a:endParaRPr>
          </a:p>
          <a:p>
            <a:pPr marL="342900" lvl="1" indent="-342900" algn="just">
              <a:buFont typeface="Courier New" panose="02070309020205020404" pitchFamily="49" charset="0"/>
              <a:buChar char="o"/>
            </a:pPr>
            <a:r>
              <a:rPr lang="en-GB" dirty="0">
                <a:solidFill>
                  <a:srgbClr val="000000"/>
                </a:solidFill>
              </a:rPr>
              <a:t>The </a:t>
            </a:r>
            <a:r>
              <a:rPr lang="en-GB" b="1" dirty="0">
                <a:solidFill>
                  <a:srgbClr val="000000"/>
                </a:solidFill>
              </a:rPr>
              <a:t>CPU, memory, disk, and networking </a:t>
            </a:r>
            <a:r>
              <a:rPr lang="en-GB" dirty="0">
                <a:solidFill>
                  <a:srgbClr val="000000"/>
                </a:solidFill>
              </a:rPr>
              <a:t>are key components for performance.</a:t>
            </a:r>
          </a:p>
        </p:txBody>
      </p:sp>
    </p:spTree>
    <p:extLst>
      <p:ext uri="{BB962C8B-B14F-4D97-AF65-F5344CB8AC3E}">
        <p14:creationId xmlns:p14="http://schemas.microsoft.com/office/powerpoint/2010/main" val="38729949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025270" cy="635266"/>
          </a:xfrm>
        </p:spPr>
        <p:txBody>
          <a:bodyPr>
            <a:noAutofit/>
          </a:bodyPr>
          <a:lstStyle/>
          <a:p>
            <a:r>
              <a:rPr lang="en-US" sz="3600" dirty="0">
                <a:solidFill>
                  <a:schemeClr val="accent1">
                    <a:lumMod val="50000"/>
                  </a:schemeClr>
                </a:solidFill>
              </a:rPr>
              <a:t>VII – Servers: Hardware – Memory, Disk</a:t>
            </a:r>
            <a:endParaRPr lang="en-GB" sz="3600" dirty="0">
              <a:solidFill>
                <a:schemeClr val="accent1">
                  <a:lumMod val="50000"/>
                </a:schemeClr>
              </a:solidFill>
            </a:endParaRPr>
          </a:p>
        </p:txBody>
      </p:sp>
      <p:sp>
        <p:nvSpPr>
          <p:cNvPr id="14" name="Rectangle 13"/>
          <p:cNvSpPr/>
          <p:nvPr/>
        </p:nvSpPr>
        <p:spPr>
          <a:xfrm>
            <a:off x="240616" y="720303"/>
            <a:ext cx="11351373" cy="5016758"/>
          </a:xfrm>
          <a:prstGeom prst="rect">
            <a:avLst/>
          </a:prstGeom>
        </p:spPr>
        <p:txBody>
          <a:bodyPr wrap="square">
            <a:spAutoFit/>
          </a:bodyPr>
          <a:lstStyle/>
          <a:p>
            <a:pPr marL="342900" lvl="1" indent="-342900" algn="just">
              <a:buFont typeface="Courier New" panose="02070309020205020404" pitchFamily="49" charset="0"/>
              <a:buChar char="o"/>
            </a:pPr>
            <a:r>
              <a:rPr lang="en-GB" sz="2000" dirty="0">
                <a:solidFill>
                  <a:srgbClr val="000000"/>
                </a:solidFill>
              </a:rPr>
              <a:t>RAM represents the </a:t>
            </a:r>
            <a:r>
              <a:rPr lang="en-GB" sz="2000" b="1" dirty="0">
                <a:solidFill>
                  <a:srgbClr val="000000"/>
                </a:solidFill>
              </a:rPr>
              <a:t>server's working memory</a:t>
            </a:r>
            <a:r>
              <a:rPr lang="en-GB" sz="2000" dirty="0">
                <a:solidFill>
                  <a:srgbClr val="000000"/>
                </a:solidFill>
              </a:rPr>
              <a:t>, which is used by Windows Server 2022 and server applications. Thus, the more RAM on the server, the more applications can run simultaneously. </a:t>
            </a:r>
          </a:p>
          <a:p>
            <a:pPr marL="342900" lvl="1" indent="-342900" algn="just">
              <a:buFont typeface="Courier New" panose="02070309020205020404" pitchFamily="49" charset="0"/>
              <a:buChar char="o"/>
            </a:pPr>
            <a:endParaRPr lang="en-GB" sz="2000" dirty="0">
              <a:solidFill>
                <a:srgbClr val="000000"/>
              </a:solidFill>
            </a:endParaRPr>
          </a:p>
          <a:p>
            <a:pPr marL="342900" lvl="1" indent="-342900" algn="just">
              <a:buFont typeface="Courier New" panose="02070309020205020404" pitchFamily="49" charset="0"/>
              <a:buChar char="o"/>
            </a:pPr>
            <a:r>
              <a:rPr lang="en-GB" sz="2000" dirty="0">
                <a:solidFill>
                  <a:srgbClr val="000000"/>
                </a:solidFill>
              </a:rPr>
              <a:t>Data is usually stored on a disk. In servers, it is common to have multiple disk </a:t>
            </a:r>
            <a:r>
              <a:rPr lang="en-GB" sz="2000" i="1" dirty="0">
                <a:solidFill>
                  <a:srgbClr val="000000"/>
                </a:solidFill>
              </a:rPr>
              <a:t>(Volumes)</a:t>
            </a:r>
            <a:r>
              <a:rPr lang="en-GB" sz="2000" dirty="0">
                <a:solidFill>
                  <a:srgbClr val="000000"/>
                </a:solidFill>
              </a:rPr>
              <a:t>, which is referred to as the </a:t>
            </a:r>
            <a:r>
              <a:rPr lang="en-GB" sz="2000" b="1" dirty="0">
                <a:solidFill>
                  <a:srgbClr val="000000"/>
                </a:solidFill>
              </a:rPr>
              <a:t>server's disk sub-system</a:t>
            </a:r>
            <a:r>
              <a:rPr lang="en-GB" sz="2000" dirty="0">
                <a:solidFill>
                  <a:srgbClr val="000000"/>
                </a:solidFill>
              </a:rPr>
              <a:t>. As for disk performance, </a:t>
            </a:r>
            <a:r>
              <a:rPr lang="en-GB" sz="2000" i="1" dirty="0">
                <a:solidFill>
                  <a:srgbClr val="000000"/>
                </a:solidFill>
              </a:rPr>
              <a:t>read/write speed </a:t>
            </a:r>
            <a:r>
              <a:rPr lang="en-GB" sz="2000" dirty="0">
                <a:solidFill>
                  <a:srgbClr val="000000"/>
                </a:solidFill>
              </a:rPr>
              <a:t>is an element that must be taken into consideration, because the faster the disk's throughput, the higher the performance of your disk sub-system.</a:t>
            </a:r>
          </a:p>
          <a:p>
            <a:pPr marL="342900" lvl="1" indent="-342900" algn="just">
              <a:buFont typeface="Courier New" panose="02070309020205020404" pitchFamily="49" charset="0"/>
              <a:buChar char="o"/>
            </a:pPr>
            <a:endParaRPr lang="en-GB" sz="2000" dirty="0">
              <a:solidFill>
                <a:srgbClr val="000000"/>
              </a:solidFill>
            </a:endParaRPr>
          </a:p>
          <a:p>
            <a:pPr marL="342900" lvl="1" indent="-342900" algn="just">
              <a:buFont typeface="Courier New" panose="02070309020205020404" pitchFamily="49" charset="0"/>
              <a:buChar char="o"/>
            </a:pPr>
            <a:r>
              <a:rPr lang="en-GB" sz="2000" dirty="0">
                <a:solidFill>
                  <a:srgbClr val="000000"/>
                </a:solidFill>
              </a:rPr>
              <a:t>One common performance metric used to evaluate a Server’s performance is </a:t>
            </a:r>
            <a:r>
              <a:rPr lang="en-GB" sz="2000" b="1" dirty="0">
                <a:solidFill>
                  <a:srgbClr val="000000"/>
                </a:solidFill>
              </a:rPr>
              <a:t>IOPS (Input Output Operations per second)</a:t>
            </a:r>
          </a:p>
          <a:p>
            <a:pPr marL="342900" lvl="1" indent="-342900" algn="just">
              <a:buFont typeface="Courier New" panose="02070309020205020404" pitchFamily="49" charset="0"/>
              <a:buChar char="o"/>
            </a:pPr>
            <a:endParaRPr lang="en-GB" sz="2000" b="1" dirty="0">
              <a:solidFill>
                <a:srgbClr val="000000"/>
              </a:solidFill>
            </a:endParaRPr>
          </a:p>
          <a:p>
            <a:pPr marL="342900" lvl="1" indent="-342900" algn="just">
              <a:buFont typeface="Courier New" panose="02070309020205020404" pitchFamily="49" charset="0"/>
              <a:buChar char="o"/>
            </a:pPr>
            <a:r>
              <a:rPr lang="en-GB" sz="2000" dirty="0">
                <a:solidFill>
                  <a:srgbClr val="000000"/>
                </a:solidFill>
              </a:rPr>
              <a:t>IOPS is a measurement of how many read and write operations a storage system can perform in one second.</a:t>
            </a:r>
          </a:p>
          <a:p>
            <a:pPr marL="342900" lvl="1" indent="-342900" algn="just">
              <a:buFont typeface="Courier New" panose="02070309020205020404" pitchFamily="49" charset="0"/>
              <a:buChar char="o"/>
            </a:pPr>
            <a:endParaRPr lang="en-GB" sz="2000" dirty="0">
              <a:solidFill>
                <a:srgbClr val="000000"/>
              </a:solidFill>
            </a:endParaRPr>
          </a:p>
          <a:p>
            <a:pPr marL="342900" lvl="1" indent="-342900" algn="just">
              <a:buFont typeface="Courier New" panose="02070309020205020404" pitchFamily="49" charset="0"/>
              <a:buChar char="o"/>
            </a:pPr>
            <a:r>
              <a:rPr lang="en-GB" sz="2000" dirty="0">
                <a:solidFill>
                  <a:srgbClr val="000000"/>
                </a:solidFill>
              </a:rPr>
              <a:t>Applications that depend heavily on IOPS capability are Databases, Virtual Machines and AI/ML applications/workloads.</a:t>
            </a:r>
          </a:p>
        </p:txBody>
      </p:sp>
    </p:spTree>
    <p:extLst>
      <p:ext uri="{BB962C8B-B14F-4D97-AF65-F5344CB8AC3E}">
        <p14:creationId xmlns:p14="http://schemas.microsoft.com/office/powerpoint/2010/main" val="37301793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22226" cy="714779"/>
          </a:xfrm>
        </p:spPr>
        <p:txBody>
          <a:bodyPr>
            <a:noAutofit/>
          </a:bodyPr>
          <a:lstStyle/>
          <a:p>
            <a:r>
              <a:rPr lang="en-US" sz="3600" dirty="0">
                <a:solidFill>
                  <a:schemeClr val="accent1">
                    <a:lumMod val="50000"/>
                  </a:schemeClr>
                </a:solidFill>
              </a:rPr>
              <a:t>VII – Servers: Types</a:t>
            </a:r>
            <a:endParaRPr lang="en-GB" sz="3600" dirty="0">
              <a:solidFill>
                <a:schemeClr val="accent1">
                  <a:lumMod val="50000"/>
                </a:schemeClr>
              </a:solidFill>
            </a:endParaRPr>
          </a:p>
        </p:txBody>
      </p:sp>
      <p:sp>
        <p:nvSpPr>
          <p:cNvPr id="14" name="Rectangle 13"/>
          <p:cNvSpPr/>
          <p:nvPr/>
        </p:nvSpPr>
        <p:spPr>
          <a:xfrm>
            <a:off x="314507" y="1329903"/>
            <a:ext cx="11351373" cy="2862322"/>
          </a:xfrm>
          <a:prstGeom prst="rect">
            <a:avLst/>
          </a:prstGeom>
        </p:spPr>
        <p:txBody>
          <a:bodyPr wrap="square">
            <a:spAutoFit/>
          </a:bodyPr>
          <a:lstStyle/>
          <a:p>
            <a:pPr marL="342900" lvl="1" indent="-342900" algn="just">
              <a:buFont typeface="Courier New" panose="02070309020205020404" pitchFamily="49" charset="0"/>
              <a:buChar char="o"/>
            </a:pPr>
            <a:r>
              <a:rPr lang="en-GB" sz="2000" b="1" dirty="0">
                <a:solidFill>
                  <a:srgbClr val="000000"/>
                </a:solidFill>
              </a:rPr>
              <a:t>Rack-mountable servers </a:t>
            </a:r>
            <a:r>
              <a:rPr lang="en-GB" sz="2000" dirty="0">
                <a:solidFill>
                  <a:srgbClr val="000000"/>
                </a:solidFill>
              </a:rPr>
              <a:t>are designed to be installed in a frame called a rack. These servers usually populate on-premises server rooms or data centers:</a:t>
            </a:r>
          </a:p>
          <a:p>
            <a:pPr marL="342900" lvl="1" indent="-342900" algn="just">
              <a:buFont typeface="Courier New" panose="02070309020205020404" pitchFamily="49" charset="0"/>
              <a:buChar char="o"/>
            </a:pPr>
            <a:endParaRPr lang="en-GB" sz="2000" dirty="0">
              <a:solidFill>
                <a:srgbClr val="000000"/>
              </a:solidFill>
            </a:endParaRPr>
          </a:p>
          <a:p>
            <a:pPr marL="342900" lvl="1" indent="-342900" algn="just">
              <a:buFont typeface="Courier New" panose="02070309020205020404" pitchFamily="49" charset="0"/>
              <a:buChar char="o"/>
            </a:pPr>
            <a:r>
              <a:rPr lang="en-GB" sz="2000" b="1" dirty="0">
                <a:solidFill>
                  <a:srgbClr val="000000"/>
                </a:solidFill>
              </a:rPr>
              <a:t>Blade servers </a:t>
            </a:r>
            <a:r>
              <a:rPr lang="en-GB" sz="2000" dirty="0">
                <a:solidFill>
                  <a:srgbClr val="000000"/>
                </a:solidFill>
              </a:rPr>
              <a:t>are small modules known as blades that are installed on a server's chassis to save space and power. These servers usually populate data centers or supercomputer facilities. </a:t>
            </a:r>
          </a:p>
          <a:p>
            <a:pPr marL="342900" lvl="1" indent="-342900" algn="just">
              <a:buFont typeface="Courier New" panose="02070309020205020404" pitchFamily="49" charset="0"/>
              <a:buChar char="o"/>
            </a:pPr>
            <a:endParaRPr lang="en-GB" sz="2000" dirty="0">
              <a:solidFill>
                <a:srgbClr val="000000"/>
              </a:solidFill>
            </a:endParaRPr>
          </a:p>
          <a:p>
            <a:pPr marL="342900" lvl="1" indent="-342900" algn="just">
              <a:buFont typeface="Courier New" panose="02070309020205020404" pitchFamily="49" charset="0"/>
              <a:buChar char="o"/>
            </a:pPr>
            <a:r>
              <a:rPr lang="en-GB" sz="2000" b="1" dirty="0">
                <a:solidFill>
                  <a:srgbClr val="000000"/>
                </a:solidFill>
              </a:rPr>
              <a:t>Tower servers </a:t>
            </a:r>
            <a:r>
              <a:rPr lang="en-GB" sz="2000" dirty="0">
                <a:solidFill>
                  <a:srgbClr val="000000"/>
                </a:solidFill>
              </a:rPr>
              <a:t>are single big case servers that stand upright. These servers are usually either used for testing purposes or to provide local services in a SOHO (Small office Home network).</a:t>
            </a:r>
          </a:p>
          <a:p>
            <a:pPr marL="342900" lvl="1" indent="-342900" algn="just">
              <a:buFont typeface="Courier New" panose="02070309020205020404" pitchFamily="49" charset="0"/>
              <a:buChar char="o"/>
            </a:pPr>
            <a:endParaRPr lang="en-GB" sz="2000" dirty="0">
              <a:solidFill>
                <a:srgbClr val="000000"/>
              </a:solidFill>
            </a:endParaRPr>
          </a:p>
        </p:txBody>
      </p:sp>
    </p:spTree>
    <p:extLst>
      <p:ext uri="{BB962C8B-B14F-4D97-AF65-F5344CB8AC3E}">
        <p14:creationId xmlns:p14="http://schemas.microsoft.com/office/powerpoint/2010/main" val="33796860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721009" cy="655144"/>
          </a:xfrm>
        </p:spPr>
        <p:txBody>
          <a:bodyPr>
            <a:noAutofit/>
          </a:bodyPr>
          <a:lstStyle/>
          <a:p>
            <a:r>
              <a:rPr lang="en-US" sz="3600" dirty="0">
                <a:solidFill>
                  <a:schemeClr val="accent1">
                    <a:lumMod val="50000"/>
                  </a:schemeClr>
                </a:solidFill>
              </a:rPr>
              <a:t>VIII – Network Operating Systems</a:t>
            </a:r>
            <a:endParaRPr lang="en-GB" sz="3600" dirty="0">
              <a:solidFill>
                <a:schemeClr val="accent1">
                  <a:lumMod val="50000"/>
                </a:schemeClr>
              </a:solidFill>
            </a:endParaRPr>
          </a:p>
        </p:txBody>
      </p:sp>
      <p:sp>
        <p:nvSpPr>
          <p:cNvPr id="14" name="Rectangle 13"/>
          <p:cNvSpPr/>
          <p:nvPr/>
        </p:nvSpPr>
        <p:spPr>
          <a:xfrm>
            <a:off x="75969" y="766732"/>
            <a:ext cx="6483858" cy="4247317"/>
          </a:xfrm>
          <a:prstGeom prst="rect">
            <a:avLst/>
          </a:prstGeom>
        </p:spPr>
        <p:txBody>
          <a:bodyPr wrap="square">
            <a:spAutoFit/>
          </a:bodyPr>
          <a:lstStyle/>
          <a:p>
            <a:pPr marL="342900" lvl="1" indent="-342900" algn="just">
              <a:buFont typeface="Courier New" panose="02070309020205020404" pitchFamily="49" charset="0"/>
              <a:buChar char="o"/>
            </a:pPr>
            <a:r>
              <a:rPr lang="en-GB" dirty="0">
                <a:solidFill>
                  <a:srgbClr val="000000"/>
                </a:solidFill>
              </a:rPr>
              <a:t>A </a:t>
            </a:r>
            <a:r>
              <a:rPr lang="en-GB" b="1" dirty="0">
                <a:solidFill>
                  <a:srgbClr val="000000"/>
                </a:solidFill>
              </a:rPr>
              <a:t>Network Operating System </a:t>
            </a:r>
            <a:r>
              <a:rPr lang="en-GB" dirty="0">
                <a:solidFill>
                  <a:srgbClr val="000000"/>
                </a:solidFill>
              </a:rPr>
              <a:t>(NOS) is software:</a:t>
            </a:r>
          </a:p>
          <a:p>
            <a:pPr marL="800100" lvl="2" indent="-342900" algn="just">
              <a:buFont typeface="Courier New" panose="02070309020205020404" pitchFamily="49" charset="0"/>
              <a:buChar char="o"/>
            </a:pPr>
            <a:r>
              <a:rPr lang="en-GB" dirty="0">
                <a:solidFill>
                  <a:srgbClr val="000000"/>
                </a:solidFill>
              </a:rPr>
              <a:t>To manage, maintain and provide resources in a network. </a:t>
            </a:r>
          </a:p>
          <a:p>
            <a:pPr marL="800100" lvl="2" indent="-342900" algn="just">
              <a:buFont typeface="Courier New" panose="02070309020205020404" pitchFamily="49" charset="0"/>
              <a:buChar char="o"/>
            </a:pPr>
            <a:r>
              <a:rPr lang="en-GB" dirty="0">
                <a:solidFill>
                  <a:srgbClr val="000000"/>
                </a:solidFill>
              </a:rPr>
              <a:t>manage, maintain and provides access to resources.</a:t>
            </a:r>
          </a:p>
          <a:p>
            <a:pPr marL="800100" lvl="2" indent="-342900" algn="just">
              <a:buFont typeface="Courier New" panose="02070309020205020404" pitchFamily="49" charset="0"/>
              <a:buChar char="o"/>
            </a:pPr>
            <a:r>
              <a:rPr lang="en-GB" dirty="0">
                <a:solidFill>
                  <a:srgbClr val="000000"/>
                </a:solidFill>
              </a:rPr>
              <a:t>That shares files and applications and provides web services. </a:t>
            </a:r>
          </a:p>
          <a:p>
            <a:pPr marL="800100" lvl="2" indent="-342900" algn="just">
              <a:buFont typeface="Courier New" panose="02070309020205020404" pitchFamily="49" charset="0"/>
              <a:buChar char="o"/>
            </a:pPr>
            <a:r>
              <a:rPr lang="en-GB" dirty="0">
                <a:solidFill>
                  <a:srgbClr val="000000"/>
                </a:solidFill>
              </a:rPr>
              <a:t>Which administers users, computers and provides tools for configuration, maintaining and providing resources, as well as other functions related to network resources. </a:t>
            </a:r>
          </a:p>
          <a:p>
            <a:pPr marL="342900" lvl="1" indent="-342900" algn="just">
              <a:buFont typeface="Courier New" panose="02070309020205020404" pitchFamily="49" charset="0"/>
              <a:buChar char="o"/>
            </a:pPr>
            <a:endParaRPr lang="en-GB" dirty="0">
              <a:solidFill>
                <a:srgbClr val="000000"/>
              </a:solidFill>
            </a:endParaRPr>
          </a:p>
          <a:p>
            <a:pPr marL="342900" lvl="1" indent="-342900" algn="just">
              <a:buFont typeface="Courier New" panose="02070309020205020404" pitchFamily="49" charset="0"/>
              <a:buChar char="o"/>
            </a:pPr>
            <a:r>
              <a:rPr lang="en-GB" b="1" i="1" dirty="0">
                <a:solidFill>
                  <a:srgbClr val="000000"/>
                </a:solidFill>
              </a:rPr>
              <a:t>An NOS could be a Windows Server, Linux Server (e.g. Debian), and macOS Server (e.g. Mac OS X Server) as all of them are capable of hosting network services.</a:t>
            </a:r>
          </a:p>
          <a:p>
            <a:pPr marL="342900" lvl="1" indent="-342900" algn="just">
              <a:buFont typeface="Courier New" panose="02070309020205020404" pitchFamily="49" charset="0"/>
              <a:buChar char="o"/>
            </a:pPr>
            <a:endParaRPr lang="en-GB" b="1" i="1" dirty="0">
              <a:solidFill>
                <a:srgbClr val="000000"/>
              </a:solidFill>
            </a:endParaRPr>
          </a:p>
          <a:p>
            <a:pPr marL="342900" lvl="1" indent="-342900" algn="just">
              <a:buFont typeface="Courier New" panose="02070309020205020404" pitchFamily="49" charset="0"/>
              <a:buChar char="o"/>
            </a:pPr>
            <a:r>
              <a:rPr lang="en-GB" b="1" i="1" dirty="0">
                <a:solidFill>
                  <a:srgbClr val="000000"/>
                </a:solidFill>
              </a:rPr>
              <a:t>A NOS is critical component when it comes to managing computer network resources.</a:t>
            </a:r>
          </a:p>
        </p:txBody>
      </p:sp>
      <p:pic>
        <p:nvPicPr>
          <p:cNvPr id="3" name="Picture 2">
            <a:extLst>
              <a:ext uri="{FF2B5EF4-FFF2-40B4-BE49-F238E27FC236}">
                <a16:creationId xmlns:a16="http://schemas.microsoft.com/office/drawing/2014/main" id="{8F71E905-7A8E-A5E3-16B7-97CCB4B2E86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77879" y="655144"/>
            <a:ext cx="5238152" cy="3949462"/>
          </a:xfrm>
          <a:prstGeom prst="rect">
            <a:avLst/>
          </a:prstGeom>
          <a:noFill/>
          <a:ln>
            <a:noFill/>
          </a:ln>
        </p:spPr>
      </p:pic>
    </p:spTree>
    <p:extLst>
      <p:ext uri="{BB962C8B-B14F-4D97-AF65-F5344CB8AC3E}">
        <p14:creationId xmlns:p14="http://schemas.microsoft.com/office/powerpoint/2010/main" val="14051774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721009" cy="655144"/>
          </a:xfrm>
        </p:spPr>
        <p:txBody>
          <a:bodyPr>
            <a:noAutofit/>
          </a:bodyPr>
          <a:lstStyle/>
          <a:p>
            <a:r>
              <a:rPr lang="en-US" sz="3600" dirty="0">
                <a:solidFill>
                  <a:schemeClr val="accent1">
                    <a:lumMod val="50000"/>
                  </a:schemeClr>
                </a:solidFill>
              </a:rPr>
              <a:t>VIII – Network Operating Systems</a:t>
            </a:r>
            <a:endParaRPr lang="en-GB" sz="3600" dirty="0">
              <a:solidFill>
                <a:schemeClr val="accent1">
                  <a:lumMod val="50000"/>
                </a:schemeClr>
              </a:solidFill>
            </a:endParaRPr>
          </a:p>
        </p:txBody>
      </p:sp>
      <p:pic>
        <p:nvPicPr>
          <p:cNvPr id="4" name="Picture 3">
            <a:extLst>
              <a:ext uri="{FF2B5EF4-FFF2-40B4-BE49-F238E27FC236}">
                <a16:creationId xmlns:a16="http://schemas.microsoft.com/office/drawing/2014/main" id="{2E77BC90-7C8C-52D2-596E-516DC17211B5}"/>
              </a:ext>
            </a:extLst>
          </p:cNvPr>
          <p:cNvPicPr>
            <a:picLocks noChangeAspect="1"/>
          </p:cNvPicPr>
          <p:nvPr/>
        </p:nvPicPr>
        <p:blipFill>
          <a:blip r:embed="rId2"/>
          <a:stretch>
            <a:fillRect/>
          </a:stretch>
        </p:blipFill>
        <p:spPr>
          <a:xfrm>
            <a:off x="5218043" y="908436"/>
            <a:ext cx="6675765" cy="4005459"/>
          </a:xfrm>
          <a:prstGeom prst="rect">
            <a:avLst/>
          </a:prstGeom>
        </p:spPr>
      </p:pic>
      <p:pic>
        <p:nvPicPr>
          <p:cNvPr id="6" name="Picture 5">
            <a:extLst>
              <a:ext uri="{FF2B5EF4-FFF2-40B4-BE49-F238E27FC236}">
                <a16:creationId xmlns:a16="http://schemas.microsoft.com/office/drawing/2014/main" id="{17AC5B77-F541-AB02-577B-749706AA91E9}"/>
              </a:ext>
            </a:extLst>
          </p:cNvPr>
          <p:cNvPicPr>
            <a:picLocks noChangeAspect="1"/>
          </p:cNvPicPr>
          <p:nvPr/>
        </p:nvPicPr>
        <p:blipFill>
          <a:blip r:embed="rId3"/>
          <a:stretch>
            <a:fillRect/>
          </a:stretch>
        </p:blipFill>
        <p:spPr>
          <a:xfrm>
            <a:off x="208739" y="908436"/>
            <a:ext cx="4899973" cy="4168825"/>
          </a:xfrm>
          <a:prstGeom prst="rect">
            <a:avLst/>
          </a:prstGeom>
        </p:spPr>
      </p:pic>
    </p:spTree>
    <p:extLst>
      <p:ext uri="{BB962C8B-B14F-4D97-AF65-F5344CB8AC3E}">
        <p14:creationId xmlns:p14="http://schemas.microsoft.com/office/powerpoint/2010/main" val="32698112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816548" cy="545814"/>
          </a:xfrm>
        </p:spPr>
        <p:txBody>
          <a:bodyPr>
            <a:noAutofit/>
          </a:bodyPr>
          <a:lstStyle/>
          <a:p>
            <a:r>
              <a:rPr lang="en-US" sz="3600" dirty="0">
                <a:solidFill>
                  <a:schemeClr val="accent1">
                    <a:lumMod val="50000"/>
                  </a:schemeClr>
                </a:solidFill>
              </a:rPr>
              <a:t>VIII – Network Operating Systems: Windows</a:t>
            </a:r>
            <a:endParaRPr lang="en-GB" sz="3600" dirty="0">
              <a:solidFill>
                <a:schemeClr val="accent1">
                  <a:lumMod val="50000"/>
                </a:schemeClr>
              </a:solidFill>
            </a:endParaRPr>
          </a:p>
        </p:txBody>
      </p:sp>
      <p:sp>
        <p:nvSpPr>
          <p:cNvPr id="14" name="Rectangle 13"/>
          <p:cNvSpPr/>
          <p:nvPr/>
        </p:nvSpPr>
        <p:spPr>
          <a:xfrm>
            <a:off x="244933" y="743495"/>
            <a:ext cx="11351373" cy="4708981"/>
          </a:xfrm>
          <a:prstGeom prst="rect">
            <a:avLst/>
          </a:prstGeom>
        </p:spPr>
        <p:txBody>
          <a:bodyPr wrap="square">
            <a:spAutoFit/>
          </a:bodyPr>
          <a:lstStyle/>
          <a:p>
            <a:pPr marL="342900" lvl="1" indent="-342900" algn="just">
              <a:buFont typeface="Courier New" panose="02070309020205020404" pitchFamily="49" charset="0"/>
              <a:buChar char="o"/>
            </a:pPr>
            <a:r>
              <a:rPr lang="en-GB" sz="2000" dirty="0">
                <a:solidFill>
                  <a:srgbClr val="000000"/>
                </a:solidFill>
              </a:rPr>
              <a:t>Windows OS is a Microsoft product. Windows Server powers many organizations' backend systems and provides network services for Windows-based hosts as well as to hosts with a non-Windows OS. </a:t>
            </a:r>
          </a:p>
          <a:p>
            <a:pPr marL="800100" lvl="2" indent="-342900" algn="just">
              <a:buFont typeface="Courier New" panose="02070309020205020404" pitchFamily="49" charset="0"/>
              <a:buChar char="o"/>
            </a:pPr>
            <a:r>
              <a:rPr lang="en-GB" sz="2000" dirty="0">
                <a:solidFill>
                  <a:srgbClr val="000000"/>
                </a:solidFill>
              </a:rPr>
              <a:t>1990’s 	</a:t>
            </a:r>
            <a:r>
              <a:rPr lang="en-GB" sz="2000" dirty="0">
                <a:solidFill>
                  <a:srgbClr val="000000"/>
                </a:solidFill>
                <a:sym typeface="Wingdings" panose="05000000000000000000" pitchFamily="2" charset="2"/>
              </a:rPr>
              <a:t>	</a:t>
            </a:r>
            <a:r>
              <a:rPr lang="en-GB" sz="2000" dirty="0">
                <a:solidFill>
                  <a:srgbClr val="000000"/>
                </a:solidFill>
              </a:rPr>
              <a:t>Windows NT 3.5 </a:t>
            </a:r>
          </a:p>
          <a:p>
            <a:pPr marL="800100" lvl="2" indent="-342900" algn="just">
              <a:buFont typeface="Courier New" panose="02070309020205020404" pitchFamily="49" charset="0"/>
              <a:buChar char="o"/>
            </a:pPr>
            <a:r>
              <a:rPr lang="en-GB" sz="2000" dirty="0">
                <a:solidFill>
                  <a:srgbClr val="000000"/>
                </a:solidFill>
              </a:rPr>
              <a:t>2000 	</a:t>
            </a:r>
            <a:r>
              <a:rPr lang="en-GB" sz="2000" dirty="0">
                <a:solidFill>
                  <a:srgbClr val="000000"/>
                </a:solidFill>
                <a:sym typeface="Wingdings" panose="05000000000000000000" pitchFamily="2" charset="2"/>
              </a:rPr>
              <a:t> 	</a:t>
            </a:r>
            <a:r>
              <a:rPr lang="en-GB" sz="2000" dirty="0">
                <a:solidFill>
                  <a:srgbClr val="000000"/>
                </a:solidFill>
              </a:rPr>
              <a:t>Windows Server 2000. It's a GUI-based OS; </a:t>
            </a:r>
          </a:p>
          <a:p>
            <a:pPr marL="914400" lvl="3" algn="just"/>
            <a:r>
              <a:rPr lang="en-GB" sz="2000" i="1" dirty="0">
                <a:solidFill>
                  <a:srgbClr val="000000"/>
                </a:solidFill>
              </a:rPr>
              <a:t>		The New Technology File System (NTFS) is the native files system. </a:t>
            </a:r>
          </a:p>
          <a:p>
            <a:pPr marL="800100" lvl="2" indent="-342900" algn="just">
              <a:buFont typeface="Courier New" panose="02070309020205020404" pitchFamily="49" charset="0"/>
              <a:buChar char="o"/>
            </a:pPr>
            <a:r>
              <a:rPr lang="en-GB" sz="2000" dirty="0">
                <a:solidFill>
                  <a:srgbClr val="000000"/>
                </a:solidFill>
              </a:rPr>
              <a:t>2003 	</a:t>
            </a:r>
            <a:r>
              <a:rPr lang="en-GB" sz="2000" dirty="0">
                <a:solidFill>
                  <a:srgbClr val="000000"/>
                </a:solidFill>
                <a:sym typeface="Wingdings" panose="05000000000000000000" pitchFamily="2" charset="2"/>
              </a:rPr>
              <a:t> 	</a:t>
            </a:r>
            <a:r>
              <a:rPr lang="en-GB" sz="2000" dirty="0">
                <a:solidFill>
                  <a:srgbClr val="000000"/>
                </a:solidFill>
              </a:rPr>
              <a:t>Windows Server 2003 (</a:t>
            </a:r>
            <a:r>
              <a:rPr lang="en-GB" sz="2000" i="1" dirty="0">
                <a:solidFill>
                  <a:srgbClr val="000000"/>
                </a:solidFill>
              </a:rPr>
              <a:t>architecture: both 32-bit, and 64-bit)</a:t>
            </a:r>
          </a:p>
          <a:p>
            <a:pPr marL="800100" lvl="2" indent="-342900" algn="just">
              <a:buFont typeface="Courier New" panose="02070309020205020404" pitchFamily="49" charset="0"/>
              <a:buChar char="o"/>
            </a:pPr>
            <a:r>
              <a:rPr lang="en-GB" sz="2000" dirty="0">
                <a:solidFill>
                  <a:srgbClr val="000000"/>
                </a:solidFill>
              </a:rPr>
              <a:t>2008 	</a:t>
            </a:r>
            <a:r>
              <a:rPr lang="en-GB" sz="2000" dirty="0">
                <a:solidFill>
                  <a:srgbClr val="000000"/>
                </a:solidFill>
                <a:sym typeface="Wingdings" panose="05000000000000000000" pitchFamily="2" charset="2"/>
              </a:rPr>
              <a:t> 	</a:t>
            </a:r>
            <a:r>
              <a:rPr lang="en-GB" sz="2000" dirty="0">
                <a:solidFill>
                  <a:srgbClr val="000000"/>
                </a:solidFill>
              </a:rPr>
              <a:t>Windows Server 2008, </a:t>
            </a:r>
          </a:p>
          <a:p>
            <a:pPr marL="457200" lvl="2" algn="just"/>
            <a:r>
              <a:rPr lang="en-GB" sz="2000" dirty="0">
                <a:solidFill>
                  <a:srgbClr val="000000"/>
                </a:solidFill>
              </a:rPr>
              <a:t>			</a:t>
            </a:r>
            <a:r>
              <a:rPr lang="en-GB" sz="2000" i="1" dirty="0">
                <a:solidFill>
                  <a:srgbClr val="000000"/>
                </a:solidFill>
              </a:rPr>
              <a:t>a Server Core edition was introduced, which is a CLI-based OS</a:t>
            </a:r>
          </a:p>
          <a:p>
            <a:pPr marL="800100" lvl="2" indent="-342900" algn="just">
              <a:buFont typeface="Courier New" panose="02070309020205020404" pitchFamily="49" charset="0"/>
              <a:buChar char="o"/>
            </a:pPr>
            <a:r>
              <a:rPr lang="en-GB" sz="2000" dirty="0">
                <a:solidFill>
                  <a:srgbClr val="000000"/>
                </a:solidFill>
              </a:rPr>
              <a:t>2012 	</a:t>
            </a:r>
            <a:r>
              <a:rPr lang="en-GB" sz="2000" dirty="0">
                <a:solidFill>
                  <a:srgbClr val="000000"/>
                </a:solidFill>
                <a:sym typeface="Wingdings" panose="05000000000000000000" pitchFamily="2" charset="2"/>
              </a:rPr>
              <a:t> 	</a:t>
            </a:r>
            <a:r>
              <a:rPr lang="en-GB" sz="2000" dirty="0">
                <a:solidFill>
                  <a:srgbClr val="000000"/>
                </a:solidFill>
              </a:rPr>
              <a:t>Windows Server 2012 (only 64-bit). </a:t>
            </a:r>
          </a:p>
          <a:p>
            <a:pPr marL="457200" lvl="2" algn="just"/>
            <a:r>
              <a:rPr lang="en-GB" sz="2000" dirty="0">
                <a:solidFill>
                  <a:srgbClr val="000000"/>
                </a:solidFill>
              </a:rPr>
              <a:t>			</a:t>
            </a:r>
            <a:r>
              <a:rPr lang="en-GB" sz="2000" i="1" dirty="0">
                <a:solidFill>
                  <a:srgbClr val="000000"/>
                </a:solidFill>
              </a:rPr>
              <a:t>Resilient File System (</a:t>
            </a:r>
            <a:r>
              <a:rPr lang="en-GB" sz="2000" i="1" dirty="0" err="1">
                <a:solidFill>
                  <a:srgbClr val="000000"/>
                </a:solidFill>
              </a:rPr>
              <a:t>ReFS</a:t>
            </a:r>
            <a:r>
              <a:rPr lang="en-GB" sz="2000" i="1" dirty="0">
                <a:solidFill>
                  <a:srgbClr val="000000"/>
                </a:solidFill>
              </a:rPr>
              <a:t>) was introduced to replace NTFS.  </a:t>
            </a:r>
          </a:p>
          <a:p>
            <a:pPr marL="457200" lvl="2" algn="just"/>
            <a:r>
              <a:rPr lang="en-GB" sz="2000" i="1" dirty="0">
                <a:solidFill>
                  <a:srgbClr val="000000"/>
                </a:solidFill>
              </a:rPr>
              <a:t>			For more details on </a:t>
            </a:r>
            <a:r>
              <a:rPr lang="en-GB" sz="2000" i="1" dirty="0" err="1">
                <a:solidFill>
                  <a:srgbClr val="000000"/>
                </a:solidFill>
              </a:rPr>
              <a:t>ReFS</a:t>
            </a:r>
            <a:r>
              <a:rPr lang="en-GB" sz="2000" i="1" dirty="0">
                <a:solidFill>
                  <a:srgbClr val="000000"/>
                </a:solidFill>
              </a:rPr>
              <a:t>: 							</a:t>
            </a:r>
          </a:p>
          <a:p>
            <a:pPr marL="457200" lvl="2" algn="just"/>
            <a:r>
              <a:rPr lang="en-GB" sz="2000" i="1" dirty="0">
                <a:solidFill>
                  <a:srgbClr val="000000"/>
                </a:solidFill>
              </a:rPr>
              <a:t>			https://docs.microsoft.com/en-us/windows-server/storage/refs/refs-overview</a:t>
            </a:r>
          </a:p>
          <a:p>
            <a:pPr marL="800100" lvl="2" indent="-342900" algn="just">
              <a:buFont typeface="Courier New" panose="02070309020205020404" pitchFamily="49" charset="0"/>
              <a:buChar char="o"/>
            </a:pPr>
            <a:r>
              <a:rPr lang="en-GB" sz="2000" dirty="0">
                <a:solidFill>
                  <a:srgbClr val="000000"/>
                </a:solidFill>
              </a:rPr>
              <a:t>2016 	</a:t>
            </a:r>
            <a:r>
              <a:rPr lang="en-GB" sz="2000" dirty="0">
                <a:solidFill>
                  <a:srgbClr val="000000"/>
                </a:solidFill>
                <a:sym typeface="Wingdings" panose="05000000000000000000" pitchFamily="2" charset="2"/>
              </a:rPr>
              <a:t> 	</a:t>
            </a:r>
            <a:r>
              <a:rPr lang="en-GB" sz="2000" dirty="0">
                <a:solidFill>
                  <a:srgbClr val="000000"/>
                </a:solidFill>
              </a:rPr>
              <a:t>Windows Server 2016</a:t>
            </a:r>
          </a:p>
          <a:p>
            <a:pPr marL="800100" lvl="2" indent="-342900" algn="just">
              <a:buFont typeface="Courier New" panose="02070309020205020404" pitchFamily="49" charset="0"/>
              <a:buChar char="o"/>
            </a:pPr>
            <a:r>
              <a:rPr lang="en-GB" sz="2000" dirty="0">
                <a:solidFill>
                  <a:srgbClr val="000000"/>
                </a:solidFill>
              </a:rPr>
              <a:t>2019 	</a:t>
            </a:r>
            <a:r>
              <a:rPr lang="en-GB" sz="2000" dirty="0">
                <a:solidFill>
                  <a:srgbClr val="000000"/>
                </a:solidFill>
                <a:sym typeface="Wingdings" panose="05000000000000000000" pitchFamily="2" charset="2"/>
              </a:rPr>
              <a:t> 	</a:t>
            </a:r>
            <a:r>
              <a:rPr lang="en-GB" sz="2000" dirty="0">
                <a:solidFill>
                  <a:srgbClr val="000000"/>
                </a:solidFill>
              </a:rPr>
              <a:t>Windows Server 2019 NTFS is a native file system. </a:t>
            </a:r>
          </a:p>
          <a:p>
            <a:pPr marL="800100" lvl="2" indent="-342900" algn="just">
              <a:buFont typeface="Courier New" panose="02070309020205020404" pitchFamily="49" charset="0"/>
              <a:buChar char="o"/>
            </a:pPr>
            <a:r>
              <a:rPr lang="en-GB" sz="2000" b="1" i="1" dirty="0">
                <a:solidFill>
                  <a:srgbClr val="000000"/>
                </a:solidFill>
              </a:rPr>
              <a:t>Present    </a:t>
            </a:r>
            <a:r>
              <a:rPr lang="en-GB" sz="2000" dirty="0">
                <a:solidFill>
                  <a:srgbClr val="000000"/>
                </a:solidFill>
                <a:sym typeface="Wingdings" panose="05000000000000000000" pitchFamily="2" charset="2"/>
              </a:rPr>
              <a:t>            Windows Server 2022, 2025</a:t>
            </a:r>
            <a:endParaRPr lang="en-GB" sz="2000" b="1" i="1" dirty="0">
              <a:solidFill>
                <a:srgbClr val="000000"/>
              </a:solidFill>
            </a:endParaRPr>
          </a:p>
        </p:txBody>
      </p:sp>
    </p:spTree>
    <p:extLst>
      <p:ext uri="{BB962C8B-B14F-4D97-AF65-F5344CB8AC3E}">
        <p14:creationId xmlns:p14="http://schemas.microsoft.com/office/powerpoint/2010/main" val="41354072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10"/>
            <a:ext cx="10323443" cy="635266"/>
          </a:xfrm>
        </p:spPr>
        <p:txBody>
          <a:bodyPr>
            <a:noAutofit/>
          </a:bodyPr>
          <a:lstStyle/>
          <a:p>
            <a:r>
              <a:rPr lang="en-US" sz="3600" dirty="0">
                <a:solidFill>
                  <a:schemeClr val="accent1">
                    <a:lumMod val="50000"/>
                  </a:schemeClr>
                </a:solidFill>
              </a:rPr>
              <a:t>VIII – Network Operating Systems: Windows</a:t>
            </a:r>
            <a:endParaRPr lang="en-GB" sz="3600" dirty="0">
              <a:solidFill>
                <a:schemeClr val="accent1">
                  <a:lumMod val="50000"/>
                </a:schemeClr>
              </a:solidFill>
            </a:endParaRPr>
          </a:p>
        </p:txBody>
      </p:sp>
      <p:grpSp>
        <p:nvGrpSpPr>
          <p:cNvPr id="6" name="Group 5"/>
          <p:cNvGrpSpPr/>
          <p:nvPr/>
        </p:nvGrpSpPr>
        <p:grpSpPr>
          <a:xfrm>
            <a:off x="569771" y="881412"/>
            <a:ext cx="11052457" cy="4054590"/>
            <a:chOff x="723900" y="1149769"/>
            <a:chExt cx="11052457" cy="4054590"/>
          </a:xfrm>
        </p:grpSpPr>
        <p:pic>
          <p:nvPicPr>
            <p:cNvPr id="4" name="Picture 3"/>
            <p:cNvPicPr>
              <a:picLocks noChangeAspect="1"/>
            </p:cNvPicPr>
            <p:nvPr/>
          </p:nvPicPr>
          <p:blipFill rotWithShape="1">
            <a:blip r:embed="rId2"/>
            <a:srcRect l="32372" t="73936" r="29060" b="9137"/>
            <a:stretch/>
          </p:blipFill>
          <p:spPr>
            <a:xfrm>
              <a:off x="723900" y="1149769"/>
              <a:ext cx="11020927" cy="3224464"/>
            </a:xfrm>
            <a:prstGeom prst="rect">
              <a:avLst/>
            </a:prstGeom>
          </p:spPr>
        </p:pic>
        <p:pic>
          <p:nvPicPr>
            <p:cNvPr id="5" name="Picture 4"/>
            <p:cNvPicPr>
              <a:picLocks noChangeAspect="1"/>
            </p:cNvPicPr>
            <p:nvPr/>
          </p:nvPicPr>
          <p:blipFill rotWithShape="1">
            <a:blip r:embed="rId3"/>
            <a:srcRect l="33134" t="13498" r="28972" b="80808"/>
            <a:stretch/>
          </p:blipFill>
          <p:spPr>
            <a:xfrm>
              <a:off x="947936" y="4119690"/>
              <a:ext cx="10828421" cy="1084669"/>
            </a:xfrm>
            <a:prstGeom prst="rect">
              <a:avLst/>
            </a:prstGeom>
          </p:spPr>
        </p:pic>
      </p:grpSp>
    </p:spTree>
    <p:extLst>
      <p:ext uri="{BB962C8B-B14F-4D97-AF65-F5344CB8AC3E}">
        <p14:creationId xmlns:p14="http://schemas.microsoft.com/office/powerpoint/2010/main" val="35618617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293626" cy="754535"/>
          </a:xfrm>
        </p:spPr>
        <p:txBody>
          <a:bodyPr>
            <a:noAutofit/>
          </a:bodyPr>
          <a:lstStyle/>
          <a:p>
            <a:r>
              <a:rPr lang="en-US" sz="3600" dirty="0">
                <a:solidFill>
                  <a:schemeClr val="accent1">
                    <a:lumMod val="50000"/>
                  </a:schemeClr>
                </a:solidFill>
              </a:rPr>
              <a:t>VIII – Network Operating Systems: Linux</a:t>
            </a:r>
            <a:endParaRPr lang="en-GB" sz="3600" dirty="0">
              <a:solidFill>
                <a:schemeClr val="accent1">
                  <a:lumMod val="50000"/>
                </a:schemeClr>
              </a:solidFill>
            </a:endParaRPr>
          </a:p>
        </p:txBody>
      </p:sp>
      <p:sp>
        <p:nvSpPr>
          <p:cNvPr id="14" name="Rectangle 13"/>
          <p:cNvSpPr/>
          <p:nvPr/>
        </p:nvSpPr>
        <p:spPr>
          <a:xfrm>
            <a:off x="294629" y="991973"/>
            <a:ext cx="11351373" cy="4708981"/>
          </a:xfrm>
          <a:prstGeom prst="rect">
            <a:avLst/>
          </a:prstGeom>
        </p:spPr>
        <p:txBody>
          <a:bodyPr wrap="square">
            <a:spAutoFit/>
          </a:bodyPr>
          <a:lstStyle/>
          <a:p>
            <a:pPr marL="342900" lvl="1" indent="-342900" algn="just">
              <a:buFont typeface="Courier New" panose="02070309020205020404" pitchFamily="49" charset="0"/>
              <a:buChar char="o"/>
            </a:pPr>
            <a:r>
              <a:rPr lang="en-GB" sz="2000" dirty="0">
                <a:solidFill>
                  <a:srgbClr val="000000"/>
                </a:solidFill>
              </a:rPr>
              <a:t>Linux operating system is completely Open Source, meaning that its code is indisputable and open to global inspection, examination and review.</a:t>
            </a:r>
          </a:p>
          <a:p>
            <a:pPr marL="0" lvl="1" algn="just"/>
            <a:endParaRPr lang="en-GB" sz="2000" dirty="0">
              <a:solidFill>
                <a:srgbClr val="000000"/>
              </a:solidFill>
            </a:endParaRPr>
          </a:p>
          <a:p>
            <a:pPr marL="342900" lvl="1" indent="-342900" algn="just">
              <a:buFont typeface="Courier New" panose="02070309020205020404" pitchFamily="49" charset="0"/>
              <a:buChar char="o"/>
            </a:pPr>
            <a:r>
              <a:rPr lang="en-GB" sz="2000" dirty="0">
                <a:solidFill>
                  <a:srgbClr val="000000"/>
                </a:solidFill>
              </a:rPr>
              <a:t>From MINIX </a:t>
            </a:r>
            <a:r>
              <a:rPr lang="en-GB" sz="2000" dirty="0">
                <a:solidFill>
                  <a:srgbClr val="000000"/>
                </a:solidFill>
                <a:sym typeface="Wingdings" panose="05000000000000000000" pitchFamily="2" charset="2"/>
              </a:rPr>
              <a:t> To improve </a:t>
            </a:r>
            <a:r>
              <a:rPr lang="en-GB" sz="2000" dirty="0">
                <a:solidFill>
                  <a:srgbClr val="000000"/>
                </a:solidFill>
              </a:rPr>
              <a:t>functionality  </a:t>
            </a:r>
          </a:p>
          <a:p>
            <a:pPr marL="342900" lvl="1" indent="-342900" algn="just">
              <a:buFont typeface="Courier New" panose="02070309020205020404" pitchFamily="49" charset="0"/>
              <a:buChar char="o"/>
            </a:pPr>
            <a:r>
              <a:rPr lang="en-GB" sz="2000" dirty="0">
                <a:solidFill>
                  <a:srgbClr val="000000"/>
                </a:solidFill>
              </a:rPr>
              <a:t>1990s </a:t>
            </a:r>
            <a:r>
              <a:rPr lang="en-GB" sz="2000" dirty="0">
                <a:solidFill>
                  <a:srgbClr val="000000"/>
                </a:solidFill>
                <a:sym typeface="Wingdings" panose="05000000000000000000" pitchFamily="2" charset="2"/>
              </a:rPr>
              <a:t> </a:t>
            </a:r>
            <a:r>
              <a:rPr lang="en-GB" sz="2000" dirty="0">
                <a:solidFill>
                  <a:srgbClr val="000000"/>
                </a:solidFill>
              </a:rPr>
              <a:t> Linus Torvalds developed a new operating system called Linux. </a:t>
            </a:r>
          </a:p>
          <a:p>
            <a:pPr marL="0" lvl="1" algn="just"/>
            <a:endParaRPr lang="en-GB" sz="2000" dirty="0">
              <a:solidFill>
                <a:srgbClr val="000000"/>
              </a:solidFill>
            </a:endParaRPr>
          </a:p>
          <a:p>
            <a:pPr marL="342900" lvl="1" indent="-342900" algn="just">
              <a:buFont typeface="Courier New" panose="02070309020205020404" pitchFamily="49" charset="0"/>
              <a:buChar char="o"/>
            </a:pPr>
            <a:r>
              <a:rPr lang="en-GB" sz="2000" dirty="0">
                <a:solidFill>
                  <a:srgbClr val="000000"/>
                </a:solidFill>
              </a:rPr>
              <a:t>Due to its security and open-source nature, Linux Servers dominates majority of web servers and supercomputers.</a:t>
            </a:r>
          </a:p>
          <a:p>
            <a:pPr marL="342900" lvl="1" indent="-342900" algn="just">
              <a:buFont typeface="Courier New" panose="02070309020205020404" pitchFamily="49" charset="0"/>
              <a:buChar char="o"/>
            </a:pPr>
            <a:endParaRPr lang="en-GB" sz="2000" dirty="0">
              <a:solidFill>
                <a:srgbClr val="000000"/>
              </a:solidFill>
            </a:endParaRPr>
          </a:p>
          <a:p>
            <a:pPr marL="0" lvl="1" algn="just"/>
            <a:endParaRPr lang="en-GB" sz="2000" dirty="0">
              <a:solidFill>
                <a:srgbClr val="000000"/>
              </a:solidFill>
            </a:endParaRPr>
          </a:p>
          <a:p>
            <a:pPr marL="0" lvl="1" algn="just"/>
            <a:r>
              <a:rPr lang="en-GB" sz="2000" dirty="0">
                <a:solidFill>
                  <a:srgbClr val="000000"/>
                </a:solidFill>
              </a:rPr>
              <a:t>(the GNU GPL project took over the licensing of Linux, the penguin became a Linux mascot, the first Linux booklet published was Linux Installation and Getting Started) </a:t>
            </a:r>
          </a:p>
          <a:p>
            <a:pPr marL="0" lvl="1" algn="just"/>
            <a:endParaRPr lang="en-GB" sz="2000" dirty="0">
              <a:solidFill>
                <a:srgbClr val="000000"/>
              </a:solidFill>
            </a:endParaRPr>
          </a:p>
          <a:p>
            <a:pPr marL="0" lvl="1" algn="just"/>
            <a:r>
              <a:rPr lang="en-GB" sz="2000" dirty="0">
                <a:solidFill>
                  <a:srgbClr val="000000"/>
                </a:solidFill>
              </a:rPr>
              <a:t>To know more on how to run Linux distros on Windows Server </a:t>
            </a:r>
          </a:p>
          <a:p>
            <a:pPr marL="0" lvl="1" algn="just"/>
            <a:r>
              <a:rPr lang="en-GB" sz="2000" dirty="0">
                <a:solidFill>
                  <a:srgbClr val="000000"/>
                </a:solidFill>
              </a:rPr>
              <a:t>https://docs.microsoft.com/en-us/windows/wsl/install-on-server.</a:t>
            </a:r>
          </a:p>
        </p:txBody>
      </p:sp>
    </p:spTree>
    <p:extLst>
      <p:ext uri="{BB962C8B-B14F-4D97-AF65-F5344CB8AC3E}">
        <p14:creationId xmlns:p14="http://schemas.microsoft.com/office/powerpoint/2010/main" val="41504615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solidFill>
                  <a:schemeClr val="accent1">
                    <a:lumMod val="50000"/>
                  </a:schemeClr>
                </a:solidFill>
              </a:rPr>
              <a:t>Summary</a:t>
            </a:r>
            <a:r>
              <a:rPr lang="en-US" dirty="0">
                <a:solidFill>
                  <a:srgbClr val="002060"/>
                </a:solidFill>
              </a:rPr>
              <a:t> </a:t>
            </a:r>
            <a:endParaRPr lang="en-GB" dirty="0">
              <a:solidFill>
                <a:schemeClr val="accent1">
                  <a:lumMod val="50000"/>
                </a:schemeClr>
              </a:solidFill>
            </a:endParaRPr>
          </a:p>
        </p:txBody>
      </p:sp>
      <p:sp>
        <p:nvSpPr>
          <p:cNvPr id="3" name="Content Placeholder 2"/>
          <p:cNvSpPr>
            <a:spLocks noGrp="1"/>
          </p:cNvSpPr>
          <p:nvPr>
            <p:ph idx="1"/>
          </p:nvPr>
        </p:nvSpPr>
        <p:spPr>
          <a:xfrm>
            <a:off x="363041" y="1843789"/>
            <a:ext cx="11262070" cy="3432168"/>
          </a:xfrm>
        </p:spPr>
        <p:txBody>
          <a:bodyPr>
            <a:noAutofit/>
          </a:bodyPr>
          <a:lstStyle/>
          <a:p>
            <a:pPr>
              <a:buFont typeface="Wingdings" panose="05000000000000000000" pitchFamily="2" charset="2"/>
              <a:buChar char="Ø"/>
            </a:pPr>
            <a:r>
              <a:rPr lang="en-GB" sz="2400" dirty="0"/>
              <a:t>Networks Components</a:t>
            </a:r>
          </a:p>
          <a:p>
            <a:pPr>
              <a:buFont typeface="Wingdings" panose="05000000000000000000" pitchFamily="2" charset="2"/>
              <a:buChar char="Ø"/>
            </a:pPr>
            <a:r>
              <a:rPr lang="en-GB" sz="2400" dirty="0"/>
              <a:t>Architecture</a:t>
            </a:r>
          </a:p>
          <a:p>
            <a:pPr>
              <a:buFont typeface="Wingdings" panose="05000000000000000000" pitchFamily="2" charset="2"/>
              <a:buChar char="Ø"/>
            </a:pPr>
            <a:r>
              <a:rPr lang="en-GB" sz="2400" dirty="0"/>
              <a:t>IP Addressing</a:t>
            </a:r>
          </a:p>
          <a:p>
            <a:pPr>
              <a:buFont typeface="Wingdings" panose="05000000000000000000" pitchFamily="2" charset="2"/>
              <a:buChar char="Ø"/>
            </a:pPr>
            <a:r>
              <a:rPr lang="en-GB" sz="2400" dirty="0"/>
              <a:t>Infrastructure</a:t>
            </a:r>
          </a:p>
          <a:p>
            <a:pPr>
              <a:buFont typeface="Wingdings" panose="05000000000000000000" pitchFamily="2" charset="2"/>
              <a:buChar char="Ø"/>
            </a:pPr>
            <a:r>
              <a:rPr lang="en-GB" sz="2400" dirty="0"/>
              <a:t>Servers, </a:t>
            </a:r>
          </a:p>
          <a:p>
            <a:pPr>
              <a:buFont typeface="Wingdings" panose="05000000000000000000" pitchFamily="2" charset="2"/>
              <a:buChar char="Ø"/>
            </a:pPr>
            <a:r>
              <a:rPr lang="en-GB" sz="2400" dirty="0"/>
              <a:t>Server hardware and size(CPU, memory, disk, network interface) </a:t>
            </a:r>
          </a:p>
          <a:p>
            <a:pPr>
              <a:buFont typeface="Wingdings" panose="05000000000000000000" pitchFamily="2" charset="2"/>
              <a:buChar char="Ø"/>
            </a:pPr>
            <a:r>
              <a:rPr lang="en-GB" sz="2400" dirty="0"/>
              <a:t>NOS</a:t>
            </a:r>
            <a:endParaRPr lang="en-US" sz="2400" dirty="0"/>
          </a:p>
        </p:txBody>
      </p:sp>
    </p:spTree>
    <p:extLst>
      <p:ext uri="{BB962C8B-B14F-4D97-AF65-F5344CB8AC3E}">
        <p14:creationId xmlns:p14="http://schemas.microsoft.com/office/powerpoint/2010/main" val="40653741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1C8677D-6AC9-5B4C-BD0E-9950912632F1}"/>
              </a:ext>
            </a:extLst>
          </p:cNvPr>
          <p:cNvPicPr>
            <a:picLocks noChangeAspect="1"/>
          </p:cNvPicPr>
          <p:nvPr/>
        </p:nvPicPr>
        <p:blipFill>
          <a:blip r:embed="rId2"/>
          <a:stretch>
            <a:fillRect/>
          </a:stretch>
        </p:blipFill>
        <p:spPr>
          <a:xfrm>
            <a:off x="1559496" y="116633"/>
            <a:ext cx="9087982" cy="5135387"/>
          </a:xfrm>
          <a:prstGeom prst="rect">
            <a:avLst/>
          </a:prstGeom>
        </p:spPr>
      </p:pic>
    </p:spTree>
    <p:extLst>
      <p:ext uri="{BB962C8B-B14F-4D97-AF65-F5344CB8AC3E}">
        <p14:creationId xmlns:p14="http://schemas.microsoft.com/office/powerpoint/2010/main" val="2993797242"/>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3.xml><?xml version="1.0" encoding="utf-8"?>
<ds:datastoreItem xmlns:ds="http://schemas.openxmlformats.org/officeDocument/2006/customXml" ds:itemID="{3341C0C2-F5F1-4B28-B166-BFFEC8B89FE5}">
  <ds:schemaRefs>
    <ds:schemaRef ds:uri="http://purl.org/dc/terms/"/>
    <ds:schemaRef ds:uri="9902240c-f584-4322-946e-7b0be23bca91"/>
    <ds:schemaRef ds:uri="http://purl.org/dc/dcmitype/"/>
    <ds:schemaRef ds:uri="http://schemas.microsoft.com/office/infopath/2007/PartnerControls"/>
    <ds:schemaRef ds:uri="d2ec016d-25cf-4c07-aa6b-c53e267faa6f"/>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165</TotalTime>
  <Words>3840</Words>
  <Application>Microsoft Office PowerPoint</Application>
  <PresentationFormat>Widescreen</PresentationFormat>
  <Paragraphs>493</Paragraphs>
  <Slides>43</Slides>
  <Notes>1</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43</vt:i4>
      </vt:variant>
    </vt:vector>
  </HeadingPairs>
  <TitlesOfParts>
    <vt:vector size="56" baseType="lpstr">
      <vt:lpstr>Arial</vt:lpstr>
      <vt:lpstr>Arial Narrow</vt:lpstr>
      <vt:lpstr>Calibri</vt:lpstr>
      <vt:lpstr>Calibri Light</vt:lpstr>
      <vt:lpstr>Courier New</vt:lpstr>
      <vt:lpstr>Helvetica</vt:lpstr>
      <vt:lpstr>Wingdings</vt:lpstr>
      <vt:lpstr>Wingdings 2</vt:lpstr>
      <vt:lpstr>UWTSD 200_Title Page</vt:lpstr>
      <vt:lpstr>UWTSD 200_Text 1</vt:lpstr>
      <vt:lpstr>UWTSD 200_Title Page 2</vt:lpstr>
      <vt:lpstr>UWTSD 200_Subtitle 4</vt:lpstr>
      <vt:lpstr>UWTSD Holding Page</vt:lpstr>
      <vt:lpstr>PowerPoint Presentation</vt:lpstr>
      <vt:lpstr>PowerPoint Presentation</vt:lpstr>
      <vt:lpstr>PowerPoint Presentation</vt:lpstr>
      <vt:lpstr>Useful Further Reading:</vt:lpstr>
      <vt:lpstr>Useful Further Reading (Professional development):</vt:lpstr>
      <vt:lpstr>Module Induction</vt:lpstr>
      <vt:lpstr>Teaching plan (Semester 1):</vt:lpstr>
      <vt:lpstr>I - Introduction</vt:lpstr>
      <vt:lpstr>I - Introduction</vt:lpstr>
      <vt:lpstr>II – Understanding Networks</vt:lpstr>
      <vt:lpstr>III – Components </vt:lpstr>
      <vt:lpstr>IV - Architecture</vt:lpstr>
      <vt:lpstr>IV – Architecture </vt:lpstr>
      <vt:lpstr>IV – Architecture </vt:lpstr>
      <vt:lpstr>V – IP Addressing – Using Number Systems</vt:lpstr>
      <vt:lpstr>V – IP Addressing: IPv4</vt:lpstr>
      <vt:lpstr>V – IP Addressing: IPv4 Subnet mask</vt:lpstr>
      <vt:lpstr>V – IP Addressing: IPv4 Subnet mask</vt:lpstr>
      <vt:lpstr>V – IP Addressing: IPv4 Structure</vt:lpstr>
      <vt:lpstr>V – IP Addressing: IPv4 Classes</vt:lpstr>
      <vt:lpstr>V – IP Addressing: IPv4 Special Addresses</vt:lpstr>
      <vt:lpstr>V – IP Addressing: IPv4 Assigning Addresses</vt:lpstr>
      <vt:lpstr>V – IP Addressing: IPv6 Address</vt:lpstr>
      <vt:lpstr>VI – Infrastructure: Standards </vt:lpstr>
      <vt:lpstr>VI – Infrastructure: Devices</vt:lpstr>
      <vt:lpstr>VI – Infrastructure: Devices</vt:lpstr>
      <vt:lpstr>VI – Infrastructure: Operations</vt:lpstr>
      <vt:lpstr>VI – Infrastructure: Operations</vt:lpstr>
      <vt:lpstr>VI – Infrastructure: Operations</vt:lpstr>
      <vt:lpstr>VI – Infrastructure: Operations</vt:lpstr>
      <vt:lpstr>VI – Infrastructure: Operations</vt:lpstr>
      <vt:lpstr>VI – Infrastructure: Operations</vt:lpstr>
      <vt:lpstr>VII – Servers</vt:lpstr>
      <vt:lpstr>VII – Servers: Hardware &amp; Software </vt:lpstr>
      <vt:lpstr>VII – Servers: Hardware – Memory, Disk</vt:lpstr>
      <vt:lpstr>VII – Servers: Types</vt:lpstr>
      <vt:lpstr>VIII – Network Operating Systems</vt:lpstr>
      <vt:lpstr>VIII – Network Operating Systems</vt:lpstr>
      <vt:lpstr>VIII – Network Operating Systems: Windows</vt:lpstr>
      <vt:lpstr>VIII – Network Operating Systems: Windows</vt:lpstr>
      <vt:lpstr>VIII – Network Operating Systems: Linux</vt:lpstr>
      <vt:lpstr>Summary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Lee Cobley</cp:lastModifiedBy>
  <cp:revision>128</cp:revision>
  <dcterms:created xsi:type="dcterms:W3CDTF">2021-03-05T06:07:01Z</dcterms:created>
  <dcterms:modified xsi:type="dcterms:W3CDTF">2026-10-07T17:16:10Z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