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7" r:id="rId2"/>
    <p:sldId id="258" r:id="rId3"/>
    <p:sldId id="259" r:id="rId4"/>
    <p:sldId id="260" r:id="rId5"/>
    <p:sldId id="289" r:id="rId6"/>
    <p:sldId id="262" r:id="rId7"/>
    <p:sldId id="261" r:id="rId8"/>
    <p:sldId id="290" r:id="rId9"/>
    <p:sldId id="288" r:id="rId10"/>
    <p:sldId id="264" r:id="rId11"/>
    <p:sldId id="265" r:id="rId12"/>
    <p:sldId id="266" r:id="rId13"/>
    <p:sldId id="287" r:id="rId14"/>
    <p:sldId id="269" r:id="rId15"/>
    <p:sldId id="292" r:id="rId16"/>
    <p:sldId id="272" r:id="rId17"/>
    <p:sldId id="274" r:id="rId18"/>
    <p:sldId id="275" r:id="rId19"/>
    <p:sldId id="276" r:id="rId20"/>
    <p:sldId id="277" r:id="rId21"/>
    <p:sldId id="293" r:id="rId22"/>
    <p:sldId id="294" r:id="rId23"/>
    <p:sldId id="278" r:id="rId24"/>
    <p:sldId id="279" r:id="rId25"/>
    <p:sldId id="280" r:id="rId26"/>
    <p:sldId id="291" r:id="rId27"/>
    <p:sldId id="283" r:id="rId28"/>
    <p:sldId id="286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84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5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D39631-849B-49DE-BA4B-7FBA72F84C5A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90B1B3D-4355-4374-BBC6-3D4DA2FDBAE7}">
      <dgm:prSet phldrT="[Text]"/>
      <dgm:spPr/>
      <dgm:t>
        <a:bodyPr/>
        <a:lstStyle/>
        <a:p>
          <a:r>
            <a:rPr lang="en-GB" dirty="0" smtClean="0"/>
            <a:t>Mechanisms for Managing individual and collective conflict</a:t>
          </a:r>
          <a:endParaRPr lang="en-GB" dirty="0"/>
        </a:p>
      </dgm:t>
    </dgm:pt>
    <dgm:pt modelId="{110EE4D5-C172-4428-9B2A-27A245D3D5A4}" type="parTrans" cxnId="{8AD9C3C7-CF14-4270-8FAF-82C15B9442FE}">
      <dgm:prSet/>
      <dgm:spPr/>
      <dgm:t>
        <a:bodyPr/>
        <a:lstStyle/>
        <a:p>
          <a:endParaRPr lang="en-GB"/>
        </a:p>
      </dgm:t>
    </dgm:pt>
    <dgm:pt modelId="{3161613F-CF6E-4948-9572-A73C12B09990}" type="sibTrans" cxnId="{8AD9C3C7-CF14-4270-8FAF-82C15B9442FE}">
      <dgm:prSet/>
      <dgm:spPr/>
      <dgm:t>
        <a:bodyPr/>
        <a:lstStyle/>
        <a:p>
          <a:endParaRPr lang="en-GB" dirty="0"/>
        </a:p>
      </dgm:t>
    </dgm:pt>
    <dgm:pt modelId="{B0D4713C-B076-4A4D-BBD3-CD9472FD03FE}">
      <dgm:prSet/>
      <dgm:spPr/>
      <dgm:t>
        <a:bodyPr/>
        <a:lstStyle/>
        <a:p>
          <a:r>
            <a:rPr lang="en-GB" dirty="0" smtClean="0"/>
            <a:t>Roles of different parties  and impact</a:t>
          </a:r>
          <a:endParaRPr lang="en-GB" dirty="0"/>
        </a:p>
      </dgm:t>
    </dgm:pt>
    <dgm:pt modelId="{1C60A988-C6B1-4345-9109-9385BF47B3F1}" type="parTrans" cxnId="{6D6BA260-94CD-401C-8CA8-685DD93D9C3F}">
      <dgm:prSet/>
      <dgm:spPr/>
      <dgm:t>
        <a:bodyPr/>
        <a:lstStyle/>
        <a:p>
          <a:endParaRPr lang="en-GB"/>
        </a:p>
      </dgm:t>
    </dgm:pt>
    <dgm:pt modelId="{6CD46C41-6A8C-4BC0-96D1-A419746B240B}" type="sibTrans" cxnId="{6D6BA260-94CD-401C-8CA8-685DD93D9C3F}">
      <dgm:prSet/>
      <dgm:spPr/>
      <dgm:t>
        <a:bodyPr/>
        <a:lstStyle/>
        <a:p>
          <a:endParaRPr lang="en-GB" dirty="0"/>
        </a:p>
      </dgm:t>
    </dgm:pt>
    <dgm:pt modelId="{F9AD4036-F623-4DA9-8976-5AF6F827A359}">
      <dgm:prSet/>
      <dgm:spPr/>
      <dgm:t>
        <a:bodyPr/>
        <a:lstStyle/>
        <a:p>
          <a:r>
            <a:rPr lang="en-GB" dirty="0" smtClean="0"/>
            <a:t>Sources of Employment Legislation</a:t>
          </a:r>
          <a:endParaRPr lang="en-GB" dirty="0"/>
        </a:p>
      </dgm:t>
    </dgm:pt>
    <dgm:pt modelId="{4C83A6C3-F507-4A82-803E-3C85431DA5DF}" type="parTrans" cxnId="{4FB3D5E9-836D-479E-9E8B-82A58CDC1641}">
      <dgm:prSet/>
      <dgm:spPr/>
      <dgm:t>
        <a:bodyPr/>
        <a:lstStyle/>
        <a:p>
          <a:endParaRPr lang="en-GB"/>
        </a:p>
      </dgm:t>
    </dgm:pt>
    <dgm:pt modelId="{E740E187-ED57-4771-B513-A21DE71CB83F}" type="sibTrans" cxnId="{4FB3D5E9-836D-479E-9E8B-82A58CDC1641}">
      <dgm:prSet/>
      <dgm:spPr/>
      <dgm:t>
        <a:bodyPr/>
        <a:lstStyle/>
        <a:p>
          <a:endParaRPr lang="en-GB" dirty="0"/>
        </a:p>
      </dgm:t>
    </dgm:pt>
    <dgm:pt modelId="{5DCEE956-11AB-45F7-B627-0A1C7CA2073A}">
      <dgm:prSet/>
      <dgm:spPr/>
      <dgm:t>
        <a:bodyPr/>
        <a:lstStyle/>
        <a:p>
          <a:r>
            <a:rPr lang="en-GB" dirty="0" smtClean="0"/>
            <a:t>Evolving themes in employment relations</a:t>
          </a:r>
          <a:endParaRPr lang="en-GB" dirty="0"/>
        </a:p>
      </dgm:t>
    </dgm:pt>
    <dgm:pt modelId="{B356EA0D-397A-410D-AB5E-DCA418ED15CF}" type="parTrans" cxnId="{93CED107-4C7E-4667-A46C-CC1D22AEA491}">
      <dgm:prSet/>
      <dgm:spPr/>
      <dgm:t>
        <a:bodyPr/>
        <a:lstStyle/>
        <a:p>
          <a:endParaRPr lang="en-GB"/>
        </a:p>
      </dgm:t>
    </dgm:pt>
    <dgm:pt modelId="{F7FF2593-BF5D-40D8-99BF-1952396EA498}" type="sibTrans" cxnId="{93CED107-4C7E-4667-A46C-CC1D22AEA491}">
      <dgm:prSet/>
      <dgm:spPr/>
      <dgm:t>
        <a:bodyPr/>
        <a:lstStyle/>
        <a:p>
          <a:endParaRPr lang="en-GB" dirty="0"/>
        </a:p>
      </dgm:t>
    </dgm:pt>
    <dgm:pt modelId="{DAD70507-259D-49BF-9BB8-6A09B379CEF6}" type="pres">
      <dgm:prSet presAssocID="{ADD39631-849B-49DE-BA4B-7FBA72F84C5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20B543B-E6C9-4F0C-8BEC-0CFF3159A9CE}" type="pres">
      <dgm:prSet presAssocID="{5DCEE956-11AB-45F7-B627-0A1C7CA2073A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5CABBA-C4A0-417B-BF22-66ABD5603943}" type="pres">
      <dgm:prSet presAssocID="{5DCEE956-11AB-45F7-B627-0A1C7CA2073A}" presName="spNode" presStyleCnt="0"/>
      <dgm:spPr/>
    </dgm:pt>
    <dgm:pt modelId="{F39EDF87-410A-4CCA-B124-85A131EFA50D}" type="pres">
      <dgm:prSet presAssocID="{F7FF2593-BF5D-40D8-99BF-1952396EA498}" presName="sibTrans" presStyleLbl="sibTrans1D1" presStyleIdx="0" presStyleCnt="4"/>
      <dgm:spPr/>
      <dgm:t>
        <a:bodyPr/>
        <a:lstStyle/>
        <a:p>
          <a:endParaRPr lang="en-GB"/>
        </a:p>
      </dgm:t>
    </dgm:pt>
    <dgm:pt modelId="{BCFEC699-0A92-4710-B166-722606CE3ECB}" type="pres">
      <dgm:prSet presAssocID="{B0D4713C-B076-4A4D-BBD3-CD9472FD03FE}" presName="node" presStyleLbl="node1" presStyleIdx="1" presStyleCnt="4" custRadScaleRad="116560" custRadScaleInc="-35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970B91-4377-4616-8540-42933A1C0672}" type="pres">
      <dgm:prSet presAssocID="{B0D4713C-B076-4A4D-BBD3-CD9472FD03FE}" presName="spNode" presStyleCnt="0"/>
      <dgm:spPr/>
    </dgm:pt>
    <dgm:pt modelId="{02685BBE-ADA7-473F-BD87-46A319E1E9D2}" type="pres">
      <dgm:prSet presAssocID="{6CD46C41-6A8C-4BC0-96D1-A419746B240B}" presName="sibTrans" presStyleLbl="sibTrans1D1" presStyleIdx="1" presStyleCnt="4"/>
      <dgm:spPr/>
      <dgm:t>
        <a:bodyPr/>
        <a:lstStyle/>
        <a:p>
          <a:endParaRPr lang="en-GB"/>
        </a:p>
      </dgm:t>
    </dgm:pt>
    <dgm:pt modelId="{B669C2F4-0C02-46E3-9169-D7F27039BC19}" type="pres">
      <dgm:prSet presAssocID="{F9AD4036-F623-4DA9-8976-5AF6F827A35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5108B95-3143-4A24-82D2-0F3E616E6BFA}" type="pres">
      <dgm:prSet presAssocID="{F9AD4036-F623-4DA9-8976-5AF6F827A359}" presName="spNode" presStyleCnt="0"/>
      <dgm:spPr/>
    </dgm:pt>
    <dgm:pt modelId="{A1A7E870-11CF-428E-95A2-45708D4F782F}" type="pres">
      <dgm:prSet presAssocID="{E740E187-ED57-4771-B513-A21DE71CB83F}" presName="sibTrans" presStyleLbl="sibTrans1D1" presStyleIdx="2" presStyleCnt="4"/>
      <dgm:spPr/>
      <dgm:t>
        <a:bodyPr/>
        <a:lstStyle/>
        <a:p>
          <a:endParaRPr lang="en-GB"/>
        </a:p>
      </dgm:t>
    </dgm:pt>
    <dgm:pt modelId="{0DDBEAAB-58A4-4900-972B-2584F84B53F4}" type="pres">
      <dgm:prSet presAssocID="{590B1B3D-4355-4374-BBC6-3D4DA2FDBAE7}" presName="node" presStyleLbl="node1" presStyleIdx="3" presStyleCnt="4" custRadScaleRad="122233" custRadScaleInc="677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1D3335A-3029-43D4-A1E5-548DB42D2586}" type="pres">
      <dgm:prSet presAssocID="{590B1B3D-4355-4374-BBC6-3D4DA2FDBAE7}" presName="spNode" presStyleCnt="0"/>
      <dgm:spPr/>
    </dgm:pt>
    <dgm:pt modelId="{9B512400-581A-4512-9122-5AD8C0271FD6}" type="pres">
      <dgm:prSet presAssocID="{3161613F-CF6E-4948-9572-A73C12B09990}" presName="sibTrans" presStyleLbl="sibTrans1D1" presStyleIdx="3" presStyleCnt="4"/>
      <dgm:spPr/>
      <dgm:t>
        <a:bodyPr/>
        <a:lstStyle/>
        <a:p>
          <a:endParaRPr lang="en-GB"/>
        </a:p>
      </dgm:t>
    </dgm:pt>
  </dgm:ptLst>
  <dgm:cxnLst>
    <dgm:cxn modelId="{8AD9C3C7-CF14-4270-8FAF-82C15B9442FE}" srcId="{ADD39631-849B-49DE-BA4B-7FBA72F84C5A}" destId="{590B1B3D-4355-4374-BBC6-3D4DA2FDBAE7}" srcOrd="3" destOrd="0" parTransId="{110EE4D5-C172-4428-9B2A-27A245D3D5A4}" sibTransId="{3161613F-CF6E-4948-9572-A73C12B09990}"/>
    <dgm:cxn modelId="{B3FAF7CE-BC42-42E0-82C0-B33AE84FD599}" type="presOf" srcId="{F7FF2593-BF5D-40D8-99BF-1952396EA498}" destId="{F39EDF87-410A-4CCA-B124-85A131EFA50D}" srcOrd="0" destOrd="0" presId="urn:microsoft.com/office/officeart/2005/8/layout/cycle6"/>
    <dgm:cxn modelId="{6D6BA260-94CD-401C-8CA8-685DD93D9C3F}" srcId="{ADD39631-849B-49DE-BA4B-7FBA72F84C5A}" destId="{B0D4713C-B076-4A4D-BBD3-CD9472FD03FE}" srcOrd="1" destOrd="0" parTransId="{1C60A988-C6B1-4345-9109-9385BF47B3F1}" sibTransId="{6CD46C41-6A8C-4BC0-96D1-A419746B240B}"/>
    <dgm:cxn modelId="{28BD8A90-6D54-4F1C-8FEB-D340121CA819}" type="presOf" srcId="{E740E187-ED57-4771-B513-A21DE71CB83F}" destId="{A1A7E870-11CF-428E-95A2-45708D4F782F}" srcOrd="0" destOrd="0" presId="urn:microsoft.com/office/officeart/2005/8/layout/cycle6"/>
    <dgm:cxn modelId="{0120F77D-B215-47B1-8342-A9215032D517}" type="presOf" srcId="{F9AD4036-F623-4DA9-8976-5AF6F827A359}" destId="{B669C2F4-0C02-46E3-9169-D7F27039BC19}" srcOrd="0" destOrd="0" presId="urn:microsoft.com/office/officeart/2005/8/layout/cycle6"/>
    <dgm:cxn modelId="{A5B4A3E5-3BB1-47C8-925D-9D8E0654A1F0}" type="presOf" srcId="{6CD46C41-6A8C-4BC0-96D1-A419746B240B}" destId="{02685BBE-ADA7-473F-BD87-46A319E1E9D2}" srcOrd="0" destOrd="0" presId="urn:microsoft.com/office/officeart/2005/8/layout/cycle6"/>
    <dgm:cxn modelId="{1C63E069-A91A-4D93-92DB-D6765CCE0BDF}" type="presOf" srcId="{5DCEE956-11AB-45F7-B627-0A1C7CA2073A}" destId="{420B543B-E6C9-4F0C-8BEC-0CFF3159A9CE}" srcOrd="0" destOrd="0" presId="urn:microsoft.com/office/officeart/2005/8/layout/cycle6"/>
    <dgm:cxn modelId="{E30E23FE-D508-4D41-A79B-F6B857A60167}" type="presOf" srcId="{B0D4713C-B076-4A4D-BBD3-CD9472FD03FE}" destId="{BCFEC699-0A92-4710-B166-722606CE3ECB}" srcOrd="0" destOrd="0" presId="urn:microsoft.com/office/officeart/2005/8/layout/cycle6"/>
    <dgm:cxn modelId="{4FB3D5E9-836D-479E-9E8B-82A58CDC1641}" srcId="{ADD39631-849B-49DE-BA4B-7FBA72F84C5A}" destId="{F9AD4036-F623-4DA9-8976-5AF6F827A359}" srcOrd="2" destOrd="0" parTransId="{4C83A6C3-F507-4A82-803E-3C85431DA5DF}" sibTransId="{E740E187-ED57-4771-B513-A21DE71CB83F}"/>
    <dgm:cxn modelId="{10DCF3E9-9CF8-4C2C-AA10-84D66623CE1D}" type="presOf" srcId="{3161613F-CF6E-4948-9572-A73C12B09990}" destId="{9B512400-581A-4512-9122-5AD8C0271FD6}" srcOrd="0" destOrd="0" presId="urn:microsoft.com/office/officeart/2005/8/layout/cycle6"/>
    <dgm:cxn modelId="{93CED107-4C7E-4667-A46C-CC1D22AEA491}" srcId="{ADD39631-849B-49DE-BA4B-7FBA72F84C5A}" destId="{5DCEE956-11AB-45F7-B627-0A1C7CA2073A}" srcOrd="0" destOrd="0" parTransId="{B356EA0D-397A-410D-AB5E-DCA418ED15CF}" sibTransId="{F7FF2593-BF5D-40D8-99BF-1952396EA498}"/>
    <dgm:cxn modelId="{F5F47385-1F8F-457E-8B4E-0E66049618F2}" type="presOf" srcId="{ADD39631-849B-49DE-BA4B-7FBA72F84C5A}" destId="{DAD70507-259D-49BF-9BB8-6A09B379CEF6}" srcOrd="0" destOrd="0" presId="urn:microsoft.com/office/officeart/2005/8/layout/cycle6"/>
    <dgm:cxn modelId="{220FED33-6DBA-479B-94A1-5FE19DE23293}" type="presOf" srcId="{590B1B3D-4355-4374-BBC6-3D4DA2FDBAE7}" destId="{0DDBEAAB-58A4-4900-972B-2584F84B53F4}" srcOrd="0" destOrd="0" presId="urn:microsoft.com/office/officeart/2005/8/layout/cycle6"/>
    <dgm:cxn modelId="{71877F2C-14A2-4AB8-80AE-B3256385FF64}" type="presParOf" srcId="{DAD70507-259D-49BF-9BB8-6A09B379CEF6}" destId="{420B543B-E6C9-4F0C-8BEC-0CFF3159A9CE}" srcOrd="0" destOrd="0" presId="urn:microsoft.com/office/officeart/2005/8/layout/cycle6"/>
    <dgm:cxn modelId="{CA620B67-A7AC-42E7-8C54-E573815E9C2B}" type="presParOf" srcId="{DAD70507-259D-49BF-9BB8-6A09B379CEF6}" destId="{B95CABBA-C4A0-417B-BF22-66ABD5603943}" srcOrd="1" destOrd="0" presId="urn:microsoft.com/office/officeart/2005/8/layout/cycle6"/>
    <dgm:cxn modelId="{164C1C9E-86DD-4349-879D-5DA309270F99}" type="presParOf" srcId="{DAD70507-259D-49BF-9BB8-6A09B379CEF6}" destId="{F39EDF87-410A-4CCA-B124-85A131EFA50D}" srcOrd="2" destOrd="0" presId="urn:microsoft.com/office/officeart/2005/8/layout/cycle6"/>
    <dgm:cxn modelId="{990EF8E0-7AAE-4B00-B451-C77D3C27DAC6}" type="presParOf" srcId="{DAD70507-259D-49BF-9BB8-6A09B379CEF6}" destId="{BCFEC699-0A92-4710-B166-722606CE3ECB}" srcOrd="3" destOrd="0" presId="urn:microsoft.com/office/officeart/2005/8/layout/cycle6"/>
    <dgm:cxn modelId="{5BAA4850-1ED8-4256-9CE4-91AB0FBC35E8}" type="presParOf" srcId="{DAD70507-259D-49BF-9BB8-6A09B379CEF6}" destId="{D9970B91-4377-4616-8540-42933A1C0672}" srcOrd="4" destOrd="0" presId="urn:microsoft.com/office/officeart/2005/8/layout/cycle6"/>
    <dgm:cxn modelId="{F2BF3547-CAAF-4A36-941C-A211A66F586E}" type="presParOf" srcId="{DAD70507-259D-49BF-9BB8-6A09B379CEF6}" destId="{02685BBE-ADA7-473F-BD87-46A319E1E9D2}" srcOrd="5" destOrd="0" presId="urn:microsoft.com/office/officeart/2005/8/layout/cycle6"/>
    <dgm:cxn modelId="{046CCF48-B3BF-45E4-A729-7A9A70FD71E3}" type="presParOf" srcId="{DAD70507-259D-49BF-9BB8-6A09B379CEF6}" destId="{B669C2F4-0C02-46E3-9169-D7F27039BC19}" srcOrd="6" destOrd="0" presId="urn:microsoft.com/office/officeart/2005/8/layout/cycle6"/>
    <dgm:cxn modelId="{FD6CE706-F334-4A10-AA71-A175E85544E3}" type="presParOf" srcId="{DAD70507-259D-49BF-9BB8-6A09B379CEF6}" destId="{65108B95-3143-4A24-82D2-0F3E616E6BFA}" srcOrd="7" destOrd="0" presId="urn:microsoft.com/office/officeart/2005/8/layout/cycle6"/>
    <dgm:cxn modelId="{1A1E5DC4-EA15-4FC2-ACA9-4CE508D0A698}" type="presParOf" srcId="{DAD70507-259D-49BF-9BB8-6A09B379CEF6}" destId="{A1A7E870-11CF-428E-95A2-45708D4F782F}" srcOrd="8" destOrd="0" presId="urn:microsoft.com/office/officeart/2005/8/layout/cycle6"/>
    <dgm:cxn modelId="{2C36FEAA-CE25-409E-B37D-7C9C061D852B}" type="presParOf" srcId="{DAD70507-259D-49BF-9BB8-6A09B379CEF6}" destId="{0DDBEAAB-58A4-4900-972B-2584F84B53F4}" srcOrd="9" destOrd="0" presId="urn:microsoft.com/office/officeart/2005/8/layout/cycle6"/>
    <dgm:cxn modelId="{9A827321-C221-41FF-A9B9-1F53010B01B6}" type="presParOf" srcId="{DAD70507-259D-49BF-9BB8-6A09B379CEF6}" destId="{F1D3335A-3029-43D4-A1E5-548DB42D2586}" srcOrd="10" destOrd="0" presId="urn:microsoft.com/office/officeart/2005/8/layout/cycle6"/>
    <dgm:cxn modelId="{19127C3A-EDD4-4511-BCB1-7911A7E5BCBC}" type="presParOf" srcId="{DAD70507-259D-49BF-9BB8-6A09B379CEF6}" destId="{9B512400-581A-4512-9122-5AD8C0271FD6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31EE8A-DCD5-410D-AFD4-BAE1DF3C2DD7}" type="doc">
      <dgm:prSet loTypeId="urn:microsoft.com/office/officeart/2005/8/layout/arrow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4F66AB-C308-4731-80A3-405F481CF390}">
      <dgm:prSet phldrT="[Text]"/>
      <dgm:spPr/>
      <dgm:t>
        <a:bodyPr/>
        <a:lstStyle/>
        <a:p>
          <a:r>
            <a:rPr lang="en-GB" dirty="0" smtClean="0"/>
            <a:t>Joint Consultation</a:t>
          </a:r>
        </a:p>
        <a:p>
          <a:r>
            <a:rPr lang="en-GB" dirty="0" smtClean="0"/>
            <a:t>Employee Involvement Strategies</a:t>
          </a:r>
        </a:p>
        <a:p>
          <a:r>
            <a:rPr lang="en-GB" dirty="0" smtClean="0"/>
            <a:t>Employee Engagement Strategies</a:t>
          </a:r>
          <a:endParaRPr lang="en-GB" dirty="0"/>
        </a:p>
      </dgm:t>
    </dgm:pt>
    <dgm:pt modelId="{9E53FA65-1956-4284-9792-8B183E9589F3}" type="parTrans" cxnId="{D4761A98-34BC-4CF3-85C0-6E4436A2F047}">
      <dgm:prSet/>
      <dgm:spPr/>
      <dgm:t>
        <a:bodyPr/>
        <a:lstStyle/>
        <a:p>
          <a:endParaRPr lang="en-GB"/>
        </a:p>
      </dgm:t>
    </dgm:pt>
    <dgm:pt modelId="{B82AB6AB-F3A4-40BF-B957-930FC7B41282}" type="sibTrans" cxnId="{D4761A98-34BC-4CF3-85C0-6E4436A2F047}">
      <dgm:prSet/>
      <dgm:spPr/>
      <dgm:t>
        <a:bodyPr/>
        <a:lstStyle/>
        <a:p>
          <a:endParaRPr lang="en-GB"/>
        </a:p>
      </dgm:t>
    </dgm:pt>
    <dgm:pt modelId="{8AB34851-3EB5-4E48-B700-7FCB7134E350}">
      <dgm:prSet phldrT="[Text]"/>
      <dgm:spPr/>
      <dgm:t>
        <a:bodyPr/>
        <a:lstStyle/>
        <a:p>
          <a:r>
            <a:rPr lang="en-GB" dirty="0" smtClean="0"/>
            <a:t>Collective Bargaining</a:t>
          </a:r>
        </a:p>
        <a:p>
          <a:r>
            <a:rPr lang="en-GB" dirty="0" smtClean="0"/>
            <a:t>Collective Agreements</a:t>
          </a:r>
        </a:p>
        <a:p>
          <a:endParaRPr lang="en-GB" dirty="0"/>
        </a:p>
      </dgm:t>
    </dgm:pt>
    <dgm:pt modelId="{B25E3F5C-56DC-4463-8880-D5D026A2F2DF}" type="parTrans" cxnId="{B5BBEF60-983F-48EC-B0E1-6BDAC12DA29A}">
      <dgm:prSet/>
      <dgm:spPr/>
      <dgm:t>
        <a:bodyPr/>
        <a:lstStyle/>
        <a:p>
          <a:endParaRPr lang="en-GB"/>
        </a:p>
      </dgm:t>
    </dgm:pt>
    <dgm:pt modelId="{8FB91153-B405-4146-80C3-EB8A3DCF5F6A}" type="sibTrans" cxnId="{B5BBEF60-983F-48EC-B0E1-6BDAC12DA29A}">
      <dgm:prSet/>
      <dgm:spPr/>
      <dgm:t>
        <a:bodyPr/>
        <a:lstStyle/>
        <a:p>
          <a:endParaRPr lang="en-GB"/>
        </a:p>
      </dgm:t>
    </dgm:pt>
    <dgm:pt modelId="{B7CE1FFD-63DF-4246-A7C8-5197C87676D9}" type="pres">
      <dgm:prSet presAssocID="{DD31EE8A-DCD5-410D-AFD4-BAE1DF3C2DD7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EAA6B21-84EA-421A-9359-25616542BB4D}" type="pres">
      <dgm:prSet presAssocID="{4A4F66AB-C308-4731-80A3-405F481CF390}" presName="upArrow" presStyleLbl="node1" presStyleIdx="0" presStyleCnt="2"/>
      <dgm:spPr/>
    </dgm:pt>
    <dgm:pt modelId="{6159360C-49EE-4476-BFDC-A3120BE4231F}" type="pres">
      <dgm:prSet presAssocID="{4A4F66AB-C308-4731-80A3-405F481CF390}" presName="upArrowText" presStyleLbl="revTx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9F4AAC-4779-4A66-A225-E70CC32516DA}" type="pres">
      <dgm:prSet presAssocID="{8AB34851-3EB5-4E48-B700-7FCB7134E350}" presName="downArrow" presStyleLbl="node1" presStyleIdx="1" presStyleCnt="2"/>
      <dgm:spPr/>
    </dgm:pt>
    <dgm:pt modelId="{BA707506-FDCE-41C8-A5D2-CD1A24F1EC1A}" type="pres">
      <dgm:prSet presAssocID="{8AB34851-3EB5-4E48-B700-7FCB7134E350}" presName="downArrowText" presStyleLbl="revTx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5BBEF60-983F-48EC-B0E1-6BDAC12DA29A}" srcId="{DD31EE8A-DCD5-410D-AFD4-BAE1DF3C2DD7}" destId="{8AB34851-3EB5-4E48-B700-7FCB7134E350}" srcOrd="1" destOrd="0" parTransId="{B25E3F5C-56DC-4463-8880-D5D026A2F2DF}" sibTransId="{8FB91153-B405-4146-80C3-EB8A3DCF5F6A}"/>
    <dgm:cxn modelId="{D4761A98-34BC-4CF3-85C0-6E4436A2F047}" srcId="{DD31EE8A-DCD5-410D-AFD4-BAE1DF3C2DD7}" destId="{4A4F66AB-C308-4731-80A3-405F481CF390}" srcOrd="0" destOrd="0" parTransId="{9E53FA65-1956-4284-9792-8B183E9589F3}" sibTransId="{B82AB6AB-F3A4-40BF-B957-930FC7B41282}"/>
    <dgm:cxn modelId="{E77365B1-3C33-43A5-8852-28A7C37EED93}" type="presOf" srcId="{DD31EE8A-DCD5-410D-AFD4-BAE1DF3C2DD7}" destId="{B7CE1FFD-63DF-4246-A7C8-5197C87676D9}" srcOrd="0" destOrd="0" presId="urn:microsoft.com/office/officeart/2005/8/layout/arrow4"/>
    <dgm:cxn modelId="{28EDF810-37D7-45A9-AE96-13DBC339B48A}" type="presOf" srcId="{4A4F66AB-C308-4731-80A3-405F481CF390}" destId="{6159360C-49EE-4476-BFDC-A3120BE4231F}" srcOrd="0" destOrd="0" presId="urn:microsoft.com/office/officeart/2005/8/layout/arrow4"/>
    <dgm:cxn modelId="{BBA7743F-F55B-46DC-95C4-7CE3BC015071}" type="presOf" srcId="{8AB34851-3EB5-4E48-B700-7FCB7134E350}" destId="{BA707506-FDCE-41C8-A5D2-CD1A24F1EC1A}" srcOrd="0" destOrd="0" presId="urn:microsoft.com/office/officeart/2005/8/layout/arrow4"/>
    <dgm:cxn modelId="{CB920790-2F99-4D8B-AC42-7F08C4DA59A6}" type="presParOf" srcId="{B7CE1FFD-63DF-4246-A7C8-5197C87676D9}" destId="{6EAA6B21-84EA-421A-9359-25616542BB4D}" srcOrd="0" destOrd="0" presId="urn:microsoft.com/office/officeart/2005/8/layout/arrow4"/>
    <dgm:cxn modelId="{7E34135F-5ABB-4B65-9CC2-F84A7749E74C}" type="presParOf" srcId="{B7CE1FFD-63DF-4246-A7C8-5197C87676D9}" destId="{6159360C-49EE-4476-BFDC-A3120BE4231F}" srcOrd="1" destOrd="0" presId="urn:microsoft.com/office/officeart/2005/8/layout/arrow4"/>
    <dgm:cxn modelId="{2FEB29EB-2618-4196-87A8-11F54F3E5E77}" type="presParOf" srcId="{B7CE1FFD-63DF-4246-A7C8-5197C87676D9}" destId="{DB9F4AAC-4779-4A66-A225-E70CC32516DA}" srcOrd="2" destOrd="0" presId="urn:microsoft.com/office/officeart/2005/8/layout/arrow4"/>
    <dgm:cxn modelId="{2C648E98-239E-4198-9169-242F79CA277F}" type="presParOf" srcId="{B7CE1FFD-63DF-4246-A7C8-5197C87676D9}" destId="{BA707506-FDCE-41C8-A5D2-CD1A24F1EC1A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20B543B-E6C9-4F0C-8BEC-0CFF3159A9CE}">
      <dsp:nvSpPr>
        <dsp:cNvPr id="0" name=""/>
        <dsp:cNvSpPr/>
      </dsp:nvSpPr>
      <dsp:spPr>
        <a:xfrm>
          <a:off x="3306105" y="1624"/>
          <a:ext cx="1617389" cy="10513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Evolving themes in employment relations</a:t>
          </a:r>
          <a:endParaRPr lang="en-GB" sz="1200" kern="1200" dirty="0"/>
        </a:p>
      </dsp:txBody>
      <dsp:txXfrm>
        <a:off x="3306105" y="1624"/>
        <a:ext cx="1617389" cy="1051303"/>
      </dsp:txXfrm>
    </dsp:sp>
    <dsp:sp modelId="{F39EDF87-410A-4CCA-B124-85A131EFA50D}">
      <dsp:nvSpPr>
        <dsp:cNvPr id="0" name=""/>
        <dsp:cNvSpPr/>
      </dsp:nvSpPr>
      <dsp:spPr>
        <a:xfrm>
          <a:off x="2729623" y="665618"/>
          <a:ext cx="3471409" cy="3471409"/>
        </a:xfrm>
        <a:custGeom>
          <a:avLst/>
          <a:gdLst/>
          <a:ahLst/>
          <a:cxnLst/>
          <a:rect l="0" t="0" r="0" b="0"/>
          <a:pathLst>
            <a:path>
              <a:moveTo>
                <a:pt x="2208548" y="65648"/>
              </a:moveTo>
              <a:arcTo wR="1735704" hR="1735704" stAng="17148506" swAng="306370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EC699-0A92-4710-B166-722606CE3ECB}">
      <dsp:nvSpPr>
        <dsp:cNvPr id="0" name=""/>
        <dsp:cNvSpPr/>
      </dsp:nvSpPr>
      <dsp:spPr>
        <a:xfrm>
          <a:off x="5329239" y="1733547"/>
          <a:ext cx="1617389" cy="10513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Roles of different parties  and impact</a:t>
          </a:r>
          <a:endParaRPr lang="en-GB" sz="1200" kern="1200" dirty="0"/>
        </a:p>
      </dsp:txBody>
      <dsp:txXfrm>
        <a:off x="5329239" y="1733547"/>
        <a:ext cx="1617389" cy="1051303"/>
      </dsp:txXfrm>
    </dsp:sp>
    <dsp:sp modelId="{02685BBE-ADA7-473F-BD87-46A319E1E9D2}">
      <dsp:nvSpPr>
        <dsp:cNvPr id="0" name=""/>
        <dsp:cNvSpPr/>
      </dsp:nvSpPr>
      <dsp:spPr>
        <a:xfrm>
          <a:off x="2728387" y="389272"/>
          <a:ext cx="3471409" cy="3471409"/>
        </a:xfrm>
        <a:custGeom>
          <a:avLst/>
          <a:gdLst/>
          <a:ahLst/>
          <a:cxnLst/>
          <a:rect l="0" t="0" r="0" b="0"/>
          <a:pathLst>
            <a:path>
              <a:moveTo>
                <a:pt x="3335203" y="2409704"/>
              </a:moveTo>
              <a:arcTo wR="1735704" hR="1735704" stAng="1370981" swAng="307784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69C2F4-0C02-46E3-9169-D7F27039BC19}">
      <dsp:nvSpPr>
        <dsp:cNvPr id="0" name=""/>
        <dsp:cNvSpPr/>
      </dsp:nvSpPr>
      <dsp:spPr>
        <a:xfrm>
          <a:off x="3306105" y="3473034"/>
          <a:ext cx="1617389" cy="10513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Sources of Employment Legislation</a:t>
          </a:r>
          <a:endParaRPr lang="en-GB" sz="1200" kern="1200" dirty="0"/>
        </a:p>
      </dsp:txBody>
      <dsp:txXfrm>
        <a:off x="3306105" y="3473034"/>
        <a:ext cx="1617389" cy="1051303"/>
      </dsp:txXfrm>
    </dsp:sp>
    <dsp:sp modelId="{A1A7E870-11CF-428E-95A2-45708D4F782F}">
      <dsp:nvSpPr>
        <dsp:cNvPr id="0" name=""/>
        <dsp:cNvSpPr/>
      </dsp:nvSpPr>
      <dsp:spPr>
        <a:xfrm>
          <a:off x="1929819" y="364992"/>
          <a:ext cx="3471409" cy="3471409"/>
        </a:xfrm>
        <a:custGeom>
          <a:avLst/>
          <a:gdLst/>
          <a:ahLst/>
          <a:cxnLst/>
          <a:rect l="0" t="0" r="0" b="0"/>
          <a:pathLst>
            <a:path>
              <a:moveTo>
                <a:pt x="1359998" y="3430259"/>
              </a:moveTo>
              <a:arcTo wR="1735704" hR="1735704" stAng="6150062" swAng="337666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DBEAAB-58A4-4900-972B-2584F84B53F4}">
      <dsp:nvSpPr>
        <dsp:cNvPr id="0" name=""/>
        <dsp:cNvSpPr/>
      </dsp:nvSpPr>
      <dsp:spPr>
        <a:xfrm>
          <a:off x="1185835" y="1662105"/>
          <a:ext cx="1617389" cy="10513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Mechanisms for Managing individual and collective conflict</a:t>
          </a:r>
          <a:endParaRPr lang="en-GB" sz="1200" kern="1200" dirty="0"/>
        </a:p>
      </dsp:txBody>
      <dsp:txXfrm>
        <a:off x="1185835" y="1662105"/>
        <a:ext cx="1617389" cy="1051303"/>
      </dsp:txXfrm>
    </dsp:sp>
    <dsp:sp modelId="{9B512400-581A-4512-9122-5AD8C0271FD6}">
      <dsp:nvSpPr>
        <dsp:cNvPr id="0" name=""/>
        <dsp:cNvSpPr/>
      </dsp:nvSpPr>
      <dsp:spPr>
        <a:xfrm>
          <a:off x="1900350" y="695530"/>
          <a:ext cx="3471409" cy="3471409"/>
        </a:xfrm>
        <a:custGeom>
          <a:avLst/>
          <a:gdLst/>
          <a:ahLst/>
          <a:cxnLst/>
          <a:rect l="0" t="0" r="0" b="0"/>
          <a:pathLst>
            <a:path>
              <a:moveTo>
                <a:pt x="186606" y="952783"/>
              </a:moveTo>
              <a:arcTo wR="1735704" hR="1735704" stAng="12408734" swAng="310322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EAA6B21-84EA-421A-9359-25616542BB4D}">
      <dsp:nvSpPr>
        <dsp:cNvPr id="0" name=""/>
        <dsp:cNvSpPr/>
      </dsp:nvSpPr>
      <dsp:spPr>
        <a:xfrm>
          <a:off x="4526" y="0"/>
          <a:ext cx="2715768" cy="2172461"/>
        </a:xfrm>
        <a:prstGeom prst="up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9360C-49EE-4476-BFDC-A3120BE4231F}">
      <dsp:nvSpPr>
        <dsp:cNvPr id="0" name=""/>
        <dsp:cNvSpPr/>
      </dsp:nvSpPr>
      <dsp:spPr>
        <a:xfrm>
          <a:off x="2801767" y="0"/>
          <a:ext cx="4608576" cy="2172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0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Joint Consultation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Employee Involvement Strategies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Employee Engagement Strategies</a:t>
          </a:r>
          <a:endParaRPr lang="en-GB" sz="2100" kern="1200" dirty="0"/>
        </a:p>
      </dsp:txBody>
      <dsp:txXfrm>
        <a:off x="2801767" y="0"/>
        <a:ext cx="4608576" cy="2172461"/>
      </dsp:txXfrm>
    </dsp:sp>
    <dsp:sp modelId="{DB9F4AAC-4779-4A66-A225-E70CC32516DA}">
      <dsp:nvSpPr>
        <dsp:cNvPr id="0" name=""/>
        <dsp:cNvSpPr/>
      </dsp:nvSpPr>
      <dsp:spPr>
        <a:xfrm>
          <a:off x="819256" y="2353500"/>
          <a:ext cx="2715768" cy="2172461"/>
        </a:xfrm>
        <a:prstGeom prst="down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07506-FDCE-41C8-A5D2-CD1A24F1EC1A}">
      <dsp:nvSpPr>
        <dsp:cNvPr id="0" name=""/>
        <dsp:cNvSpPr/>
      </dsp:nvSpPr>
      <dsp:spPr>
        <a:xfrm>
          <a:off x="3616497" y="2353500"/>
          <a:ext cx="4608576" cy="21724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0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Collective Bargaining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Collective Agreements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 dirty="0"/>
        </a:p>
      </dsp:txBody>
      <dsp:txXfrm>
        <a:off x="3616497" y="2353500"/>
        <a:ext cx="4608576" cy="21724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C79B4-6F2F-423A-A0EE-BED712ED3C39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C4F635-7C2F-4B65-8005-8D67F347792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dirty="0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0A9D41F-5573-4E7E-97B0-E8150C96BF07}" type="slidenum">
              <a:rPr lang="en-GB" smtClean="0"/>
              <a:pPr/>
              <a:t>1</a:t>
            </a:fld>
            <a:endParaRPr lang="en-GB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dirty="0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3DEBFA3-2946-42DF-9CCD-884B0B9878BB}" type="slidenum">
              <a:rPr lang="en-GB" smtClean="0"/>
              <a:pPr/>
              <a:t>2</a:t>
            </a:fld>
            <a:endParaRPr lang="en-GB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dirty="0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BF23331-B763-4441-A7B3-97014D59C225}" type="slidenum">
              <a:rPr lang="en-GB" smtClean="0"/>
              <a:pPr/>
              <a:t>6</a:t>
            </a:fld>
            <a:endParaRPr lang="en-GB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dirty="0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F2BE48C-AD0D-4978-8D54-0BD3A7DF4358}" type="slidenum">
              <a:rPr lang="en-GB" smtClean="0"/>
              <a:pPr/>
              <a:t>9</a:t>
            </a:fld>
            <a:endParaRPr lang="en-GB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3BFC4D-95EF-4D14-8DCD-8AABFBCA7040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Commentators</a:t>
            </a:r>
            <a:r>
              <a:rPr lang="en-GB" baseline="0" dirty="0" smtClean="0"/>
              <a:t> say that the deterioration in competitiveness was a direct result of the union defensive attitudes and poor management.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Ship builders</a:t>
            </a:r>
          </a:p>
          <a:p>
            <a:r>
              <a:rPr lang="en-GB" dirty="0" smtClean="0"/>
              <a:t>Car Manufacturers</a:t>
            </a:r>
          </a:p>
          <a:p>
            <a:r>
              <a:rPr lang="en-GB" dirty="0" smtClean="0"/>
              <a:t>Ports</a:t>
            </a:r>
            <a:r>
              <a:rPr lang="en-GB" baseline="0" dirty="0" smtClean="0"/>
              <a:t> </a:t>
            </a:r>
          </a:p>
          <a:p>
            <a:endParaRPr lang="en-GB" baseline="0" dirty="0" smtClean="0"/>
          </a:p>
          <a:p>
            <a:r>
              <a:rPr lang="en-GB" baseline="0" dirty="0" smtClean="0"/>
              <a:t>Own agenda – politically driven</a:t>
            </a:r>
          </a:p>
          <a:p>
            <a:r>
              <a:rPr lang="en-GB" baseline="0" dirty="0" smtClean="0"/>
              <a:t>Unofficial action – not backed by union </a:t>
            </a:r>
          </a:p>
          <a:p>
            <a:r>
              <a:rPr lang="en-GB" baseline="0" dirty="0" smtClean="0"/>
              <a:t>Unconstitutional- not following correct process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Low paid public sector employees went on strike for pay awards in excess of government</a:t>
            </a:r>
            <a:r>
              <a:rPr lang="en-GB" baseline="0" dirty="0" smtClean="0"/>
              <a:t> policy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High tech industries</a:t>
            </a:r>
          </a:p>
          <a:p>
            <a:r>
              <a:rPr lang="en-GB" dirty="0" smtClean="0"/>
              <a:t>Where product</a:t>
            </a:r>
            <a:r>
              <a:rPr lang="en-GB" baseline="0" dirty="0" smtClean="0"/>
              <a:t> has very short shelf life</a:t>
            </a:r>
          </a:p>
          <a:p>
            <a:r>
              <a:rPr lang="en-GB" baseline="0" dirty="0" smtClean="0"/>
              <a:t>Where a dispute could cost you your business</a:t>
            </a:r>
            <a:endParaRPr lang="en-GB" dirty="0" smtClean="0"/>
          </a:p>
          <a:p>
            <a:r>
              <a:rPr lang="en-GB" dirty="0" smtClean="0"/>
              <a:t>Rapid Expansion</a:t>
            </a:r>
          </a:p>
          <a:p>
            <a:r>
              <a:rPr lang="en-GB" dirty="0" smtClean="0"/>
              <a:t>Skills in short supply</a:t>
            </a:r>
          </a:p>
          <a:p>
            <a:r>
              <a:rPr lang="en-GB" dirty="0" smtClean="0"/>
              <a:t>Competitors trying to entice</a:t>
            </a:r>
            <a:r>
              <a:rPr lang="en-GB" baseline="0" dirty="0" smtClean="0"/>
              <a:t> away key contributors in the company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24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Some see globalisation as positive –</a:t>
            </a:r>
            <a:r>
              <a:rPr lang="en-GB" baseline="0" dirty="0" smtClean="0"/>
              <a:t> increased global community, increased employment, ability to work together across the globe to support worthy causes.  Other see it as a way of taking advantaged of cheap labour and believe that the increased profits only benefit Western countries.</a:t>
            </a:r>
          </a:p>
          <a:p>
            <a:r>
              <a:rPr lang="en-GB" baseline="0" dirty="0" smtClean="0"/>
              <a:t>Lack of commitment or loyalty to creation of local or national jobs – can create insecurity</a:t>
            </a:r>
          </a:p>
          <a:p>
            <a:r>
              <a:rPr lang="en-GB" baseline="0" dirty="0" smtClean="0"/>
              <a:t>Companies relocating to the UK bring with them their own culture and expectations – Japanese companies in the late 80’s.  American companies.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USA Japan look for flexibility and adaptability – can cause blurring of lines of demarcation – impacting significantly on the way negotiation is approached for different groups e.g. shop floor/ office staff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A2D4F5-8D1B-458D-A7AB-F891D05DF89B}" type="slidenum">
              <a:rPr lang="en-GB" smtClean="0"/>
              <a:pPr/>
              <a:t>26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55656-5755-42BC-AF76-C844291FF687}" type="slidenum">
              <a:rPr lang="en-GB" smtClean="0"/>
              <a:pPr/>
              <a:t>28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93FD21B-F72B-424E-9EA5-D6DC84CFA7A3}" type="datetimeFigureOut">
              <a:rPr lang="en-US" smtClean="0"/>
              <a:pPr/>
              <a:t>2/27/2013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3BB9CB6-2CB8-41CB-8C8C-BB122038558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3GnS9vHRDs&amp;list=PLB8CB346575CB76F6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Iw9zbTsKNAA" TargetMode="Externa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Contemporary Developments in Employment Relations</a:t>
            </a:r>
            <a:endParaRPr lang="en-GB" dirty="0"/>
          </a:p>
        </p:txBody>
      </p:sp>
      <p:sp>
        <p:nvSpPr>
          <p:cNvPr id="9219" name="Subtitle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r>
              <a:rPr lang="en-GB" smtClean="0"/>
              <a:t>February </a:t>
            </a:r>
            <a:r>
              <a:rPr lang="en-GB" smtClean="0"/>
              <a:t>2013</a:t>
            </a:r>
            <a:endParaRPr lang="en-GB" dirty="0" smtClean="0"/>
          </a:p>
          <a:p>
            <a:pPr marR="0"/>
            <a:r>
              <a:rPr lang="en-GB" dirty="0" smtClean="0"/>
              <a:t>Week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Overview of Module</a:t>
            </a:r>
            <a:endParaRPr lang="en-GB" dirty="0"/>
          </a:p>
        </p:txBody>
      </p:sp>
      <p:pic>
        <p:nvPicPr>
          <p:cNvPr id="10244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63938" y="3284538"/>
            <a:ext cx="1944687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Explain what is meant by the term ‘employment relationship’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Critically evaluate the changing nature of the employment relationship and factors which have influenced it.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Explore the different theories of employee relations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Identify the key parties involved in the employment relationship and how they influence it.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Understand the concept of ‘balance of power’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Learning outcomes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idx="1"/>
          </p:nvPr>
        </p:nvSpPr>
        <p:spPr>
          <a:xfrm>
            <a:off x="571472" y="1857364"/>
            <a:ext cx="7372378" cy="3952886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400" dirty="0" smtClean="0">
                <a:latin typeface="Verdana" pitchFamily="34" charset="0"/>
              </a:rPr>
              <a:t>“</a:t>
            </a:r>
            <a:r>
              <a:rPr lang="en-GB" sz="2400" dirty="0" smtClean="0">
                <a:latin typeface="Verdana" pitchFamily="34" charset="0"/>
              </a:rPr>
              <a:t>No longer about trade unions. There is more emphasis on direct communication, managing organisational change and involving and motivating staff” </a:t>
            </a:r>
          </a:p>
          <a:p>
            <a:pPr marL="365760" indent="-25603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400" dirty="0" smtClean="0">
                <a:latin typeface="Verdana" pitchFamily="34" charset="0"/>
              </a:rPr>
              <a:t>	</a:t>
            </a:r>
            <a:r>
              <a:rPr lang="en-GB" sz="2400" dirty="0" smtClean="0">
                <a:latin typeface="Verdana" pitchFamily="34" charset="0"/>
              </a:rPr>
              <a:t>				(Henderson, 2011)</a:t>
            </a:r>
            <a:endParaRPr lang="en-GB" sz="2400" dirty="0" smtClean="0">
              <a:latin typeface="Verdana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sz="2400" dirty="0" smtClean="0">
                <a:latin typeface="Verdana" pitchFamily="34" charset="0"/>
              </a:rPr>
              <a:t>					              </a:t>
            </a:r>
            <a:endParaRPr lang="en-GB" sz="2000" dirty="0" smtClean="0">
              <a:latin typeface="Verdana" pitchFamily="34" charset="0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Verdana" pitchFamily="34" charset="0"/>
              </a:rPr>
              <a:t>Employment relations into the twenty-first century</a:t>
            </a:r>
          </a:p>
        </p:txBody>
      </p:sp>
      <p:pic>
        <p:nvPicPr>
          <p:cNvPr id="59394" name="Picture 2" descr="http://t2.gstatic.com/images?q=tbn:ANd9GcRQg8FnVVmDVpDYQGy0sABP76VnKo7xBK5dkgLC4C1pMOE7RqmFW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4214818"/>
            <a:ext cx="3000396" cy="22502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/>
              <a:t>Industrial Relations</a:t>
            </a:r>
            <a:r>
              <a:rPr lang="en-GB" dirty="0" smtClean="0"/>
              <a:t> </a:t>
            </a:r>
          </a:p>
          <a:p>
            <a:r>
              <a:rPr lang="en-GB" dirty="0" smtClean="0"/>
              <a:t>“A </a:t>
            </a:r>
            <a:r>
              <a:rPr lang="en-GB" dirty="0" smtClean="0"/>
              <a:t>set phenomena, both within and outside of the workplace, concerned with determining and regulating the employment </a:t>
            </a:r>
            <a:r>
              <a:rPr lang="en-GB" dirty="0" smtClean="0"/>
              <a:t>relationship” </a:t>
            </a:r>
            <a:r>
              <a:rPr lang="en-GB" dirty="0" smtClean="0"/>
              <a:t>(Salmon, 1998;3)</a:t>
            </a:r>
          </a:p>
          <a:p>
            <a:pPr>
              <a:buNone/>
            </a:pPr>
            <a:r>
              <a:rPr lang="en-GB" b="1" dirty="0" smtClean="0"/>
              <a:t>Employee Relations</a:t>
            </a:r>
          </a:p>
          <a:p>
            <a:r>
              <a:rPr lang="en-GB" dirty="0" smtClean="0"/>
              <a:t>A continuous,  process of challenge and response, cooperation and conflict, control and autonomy. (</a:t>
            </a:r>
            <a:r>
              <a:rPr lang="en-GB" dirty="0" err="1" smtClean="0"/>
              <a:t>Dibben</a:t>
            </a:r>
            <a:r>
              <a:rPr lang="en-GB" dirty="0" smtClean="0"/>
              <a:t> et al, 2011)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 there a difference?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Employers and their managers</a:t>
            </a:r>
          </a:p>
          <a:p>
            <a:r>
              <a:rPr lang="en-GB" dirty="0" smtClean="0"/>
              <a:t>Employees</a:t>
            </a:r>
          </a:p>
          <a:p>
            <a:r>
              <a:rPr lang="en-GB" dirty="0" smtClean="0"/>
              <a:t>Employee Representative Bodies</a:t>
            </a:r>
          </a:p>
          <a:p>
            <a:r>
              <a:rPr lang="en-GB" dirty="0" smtClean="0"/>
              <a:t>Employer associations (Eng Emp Fed, EEF)</a:t>
            </a:r>
          </a:p>
          <a:p>
            <a:r>
              <a:rPr lang="en-GB" dirty="0" smtClean="0"/>
              <a:t>Voluntary Organisations</a:t>
            </a:r>
          </a:p>
          <a:p>
            <a:r>
              <a:rPr lang="en-GB" dirty="0" smtClean="0"/>
              <a:t>Government Agencies (e.g ACAS)</a:t>
            </a:r>
          </a:p>
          <a:p>
            <a:r>
              <a:rPr lang="en-GB" dirty="0" smtClean="0"/>
              <a:t>Private Companies (Owned by shareholders)</a:t>
            </a:r>
          </a:p>
          <a:p>
            <a:r>
              <a:rPr lang="en-GB" dirty="0" smtClean="0"/>
              <a:t>Public Bodies (NHS, Royal Mail)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Who are the key parties involved in an employment relationship?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Content Placeholder 1"/>
          <p:cNvSpPr>
            <a:spLocks noGrp="1"/>
          </p:cNvSpPr>
          <p:nvPr>
            <p:ph idx="1"/>
          </p:nvPr>
        </p:nvSpPr>
        <p:spPr>
          <a:xfrm>
            <a:off x="539750" y="1989138"/>
            <a:ext cx="8229600" cy="4525962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smtClean="0"/>
              <a:t>Read the article entitled:-</a:t>
            </a:r>
          </a:p>
          <a:p>
            <a:pPr eaLnBrk="1" hangingPunct="1">
              <a:buFont typeface="Wingdings 3" pitchFamily="18" charset="2"/>
              <a:buNone/>
            </a:pPr>
            <a:endParaRPr lang="en-GB" dirty="0" smtClean="0"/>
          </a:p>
          <a:p>
            <a:pPr eaLnBrk="1" hangingPunct="1">
              <a:buFont typeface="Wingdings 3" pitchFamily="18" charset="2"/>
              <a:buNone/>
            </a:pPr>
            <a:r>
              <a:rPr lang="en-GB" dirty="0" smtClean="0"/>
              <a:t>	“Déjà vu: the changing world of work in the past 20 years”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In small teams use SWOT to critically evaluate the impact these changes have had on the employment relationship from the perspective of the Employer &amp; Employee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The changing nature of employment relationships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Influences</a:t>
            </a:r>
          </a:p>
          <a:p>
            <a:r>
              <a:rPr lang="en-GB" dirty="0" smtClean="0"/>
              <a:t>Maturing relationships</a:t>
            </a:r>
          </a:p>
          <a:p>
            <a:r>
              <a:rPr lang="en-GB" dirty="0" smtClean="0"/>
              <a:t>Changing people / Changing styles</a:t>
            </a:r>
          </a:p>
          <a:p>
            <a:r>
              <a:rPr lang="en-GB" dirty="0" smtClean="0"/>
              <a:t>Changing expectations</a:t>
            </a:r>
          </a:p>
          <a:p>
            <a:r>
              <a:rPr lang="en-GB" dirty="0" smtClean="0"/>
              <a:t>Recessions / Difficult times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Employment </a:t>
            </a:r>
            <a:r>
              <a:rPr lang="en-GB" dirty="0" smtClean="0"/>
              <a:t>relationships are dynamic – not static  (Daniels, 2010)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Factors impacting the employment relationship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Factors impacting the employment relationship</a:t>
            </a:r>
            <a:endParaRPr lang="en-GB" dirty="0"/>
          </a:p>
        </p:txBody>
      </p:sp>
      <p:sp>
        <p:nvSpPr>
          <p:cNvPr id="15363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Internal</a:t>
            </a:r>
          </a:p>
        </p:txBody>
      </p:sp>
      <p:sp>
        <p:nvSpPr>
          <p:cNvPr id="15364" name="Text Placeholder 7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</p:spPr>
        <p:txBody>
          <a:bodyPr/>
          <a:lstStyle/>
          <a:p>
            <a:r>
              <a:rPr lang="en-GB" dirty="0" smtClean="0"/>
              <a:t>External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2"/>
          </p:nvPr>
        </p:nvSpPr>
        <p:spPr>
          <a:xfrm>
            <a:off x="323850" y="1412875"/>
            <a:ext cx="4040188" cy="3841750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 smtClean="0"/>
              <a:t>Organisation Strategy</a:t>
            </a:r>
          </a:p>
          <a:p>
            <a:pPr>
              <a:defRPr/>
            </a:pPr>
            <a:r>
              <a:rPr lang="en-GB" dirty="0" smtClean="0"/>
              <a:t>Structure</a:t>
            </a:r>
          </a:p>
          <a:p>
            <a:pPr>
              <a:defRPr/>
            </a:pPr>
            <a:r>
              <a:rPr lang="en-GB" dirty="0" smtClean="0"/>
              <a:t>Size</a:t>
            </a:r>
          </a:p>
          <a:p>
            <a:pPr>
              <a:defRPr/>
            </a:pPr>
            <a:r>
              <a:rPr lang="en-GB" dirty="0" smtClean="0"/>
              <a:t>Location</a:t>
            </a:r>
          </a:p>
          <a:p>
            <a:pPr>
              <a:defRPr/>
            </a:pPr>
            <a:r>
              <a:rPr lang="en-GB" dirty="0" smtClean="0"/>
              <a:t>Systems</a:t>
            </a:r>
          </a:p>
          <a:p>
            <a:pPr>
              <a:defRPr/>
            </a:pPr>
            <a:r>
              <a:rPr lang="en-GB" dirty="0" smtClean="0"/>
              <a:t>Composition of workforce</a:t>
            </a:r>
          </a:p>
          <a:p>
            <a:pPr>
              <a:defRPr/>
            </a:pPr>
            <a:r>
              <a:rPr lang="en-GB" dirty="0" smtClean="0"/>
              <a:t>Working patterns</a:t>
            </a:r>
          </a:p>
          <a:p>
            <a:pPr>
              <a:defRPr/>
            </a:pPr>
            <a:r>
              <a:rPr lang="en-GB" dirty="0" smtClean="0"/>
              <a:t>Leadership Styles</a:t>
            </a:r>
          </a:p>
          <a:p>
            <a:pPr>
              <a:defRPr/>
            </a:pPr>
            <a:r>
              <a:rPr lang="en-GB" dirty="0" smtClean="0"/>
              <a:t>Culture</a:t>
            </a:r>
          </a:p>
          <a:p>
            <a:pPr>
              <a:defRPr/>
            </a:pPr>
            <a:r>
              <a:rPr lang="en-GB" dirty="0" smtClean="0"/>
              <a:t>Branding</a:t>
            </a:r>
          </a:p>
          <a:p>
            <a:pPr>
              <a:defRPr/>
            </a:pPr>
            <a:r>
              <a:rPr lang="en-GB" dirty="0" smtClean="0"/>
              <a:t>New Policies/Procedures</a:t>
            </a:r>
          </a:p>
          <a:p>
            <a:pPr>
              <a:defRPr/>
            </a:pPr>
            <a:r>
              <a:rPr lang="en-GB" dirty="0" smtClean="0"/>
              <a:t>Collective /Individual Bargaining</a:t>
            </a:r>
          </a:p>
          <a:p>
            <a:pPr>
              <a:defRPr/>
            </a:pPr>
            <a:endParaRPr lang="en-GB" dirty="0" smtClean="0"/>
          </a:p>
          <a:p>
            <a:pPr>
              <a:buFont typeface="Wingdings 3" pitchFamily="18" charset="2"/>
              <a:buNone/>
              <a:defRPr/>
            </a:pP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  <a:ln>
            <a:prstDash val="solid"/>
          </a:ln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dirty="0" smtClean="0"/>
              <a:t>Political Agenda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Composition of labour market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Economy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Immigration policy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Technology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Legislation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Globalisation</a:t>
            </a:r>
          </a:p>
          <a:p>
            <a:pPr>
              <a:spcBef>
                <a:spcPct val="0"/>
              </a:spcBef>
            </a:pPr>
            <a:r>
              <a:rPr lang="en-GB" dirty="0" smtClean="0"/>
              <a:t>Mergers/Acquisitions</a:t>
            </a:r>
          </a:p>
          <a:p>
            <a:pPr>
              <a:spcBef>
                <a:spcPct val="0"/>
              </a:spcBef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428596" y="1000108"/>
          <a:ext cx="8219256" cy="5308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1198"/>
                <a:gridCol w="6218058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Theory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Underpinning</a:t>
                      </a:r>
                      <a:r>
                        <a:rPr lang="en-GB" baseline="0" dirty="0" smtClean="0"/>
                        <a:t> beliefs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Unitarism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Harmony</a:t>
                      </a:r>
                      <a:r>
                        <a:rPr lang="en-GB" baseline="0" dirty="0" smtClean="0"/>
                        <a:t> between employee and employer</a:t>
                      </a:r>
                    </a:p>
                    <a:p>
                      <a:r>
                        <a:rPr lang="en-GB" baseline="0" dirty="0" smtClean="0"/>
                        <a:t>Common purpose of goals</a:t>
                      </a:r>
                    </a:p>
                    <a:p>
                      <a:r>
                        <a:rPr lang="en-GB" baseline="0" dirty="0" smtClean="0"/>
                        <a:t>Teamwork essential</a:t>
                      </a:r>
                    </a:p>
                    <a:p>
                      <a:r>
                        <a:rPr lang="en-GB" baseline="0" dirty="0" smtClean="0"/>
                        <a:t>Single Source of authority – Management</a:t>
                      </a:r>
                    </a:p>
                    <a:p>
                      <a:r>
                        <a:rPr lang="en-GB" baseline="0" dirty="0" smtClean="0"/>
                        <a:t>Conflict is not acceptable</a:t>
                      </a:r>
                    </a:p>
                    <a:p>
                      <a:r>
                        <a:rPr lang="en-GB" baseline="0" dirty="0" smtClean="0"/>
                        <a:t>No need for trade union representation</a:t>
                      </a:r>
                    </a:p>
                    <a:p>
                      <a:r>
                        <a:rPr lang="en-GB" baseline="0" dirty="0" smtClean="0"/>
                        <a:t>Actively keep Trade Unions out of the organisation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Pluralism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Differences are acknowledged</a:t>
                      </a:r>
                    </a:p>
                    <a:p>
                      <a:r>
                        <a:rPr lang="en-GB" dirty="0" smtClean="0"/>
                        <a:t>Central</a:t>
                      </a:r>
                      <a:r>
                        <a:rPr lang="en-GB" baseline="0" dirty="0" smtClean="0"/>
                        <a:t> body engages different groups to work together to achieve a common goal</a:t>
                      </a:r>
                    </a:p>
                    <a:p>
                      <a:r>
                        <a:rPr lang="en-GB" baseline="0" dirty="0" smtClean="0"/>
                        <a:t>Conflict is seen as inevitable, but will be managed through policy and procedures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Marxism (Karl Marx 1800’s)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Class conflict occurs</a:t>
                      </a:r>
                      <a:r>
                        <a:rPr lang="en-GB" baseline="0" dirty="0" smtClean="0"/>
                        <a:t> due to the employees belief that there is an uneven distribution of wealth</a:t>
                      </a:r>
                    </a:p>
                    <a:p>
                      <a:r>
                        <a:rPr lang="en-GB" baseline="0" dirty="0" smtClean="0"/>
                        <a:t>This conflict can affect a wide range of factors, including an uneven access to things such as education and healthcare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Employment relations theories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Small establishments</a:t>
            </a:r>
          </a:p>
          <a:p>
            <a:r>
              <a:rPr lang="en-GB" dirty="0" smtClean="0"/>
              <a:t>Family firms</a:t>
            </a:r>
          </a:p>
          <a:p>
            <a:r>
              <a:rPr lang="en-GB" dirty="0" smtClean="0"/>
              <a:t>Paternalistic companies with charismatic leaders</a:t>
            </a:r>
          </a:p>
          <a:p>
            <a:r>
              <a:rPr lang="en-GB" dirty="0" smtClean="0"/>
              <a:t>Firms in isolated areas</a:t>
            </a:r>
          </a:p>
          <a:p>
            <a:r>
              <a:rPr lang="en-GB" dirty="0" smtClean="0"/>
              <a:t>Cultures where they promote the command and control (Boss) culture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are you most likely to find a Unitarist approach?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Collectivism – collective action, common interests (mobilising groups)</a:t>
            </a:r>
          </a:p>
          <a:p>
            <a:pPr eaLnBrk="1" hangingPunct="1"/>
            <a:r>
              <a:rPr lang="en-GB" dirty="0" smtClean="0"/>
              <a:t>Individualism – individual reward, increased legal protection, increased availability of information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Collectivism v individualism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Changes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714612" y="3286124"/>
            <a:ext cx="6064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(EU Directive on Information and Consultation 2005)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Balance of power in the employment relationship is conditioned by changes in the legal, technical and economic </a:t>
            </a:r>
            <a:r>
              <a:rPr lang="en-GB" dirty="0" smtClean="0"/>
              <a:t>environment 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9" y="3041194"/>
            <a:ext cx="3171470" cy="2459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Price Stability</a:t>
            </a:r>
          </a:p>
          <a:p>
            <a:r>
              <a:rPr lang="en-GB" dirty="0" smtClean="0"/>
              <a:t>Full Employment</a:t>
            </a:r>
          </a:p>
          <a:p>
            <a:r>
              <a:rPr lang="en-GB" dirty="0" smtClean="0"/>
              <a:t>Economic growth</a:t>
            </a:r>
          </a:p>
          <a:p>
            <a:r>
              <a:rPr lang="en-GB" dirty="0" smtClean="0"/>
              <a:t>A balance of payments surplus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Different governments will adopt different approaches to meet these aims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</a:t>
            </a:r>
            <a:r>
              <a:rPr lang="en-GB" dirty="0" err="1" smtClean="0"/>
              <a:t>Governement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4525963"/>
          </a:xfrm>
        </p:spPr>
        <p:txBody>
          <a:bodyPr/>
          <a:lstStyle/>
          <a:p>
            <a:r>
              <a:rPr lang="en-GB" dirty="0" smtClean="0"/>
              <a:t>Keynesian Model (1945-74</a:t>
            </a:r>
            <a:r>
              <a:rPr lang="en-GB" dirty="0" smtClean="0"/>
              <a:t>) – stimulate growth through spending</a:t>
            </a:r>
            <a:endParaRPr lang="en-GB" dirty="0" smtClean="0"/>
          </a:p>
          <a:p>
            <a:r>
              <a:rPr lang="en-GB" dirty="0" smtClean="0"/>
              <a:t>Income linked to productivity (74-79)</a:t>
            </a:r>
          </a:p>
          <a:p>
            <a:r>
              <a:rPr lang="en-GB" dirty="0" smtClean="0"/>
              <a:t>Monetarist Model (79-97</a:t>
            </a:r>
            <a:r>
              <a:rPr lang="en-GB" dirty="0" smtClean="0"/>
              <a:t>)  </a:t>
            </a:r>
            <a:r>
              <a:rPr lang="en-GB" dirty="0" smtClean="0"/>
              <a:t> </a:t>
            </a:r>
            <a:r>
              <a:rPr lang="en-GB" dirty="0" smtClean="0"/>
              <a:t>Control inflation by controlling employment levels</a:t>
            </a:r>
            <a:endParaRPr lang="en-GB" dirty="0" smtClean="0"/>
          </a:p>
          <a:p>
            <a:r>
              <a:rPr lang="en-GB" dirty="0" smtClean="0"/>
              <a:t>Stabilising the economy by controlling public spending (1997- Current)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Economic Strategies which have influenced Employment Relationships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Economic growth</a:t>
            </a:r>
          </a:p>
          <a:p>
            <a:r>
              <a:rPr lang="en-GB" dirty="0" smtClean="0"/>
              <a:t>High employment</a:t>
            </a:r>
          </a:p>
          <a:p>
            <a:r>
              <a:rPr lang="en-GB" dirty="0" smtClean="0"/>
              <a:t>Increased public provision (housing, education NHS etc)</a:t>
            </a:r>
          </a:p>
          <a:p>
            <a:r>
              <a:rPr lang="en-GB" dirty="0" smtClean="0"/>
              <a:t>Increased personal disposable income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However economic growth was weaker compared to other countries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How did this impact trade unions in relation to their bargaining power?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Keynesian Model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Increased bargaining power= Higher % increase in wage settlements</a:t>
            </a:r>
          </a:p>
          <a:p>
            <a:r>
              <a:rPr lang="en-GB" dirty="0" smtClean="0"/>
              <a:t>Craft unions (printers, engineers) delayed new entrants, leading to delay in introduction of new working methods or technology</a:t>
            </a:r>
          </a:p>
          <a:p>
            <a:r>
              <a:rPr lang="en-GB" dirty="0" smtClean="0"/>
              <a:t>Created shortages in some areas and overstaffing in others</a:t>
            </a:r>
          </a:p>
          <a:p>
            <a:pPr>
              <a:buNone/>
            </a:pPr>
            <a:r>
              <a:rPr lang="en-GB" dirty="0" smtClean="0"/>
              <a:t>Led to organisational conflict</a:t>
            </a:r>
          </a:p>
          <a:p>
            <a:r>
              <a:rPr lang="en-GB" dirty="0" smtClean="0"/>
              <a:t>Poor management / union relationships – high instances of industrial unrest</a:t>
            </a:r>
          </a:p>
          <a:p>
            <a:r>
              <a:rPr lang="en-GB" dirty="0" smtClean="0"/>
              <a:t>Donavon Report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 Impact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Labour government 1974 – Harold Wilson</a:t>
            </a:r>
          </a:p>
          <a:p>
            <a:r>
              <a:rPr lang="en-GB" dirty="0" smtClean="0"/>
              <a:t>Income increases linked to productivity – not to changes in inflation</a:t>
            </a:r>
          </a:p>
          <a:p>
            <a:r>
              <a:rPr lang="en-GB" dirty="0" smtClean="0"/>
              <a:t>Initially successful, but after 2/3 years started to break down – usually due to unions demanding excessive pay rises</a:t>
            </a:r>
          </a:p>
          <a:p>
            <a:r>
              <a:rPr lang="en-GB" dirty="0" smtClean="0"/>
              <a:t>Policy was seen to be an attempt to shift balance of power to employers</a:t>
            </a:r>
          </a:p>
          <a:p>
            <a:r>
              <a:rPr lang="en-GB" dirty="0" smtClean="0"/>
              <a:t>Unions rebelled – perceived to be more powerful then the labour government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1974 Labour Government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Winter of discontent 1978/9</a:t>
            </a:r>
          </a:p>
          <a:p>
            <a:r>
              <a:rPr lang="en-GB" dirty="0" smtClean="0"/>
              <a:t>Labour Government voted out of office</a:t>
            </a:r>
          </a:p>
          <a:p>
            <a:pPr>
              <a:buNone/>
            </a:pPr>
            <a:r>
              <a:rPr lang="en-GB" b="1" u="sng" dirty="0" smtClean="0"/>
              <a:t>Conservative party voted in (1979)</a:t>
            </a:r>
          </a:p>
          <a:p>
            <a:r>
              <a:rPr lang="en-GB" dirty="0" smtClean="0"/>
              <a:t>policy of controlling the economic system by increasing or decreasing money </a:t>
            </a:r>
            <a:r>
              <a:rPr lang="en-GB" dirty="0" smtClean="0"/>
              <a:t>supply</a:t>
            </a:r>
          </a:p>
          <a:p>
            <a:r>
              <a:rPr lang="en-GB" dirty="0" smtClean="0"/>
              <a:t>Promotion of capitalism</a:t>
            </a:r>
            <a:endParaRPr lang="en-GB" dirty="0" smtClean="0"/>
          </a:p>
          <a:p>
            <a:r>
              <a:rPr lang="en-GB" dirty="0" smtClean="0"/>
              <a:t>Provision of minimum standards of protection for </a:t>
            </a:r>
            <a:r>
              <a:rPr lang="en-GB" dirty="0" smtClean="0"/>
              <a:t>employees</a:t>
            </a:r>
          </a:p>
          <a:p>
            <a:r>
              <a:rPr lang="en-GB" dirty="0" smtClean="0"/>
              <a:t>Mandate to ‘reform’ unions</a:t>
            </a:r>
          </a:p>
          <a:p>
            <a:r>
              <a:rPr lang="en-GB" sz="1200" dirty="0" smtClean="0">
                <a:hlinkClick r:id="rId3"/>
              </a:rPr>
              <a:t>http://</a:t>
            </a:r>
            <a:r>
              <a:rPr lang="en-GB" sz="1200" dirty="0" smtClean="0">
                <a:hlinkClick r:id="rId3"/>
              </a:rPr>
              <a:t>www.youtube.com/watch?v=u3GnS9vHRDs&amp;list=PLB8CB346575CB76F6</a:t>
            </a:r>
            <a:endParaRPr lang="en-GB" sz="1200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Monetarism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Miners Strike</a:t>
            </a:r>
            <a:endParaRPr lang="en-GB" dirty="0"/>
          </a:p>
        </p:txBody>
      </p:sp>
      <p:sp>
        <p:nvSpPr>
          <p:cNvPr id="18435" name="Rectangle 2"/>
          <p:cNvSpPr>
            <a:spLocks noChangeArrowheads="1"/>
          </p:cNvSpPr>
          <p:nvPr/>
        </p:nvSpPr>
        <p:spPr bwMode="auto">
          <a:xfrm>
            <a:off x="2286000" y="3105150"/>
            <a:ext cx="4572000" cy="480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http://www.youtube.com/watch?v=Iw9zbTsKNAA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8436" name="Picture 2" descr="http://t1.gstatic.com/images?q=tbn:ANd9GcQRC4aaBTab-bvJ2NHdrBhAAr3QwbwY_vtxKRJETncftcqcMNd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975" y="1989138"/>
            <a:ext cx="4383088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3887" indent="-514350" eaLnBrk="1" hangingPunct="1">
              <a:buFont typeface="+mj-lt"/>
              <a:buAutoNum type="arabicPeriod"/>
              <a:defRPr/>
            </a:pPr>
            <a:r>
              <a:rPr lang="en-GB" dirty="0" smtClean="0"/>
              <a:t>What happened to cause the miners to strike</a:t>
            </a:r>
            <a:r>
              <a:rPr lang="en-GB" dirty="0" smtClean="0"/>
              <a:t>?  What was it they were fighting for?</a:t>
            </a:r>
            <a:endParaRPr lang="en-GB" dirty="0" smtClean="0"/>
          </a:p>
          <a:p>
            <a:pPr marL="623887" indent="-514350" eaLnBrk="1" hangingPunct="1">
              <a:buFont typeface="+mj-lt"/>
              <a:buAutoNum type="arabicPeriod"/>
              <a:defRPr/>
            </a:pPr>
            <a:r>
              <a:rPr lang="en-GB" dirty="0" smtClean="0"/>
              <a:t>To what extent did the actions taken support Arthur Scargill’s aim?</a:t>
            </a:r>
          </a:p>
          <a:p>
            <a:pPr marL="623887" indent="-514350" eaLnBrk="1" hangingPunct="1">
              <a:buFont typeface="+mj-lt"/>
              <a:buAutoNum type="arabicPeriod"/>
              <a:defRPr/>
            </a:pPr>
            <a:r>
              <a:rPr lang="en-GB" dirty="0" smtClean="0"/>
              <a:t>Which employee relations theory could you use to describe the approach taken by the </a:t>
            </a:r>
            <a:r>
              <a:rPr lang="en-GB" dirty="0" smtClean="0"/>
              <a:t>employees / by the Government?</a:t>
            </a:r>
            <a:endParaRPr lang="en-GB" dirty="0" smtClean="0"/>
          </a:p>
          <a:p>
            <a:pPr marL="623887" indent="-514350" eaLnBrk="1" hangingPunct="1">
              <a:buFont typeface="+mj-lt"/>
              <a:buAutoNum type="arabicPeriod"/>
              <a:defRPr/>
            </a:pPr>
            <a:r>
              <a:rPr lang="en-GB" dirty="0" smtClean="0"/>
              <a:t>What lessons have been learnt from this historic event and how has it shaped the Industrial relations scene?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Reflective 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Intentionally </a:t>
            </a:r>
            <a:r>
              <a:rPr lang="en-GB" dirty="0" smtClean="0"/>
              <a:t>reduced the influence it had on employment relationship</a:t>
            </a:r>
          </a:p>
          <a:p>
            <a:r>
              <a:rPr lang="en-GB" dirty="0" smtClean="0"/>
              <a:t>Collective bargaining, pay comparability, arbitration no longer central to its policy</a:t>
            </a:r>
          </a:p>
          <a:p>
            <a:r>
              <a:rPr lang="en-GB" dirty="0" smtClean="0"/>
              <a:t>1993 Acas' statutory duty to promote collective bargaining removed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Conservative party (1979)</a:t>
            </a:r>
            <a:br>
              <a:rPr lang="en-GB" u="sng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employers or sectors, which despite the economic climate have relatively weak employer bargaining powers</a:t>
            </a:r>
          </a:p>
          <a:p>
            <a:endParaRPr lang="en-GB" dirty="0" smtClean="0"/>
          </a:p>
          <a:p>
            <a:r>
              <a:rPr lang="en-GB" dirty="0" smtClean="0"/>
              <a:t>Why is this?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pic>
        <p:nvPicPr>
          <p:cNvPr id="6145" name="Picture 1" descr="C:\Documents and Settings\bus-sm\Local Settings\Temporary Internet Files\Content.IE5\OBIN8X67\MC9002288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3929066"/>
            <a:ext cx="1813255" cy="14273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Impact on employment relationship</a:t>
            </a:r>
          </a:p>
          <a:p>
            <a:r>
              <a:rPr lang="en-GB" dirty="0" smtClean="0"/>
              <a:t>Greater competition / feeling of insecurity</a:t>
            </a:r>
          </a:p>
          <a:p>
            <a:r>
              <a:rPr lang="en-GB" dirty="0" smtClean="0"/>
              <a:t>P</a:t>
            </a:r>
            <a:r>
              <a:rPr lang="en-GB" dirty="0" smtClean="0"/>
              <a:t>ower where </a:t>
            </a:r>
            <a:r>
              <a:rPr lang="en-GB" dirty="0" smtClean="0"/>
              <a:t>jobs are created</a:t>
            </a:r>
          </a:p>
          <a:p>
            <a:r>
              <a:rPr lang="en-GB" dirty="0" smtClean="0"/>
              <a:t>Impact on culture</a:t>
            </a:r>
          </a:p>
          <a:p>
            <a:r>
              <a:rPr lang="en-GB" dirty="0" smtClean="0"/>
              <a:t>Impact on collective bargaining groups and negotiation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Globalisation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285728"/>
            <a:ext cx="8386710" cy="628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Management power needs to be exercised in a responsible manner</a:t>
            </a:r>
          </a:p>
          <a:p>
            <a:r>
              <a:rPr lang="en-GB" dirty="0" smtClean="0"/>
              <a:t>If not, employees will become disengaged, store grievances and may leave</a:t>
            </a:r>
          </a:p>
          <a:p>
            <a:r>
              <a:rPr lang="en-GB" dirty="0" smtClean="0"/>
              <a:t>When balance returns, there is evidence that union activity/claims for recognition increase</a:t>
            </a:r>
          </a:p>
          <a:p>
            <a:r>
              <a:rPr lang="en-GB" dirty="0" smtClean="0"/>
              <a:t>Managing where employee commitment is diminished is unsustainable for long term</a:t>
            </a:r>
          </a:p>
          <a:p>
            <a:r>
              <a:rPr lang="en-GB" dirty="0" smtClean="0"/>
              <a:t>Business is likely to be adversely impacted</a:t>
            </a:r>
          </a:p>
          <a:p>
            <a:r>
              <a:rPr lang="en-GB" dirty="0" smtClean="0"/>
              <a:t>Absenteeism may increase while productivity declines</a:t>
            </a:r>
          </a:p>
          <a:p>
            <a:r>
              <a:rPr lang="en-GB" dirty="0" smtClean="0"/>
              <a:t>Organisations may struggle to recruit key talent due to poor reputation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Behaviour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Organisations can adopt a number of different approaches to managing the employment relationship</a:t>
            </a:r>
          </a:p>
          <a:p>
            <a:r>
              <a:rPr lang="en-GB" dirty="0" smtClean="0"/>
              <a:t>Exchanges between the employer and the employee can be of an economic exchange or a psychological exchange</a:t>
            </a:r>
          </a:p>
          <a:p>
            <a:r>
              <a:rPr lang="en-GB" dirty="0" smtClean="0"/>
              <a:t>Changes in economic management and labour law results in changes in the balance of power between employers and employees &amp; Trade Unions</a:t>
            </a:r>
          </a:p>
          <a:p>
            <a:r>
              <a:rPr lang="en-GB" dirty="0" smtClean="0"/>
              <a:t>Managers can adopt different approaches in terms of how they use power in the employment relationship</a:t>
            </a:r>
            <a:endParaRPr lang="en-GB" dirty="0" smtClean="0"/>
          </a:p>
          <a:p>
            <a:r>
              <a:rPr lang="en-GB" dirty="0" smtClean="0"/>
              <a:t>Managerial </a:t>
            </a:r>
            <a:r>
              <a:rPr lang="en-GB" dirty="0" smtClean="0"/>
              <a:t>Power should be exercised in a responsible manner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272</TotalTime>
  <Words>1376</Words>
  <Application>Microsoft Office PowerPoint</Application>
  <PresentationFormat>On-screen Show (4:3)</PresentationFormat>
  <Paragraphs>239</Paragraphs>
  <Slides>28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Concourse</vt:lpstr>
      <vt:lpstr>Contemporary Developments in Employment Relations</vt:lpstr>
      <vt:lpstr>Overview of Module</vt:lpstr>
      <vt:lpstr>Learning outcomes</vt:lpstr>
      <vt:lpstr>Employment relations into the twenty-first century</vt:lpstr>
      <vt:lpstr>Is there a difference? </vt:lpstr>
      <vt:lpstr>Who are the key parties involved in an employment relationship?</vt:lpstr>
      <vt:lpstr>The changing nature of employment relationships</vt:lpstr>
      <vt:lpstr>Factors impacting the employment relationship</vt:lpstr>
      <vt:lpstr>Factors impacting the employment relationship</vt:lpstr>
      <vt:lpstr>Employment relations theories</vt:lpstr>
      <vt:lpstr>Where are you most likely to find a Unitarist approach?</vt:lpstr>
      <vt:lpstr>Collectivism v individualism</vt:lpstr>
      <vt:lpstr>Impact of Changes</vt:lpstr>
      <vt:lpstr>Slide 14</vt:lpstr>
      <vt:lpstr>Aims of Governement</vt:lpstr>
      <vt:lpstr>Economic Strategies which have influenced Employment Relationships</vt:lpstr>
      <vt:lpstr>Impact of Keynesian Model</vt:lpstr>
      <vt:lpstr>ER Impact</vt:lpstr>
      <vt:lpstr>1974 Labour Government</vt:lpstr>
      <vt:lpstr>Monetarism</vt:lpstr>
      <vt:lpstr>The Miners Strike</vt:lpstr>
      <vt:lpstr>Reflective Activity</vt:lpstr>
      <vt:lpstr>Conservative party (1979) </vt:lpstr>
      <vt:lpstr>Activity</vt:lpstr>
      <vt:lpstr>Globalisation</vt:lpstr>
      <vt:lpstr>Slide 26</vt:lpstr>
      <vt:lpstr>Management Behaviour</vt:lpstr>
      <vt:lpstr>Summary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Developments in Employment Relations</dc:title>
  <dc:creator>Samantha Morgan</dc:creator>
  <cp:lastModifiedBy>Projector</cp:lastModifiedBy>
  <cp:revision>7</cp:revision>
  <dcterms:created xsi:type="dcterms:W3CDTF">2012-02-23T07:55:50Z</dcterms:created>
  <dcterms:modified xsi:type="dcterms:W3CDTF">2013-02-27T23:21:39Z</dcterms:modified>
</cp:coreProperties>
</file>