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321" r:id="rId2"/>
    <p:sldId id="544" r:id="rId3"/>
    <p:sldId id="517" r:id="rId4"/>
    <p:sldId id="382" r:id="rId5"/>
    <p:sldId id="400" r:id="rId6"/>
    <p:sldId id="440" r:id="rId7"/>
    <p:sldId id="515" r:id="rId8"/>
    <p:sldId id="537" r:id="rId9"/>
    <p:sldId id="543" r:id="rId10"/>
    <p:sldId id="522" r:id="rId11"/>
    <p:sldId id="523" r:id="rId12"/>
    <p:sldId id="528" r:id="rId13"/>
    <p:sldId id="525" r:id="rId14"/>
    <p:sldId id="527" r:id="rId15"/>
    <p:sldId id="529" r:id="rId16"/>
    <p:sldId id="530" r:id="rId17"/>
    <p:sldId id="531" r:id="rId18"/>
    <p:sldId id="533" r:id="rId19"/>
    <p:sldId id="534" r:id="rId20"/>
    <p:sldId id="535" r:id="rId21"/>
    <p:sldId id="536" r:id="rId22"/>
    <p:sldId id="545" r:id="rId23"/>
  </p:sldIdLst>
  <p:sldSz cx="9144000" cy="6858000" type="screen4x3"/>
  <p:notesSz cx="9363075" cy="707707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141" userDrawn="1">
          <p15:clr>
            <a:srgbClr val="A4A3A4"/>
          </p15:clr>
        </p15:guide>
        <p15:guide id="2" pos="3127" userDrawn="1">
          <p15:clr>
            <a:srgbClr val="A4A3A4"/>
          </p15:clr>
        </p15:guide>
        <p15:guide id="3" orient="horz" pos="2229">
          <p15:clr>
            <a:srgbClr val="A4A3A4"/>
          </p15:clr>
        </p15:guide>
        <p15:guide id="4" pos="2949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raham Howe" initials="GH" lastIdx="1" clrIdx="0"/>
  <p:cmAuthor id="2" name="Howard Davies" initials="HD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hiddenSlides="1"/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182D"/>
    <a:srgbClr val="E4032E"/>
    <a:srgbClr val="FFFFCC"/>
    <a:srgbClr val="FF00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12" autoAdjust="0"/>
    <p:restoredTop sz="79565" autoAdjust="0"/>
  </p:normalViewPr>
  <p:slideViewPr>
    <p:cSldViewPr snapToGrid="0" snapToObjects="1">
      <p:cViewPr varScale="1">
        <p:scale>
          <a:sx n="90" d="100"/>
          <a:sy n="90" d="100"/>
        </p:scale>
        <p:origin x="208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917"/>
    </p:cViewPr>
  </p:sorterViewPr>
  <p:notesViewPr>
    <p:cSldViewPr snapToGrid="0" snapToObjects="1">
      <p:cViewPr varScale="1">
        <p:scale>
          <a:sx n="90" d="100"/>
          <a:sy n="90" d="100"/>
        </p:scale>
        <p:origin x="-1747" y="-72"/>
      </p:cViewPr>
      <p:guideLst>
        <p:guide orient="horz" pos="2141"/>
        <p:guide pos="3127"/>
        <p:guide orient="horz" pos="2229"/>
        <p:guide pos="294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4056895" cy="354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303991" y="0"/>
            <a:ext cx="4056895" cy="354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6720563"/>
            <a:ext cx="4056895" cy="355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303991" y="6720563"/>
            <a:ext cx="4056895" cy="355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9452C99-4959-E940-8F7B-5557E0AFCF0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5680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4309155" y="502436"/>
            <a:ext cx="4770915" cy="633828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8" name="Slide Image Placeholder 7">
            <a:extLst>
              <a:ext uri="{FF2B5EF4-FFF2-40B4-BE49-F238E27FC236}">
                <a16:creationId xmlns:a16="http://schemas.microsoft.com/office/drawing/2014/main" id="{D3087D35-FBB4-BD4B-AB19-21D35883755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1275" y="501650"/>
            <a:ext cx="4427538" cy="3321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F7EFE-092A-F94E-A667-2C8EDDF76D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7287915" y="6905186"/>
            <a:ext cx="2072974" cy="17188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100" b="1">
                <a:solidFill>
                  <a:srgbClr val="AB182D"/>
                </a:solidFill>
                <a:latin typeface="+mn-lt"/>
              </a:defRPr>
            </a:lvl1pPr>
          </a:lstStyle>
          <a:p>
            <a:fld id="{DFF4C9C5-7A53-8C4F-BDC2-10FE33EC87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7B7074-24C7-784E-B028-17C44BA6F785}"/>
              </a:ext>
            </a:extLst>
          </p:cNvPr>
          <p:cNvSpPr/>
          <p:nvPr/>
        </p:nvSpPr>
        <p:spPr>
          <a:xfrm>
            <a:off x="249063" y="3896083"/>
            <a:ext cx="3990499" cy="2944639"/>
          </a:xfrm>
          <a:prstGeom prst="rect">
            <a:avLst/>
          </a:prstGeom>
          <a:noFill/>
          <a:ln w="31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FEEFF64-9A6A-814F-8B08-6DF2855CB7CA}"/>
              </a:ext>
            </a:extLst>
          </p:cNvPr>
          <p:cNvSpPr txBox="1"/>
          <p:nvPr/>
        </p:nvSpPr>
        <p:spPr>
          <a:xfrm>
            <a:off x="249063" y="3896082"/>
            <a:ext cx="15637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 notes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F53CAD-CF3E-3D4B-8CD0-DF15058351D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721734"/>
            <a:ext cx="4681538" cy="35534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rgbClr val="AB182D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b="1" dirty="0"/>
              <a:t>MADE </a:t>
            </a:r>
            <a:r>
              <a:rPr lang="en-US" b="1" dirty="0" err="1"/>
              <a:t>Programme</a:t>
            </a:r>
            <a:r>
              <a:rPr lang="en-US" b="1" dirty="0"/>
              <a:t>: </a:t>
            </a:r>
            <a:r>
              <a:rPr lang="en-US" dirty="0"/>
              <a:t>Level 5 – Continuous Improvement with Industry 4.0</a:t>
            </a:r>
          </a:p>
        </p:txBody>
      </p:sp>
    </p:spTree>
    <p:extLst>
      <p:ext uri="{BB962C8B-B14F-4D97-AF65-F5344CB8AC3E}">
        <p14:creationId xmlns:p14="http://schemas.microsoft.com/office/powerpoint/2010/main" val="2656698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2141" userDrawn="1">
          <p15:clr>
            <a:srgbClr val="F26B43"/>
          </p15:clr>
        </p15:guide>
        <p15:guide id="2" pos="3126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56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65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2173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FF4C9C5-7A53-8C4F-BDC2-10FE33EC873C}" type="slidenum">
              <a:rPr kumimoji="0" lang="en-US" sz="1100" b="1" i="0" u="none" strike="noStrike" kern="1200" cap="none" spc="0" normalizeH="0" baseline="0" noProof="0" smtClean="0">
                <a:ln>
                  <a:noFill/>
                </a:ln>
                <a:solidFill>
                  <a:srgbClr val="AB182D"/>
                </a:solidFill>
                <a:effectLst/>
                <a:uLnTx/>
                <a:uFillTx/>
                <a:latin typeface="Calibri"/>
                <a:ea typeface="ＭＳ Ｐゴシック" charset="0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100" b="1" i="0" u="none" strike="noStrike" kern="1200" cap="none" spc="0" normalizeH="0" baseline="0" noProof="0" dirty="0">
              <a:ln>
                <a:noFill/>
              </a:ln>
              <a:solidFill>
                <a:srgbClr val="AB182D"/>
              </a:solidFill>
              <a:effectLst/>
              <a:uLnTx/>
              <a:uFillTx/>
              <a:latin typeface="Calibri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86624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2173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FF4C9C5-7A53-8C4F-BDC2-10FE33EC873C}" type="slidenum">
              <a:rPr kumimoji="0" lang="en-US" sz="1100" b="1" i="0" u="none" strike="noStrike" kern="1200" cap="none" spc="0" normalizeH="0" baseline="0" noProof="0" smtClean="0">
                <a:ln>
                  <a:noFill/>
                </a:ln>
                <a:solidFill>
                  <a:srgbClr val="AB182D"/>
                </a:solidFill>
                <a:effectLst/>
                <a:uLnTx/>
                <a:uFillTx/>
                <a:latin typeface="Calibri"/>
                <a:ea typeface="ＭＳ Ｐゴシック" charset="0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100" b="1" i="0" u="none" strike="noStrike" kern="1200" cap="none" spc="0" normalizeH="0" baseline="0" noProof="0" dirty="0">
              <a:ln>
                <a:noFill/>
              </a:ln>
              <a:solidFill>
                <a:srgbClr val="AB182D"/>
              </a:solidFill>
              <a:effectLst/>
              <a:uLnTx/>
              <a:uFillTx/>
              <a:latin typeface="Calibri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80883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1395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2456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1620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89471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60363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5153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36464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13379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550938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243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4838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679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C20039F5-86C4-8440-A605-B833D8E054E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14500"/>
            <a:ext cx="9144000" cy="51435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7341B92-FC5A-5445-AF51-D89735305F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718654"/>
            <a:ext cx="9143999" cy="465873"/>
          </a:xfrm>
          <a:prstGeom prst="rect">
            <a:avLst/>
          </a:prstGeom>
        </p:spPr>
        <p:txBody>
          <a:bodyPr lIns="288000" rIns="288000"/>
          <a:lstStyle>
            <a:lvl1pPr algn="l"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A68B4ED9-D10B-A949-ABEA-B5A40031F1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184525"/>
            <a:ext cx="9144000" cy="1752600"/>
          </a:xfrm>
          <a:prstGeom prst="rect">
            <a:avLst/>
          </a:prstGeom>
        </p:spPr>
        <p:txBody>
          <a:bodyPr lIns="288000" rIns="288000"/>
          <a:lstStyle>
            <a:lvl1pPr marL="0" indent="0" algn="l">
              <a:buNone/>
              <a:defRPr sz="28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437116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502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18452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638089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248400" cy="555095"/>
          </a:xfrm>
          <a:prstGeom prst="rect">
            <a:avLst/>
          </a:prstGeom>
        </p:spPr>
        <p:txBody>
          <a:bodyPr lIns="288000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600202"/>
            <a:ext cx="8873067" cy="4525963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/>
            </a:lvl1pPr>
            <a:lvl2pPr>
              <a:buClr>
                <a:srgbClr val="AB182D"/>
              </a:buClr>
              <a:defRPr/>
            </a:lvl2pPr>
            <a:lvl3pPr>
              <a:buClr>
                <a:srgbClr val="AB182D"/>
              </a:buClr>
              <a:defRPr/>
            </a:lvl3pPr>
            <a:lvl4pPr>
              <a:buClr>
                <a:srgbClr val="AB182D"/>
              </a:buClr>
              <a:defRPr/>
            </a:lvl4pPr>
            <a:lvl5pPr>
              <a:buClr>
                <a:srgbClr val="AB182D"/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912724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2822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846668"/>
            <a:ext cx="4572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1" y="846667"/>
            <a:ext cx="4572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743015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54762"/>
            <a:ext cx="63330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4000" y="1535113"/>
            <a:ext cx="42433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4000" y="2174875"/>
            <a:ext cx="42433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31270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295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880765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3330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10500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6644327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0" y="834887"/>
            <a:ext cx="8686800" cy="5291276"/>
          </a:xfrm>
          <a:prstGeom prst="rect">
            <a:avLst/>
          </a:prstGeom>
        </p:spPr>
        <p:txBody>
          <a:bodyPr lIns="288000"/>
          <a:lstStyle>
            <a:lvl1pPr marL="457198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1pPr>
            <a:lvl2pPr marL="914395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2pPr>
            <a:lvl3pPr marL="1257293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3pPr>
            <a:lvl4pPr marL="1714490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4pPr>
            <a:lvl5pPr marL="2171688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endParaRPr lang="en-US" dirty="0"/>
          </a:p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041379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Line 10"/>
          <p:cNvSpPr>
            <a:spLocks noChangeShapeType="1"/>
          </p:cNvSpPr>
          <p:nvPr/>
        </p:nvSpPr>
        <p:spPr bwMode="auto">
          <a:xfrm>
            <a:off x="250825" y="836613"/>
            <a:ext cx="8642350" cy="0"/>
          </a:xfrm>
          <a:prstGeom prst="line">
            <a:avLst/>
          </a:prstGeom>
          <a:noFill/>
          <a:ln w="9525">
            <a:solidFill>
              <a:srgbClr val="AB182D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ea typeface="+mn-ea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6323012" y="6629799"/>
            <a:ext cx="2820988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fld id="{6ABC9A00-CE28-C043-BEE2-088FBA0936C2}" type="slidenum">
              <a:rPr lang="en-GB" sz="1000" b="1" smtClean="0">
                <a:solidFill>
                  <a:srgbClr val="C00000"/>
                </a:solidFill>
                <a:latin typeface="Calibri"/>
                <a:cs typeface="Calibri"/>
              </a:rPr>
              <a:pPr algn="r" eaLnBrk="1" hangingPunct="1">
                <a:spcBef>
                  <a:spcPct val="50000"/>
                </a:spcBef>
              </a:pPr>
              <a:t>‹#›</a:t>
            </a:fld>
            <a:endParaRPr lang="en-GB" sz="1000" b="1">
              <a:solidFill>
                <a:srgbClr val="C00000"/>
              </a:solidFill>
              <a:latin typeface="Calibri"/>
              <a:cs typeface="Calibri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7DDB95B-BFD7-214F-B727-51E9A8EC13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40087"/>
            <a:ext cx="184725" cy="377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AEDE962B-E12B-5F4A-A7AE-31D275C474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1088397"/>
            <a:ext cx="47320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3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       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B8D64B15-EF6E-8348-9313-ADEA8DBE9EEC}"/>
              </a:ext>
            </a:extLst>
          </p:cNvPr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9152" y="188120"/>
            <a:ext cx="1264023" cy="4572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60" r:id="rId8"/>
  </p:sldLayoutIdLst>
  <p:transition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5pPr>
      <a:lvl6pPr marL="457198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6pPr>
      <a:lvl7pPr marL="914395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7pPr>
      <a:lvl8pPr marL="1371592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8pPr>
      <a:lvl9pPr marL="1828789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9pPr>
    </p:titleStyle>
    <p:bodyStyle>
      <a:lvl1pPr marL="342898" indent="-342898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46" indent="-285748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2993" indent="-228598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191" indent="-228598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388" indent="-228598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585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783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8980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177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8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92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87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8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81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7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A8A6-7A46-CD4B-9329-54D629DCB6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Finance Management &amp; Planning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2D15A-4C35-B841-9D91-CF793D5BE8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dirty="0"/>
              <a:t>Annual Report Review 2</a:t>
            </a:r>
          </a:p>
        </p:txBody>
      </p:sp>
    </p:spTree>
    <p:extLst>
      <p:ext uri="{BB962C8B-B14F-4D97-AF65-F5344CB8AC3E}">
        <p14:creationId xmlns:p14="http://schemas.microsoft.com/office/powerpoint/2010/main" val="4141121585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98F98-E6B8-47BB-A97C-BB5A73C59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Week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91F718-77A0-45AE-B7A0-DB8A1820C33C}"/>
              </a:ext>
            </a:extLst>
          </p:cNvPr>
          <p:cNvSpPr txBox="1"/>
          <p:nvPr/>
        </p:nvSpPr>
        <p:spPr>
          <a:xfrm>
            <a:off x="835378" y="1320800"/>
            <a:ext cx="495582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Week </a:t>
            </a:r>
          </a:p>
          <a:p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Assignment Discussion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Recap of Ratios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Burberry Annual Reports</a:t>
            </a:r>
          </a:p>
          <a:p>
            <a:pPr lvl="1"/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28486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98F98-E6B8-47BB-A97C-BB5A73C59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Terms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91F718-77A0-45AE-B7A0-DB8A1820C33C}"/>
              </a:ext>
            </a:extLst>
          </p:cNvPr>
          <p:cNvSpPr txBox="1"/>
          <p:nvPr/>
        </p:nvSpPr>
        <p:spPr>
          <a:xfrm>
            <a:off x="835378" y="1320800"/>
            <a:ext cx="8161866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Alternative Terms </a:t>
            </a:r>
          </a:p>
          <a:p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Revenue / Turnover / Sales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COGS / Stock consumed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Gross Margin  / Gross Profit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Operating costs / Admin Costs / Overheads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Operating Profit / Operating Margin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Net Income / Net Profit / Net Margin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Fixed Assets / Long Term Assets / Non Current Assets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Debtors / Accounts Receivable / Trade and other receivables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Stock / Inventory / Good Held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Creditors / Accounts Payables / Trade and other Payables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Fixed Assets / Non Current Assets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Long Term Liabilities / Non Current Liabilities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lvl="1"/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864622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BB763-3249-884A-BDEF-5858F1265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dirty="0"/>
              <a:t>Financial Ratios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8F9DDBF-9625-6646-9611-90E8321BA660}"/>
              </a:ext>
            </a:extLst>
          </p:cNvPr>
          <p:cNvSpPr txBox="1">
            <a:spLocks/>
          </p:cNvSpPr>
          <p:nvPr/>
        </p:nvSpPr>
        <p:spPr>
          <a:xfrm>
            <a:off x="0" y="846666"/>
            <a:ext cx="9144000" cy="6011333"/>
          </a:xfrm>
          <a:prstGeom prst="rect">
            <a:avLst/>
          </a:prstGeom>
        </p:spPr>
        <p:txBody>
          <a:bodyPr vert="horz" lIns="288000" tIns="0" rIns="28800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§"/>
            </a:pPr>
            <a:endParaRPr lang="en-US" sz="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1" indent="0">
              <a:buClr>
                <a:srgbClr val="FF0000"/>
              </a:buClr>
              <a:buNone/>
            </a:pP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550" y="1696028"/>
            <a:ext cx="7454900" cy="408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0284972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52DEA9-3264-491B-B008-E2F9E4197A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68" y="1154290"/>
            <a:ext cx="8856664" cy="454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596484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83028" y="1118211"/>
            <a:ext cx="8338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C000"/>
                </a:solidFill>
              </a:rPr>
              <a:t>Liquidity Ratios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558" y="2163763"/>
            <a:ext cx="5889398" cy="2586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4274310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04185"/>
            <a:ext cx="8229600" cy="1143000"/>
          </a:xfrm>
        </p:spPr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3028" y="1118211"/>
            <a:ext cx="8338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+mn-cs"/>
              </a:rPr>
              <a:t>Activity Ratios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737251-C36C-4C67-8AFC-74898DF51B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1068" y="1579876"/>
            <a:ext cx="6042378" cy="276223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7219419-6D5D-41E3-8664-215674B608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3045" y="5278124"/>
            <a:ext cx="4077910" cy="1138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359469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83028" y="1118211"/>
            <a:ext cx="8338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C000"/>
                </a:solidFill>
              </a:rPr>
              <a:t>Leverage Ratios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657" y="2112282"/>
            <a:ext cx="7233330" cy="1930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513" y="4747107"/>
            <a:ext cx="65293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25318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83028" y="1118211"/>
            <a:ext cx="83384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+mn-cs"/>
              </a:rPr>
              <a:t>Investor Ratios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225C9D-F0FC-4556-A57B-863444186E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6812" y="2143125"/>
            <a:ext cx="6810375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484120"/>
      </p:ext>
    </p:extLst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Annual Report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7715" y="846669"/>
            <a:ext cx="85344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dirty="0"/>
              <a:t>Exercise</a:t>
            </a:r>
          </a:p>
          <a:p>
            <a:endParaRPr lang="en-GB" b="1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en-GB" b="1" dirty="0"/>
              <a:t>Burberry Annual Report </a:t>
            </a:r>
          </a:p>
          <a:p>
            <a:pPr marL="1657350" lvl="3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lvl="3"/>
            <a:endParaRPr lang="en-GB" b="1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139672"/>
      </p:ext>
    </p:extLst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Burberry Annual Report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DF570-34A6-4B15-A593-ED6D231ADC83}"/>
              </a:ext>
            </a:extLst>
          </p:cNvPr>
          <p:cNvSpPr txBox="1"/>
          <p:nvPr/>
        </p:nvSpPr>
        <p:spPr>
          <a:xfrm>
            <a:off x="425301" y="1403498"/>
            <a:ext cx="8325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Calculate the following Profitability Ratios for Burberry for 2020 and 2021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D97CAD7-D08D-45A7-886C-08EC958892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3766" y="2237265"/>
            <a:ext cx="6040555" cy="2281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83021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Burberry Annual Report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DF570-34A6-4B15-A593-ED6D231ADC83}"/>
              </a:ext>
            </a:extLst>
          </p:cNvPr>
          <p:cNvSpPr txBox="1"/>
          <p:nvPr/>
        </p:nvSpPr>
        <p:spPr>
          <a:xfrm>
            <a:off x="425301" y="1403498"/>
            <a:ext cx="8325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Calculate the following Profitability Ratios for Burberry for 2020 and 2021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B5C08C-BFC1-4826-AB7D-37D1A1748B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084" y="2430497"/>
            <a:ext cx="5577831" cy="2106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261108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Burberry Annual Report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DF570-34A6-4B15-A593-ED6D231ADC83}"/>
              </a:ext>
            </a:extLst>
          </p:cNvPr>
          <p:cNvSpPr txBox="1"/>
          <p:nvPr/>
        </p:nvSpPr>
        <p:spPr>
          <a:xfrm>
            <a:off x="425301" y="1403498"/>
            <a:ext cx="8325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Calculate the following Liquidity Ratios for Burberry for 2020 and 2021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BD6901-C0D8-47E6-A3A9-142282D0B1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1125" y="2405395"/>
            <a:ext cx="5332652" cy="1023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926544"/>
      </p:ext>
    </p:extLst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Burberry Annual Report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DF570-34A6-4B15-A593-ED6D231ADC83}"/>
              </a:ext>
            </a:extLst>
          </p:cNvPr>
          <p:cNvSpPr txBox="1"/>
          <p:nvPr/>
        </p:nvSpPr>
        <p:spPr>
          <a:xfrm>
            <a:off x="425301" y="1403498"/>
            <a:ext cx="8325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Calculate the following Liquidity Ratios for Burberry for 2020 and 2021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F8652F-8177-4FAC-A7C9-F640DA73C5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9805" y="2394762"/>
            <a:ext cx="5388046" cy="1034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964880"/>
      </p:ext>
    </p:extLst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Burberry Annual Report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DF570-34A6-4B15-A593-ED6D231ADC83}"/>
              </a:ext>
            </a:extLst>
          </p:cNvPr>
          <p:cNvSpPr txBox="1"/>
          <p:nvPr/>
        </p:nvSpPr>
        <p:spPr>
          <a:xfrm>
            <a:off x="425301" y="1403498"/>
            <a:ext cx="8325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Calculate the following Activity Ratios for Burberry for 2020 and 2021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898A01-63A6-49A5-93D6-5CB845E79E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6028" y="2476077"/>
            <a:ext cx="5198508" cy="1319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461347"/>
      </p:ext>
    </p:extLst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Burberry Annual Report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DF570-34A6-4B15-A593-ED6D231ADC83}"/>
              </a:ext>
            </a:extLst>
          </p:cNvPr>
          <p:cNvSpPr txBox="1"/>
          <p:nvPr/>
        </p:nvSpPr>
        <p:spPr>
          <a:xfrm>
            <a:off x="425301" y="1403498"/>
            <a:ext cx="8325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Calculate the following Activity Ratios for Burberry for 2020 and 2021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A0D594-32AE-4F03-BC20-AF487EAFC7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5276" y="2649661"/>
            <a:ext cx="5114744" cy="129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103028"/>
      </p:ext>
    </p:extLst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Burberry Annual Report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DF570-34A6-4B15-A593-ED6D231ADC83}"/>
              </a:ext>
            </a:extLst>
          </p:cNvPr>
          <p:cNvSpPr txBox="1"/>
          <p:nvPr/>
        </p:nvSpPr>
        <p:spPr>
          <a:xfrm>
            <a:off x="425301" y="1403498"/>
            <a:ext cx="8325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Calculate the following Leverage Ratios for Burberry for 2020 and 2021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170730-841B-4E90-99A4-C40A8976E3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6419" y="2438765"/>
            <a:ext cx="5238419" cy="1005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842069"/>
      </p:ext>
    </p:extLst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Burberry Annual Report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DF570-34A6-4B15-A593-ED6D231ADC83}"/>
              </a:ext>
            </a:extLst>
          </p:cNvPr>
          <p:cNvSpPr txBox="1"/>
          <p:nvPr/>
        </p:nvSpPr>
        <p:spPr>
          <a:xfrm>
            <a:off x="425301" y="1403498"/>
            <a:ext cx="8325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Calculate the following Leverage Ratios for Burberry for 2020 and 2021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58487A-A45E-4E39-9015-C80FE1358F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4703" y="2564548"/>
            <a:ext cx="6014594" cy="115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303077"/>
      </p:ext>
    </p:extLst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Burberry Annual Report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DF570-34A6-4B15-A593-ED6D231ADC83}"/>
              </a:ext>
            </a:extLst>
          </p:cNvPr>
          <p:cNvSpPr txBox="1"/>
          <p:nvPr/>
        </p:nvSpPr>
        <p:spPr>
          <a:xfrm>
            <a:off x="425301" y="1403498"/>
            <a:ext cx="8325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Calculate the following Investor Ratios for Burberry for 2020 and 2021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897DB5-DA01-4307-A030-8A4A52513D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2233" y="2255231"/>
            <a:ext cx="5019534" cy="1585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021410"/>
      </p:ext>
    </p:extLst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Burberry Annual Report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DF570-34A6-4B15-A593-ED6D231ADC83}"/>
              </a:ext>
            </a:extLst>
          </p:cNvPr>
          <p:cNvSpPr txBox="1"/>
          <p:nvPr/>
        </p:nvSpPr>
        <p:spPr>
          <a:xfrm>
            <a:off x="425301" y="1403498"/>
            <a:ext cx="8325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Calculate the following Investor Ratios for Burberry for 2020 and 2021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25D66B-1B55-430C-9759-1AA617705C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0186" y="2112074"/>
            <a:ext cx="4585403" cy="1448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366899"/>
      </p:ext>
    </p:extLst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Burberry Annual Report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DF570-34A6-4B15-A593-ED6D231ADC83}"/>
              </a:ext>
            </a:extLst>
          </p:cNvPr>
          <p:cNvSpPr txBox="1"/>
          <p:nvPr/>
        </p:nvSpPr>
        <p:spPr>
          <a:xfrm>
            <a:off x="148855" y="954115"/>
            <a:ext cx="8325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Ratios for Burberry for 2020 and 2021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00A8C5-7F82-44AE-BCDB-6A1BBBBE26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940" y="1455481"/>
            <a:ext cx="4738688" cy="50174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2617F5-6F4B-4BE3-8BDB-6C0608794A5B}"/>
              </a:ext>
            </a:extLst>
          </p:cNvPr>
          <p:cNvSpPr txBox="1"/>
          <p:nvPr/>
        </p:nvSpPr>
        <p:spPr>
          <a:xfrm>
            <a:off x="5411971" y="1430893"/>
            <a:ext cx="3062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Any concerns or Highlights to discuss ?</a:t>
            </a:r>
          </a:p>
        </p:txBody>
      </p:sp>
    </p:spTree>
    <p:extLst>
      <p:ext uri="{BB962C8B-B14F-4D97-AF65-F5344CB8AC3E}">
        <p14:creationId xmlns:p14="http://schemas.microsoft.com/office/powerpoint/2010/main" val="187774377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98F98-E6B8-47BB-A97C-BB5A73C59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Week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91F718-77A0-45AE-B7A0-DB8A1820C33C}"/>
              </a:ext>
            </a:extLst>
          </p:cNvPr>
          <p:cNvSpPr txBox="1"/>
          <p:nvPr/>
        </p:nvSpPr>
        <p:spPr>
          <a:xfrm>
            <a:off x="835378" y="1320800"/>
            <a:ext cx="495582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Next Week</a:t>
            </a:r>
          </a:p>
          <a:p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No Lecture - Directed Learning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Create your </a:t>
            </a:r>
            <a:r>
              <a:rPr lang="en-GB" dirty="0" err="1"/>
              <a:t>Mclaren</a:t>
            </a:r>
            <a:r>
              <a:rPr lang="en-GB" dirty="0"/>
              <a:t> Ratio Matrix</a:t>
            </a:r>
          </a:p>
          <a:p>
            <a:pPr lvl="1"/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77630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ITC Officina Sans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319</Words>
  <Application>Microsoft Office PowerPoint</Application>
  <PresentationFormat>On-screen Show (4:3)</PresentationFormat>
  <Paragraphs>119</Paragraphs>
  <Slides>22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ITC Officina Sans Book</vt:lpstr>
      <vt:lpstr>Wingdings</vt:lpstr>
      <vt:lpstr>Default Design</vt:lpstr>
      <vt:lpstr>Finance Management &amp; Planning</vt:lpstr>
      <vt:lpstr>This Week</vt:lpstr>
      <vt:lpstr>Alternative Terms</vt:lpstr>
      <vt:lpstr>Financial Ratios</vt:lpstr>
      <vt:lpstr>Financial Ratios</vt:lpstr>
      <vt:lpstr>Financial Ratios</vt:lpstr>
      <vt:lpstr>Financial Ratios</vt:lpstr>
      <vt:lpstr>PowerPoint Presentation</vt:lpstr>
      <vt:lpstr>Financial Ratios</vt:lpstr>
      <vt:lpstr>Annual Report</vt:lpstr>
      <vt:lpstr>Burberry Annual Report</vt:lpstr>
      <vt:lpstr>Burberry Annual Report</vt:lpstr>
      <vt:lpstr>Burberry Annual Report</vt:lpstr>
      <vt:lpstr>Burberry Annual Report</vt:lpstr>
      <vt:lpstr>Burberry Annual Report</vt:lpstr>
      <vt:lpstr>Burberry Annual Report</vt:lpstr>
      <vt:lpstr>Burberry Annual Report</vt:lpstr>
      <vt:lpstr>Burberry Annual Report</vt:lpstr>
      <vt:lpstr>Burberry Annual Report</vt:lpstr>
      <vt:lpstr>Burberry Annual Report</vt:lpstr>
      <vt:lpstr>Burberry Annual Report</vt:lpstr>
      <vt:lpstr>This Week</vt:lpstr>
    </vt:vector>
  </TitlesOfParts>
  <Company>Datum Product Development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Howe</dc:creator>
  <cp:lastModifiedBy>Howard Davies</cp:lastModifiedBy>
  <cp:revision>159</cp:revision>
  <cp:lastPrinted>2020-09-04T09:54:39Z</cp:lastPrinted>
  <dcterms:created xsi:type="dcterms:W3CDTF">2004-11-13T14:56:54Z</dcterms:created>
  <dcterms:modified xsi:type="dcterms:W3CDTF">2022-04-22T09:12:44Z</dcterms:modified>
</cp:coreProperties>
</file>