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4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63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79" autoAdjust="0"/>
    <p:restoredTop sz="93796" autoAdjust="0"/>
  </p:normalViewPr>
  <p:slideViewPr>
    <p:cSldViewPr snapToGrid="0">
      <p:cViewPr varScale="1">
        <p:scale>
          <a:sx n="69" d="100"/>
          <a:sy n="69" d="100"/>
        </p:scale>
        <p:origin x="68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68C39-64F6-4EC5-87A6-E86C404580AA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26ABFC-249D-4D61-AE2B-EAFE98EC90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6309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26ABFC-249D-4D61-AE2B-EAFE98EC90B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8578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26ABFC-249D-4D61-AE2B-EAFE98EC90B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7684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26ABFC-249D-4D61-AE2B-EAFE98EC90B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7616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26ABFC-249D-4D61-AE2B-EAFE98EC90B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2992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Thank you so much.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26ABFC-249D-4D61-AE2B-EAFE98EC90B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3730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670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463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82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506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729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245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337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740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739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664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93886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3943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638822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8393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9313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143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0333F9-0D5E-4BE5-8243-163B083B8F64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9F3EECB1-90BE-489D-ADBB-0B2CD8BE7A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84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5" r:id="rId1"/>
    <p:sldLayoutId id="2147483996" r:id="rId2"/>
    <p:sldLayoutId id="2147483997" r:id="rId3"/>
    <p:sldLayoutId id="2147483998" r:id="rId4"/>
    <p:sldLayoutId id="2147483999" r:id="rId5"/>
    <p:sldLayoutId id="2147484000" r:id="rId6"/>
    <p:sldLayoutId id="2147484001" r:id="rId7"/>
    <p:sldLayoutId id="2147484002" r:id="rId8"/>
    <p:sldLayoutId id="2147484003" r:id="rId9"/>
    <p:sldLayoutId id="2147484004" r:id="rId10"/>
    <p:sldLayoutId id="2147484005" r:id="rId11"/>
    <p:sldLayoutId id="2147484006" r:id="rId12"/>
    <p:sldLayoutId id="2147484007" r:id="rId13"/>
    <p:sldLayoutId id="2147484008" r:id="rId14"/>
    <p:sldLayoutId id="2147484009" r:id="rId15"/>
    <p:sldLayoutId id="21474840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strathprints.strath.ac.uk/86230/1/Baum_etal_ReWAGE_2023_work_wages_and_employment_in_the_UKs_hospitality_sector.pdf" TargetMode="External"/><Relationship Id="rId13" Type="http://schemas.openxmlformats.org/officeDocument/2006/relationships/hyperlink" Target="https://www.ft.com/" TargetMode="External"/><Relationship Id="rId18" Type="http://schemas.openxmlformats.org/officeDocument/2006/relationships/hyperlink" Target="https://www.sciencedirect.com/science/article/pii/S0278431925001811" TargetMode="External"/><Relationship Id="rId3" Type="http://schemas.openxmlformats.org/officeDocument/2006/relationships/hyperlink" Target="https://www.shutterstock.com/search/wage-inflation" TargetMode="External"/><Relationship Id="rId21" Type="http://schemas.openxmlformats.org/officeDocument/2006/relationships/hyperlink" Target="https://www.statista.com/topics/1107/hotel-industry/" TargetMode="External"/><Relationship Id="rId7" Type="http://schemas.openxmlformats.org/officeDocument/2006/relationships/hyperlink" Target="https://www.bankofengland.co.uk/boeapps/database/Bank-Rate.asp" TargetMode="External"/><Relationship Id="rId12" Type="http://schemas.openxmlformats.org/officeDocument/2006/relationships/hyperlink" Target="https://www.gov.uk/government/organisations/department-for-culture-media-and-sport" TargetMode="External"/><Relationship Id="rId17" Type="http://schemas.openxmlformats.org/officeDocument/2006/relationships/hyperlink" Target="https://www.ons.gov.uk/economy/economicoutputandproductivity/output/articles/theimpactofhigherenergycostsonukbusinesses/2021to2024" TargetMode="External"/><Relationship Id="rId25" Type="http://schemas.openxmlformats.org/officeDocument/2006/relationships/hyperlink" Target="https://www.ukhospitality.org.uk/campaign/workforce/" TargetMode="External"/><Relationship Id="rId2" Type="http://schemas.openxmlformats.org/officeDocument/2006/relationships/hyperlink" Target="https://unsplash.com/s/photos/hospitality?utm_source=chatgpt.com" TargetMode="External"/><Relationship Id="rId16" Type="http://schemas.openxmlformats.org/officeDocument/2006/relationships/hyperlink" Target="https://obr.uk/efo/" TargetMode="External"/><Relationship Id="rId20" Type="http://schemas.openxmlformats.org/officeDocument/2006/relationships/hyperlink" Target="https://www.reuters.com/world/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ivilserviceworld.com/news/article/starmer-considering-reforms-to-civil-services-writearound-process?utm_source=chatgpt.com" TargetMode="External"/><Relationship Id="rId11" Type="http://schemas.openxmlformats.org/officeDocument/2006/relationships/hyperlink" Target="https://www.cipd.org/uk/knowledge/reports/labour-market-outlook/" TargetMode="External"/><Relationship Id="rId24" Type="http://schemas.openxmlformats.org/officeDocument/2006/relationships/hyperlink" Target="https://www.theguardian.com/business" TargetMode="External"/><Relationship Id="rId5" Type="http://schemas.openxmlformats.org/officeDocument/2006/relationships/hyperlink" Target="https://www.google.com/search?q=Show+me+the+photos+for+the+slide+title%3A+Environmental+Impact%3A+Energy+%26+Sustainability" TargetMode="External"/><Relationship Id="rId15" Type="http://schemas.openxmlformats.org/officeDocument/2006/relationships/hyperlink" Target="https://commonslibrary.parliament.uk/research-briefings/cbp-10333/" TargetMode="External"/><Relationship Id="rId23" Type="http://schemas.openxmlformats.org/officeDocument/2006/relationships/hyperlink" Target="https://www.theguardian.com/business/2025/aug/02/overheads-britain-hospitality-sector-summer-season-employment-norfolk" TargetMode="External"/><Relationship Id="rId10" Type="http://schemas.openxmlformats.org/officeDocument/2006/relationships/hyperlink" Target="https://www.emerald.com/insight/content/doi/10.1108/IJCHM-03-2025-0441/full/html" TargetMode="External"/><Relationship Id="rId19" Type="http://schemas.openxmlformats.org/officeDocument/2006/relationships/hyperlink" Target="https://www.pwc.co.uk/industries/hospitality-leisure.html" TargetMode="External"/><Relationship Id="rId4" Type="http://schemas.openxmlformats.org/officeDocument/2006/relationships/hyperlink" Target="https://www.slideteam.net/impact-of-technology-powerpoint-ppt-template-bundles.html?utm_source=chatgpt.com" TargetMode="External"/><Relationship Id="rId9" Type="http://schemas.openxmlformats.org/officeDocument/2006/relationships/hyperlink" Target="https://www.bbc.co.uk/news/business" TargetMode="External"/><Relationship Id="rId14" Type="http://schemas.openxmlformats.org/officeDocument/2006/relationships/hyperlink" Target="https://www.gov.uk/government/publications/effects-of-the-business-rates-retail-hospitality-and-leisure-multipliers-and-high-value-multiplier" TargetMode="External"/><Relationship Id="rId22" Type="http://schemas.openxmlformats.org/officeDocument/2006/relationships/hyperlink" Target="https://www.theguardian.com/world/article/2024/jun/04/arbitrary-election-pledges-to-cut-uk-migration-will-worsen-worker-shortag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25660"/>
            <a:ext cx="8144134" cy="1834634"/>
          </a:xfrm>
        </p:spPr>
        <p:txBody>
          <a:bodyPr>
            <a:normAutofit fontScale="90000"/>
          </a:bodyPr>
          <a:lstStyle/>
          <a:p>
            <a:r>
              <a:rPr lang="en-US" sz="4400" dirty="0"/>
              <a:t>Mounting Financial Pressures in the UK Hospitality </a:t>
            </a:r>
            <a:r>
              <a:rPr lang="en-US" sz="4400" dirty="0" smtClean="0"/>
              <a:t>Industry</a:t>
            </a:r>
            <a:br>
              <a:rPr lang="en-US" sz="4400" dirty="0" smtClean="0"/>
            </a:br>
            <a:r>
              <a:rPr lang="en-US" sz="1800" dirty="0" smtClean="0"/>
              <a:t>(Contemporary </a:t>
            </a:r>
            <a:r>
              <a:rPr lang="en-US" sz="1800" dirty="0"/>
              <a:t>Themes in the Hotel &amp; Hospitality </a:t>
            </a:r>
            <a:r>
              <a:rPr lang="en-US" sz="1800" dirty="0" smtClean="0"/>
              <a:t>Sector)</a:t>
            </a:r>
            <a:br>
              <a:rPr lang="en-US" sz="1800" dirty="0" smtClean="0"/>
            </a:br>
            <a:r>
              <a:rPr lang="en-US" sz="1800" dirty="0" smtClean="0"/>
              <a:t>Module: BMIH6001</a:t>
            </a:r>
            <a:br>
              <a:rPr lang="en-US" sz="1800" dirty="0" smtClean="0"/>
            </a:br>
            <a:r>
              <a:rPr lang="en-US" sz="1800" dirty="0" smtClean="0"/>
              <a:t>Module Lead: Jessica Newport</a:t>
            </a:r>
            <a:r>
              <a:rPr lang="en-GB" sz="1800" dirty="0"/>
              <a:t/>
            </a:r>
            <a:br>
              <a:rPr lang="en-GB" sz="1800" dirty="0"/>
            </a:br>
            <a:r>
              <a:rPr lang="en-GB" sz="1600" dirty="0"/>
              <a:t/>
            </a:r>
            <a:br>
              <a:rPr lang="en-GB" sz="1600" dirty="0"/>
            </a:br>
            <a:endParaRPr lang="en-GB" sz="1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C M ASIM</a:t>
            </a:r>
          </a:p>
          <a:p>
            <a:r>
              <a:rPr lang="en-GB" dirty="0" smtClean="0"/>
              <a:t>ID: 2246597</a:t>
            </a:r>
            <a:endParaRPr lang="en-GB" dirty="0"/>
          </a:p>
        </p:txBody>
      </p:sp>
      <p:pic>
        <p:nvPicPr>
          <p:cNvPr id="1028" name="Picture 4" descr="two glasses of wine on a tray with olive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1274" y="290944"/>
            <a:ext cx="3560618" cy="6255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8340435" y="6558124"/>
            <a:ext cx="205047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Unsplash</a:t>
            </a:r>
            <a:r>
              <a:rPr lang="en-GB" sz="1200" dirty="0"/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1524107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/>
              <a:t>Introduction: Sector Importance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599"/>
            <a:ext cx="4313864" cy="4075227"/>
          </a:xfrm>
        </p:spPr>
        <p:txBody>
          <a:bodyPr>
            <a:noAutofit/>
          </a:bodyPr>
          <a:lstStyle/>
          <a:p>
            <a:pPr lvl="0" algn="just"/>
            <a:r>
              <a:rPr lang="en-US" dirty="0"/>
              <a:t>Hospitality is a major contributor to UK employment and business </a:t>
            </a:r>
            <a:r>
              <a:rPr lang="en-US" dirty="0" smtClean="0"/>
              <a:t>activity.</a:t>
            </a:r>
            <a:r>
              <a:rPr lang="en-US" b="1" dirty="0"/>
              <a:t> </a:t>
            </a:r>
            <a:r>
              <a:rPr lang="en-US" dirty="0"/>
              <a:t>O</a:t>
            </a:r>
            <a:r>
              <a:rPr lang="en-US" dirty="0" smtClean="0"/>
              <a:t>utput </a:t>
            </a:r>
            <a:r>
              <a:rPr lang="en-US" dirty="0"/>
              <a:t>(</a:t>
            </a:r>
            <a:r>
              <a:rPr lang="en-US" dirty="0" smtClean="0"/>
              <a:t>2024-2025): £93 </a:t>
            </a:r>
            <a:r>
              <a:rPr lang="en-US" dirty="0"/>
              <a:t>billion, equivalent </a:t>
            </a:r>
            <a:r>
              <a:rPr lang="en-US" dirty="0" smtClean="0"/>
              <a:t>to 2.8 </a:t>
            </a:r>
            <a:r>
              <a:rPr lang="en-US" dirty="0"/>
              <a:t>% of total </a:t>
            </a:r>
            <a:r>
              <a:rPr lang="en-US" dirty="0" smtClean="0"/>
              <a:t>UK GDP. </a:t>
            </a:r>
            <a:r>
              <a:rPr lang="en-US" dirty="0"/>
              <a:t>(House of Commons Library, 2026).</a:t>
            </a:r>
            <a:endParaRPr lang="en-GB" dirty="0"/>
          </a:p>
          <a:p>
            <a:pPr lvl="0" algn="just"/>
            <a:r>
              <a:rPr lang="en-US" dirty="0" smtClean="0"/>
              <a:t>The sector is </a:t>
            </a:r>
            <a:r>
              <a:rPr lang="en-US" dirty="0"/>
              <a:t>highly exposed to macroeconomic </a:t>
            </a:r>
            <a:r>
              <a:rPr lang="en-US" dirty="0" smtClean="0"/>
              <a:t>shocks/factors.</a:t>
            </a:r>
            <a:endParaRPr lang="en-GB" dirty="0"/>
          </a:p>
          <a:p>
            <a:pPr lvl="0" algn="just"/>
            <a:r>
              <a:rPr lang="en-US" dirty="0"/>
              <a:t>Financial pressures intensified post-2022.</a:t>
            </a:r>
            <a:endParaRPr lang="en-GB" dirty="0"/>
          </a:p>
          <a:p>
            <a:pPr lvl="0" algn="just"/>
            <a:r>
              <a:rPr lang="en-US" dirty="0" smtClean="0"/>
              <a:t>The issue </a:t>
            </a:r>
            <a:r>
              <a:rPr lang="en-US" dirty="0"/>
              <a:t>appears structural rather than temporary.</a:t>
            </a:r>
            <a:endParaRPr lang="en-GB" dirty="0"/>
          </a:p>
          <a:p>
            <a:endParaRPr lang="en-GB" dirty="0"/>
          </a:p>
        </p:txBody>
      </p:sp>
      <p:pic>
        <p:nvPicPr>
          <p:cNvPr id="3074" name="Picture 2" descr="a person's feet on a wooden surface with a sign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311" y="2192970"/>
            <a:ext cx="3893126" cy="3956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7356618" y="5947217"/>
            <a:ext cx="1335622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en-GB" sz="1100" dirty="0" smtClean="0"/>
          </a:p>
          <a:p>
            <a:r>
              <a:rPr lang="en-GB" sz="1100" dirty="0" smtClean="0"/>
              <a:t>(</a:t>
            </a:r>
            <a:r>
              <a:rPr lang="en-GB" sz="1100" dirty="0" err="1"/>
              <a:t>SlideTeam</a:t>
            </a:r>
            <a:r>
              <a:rPr lang="en-GB" sz="1100" dirty="0"/>
              <a:t> 2026)</a:t>
            </a:r>
          </a:p>
        </p:txBody>
      </p:sp>
    </p:spTree>
    <p:extLst>
      <p:ext uri="{BB962C8B-B14F-4D97-AF65-F5344CB8AC3E}">
        <p14:creationId xmlns:p14="http://schemas.microsoft.com/office/powerpoint/2010/main" val="30195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4400" dirty="0" smtClean="0"/>
              <a:t>Introduction: Core </a:t>
            </a:r>
            <a:r>
              <a:rPr lang="en-US" sz="4400" dirty="0"/>
              <a:t>Financial Pressures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599"/>
            <a:ext cx="4313864" cy="3990109"/>
          </a:xfrm>
        </p:spPr>
        <p:txBody>
          <a:bodyPr>
            <a:normAutofit/>
          </a:bodyPr>
          <a:lstStyle/>
          <a:p>
            <a:pPr lvl="0" algn="just"/>
            <a:r>
              <a:rPr lang="en-US" sz="2000" dirty="0"/>
              <a:t>Energy price volatility and sustained cost </a:t>
            </a:r>
            <a:r>
              <a:rPr lang="en-US" sz="2000" dirty="0" smtClean="0"/>
              <a:t>rise </a:t>
            </a:r>
            <a:r>
              <a:rPr lang="en-US" sz="2000" dirty="0"/>
              <a:t>(ONS, 2025).</a:t>
            </a:r>
            <a:endParaRPr lang="en-GB" sz="2000" dirty="0"/>
          </a:p>
          <a:p>
            <a:pPr lvl="0" algn="just"/>
            <a:r>
              <a:rPr lang="en-US" sz="2000" dirty="0"/>
              <a:t>Rising interest rates </a:t>
            </a:r>
            <a:r>
              <a:rPr lang="en-US" sz="2000" dirty="0" smtClean="0"/>
              <a:t>increase </a:t>
            </a:r>
            <a:r>
              <a:rPr lang="en-US" sz="2000" dirty="0"/>
              <a:t>debt-servicing costs (Bank of England, 2025).</a:t>
            </a:r>
            <a:endParaRPr lang="en-GB" sz="2000" dirty="0"/>
          </a:p>
          <a:p>
            <a:pPr lvl="0" algn="just"/>
            <a:r>
              <a:rPr lang="en-US" sz="2000" dirty="0" err="1"/>
              <a:t>Labour</a:t>
            </a:r>
            <a:r>
              <a:rPr lang="en-US" sz="2000" dirty="0"/>
              <a:t> shortages </a:t>
            </a:r>
            <a:r>
              <a:rPr lang="en-US" sz="2000" dirty="0" smtClean="0"/>
              <a:t>are driving </a:t>
            </a:r>
            <a:r>
              <a:rPr lang="en-US" sz="2000" dirty="0"/>
              <a:t>wage inflation (CIPD, 2024).</a:t>
            </a:r>
            <a:endParaRPr lang="en-GB" sz="2000" dirty="0"/>
          </a:p>
          <a:p>
            <a:pPr lvl="0" algn="just"/>
            <a:r>
              <a:rPr lang="en-US" sz="2000" dirty="0"/>
              <a:t>Business rates and fiscal pressures </a:t>
            </a:r>
            <a:r>
              <a:rPr lang="en-US" sz="2000" dirty="0" smtClean="0"/>
              <a:t>are intensifying </a:t>
            </a:r>
            <a:r>
              <a:rPr lang="en-US" sz="2000" dirty="0"/>
              <a:t>margin compression (</a:t>
            </a:r>
            <a:r>
              <a:rPr lang="en-US" sz="2000" dirty="0" err="1"/>
              <a:t>UKHospitality</a:t>
            </a:r>
            <a:r>
              <a:rPr lang="en-US" sz="2000" dirty="0"/>
              <a:t>, 2025a).</a:t>
            </a:r>
            <a:endParaRPr lang="en-GB" sz="2000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 rot="429906">
            <a:off x="7647860" y="2347153"/>
            <a:ext cx="3648075" cy="357447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439184" y="5939042"/>
            <a:ext cx="1468672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 err="1"/>
              <a:t>Shutterstock</a:t>
            </a:r>
            <a:r>
              <a:rPr lang="en-GB" sz="1100" dirty="0"/>
              <a:t> 2026)</a:t>
            </a:r>
          </a:p>
        </p:txBody>
      </p:sp>
    </p:spTree>
    <p:extLst>
      <p:ext uri="{BB962C8B-B14F-4D97-AF65-F5344CB8AC3E}">
        <p14:creationId xmlns:p14="http://schemas.microsoft.com/office/powerpoint/2010/main" val="19430113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/>
              <a:t>Literature Review: Structural Cost Inflation</a:t>
            </a:r>
            <a:endParaRPr lang="en-GB" sz="4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1969475"/>
            <a:ext cx="4342893" cy="3933551"/>
          </a:xfrm>
        </p:spPr>
        <p:txBody>
          <a:bodyPr>
            <a:normAutofit/>
          </a:bodyPr>
          <a:lstStyle/>
          <a:p>
            <a:pPr lvl="0" algn="just"/>
            <a:r>
              <a:rPr lang="en-US" dirty="0" smtClean="0"/>
              <a:t>Profitability/revenues </a:t>
            </a:r>
            <a:r>
              <a:rPr lang="en-US" dirty="0"/>
              <a:t>recovery lagging behind occupancy recovery (Financial Times, 2025).</a:t>
            </a:r>
            <a:endParaRPr lang="en-GB" dirty="0"/>
          </a:p>
          <a:p>
            <a:pPr lvl="0" algn="just"/>
            <a:r>
              <a:rPr lang="en-US" dirty="0"/>
              <a:t>Vacancy rates remain elevated in accommodation &amp; food services (CIPD, 2024).</a:t>
            </a:r>
            <a:endParaRPr lang="en-GB" dirty="0"/>
          </a:p>
          <a:p>
            <a:pPr lvl="0" algn="just"/>
            <a:r>
              <a:rPr lang="en-US" dirty="0" err="1"/>
              <a:t>Labour</a:t>
            </a:r>
            <a:r>
              <a:rPr lang="en-US" dirty="0"/>
              <a:t> instability </a:t>
            </a:r>
            <a:r>
              <a:rPr lang="en-US" dirty="0" smtClean="0"/>
              <a:t>is identified </a:t>
            </a:r>
            <a:r>
              <a:rPr lang="en-US" dirty="0"/>
              <a:t>as </a:t>
            </a:r>
            <a:r>
              <a:rPr lang="en-US" dirty="0" smtClean="0"/>
              <a:t>a long-standing </a:t>
            </a:r>
            <a:r>
              <a:rPr lang="en-US" dirty="0"/>
              <a:t>structural issue (Cain et al., 2025).</a:t>
            </a:r>
            <a:endParaRPr lang="en-GB" dirty="0"/>
          </a:p>
          <a:p>
            <a:pPr lvl="0" algn="just"/>
            <a:r>
              <a:rPr lang="en-US" dirty="0"/>
              <a:t>Evidence suggests systemic cost escalation rather than cyclical fluctuation.</a:t>
            </a:r>
            <a:endParaRPr lang="en-GB" dirty="0"/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 rot="1061821">
            <a:off x="7406409" y="2232710"/>
            <a:ext cx="4147847" cy="3766307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7472822" y="6171008"/>
            <a:ext cx="1468672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 err="1"/>
              <a:t>Shutterstock</a:t>
            </a:r>
            <a:r>
              <a:rPr lang="en-GB" sz="1100" dirty="0"/>
              <a:t> 2026)</a:t>
            </a:r>
          </a:p>
        </p:txBody>
      </p:sp>
    </p:spTree>
    <p:extLst>
      <p:ext uri="{BB962C8B-B14F-4D97-AF65-F5344CB8AC3E}">
        <p14:creationId xmlns:p14="http://schemas.microsoft.com/office/powerpoint/2010/main" val="1547666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/>
              <a:t>Literature Review: Taxation &amp; Policy Debate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US" dirty="0"/>
              <a:t>Business rates </a:t>
            </a:r>
            <a:r>
              <a:rPr lang="en-US" dirty="0" smtClean="0"/>
              <a:t>are based </a:t>
            </a:r>
            <a:r>
              <a:rPr lang="en-US" dirty="0"/>
              <a:t>on property value, not turnover.</a:t>
            </a:r>
            <a:endParaRPr lang="en-GB" dirty="0"/>
          </a:p>
          <a:p>
            <a:pPr lvl="0"/>
            <a:r>
              <a:rPr lang="en-US" dirty="0"/>
              <a:t>Over 600 pubs projected at risk due to rate changes (The Guardian, 2026).</a:t>
            </a:r>
            <a:endParaRPr lang="en-GB" dirty="0"/>
          </a:p>
          <a:p>
            <a:pPr lvl="0"/>
            <a:r>
              <a:rPr lang="en-US" dirty="0"/>
              <a:t>Emergency government summit following closure warnings (Reuters, 2026).</a:t>
            </a:r>
            <a:endParaRPr lang="en-GB" dirty="0"/>
          </a:p>
          <a:p>
            <a:pPr lvl="0"/>
            <a:r>
              <a:rPr lang="en-US" dirty="0"/>
              <a:t>Relief measures </a:t>
            </a:r>
            <a:r>
              <a:rPr lang="en-US" dirty="0" smtClean="0"/>
              <a:t>were introduced </a:t>
            </a:r>
            <a:r>
              <a:rPr lang="en-US" dirty="0"/>
              <a:t>but limited and temporary (DCMS, 2026).</a:t>
            </a:r>
            <a:endParaRPr lang="en-GB" dirty="0"/>
          </a:p>
          <a:p>
            <a:pPr lvl="0"/>
            <a:r>
              <a:rPr lang="en-US" dirty="0"/>
              <a:t>Debate: 'Too little, too </a:t>
            </a:r>
            <a:r>
              <a:rPr lang="en-US" dirty="0" smtClean="0"/>
              <a:t>late</a:t>
            </a:r>
            <a:r>
              <a:rPr lang="en-US" dirty="0"/>
              <a:t>?</a:t>
            </a:r>
            <a:r>
              <a:rPr lang="en-US" dirty="0" smtClean="0"/>
              <a:t> </a:t>
            </a:r>
            <a:r>
              <a:rPr lang="en-US" dirty="0"/>
              <a:t>(OBR, 2025).</a:t>
            </a:r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 rot="1572193">
            <a:off x="8291475" y="1828845"/>
            <a:ext cx="2609850" cy="1704975"/>
          </a:xfrm>
          <a:prstGeom prst="rect">
            <a:avLst/>
          </a:prstGeom>
        </p:spPr>
      </p:pic>
      <p:pic>
        <p:nvPicPr>
          <p:cNvPr id="4102" name="Picture 6" descr="Industry slams 'hospitality zones' plan calling it 'tokenistic'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8189" y="4022411"/>
            <a:ext cx="3816422" cy="233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7569804" y="6359236"/>
            <a:ext cx="1468672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 err="1"/>
              <a:t>Shutterstock</a:t>
            </a:r>
            <a:r>
              <a:rPr lang="en-GB" sz="1100" dirty="0"/>
              <a:t> 2026)</a:t>
            </a:r>
          </a:p>
        </p:txBody>
      </p:sp>
    </p:spTree>
    <p:extLst>
      <p:ext uri="{BB962C8B-B14F-4D97-AF65-F5344CB8AC3E}">
        <p14:creationId xmlns:p14="http://schemas.microsoft.com/office/powerpoint/2010/main" val="795710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 smtClean="0"/>
              <a:t>PESTLE- </a:t>
            </a:r>
            <a:r>
              <a:rPr lang="en-US" dirty="0" smtClean="0"/>
              <a:t>Political </a:t>
            </a:r>
            <a:r>
              <a:rPr lang="en-US" dirty="0"/>
              <a:t>Impact: Migration &amp; </a:t>
            </a:r>
            <a:r>
              <a:rPr lang="en-US" dirty="0" err="1"/>
              <a:t>Labour</a:t>
            </a:r>
            <a:r>
              <a:rPr lang="en-US" dirty="0"/>
              <a:t>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algn="just"/>
            <a:r>
              <a:rPr lang="en-US" dirty="0"/>
              <a:t>Migration restrictions linked to staffing shortages (The Guardian, 2024).</a:t>
            </a:r>
            <a:endParaRPr lang="en-GB" dirty="0"/>
          </a:p>
          <a:p>
            <a:pPr lvl="0" algn="just"/>
            <a:r>
              <a:rPr lang="en-US" dirty="0" err="1"/>
              <a:t>Labour</a:t>
            </a:r>
            <a:r>
              <a:rPr lang="en-US" dirty="0"/>
              <a:t> supply limitations leading to reduced service capacity.</a:t>
            </a:r>
            <a:endParaRPr lang="en-GB" dirty="0"/>
          </a:p>
          <a:p>
            <a:pPr lvl="0" algn="just"/>
            <a:r>
              <a:rPr lang="en-US" dirty="0"/>
              <a:t>Premier Inn </a:t>
            </a:r>
            <a:r>
              <a:rPr lang="en-US" dirty="0" smtClean="0"/>
              <a:t>is limiting </a:t>
            </a:r>
            <a:r>
              <a:rPr lang="en-US" dirty="0"/>
              <a:t>room availability due to staffing pressures (The Guardian, 2025).</a:t>
            </a:r>
            <a:endParaRPr lang="en-GB" dirty="0"/>
          </a:p>
          <a:p>
            <a:pPr algn="just"/>
            <a:r>
              <a:rPr lang="en-US" dirty="0"/>
              <a:t>Financial effect: reduced overtime costs but lost revenue due to unmet demand.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 rot="20868098">
            <a:off x="7191373" y="1905000"/>
            <a:ext cx="4217346" cy="1888811"/>
          </a:xfrm>
          <a:prstGeom prst="rect">
            <a:avLst/>
          </a:prstGeom>
        </p:spPr>
      </p:pic>
      <p:pic>
        <p:nvPicPr>
          <p:cNvPr id="5122" name="Picture 2" descr="Can technology help hospitality labor shortages? | PhocusWi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2231">
            <a:off x="7202838" y="4558145"/>
            <a:ext cx="3906119" cy="2249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9255666" y="4022411"/>
            <a:ext cx="1468672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 err="1"/>
              <a:t>Shutterstock</a:t>
            </a:r>
            <a:r>
              <a:rPr lang="en-GB" sz="1100" dirty="0"/>
              <a:t> 2026)</a:t>
            </a:r>
          </a:p>
        </p:txBody>
      </p:sp>
    </p:spTree>
    <p:extLst>
      <p:ext uri="{BB962C8B-B14F-4D97-AF65-F5344CB8AC3E}">
        <p14:creationId xmlns:p14="http://schemas.microsoft.com/office/powerpoint/2010/main" val="2484666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dirty="0"/>
              <a:t>Economic Impact: Wage Inflation &amp; Productivity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 algn="just"/>
            <a:r>
              <a:rPr lang="en-US" dirty="0"/>
              <a:t>High vacancy rates sustain upward wage pressure (</a:t>
            </a:r>
            <a:r>
              <a:rPr lang="en-US" dirty="0" err="1"/>
              <a:t>UKHospitality</a:t>
            </a:r>
            <a:r>
              <a:rPr lang="en-US" dirty="0"/>
              <a:t>, 2025).</a:t>
            </a:r>
            <a:endParaRPr lang="en-GB" dirty="0"/>
          </a:p>
          <a:p>
            <a:pPr lvl="0" algn="just"/>
            <a:r>
              <a:rPr lang="en-US" dirty="0"/>
              <a:t>Rising employer NICs and pension costs.</a:t>
            </a:r>
            <a:endParaRPr lang="en-GB" dirty="0"/>
          </a:p>
          <a:p>
            <a:pPr lvl="0" algn="just"/>
            <a:r>
              <a:rPr lang="en-US" dirty="0"/>
              <a:t>Operational responses include multiskilling and lean scheduling.</a:t>
            </a:r>
            <a:endParaRPr lang="en-GB" dirty="0"/>
          </a:p>
          <a:p>
            <a:pPr lvl="0" algn="just"/>
            <a:r>
              <a:rPr lang="en-US" dirty="0"/>
              <a:t>Hilton Hotels &amp; Resorts job redesign initiatives (The Guardian, 2025).</a:t>
            </a:r>
            <a:endParaRPr lang="en-GB" dirty="0"/>
          </a:p>
          <a:p>
            <a:pPr lvl="0" algn="just"/>
            <a:r>
              <a:rPr lang="en-US" dirty="0"/>
              <a:t>Risk of burnout leading to higher future turnover.</a:t>
            </a:r>
            <a:endParaRPr lang="en-GB" dirty="0"/>
          </a:p>
          <a:p>
            <a:pPr algn="just"/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22098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0747" y="3312314"/>
            <a:ext cx="4313864" cy="22098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7048767" y="5544337"/>
            <a:ext cx="251522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Shutterstock</a:t>
            </a:r>
            <a:r>
              <a:rPr lang="en-GB" sz="1200" dirty="0"/>
              <a:t> 2026)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0747" y="1527966"/>
            <a:ext cx="4313864" cy="176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293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9294276" cy="1280890"/>
          </a:xfrm>
        </p:spPr>
        <p:txBody>
          <a:bodyPr>
            <a:noAutofit/>
          </a:bodyPr>
          <a:lstStyle/>
          <a:p>
            <a:r>
              <a:rPr lang="en-US" sz="4000" dirty="0"/>
              <a:t>Social Impact: Changing Workforce Expectations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lvl="0" algn="just"/>
            <a:r>
              <a:rPr lang="en-US" sz="2000" dirty="0"/>
              <a:t>Shift in employee expectations (Pickles et al., 2025).</a:t>
            </a:r>
            <a:endParaRPr lang="en-GB" sz="2000" dirty="0"/>
          </a:p>
          <a:p>
            <a:pPr lvl="0" algn="just"/>
            <a:r>
              <a:rPr lang="en-US" sz="2000" dirty="0"/>
              <a:t>Hospitality </a:t>
            </a:r>
            <a:r>
              <a:rPr lang="en-US" sz="2000" dirty="0" smtClean="0"/>
              <a:t>is perceived </a:t>
            </a:r>
            <a:r>
              <a:rPr lang="en-US" sz="2000" dirty="0"/>
              <a:t>as </a:t>
            </a:r>
            <a:r>
              <a:rPr lang="en-US" sz="2000" dirty="0" smtClean="0"/>
              <a:t>a high-intensity</a:t>
            </a:r>
            <a:r>
              <a:rPr lang="en-US" sz="2000" dirty="0"/>
              <a:t>, low-progression sector.</a:t>
            </a:r>
            <a:endParaRPr lang="en-GB" sz="2000" dirty="0"/>
          </a:p>
          <a:p>
            <a:pPr lvl="0" algn="just"/>
            <a:r>
              <a:rPr lang="en-US" sz="2000" dirty="0"/>
              <a:t>Industry responses: flexible scheduling and well-being initiatives.</a:t>
            </a:r>
            <a:endParaRPr lang="en-GB" sz="2000" dirty="0"/>
          </a:p>
          <a:p>
            <a:pPr lvl="0" algn="just"/>
            <a:r>
              <a:rPr lang="en-US" sz="2000" dirty="0"/>
              <a:t>Potential reduction in recruitment costs but limited short-term financial relief.</a:t>
            </a:r>
            <a:endParaRPr lang="en-GB" sz="2000" dirty="0"/>
          </a:p>
          <a:p>
            <a:pPr algn="just"/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0748" y="2126222"/>
            <a:ext cx="4313864" cy="3777622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7058270" y="5903844"/>
            <a:ext cx="158569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Shutterstock</a:t>
            </a:r>
            <a:r>
              <a:rPr lang="en-GB" sz="1200" dirty="0"/>
              <a:t> 2026)</a:t>
            </a:r>
          </a:p>
        </p:txBody>
      </p:sp>
    </p:spTree>
    <p:extLst>
      <p:ext uri="{BB962C8B-B14F-4D97-AF65-F5344CB8AC3E}">
        <p14:creationId xmlns:p14="http://schemas.microsoft.com/office/powerpoint/2010/main" val="40604516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/>
              <a:t>Technological Impact: Automation &amp; </a:t>
            </a:r>
            <a:r>
              <a:rPr lang="en-US" sz="4000" dirty="0" err="1"/>
              <a:t>Digitalisation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algn="just"/>
            <a:r>
              <a:rPr lang="en-US" dirty="0"/>
              <a:t>Increased </a:t>
            </a:r>
            <a:r>
              <a:rPr lang="en-US" dirty="0" smtClean="0"/>
              <a:t>implementation </a:t>
            </a:r>
            <a:r>
              <a:rPr lang="en-US" dirty="0"/>
              <a:t>of self-service check-in, mobile keys, and workforce-management platforms.</a:t>
            </a:r>
            <a:endParaRPr lang="en-GB" dirty="0"/>
          </a:p>
          <a:p>
            <a:pPr lvl="0" algn="just"/>
            <a:r>
              <a:rPr lang="en-US" dirty="0"/>
              <a:t>Accor </a:t>
            </a:r>
            <a:r>
              <a:rPr lang="en-US" dirty="0" smtClean="0"/>
              <a:t>is offering </a:t>
            </a:r>
            <a:r>
              <a:rPr lang="en-US" dirty="0"/>
              <a:t>digital check-in systems (Statista, 2024; PwC, 2024).</a:t>
            </a:r>
            <a:endParaRPr lang="en-GB" dirty="0"/>
          </a:p>
          <a:p>
            <a:pPr lvl="0" algn="just"/>
            <a:r>
              <a:rPr lang="en-US" dirty="0"/>
              <a:t>Cost shift: </a:t>
            </a:r>
            <a:r>
              <a:rPr lang="en-US" dirty="0" smtClean="0"/>
              <a:t>Lower </a:t>
            </a:r>
            <a:r>
              <a:rPr lang="en-US" dirty="0" err="1"/>
              <a:t>labour</a:t>
            </a:r>
            <a:r>
              <a:rPr lang="en-US" dirty="0"/>
              <a:t> </a:t>
            </a:r>
            <a:r>
              <a:rPr lang="en-US" dirty="0" smtClean="0"/>
              <a:t>costs </a:t>
            </a:r>
            <a:r>
              <a:rPr lang="en-US" dirty="0"/>
              <a:t>but increased capital and integration costs.</a:t>
            </a:r>
            <a:endParaRPr lang="en-GB" dirty="0"/>
          </a:p>
          <a:p>
            <a:pPr lvl="0" algn="just"/>
            <a:r>
              <a:rPr lang="en-US" dirty="0"/>
              <a:t>Risk of ROI </a:t>
            </a:r>
            <a:r>
              <a:rPr lang="en-US" dirty="0" smtClean="0"/>
              <a:t>ambiguity </a:t>
            </a:r>
            <a:r>
              <a:rPr lang="en-US" dirty="0"/>
              <a:t>and guest resistance.</a:t>
            </a:r>
            <a:endParaRPr lang="en-GB" dirty="0"/>
          </a:p>
          <a:p>
            <a:pPr algn="just"/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191375" y="2133600"/>
            <a:ext cx="4313238" cy="377762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048767" y="5955156"/>
            <a:ext cx="164981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SlideTeam</a:t>
            </a:r>
            <a:r>
              <a:rPr lang="en-GB" sz="1400" dirty="0"/>
              <a:t> 2026)</a:t>
            </a:r>
          </a:p>
        </p:txBody>
      </p:sp>
    </p:spTree>
    <p:extLst>
      <p:ext uri="{BB962C8B-B14F-4D97-AF65-F5344CB8AC3E}">
        <p14:creationId xmlns:p14="http://schemas.microsoft.com/office/powerpoint/2010/main" val="1224614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 smtClean="0"/>
              <a:t>Legal</a:t>
            </a:r>
            <a:r>
              <a:rPr lang="en-US" sz="4000" dirty="0" smtClean="0"/>
              <a:t> </a:t>
            </a:r>
            <a:r>
              <a:rPr lang="en-US" sz="4000" dirty="0" smtClean="0"/>
              <a:t>&amp; </a:t>
            </a:r>
            <a:r>
              <a:rPr lang="en-US" sz="4000" dirty="0" smtClean="0"/>
              <a:t>Environmental</a:t>
            </a:r>
            <a:r>
              <a:rPr lang="en-US" sz="4000" dirty="0" smtClean="0"/>
              <a:t> </a:t>
            </a:r>
            <a:r>
              <a:rPr lang="en-US" sz="4000" dirty="0" smtClean="0"/>
              <a:t>Impacts: </a:t>
            </a:r>
            <a:r>
              <a:rPr lang="en-US" sz="4000" dirty="0"/>
              <a:t>Energy &amp; Sustainability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421188" cy="3777622"/>
          </a:xfrm>
        </p:spPr>
        <p:txBody>
          <a:bodyPr>
            <a:noAutofit/>
          </a:bodyPr>
          <a:lstStyle/>
          <a:p>
            <a:pPr lvl="0" algn="just"/>
            <a:r>
              <a:rPr lang="en-US" dirty="0"/>
              <a:t>Energy-intensive hotel operations (ONS, 2025).</a:t>
            </a:r>
            <a:endParaRPr lang="en-GB" dirty="0"/>
          </a:p>
          <a:p>
            <a:pPr lvl="0" algn="just"/>
            <a:r>
              <a:rPr lang="en-US" dirty="0"/>
              <a:t>Sustainability investment </a:t>
            </a:r>
            <a:r>
              <a:rPr lang="en-US" dirty="0" smtClean="0"/>
              <a:t>is constrained </a:t>
            </a:r>
            <a:r>
              <a:rPr lang="en-US" dirty="0"/>
              <a:t>by liquidity pressures.</a:t>
            </a:r>
            <a:endParaRPr lang="en-GB" dirty="0"/>
          </a:p>
          <a:p>
            <a:pPr lvl="0" algn="just"/>
            <a:r>
              <a:rPr lang="en-US" dirty="0"/>
              <a:t>Larger chains </a:t>
            </a:r>
            <a:r>
              <a:rPr lang="en-US" dirty="0" smtClean="0"/>
              <a:t>are better </a:t>
            </a:r>
            <a:r>
              <a:rPr lang="en-US" dirty="0"/>
              <a:t>positioned for smart energy systems.</a:t>
            </a:r>
            <a:endParaRPr lang="en-GB" dirty="0"/>
          </a:p>
          <a:p>
            <a:pPr algn="just"/>
            <a:r>
              <a:rPr lang="en-US" dirty="0"/>
              <a:t>Short-term investment barriers versus long-term efficiency </a:t>
            </a:r>
            <a:r>
              <a:rPr lang="en-US" dirty="0" smtClean="0"/>
              <a:t>gains</a:t>
            </a:r>
          </a:p>
          <a:p>
            <a:pPr algn="just"/>
            <a:r>
              <a:rPr lang="en-GB" dirty="0" smtClean="0"/>
              <a:t>Rising regulatory compliance costs</a:t>
            </a:r>
          </a:p>
          <a:p>
            <a:pPr algn="just"/>
            <a:r>
              <a:rPr lang="en-GB" dirty="0" smtClean="0"/>
              <a:t>Frequent policy changes and licensing regulations.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94850" y="3861341"/>
            <a:ext cx="4209761" cy="16383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636" y="1447367"/>
            <a:ext cx="3228975" cy="237172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447250" y="5541890"/>
            <a:ext cx="120257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/>
              <a:t>(</a:t>
            </a:r>
            <a:r>
              <a:rPr lang="en-GB" sz="1100" dirty="0" smtClean="0"/>
              <a:t>Google, 2026</a:t>
            </a:r>
            <a:r>
              <a:rPr lang="en-GB" sz="11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330629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dirty="0"/>
              <a:t>Conclusion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algn="just"/>
            <a:r>
              <a:rPr lang="en-US" sz="2000" dirty="0"/>
              <a:t>Financial pressure </a:t>
            </a:r>
            <a:r>
              <a:rPr lang="en-US" sz="2000" dirty="0" smtClean="0"/>
              <a:t>is persistent and systematic.</a:t>
            </a:r>
            <a:endParaRPr lang="en-GB" sz="2000" dirty="0"/>
          </a:p>
          <a:p>
            <a:pPr lvl="0" algn="just"/>
            <a:r>
              <a:rPr lang="en-US" sz="2000" dirty="0" smtClean="0"/>
              <a:t>Main causes- Driven </a:t>
            </a:r>
            <a:r>
              <a:rPr lang="en-US" sz="2000" dirty="0"/>
              <a:t>by </a:t>
            </a:r>
            <a:r>
              <a:rPr lang="en-US" sz="2000" dirty="0" err="1"/>
              <a:t>labour</a:t>
            </a:r>
            <a:r>
              <a:rPr lang="en-US" sz="2000" dirty="0"/>
              <a:t> instability, energy volatility, monetary tightening, and tax rigidity.</a:t>
            </a:r>
            <a:endParaRPr lang="en-GB" sz="2000" dirty="0"/>
          </a:p>
          <a:p>
            <a:pPr lvl="0" algn="just"/>
            <a:r>
              <a:rPr lang="en-US" sz="2000" dirty="0"/>
              <a:t>Firm-level adaptations </a:t>
            </a:r>
            <a:r>
              <a:rPr lang="en-US" sz="2000" dirty="0" smtClean="0"/>
              <a:t>are largely </a:t>
            </a:r>
            <a:r>
              <a:rPr lang="en-US" sz="2000" dirty="0"/>
              <a:t>reactive.</a:t>
            </a:r>
            <a:endParaRPr lang="en-GB" sz="2000" dirty="0"/>
          </a:p>
          <a:p>
            <a:pPr lvl="0" algn="just"/>
            <a:r>
              <a:rPr lang="en-US" sz="2000" dirty="0"/>
              <a:t>Structural reform </a:t>
            </a:r>
            <a:r>
              <a:rPr lang="en-US" sz="2000" dirty="0" smtClean="0"/>
              <a:t>is required </a:t>
            </a:r>
            <a:r>
              <a:rPr lang="en-US" sz="2000" dirty="0"/>
              <a:t>for long-term resilience.</a:t>
            </a: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algn="just"/>
            <a:endParaRPr lang="en-GB" sz="20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32074" y="2230582"/>
            <a:ext cx="4272537" cy="32004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048767" y="5541890"/>
            <a:ext cx="188545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/>
              <a:t>(Civil Service World 2025)</a:t>
            </a:r>
          </a:p>
        </p:txBody>
      </p:sp>
    </p:spTree>
    <p:extLst>
      <p:ext uri="{BB962C8B-B14F-4D97-AF65-F5344CB8AC3E}">
        <p14:creationId xmlns:p14="http://schemas.microsoft.com/office/powerpoint/2010/main" val="24849595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dirty="0" smtClean="0"/>
              <a:t>Recommendations</a:t>
            </a:r>
            <a:r>
              <a:rPr lang="en-GB" sz="4000" dirty="0"/>
              <a:t/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2400" dirty="0"/>
              <a:t>Integrate workforce retention and productivity strategies.</a:t>
            </a:r>
            <a:endParaRPr lang="en-GB" sz="2400" dirty="0"/>
          </a:p>
          <a:p>
            <a:pPr lvl="0"/>
            <a:r>
              <a:rPr lang="en-US" sz="2400" dirty="0"/>
              <a:t>Improve job quality and scheduling stability.</a:t>
            </a:r>
            <a:endParaRPr lang="en-GB" sz="2400" dirty="0"/>
          </a:p>
          <a:p>
            <a:pPr lvl="0"/>
            <a:r>
              <a:rPr lang="en-US" sz="2400" dirty="0"/>
              <a:t>Align staffing with demand patterns.</a:t>
            </a:r>
            <a:endParaRPr lang="en-GB" sz="2400" dirty="0"/>
          </a:p>
          <a:p>
            <a:pPr lvl="0"/>
            <a:r>
              <a:rPr lang="en-US" sz="2400" dirty="0"/>
              <a:t>Invest selectively in productivity-enhancing technology.</a:t>
            </a:r>
            <a:endParaRPr lang="en-GB" sz="2400" dirty="0"/>
          </a:p>
          <a:p>
            <a:pPr lvl="0"/>
            <a:r>
              <a:rPr lang="en-US" sz="2400" dirty="0"/>
              <a:t>Focus on long-term cost exposure reduction.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0901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Recommendations </a:t>
            </a:r>
            <a:r>
              <a:rPr lang="en-US" sz="4000" dirty="0" smtClean="0"/>
              <a:t>(Continued)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sz="2400" dirty="0"/>
              <a:t>Strengthen sector-level coordination.</a:t>
            </a:r>
            <a:endParaRPr lang="en-GB" sz="2400" dirty="0"/>
          </a:p>
          <a:p>
            <a:pPr lvl="0"/>
            <a:r>
              <a:rPr lang="en-US" sz="2400" dirty="0"/>
              <a:t>Enhance industry-government collaboration.</a:t>
            </a:r>
            <a:endParaRPr lang="en-GB" sz="2400" dirty="0"/>
          </a:p>
          <a:p>
            <a:pPr lvl="0"/>
            <a:r>
              <a:rPr lang="en-US" sz="2400" dirty="0"/>
              <a:t>Advocate predictable business-rate frameworks.</a:t>
            </a:r>
            <a:endParaRPr lang="en-GB" sz="2400" dirty="0"/>
          </a:p>
          <a:p>
            <a:pPr lvl="0"/>
            <a:r>
              <a:rPr lang="en-US" sz="2400" dirty="0"/>
              <a:t>Financial pressure requires coordinated structural response balancing cost control and service integrity.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308037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1362" y="1647825"/>
            <a:ext cx="5629275" cy="3562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0244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01291" y="1049441"/>
            <a:ext cx="8915399" cy="5099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AI DECLARATION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64859" y="1559394"/>
            <a:ext cx="8915399" cy="3012605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conﬁrm that I have not used any AI tools in the research and creation of this assignment.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 have only used ‘’Grammarly’’ for grammar checks and selecting sentence formation options on 25.02.2026. I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conﬁrm that I have not presented any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AI-generated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materials as my own work. I conﬁrm I have copies of my drafts, notes, and other resources I used, which I may be asked to provide in evidence.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2037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0836" y="0"/>
            <a:ext cx="1208116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 err="1"/>
              <a:t>Unsplash</a:t>
            </a:r>
            <a:r>
              <a:rPr lang="en-US" sz="1000" dirty="0"/>
              <a:t> (2026) </a:t>
            </a:r>
            <a:r>
              <a:rPr lang="en-US" sz="1000" i="1" dirty="0"/>
              <a:t>Hospitality – image search results</a:t>
            </a:r>
            <a:r>
              <a:rPr lang="en-US" sz="1000" dirty="0"/>
              <a:t>, </a:t>
            </a:r>
            <a:r>
              <a:rPr lang="en-US" sz="1000" b="1" dirty="0" err="1"/>
              <a:t>Unsplash</a:t>
            </a:r>
            <a:r>
              <a:rPr lang="en-US" sz="1000" dirty="0"/>
              <a:t>, Available at: </a:t>
            </a:r>
            <a:r>
              <a:rPr lang="en-US" sz="1000" dirty="0">
                <a:hlinkClick r:id="rId2"/>
              </a:rPr>
              <a:t>https://unsplash.com/s/photos/hospitality?utm_source=chatgpt.com</a:t>
            </a:r>
            <a:r>
              <a:rPr lang="en-US" sz="1000" dirty="0"/>
              <a:t> (Accessed: 14 February 2026</a:t>
            </a:r>
            <a:r>
              <a:rPr lang="en-US" sz="1000" dirty="0" smtClean="0"/>
              <a:t>).</a:t>
            </a:r>
          </a:p>
          <a:p>
            <a:endParaRPr lang="en-US" sz="1000" dirty="0"/>
          </a:p>
        </p:txBody>
      </p:sp>
      <p:sp>
        <p:nvSpPr>
          <p:cNvPr id="3" name="Rectangle 2"/>
          <p:cNvSpPr/>
          <p:nvPr/>
        </p:nvSpPr>
        <p:spPr>
          <a:xfrm>
            <a:off x="110836" y="30778"/>
            <a:ext cx="1050174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 err="1"/>
              <a:t>Shutterstock</a:t>
            </a:r>
            <a:r>
              <a:rPr lang="en-US" sz="1000" dirty="0"/>
              <a:t>, 2026. </a:t>
            </a:r>
            <a:r>
              <a:rPr lang="en-US" sz="1000" i="1" dirty="0"/>
              <a:t>Wage inflation</a:t>
            </a:r>
            <a:r>
              <a:rPr lang="en-US" sz="1000" dirty="0"/>
              <a:t> [online]. Available at: </a:t>
            </a:r>
            <a:r>
              <a:rPr lang="en-US" sz="1000" dirty="0">
                <a:hlinkClick r:id="rId3"/>
              </a:rPr>
              <a:t>https://www.shutterstock.com/search/wage-inflation</a:t>
            </a:r>
            <a:r>
              <a:rPr lang="en-US" sz="1000" dirty="0"/>
              <a:t> </a:t>
            </a:r>
            <a:r>
              <a:rPr lang="en-US" sz="1000" dirty="0" smtClean="0"/>
              <a:t>(Accessed </a:t>
            </a:r>
            <a:r>
              <a:rPr lang="en-US" sz="1000" dirty="0"/>
              <a:t>15 February </a:t>
            </a:r>
            <a:r>
              <a:rPr lang="en-US" sz="1000" dirty="0" smtClean="0"/>
              <a:t>2026</a:t>
            </a:r>
            <a:r>
              <a:rPr lang="en-US" dirty="0" smtClean="0"/>
              <a:t>)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0836" y="400110"/>
            <a:ext cx="1091738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 err="1"/>
              <a:t>SlideTeam</a:t>
            </a:r>
            <a:r>
              <a:rPr lang="en-US" sz="1000" dirty="0"/>
              <a:t>, 2026. </a:t>
            </a:r>
            <a:r>
              <a:rPr lang="en-US" sz="1000" i="1" dirty="0"/>
              <a:t>Impact Of Technology PowerPoint PPT Template Bundles</a:t>
            </a:r>
            <a:r>
              <a:rPr lang="en-US" sz="1000" dirty="0"/>
              <a:t> [online]. Available at: </a:t>
            </a:r>
            <a:r>
              <a:rPr lang="en-US" sz="1000" dirty="0">
                <a:hlinkClick r:id="rId4"/>
              </a:rPr>
              <a:t>https://www.slideteam.net/impact-of-technology-powerpoint-ppt-template-bundles.html</a:t>
            </a:r>
            <a:r>
              <a:rPr lang="en-US" sz="1000" dirty="0"/>
              <a:t> (Accessed 15 February 2026).</a:t>
            </a:r>
            <a:endParaRPr lang="en-GB" sz="1000" dirty="0"/>
          </a:p>
        </p:txBody>
      </p:sp>
      <p:sp>
        <p:nvSpPr>
          <p:cNvPr id="5" name="Rectangle 4"/>
          <p:cNvSpPr/>
          <p:nvPr/>
        </p:nvSpPr>
        <p:spPr>
          <a:xfrm>
            <a:off x="110836" y="769442"/>
            <a:ext cx="11263745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/>
              <a:t>Google, 2026. </a:t>
            </a:r>
            <a:r>
              <a:rPr lang="en-US" sz="1000" i="1" dirty="0"/>
              <a:t>Search results for “Show me the photos for the slide title: Environmental Impact: Energy &amp; Sustainability”</a:t>
            </a:r>
            <a:r>
              <a:rPr lang="en-US" sz="1000" dirty="0"/>
              <a:t> [online]. Available at: </a:t>
            </a:r>
            <a:r>
              <a:rPr lang="en-US" sz="1000" dirty="0">
                <a:hlinkClick r:id="rId5"/>
              </a:rPr>
              <a:t>https://www.google.com/search?q=Show+me+the+photos+for+the+slide+title%3A+Environmental+Impact%3A+Energy+%26+Sustainability</a:t>
            </a:r>
            <a:r>
              <a:rPr lang="en-US" sz="1000" dirty="0"/>
              <a:t> (Accessed 15 February 2026).</a:t>
            </a:r>
          </a:p>
        </p:txBody>
      </p:sp>
      <p:sp>
        <p:nvSpPr>
          <p:cNvPr id="6" name="Rectangle 5"/>
          <p:cNvSpPr/>
          <p:nvPr/>
        </p:nvSpPr>
        <p:spPr>
          <a:xfrm>
            <a:off x="110836" y="1200330"/>
            <a:ext cx="11928764" cy="60398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" dirty="0"/>
              <a:t>Civil Service World, 2025. </a:t>
            </a:r>
            <a:r>
              <a:rPr lang="en-US" sz="800" i="1" dirty="0" err="1"/>
              <a:t>Starmer</a:t>
            </a:r>
            <a:r>
              <a:rPr lang="en-US" sz="800" i="1" dirty="0"/>
              <a:t> considering reforms to civil service’s write-around process</a:t>
            </a:r>
            <a:r>
              <a:rPr lang="en-US" sz="800" dirty="0"/>
              <a:t> [online]. Available at: </a:t>
            </a:r>
            <a:r>
              <a:rPr lang="en-US" sz="800" dirty="0">
                <a:hlinkClick r:id="rId6"/>
              </a:rPr>
              <a:t>https://www.civilserviceworld.com/news/article/starmer-considering-reforms-to-civil-services-writearound-process</a:t>
            </a:r>
            <a:r>
              <a:rPr lang="en-US" sz="800" dirty="0"/>
              <a:t> (Accessed 15 February 2026). </a:t>
            </a:r>
            <a:endParaRPr lang="en-US" sz="800" dirty="0" smtClean="0"/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Bank of England (2025)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Bank rate history and data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Bank of England.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https://www.bankofengland.co.uk/boeapps/database/Bank-Rate.asp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30 January 2026).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Baum, T., Forth, J., Ma, L., Rincon-Aznar, A. and Stokes, L. (2023)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Work, wages and employment in the UK’s hospitality sector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8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ReWAGE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Evidence Paper). Glasgow: University of Strathclyde.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https://strathprints.strath.ac.uk/86230/1/Baum_etal_ReWAGE_2023_work_wages_and_employment_in_the_UKs_hospitality_sector.pdf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30 January 2026).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BBC News (2025)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Hospitality firms cut opening hours amid staff shortages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https://www.bbc.co.uk/news/business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February 2026).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Bryman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 (2016)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Social research methods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5th </a:t>
            </a:r>
            <a:r>
              <a:rPr lang="en-GB" sz="8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Oxford: Oxford University Press.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Cain, L.N., Wu, L., Legendre, T.S. and Baker, M. (2025) ‘Beyond human resources management: why employment is the perennial hospitality issue’,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37(12), pp. 4122–4143.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https://www.emerald.com/insight/content/doi/10.1108/IJCHM-03-2025-0441/full/html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30 January 2026).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Chartered Institute of Personnel and Development (CIPD) (2024)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Labour market outlook: Winter 2024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London: CIPD.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1"/>
              </a:rPr>
              <a:t>https://www.cipd.org/uk/knowledge/reports/labour-market-outlook/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February 2026).</a:t>
            </a: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Department for Culture, Media and Sport (DCMS) (2026)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Support for pubs and live music venues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London: HM Government.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2"/>
              </a:rPr>
              <a:t>https://www.gov.uk/government/organisations/department-for-culture-media-and-sport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February 2026).</a:t>
            </a: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Financial Times (2025)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UK hospitality struggles as costs rise faster than revenues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3"/>
              </a:rPr>
              <a:t>https://www.ft.com/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February 2026).</a:t>
            </a: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Financial Times (2026)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Business rates relief offers pubs short-term lifeline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3"/>
              </a:rPr>
              <a:t>https://www.ft.com/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February 2026).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HM Treasury (2025)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Effects of the business rates retail, hospitality and leisure multipliers and high-value multiplier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London: HM Treasury.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https://www.gov.uk/government/publications/effects-of-the-business-rates-retail-hospitality-and-leisure-multipliers-and-high-value-multiplier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30 January 2026).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House of Commons Library (2026)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Hospitality: statistics and policy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(CBP-10333). London: UK Parliament.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https://commonslibrary.parliament.uk/research-briefings/cbp-10333/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30 January 2026).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Johnson, G., Scholes, K. and Whittington, R. (2020)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Exploring strategy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12th </a:t>
            </a:r>
            <a:r>
              <a:rPr lang="en-GB" sz="8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Harlow: Pearson Education.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Office for Budget Responsibility (OBR) (2025)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Economic and fiscal outlook – October 2025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London: OBR.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6"/>
              </a:rPr>
              <a:t>https://obr.uk/efo/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February 2026).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Office for National Statistics (ONS) (2025)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impact of higher energy costs on UK businesses: 2021 to 2024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Newport: Office for National Statistics.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https://www.ons.gov.uk/economy/economicoutputandproductivity/output/articles/theimpactofhigherenergycostsonukbusinesses/2021to2024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30 January 2026).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Office for National Statistics (ONS) (2025)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impact of higher energy costs on UK businesses: 2021 to 2024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Newport: Office for National Statistics. Available at:</a:t>
            </a:r>
            <a:b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7"/>
              </a:rPr>
              <a:t>https://www.ons.gov.uk/economy/economicoutputandproductivity/output/articles/theimpactofhigherenergycostsonukbusinesses/2021to2024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/>
            </a:r>
            <a:b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(Accessed: 30 January 2026).</a:t>
            </a: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Pickles, M., Thompson, J. and Alvarez, R. (2025) ‘Addressing global labour challenges: An integrative model for the hospitality sector’,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Hospitality Management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131, 104258.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8"/>
              </a:rPr>
              <a:t>https://www.sciencedirect.com/science/article/pii/S0278431925001811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 February 2026).</a:t>
            </a: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PwC (2024)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Hospitality and leisure insights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9"/>
              </a:rPr>
              <a:t>https://www.pwc.co.uk/industries/hospitality-leisure.html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 February 2026).</a:t>
            </a: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Reuters (2026)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UK government meets hospitality leaders amid warnings of mass pub closures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0"/>
              </a:rPr>
              <a:t>https://www.reuters.com/world/uk/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February 2026).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Saunders, M., Lewis, P. and Thornhill, A. (2019)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methods for business students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8th </a:t>
            </a:r>
            <a:r>
              <a:rPr lang="en-GB" sz="8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Harlow: Pearson Education.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Statista (2024)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Hotel industry: digitalisation and technology adoption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1"/>
              </a:rPr>
              <a:t>https://www.statista.com/topics/1107/hotel-industry/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 February 2026).</a:t>
            </a: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Guardian (2024) ‘“Arbitrary” election pledges to cut UK migration will worsen worker shortages’.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2"/>
              </a:rPr>
              <a:t>https://www.theguardian.com/world/article/2024/jun/04/arbitrary-election-pledges-to-cut-uk-migration-will-worsen-worker-shortages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 February 2026).</a:t>
            </a: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Guardian (2025) ‘“Overheads have gone up”: Britain’s hospitality sector faces tough time this summer’.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3"/>
              </a:rPr>
              <a:t>https://www.theguardian.com/business/2025/aug/02/overheads-britain-hospitality-sector-summer-season-employment-norfolk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 February 2026).</a:t>
            </a:r>
          </a:p>
          <a:p>
            <a:pPr algn="just"/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Guardian (2026)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More than 600 pubs at risk as business rates rise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4"/>
              </a:rPr>
              <a:t>https://www.theguardian.com/business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February 2026).</a:t>
            </a:r>
          </a:p>
          <a:p>
            <a:pPr algn="just"/>
            <a:r>
              <a:rPr lang="en-GB" sz="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UKHospitality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(2025) </a:t>
            </a:r>
            <a:r>
              <a:rPr lang="en-GB" sz="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Workforce and skills: labour shortages in hospitality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5"/>
              </a:rPr>
              <a:t>https://www.ukhospitality.org.uk/campaign/workforce/</a:t>
            </a:r>
            <a:r>
              <a:rPr lang="en-GB" sz="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 February 2026</a:t>
            </a:r>
            <a:r>
              <a:rPr lang="en-GB" sz="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).</a:t>
            </a:r>
          </a:p>
          <a:p>
            <a:pPr algn="just"/>
            <a:r>
              <a:rPr lang="en-US" sz="800" b="1" dirty="0"/>
              <a:t>HM Treasury (2025)</a:t>
            </a:r>
            <a:r>
              <a:rPr lang="en-US" sz="800" dirty="0"/>
              <a:t> </a:t>
            </a:r>
            <a:r>
              <a:rPr lang="en-US" sz="800" i="1" dirty="0"/>
              <a:t>Effects of the business rates retail, hospitality and leisure multipliers and high-value multiplier.</a:t>
            </a:r>
            <a:r>
              <a:rPr lang="en-US" sz="800" dirty="0"/>
              <a:t> London: HM Treasury. Available at: </a:t>
            </a:r>
            <a:r>
              <a:rPr lang="en-US" sz="800" dirty="0">
                <a:hlinkClick r:id="rId14"/>
              </a:rPr>
              <a:t>https://www.gov.uk/government/publications/effects-of-the-business-rates-retail-hospitality-and-leisure-multipliers-and-high-value-multiplier</a:t>
            </a:r>
            <a:r>
              <a:rPr lang="en-US" sz="800" dirty="0"/>
              <a:t> (Accessed: 30 January 2026</a:t>
            </a:r>
            <a:r>
              <a:rPr lang="en-US" sz="800" dirty="0" smtClean="0"/>
              <a:t>).</a:t>
            </a:r>
          </a:p>
          <a:p>
            <a:pPr algn="just"/>
            <a:r>
              <a:rPr lang="en-US" sz="800" b="1" dirty="0"/>
              <a:t>Office for Budget Responsibility (OBR) (2025)</a:t>
            </a:r>
            <a:r>
              <a:rPr lang="en-US" sz="800" dirty="0"/>
              <a:t> </a:t>
            </a:r>
            <a:r>
              <a:rPr lang="en-US" sz="800" i="1" dirty="0"/>
              <a:t>Economic and fiscal outlook – October 2025.</a:t>
            </a:r>
            <a:r>
              <a:rPr lang="en-US" sz="800" dirty="0"/>
              <a:t> London: OBR. Available at: </a:t>
            </a:r>
            <a:r>
              <a:rPr lang="en-US" sz="800" dirty="0">
                <a:hlinkClick r:id="rId16"/>
              </a:rPr>
              <a:t>https://obr.uk/efo/</a:t>
            </a:r>
            <a:r>
              <a:rPr lang="en-US" sz="800" dirty="0"/>
              <a:t> (Accessed: 1 February 2026).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53364502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2923</TotalTime>
  <Words>1853</Words>
  <Application>Microsoft Office PowerPoint</Application>
  <PresentationFormat>Widescreen</PresentationFormat>
  <Paragraphs>122</Paragraphs>
  <Slides>16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Century Gothic</vt:lpstr>
      <vt:lpstr>Times New Roman</vt:lpstr>
      <vt:lpstr>Wingdings 3</vt:lpstr>
      <vt:lpstr>Wisp</vt:lpstr>
      <vt:lpstr>Mounting Financial Pressures in the UK Hospitality Industry (Contemporary Themes in the Hotel &amp; Hospitality Sector) Module: BMIH6001 Module Lead: Jessica Newport  </vt:lpstr>
      <vt:lpstr>Introduction: Sector Importance</vt:lpstr>
      <vt:lpstr>Introduction: Core Financial Pressures</vt:lpstr>
      <vt:lpstr>Literature Review: Structural Cost Inflation</vt:lpstr>
      <vt:lpstr>Literature Review: Taxation &amp; Policy Debate</vt:lpstr>
      <vt:lpstr>PESTLE- Political Impact: Migration &amp; Labour Constraints</vt:lpstr>
      <vt:lpstr>Economic Impact: Wage Inflation &amp; Productivity </vt:lpstr>
      <vt:lpstr>Social Impact: Changing Workforce Expectations</vt:lpstr>
      <vt:lpstr>Technological Impact: Automation &amp; Digitalisation</vt:lpstr>
      <vt:lpstr>Legal &amp; Environmental Impacts: Energy &amp; Sustainability</vt:lpstr>
      <vt:lpstr>Conclusion </vt:lpstr>
      <vt:lpstr>Recommendations </vt:lpstr>
      <vt:lpstr>Recommendations (Continued)</vt:lpstr>
      <vt:lpstr>PowerPoint Presentation</vt:lpstr>
      <vt:lpstr>AI DECLARATION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Mounting Financial Pressures in the UK Hospitality Industry (Contemporary Themes in the Hotel &amp; Hospitality Sector)  </dc:title>
  <dc:creator>SONY</dc:creator>
  <cp:lastModifiedBy>SONY</cp:lastModifiedBy>
  <cp:revision>46</cp:revision>
  <dcterms:created xsi:type="dcterms:W3CDTF">2026-02-14T15:59:57Z</dcterms:created>
  <dcterms:modified xsi:type="dcterms:W3CDTF">2026-02-25T19:54:08Z</dcterms:modified>
</cp:coreProperties>
</file>