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71" r:id="rId1"/>
    <p:sldMasterId id="2147483673" r:id="rId2"/>
    <p:sldMasterId id="2147483674" r:id="rId3"/>
    <p:sldMasterId id="2147483676" r:id="rId4"/>
  </p:sldMasterIdLst>
  <p:notesMasterIdLst>
    <p:notesMasterId r:id="rId26"/>
  </p:notesMasterIdLst>
  <p:sldIdLst>
    <p:sldId id="742" r:id="rId5"/>
    <p:sldId id="732" r:id="rId6"/>
    <p:sldId id="727" r:id="rId7"/>
    <p:sldId id="728" r:id="rId8"/>
    <p:sldId id="733" r:id="rId9"/>
    <p:sldId id="482" r:id="rId10"/>
    <p:sldId id="729" r:id="rId11"/>
    <p:sldId id="741" r:id="rId12"/>
    <p:sldId id="730" r:id="rId13"/>
    <p:sldId id="731" r:id="rId14"/>
    <p:sldId id="734" r:id="rId15"/>
    <p:sldId id="740" r:id="rId16"/>
    <p:sldId id="486" r:id="rId17"/>
    <p:sldId id="735" r:id="rId18"/>
    <p:sldId id="487" r:id="rId19"/>
    <p:sldId id="743" r:id="rId20"/>
    <p:sldId id="736" r:id="rId21"/>
    <p:sldId id="737" r:id="rId22"/>
    <p:sldId id="738" r:id="rId23"/>
    <p:sldId id="739" r:id="rId24"/>
    <p:sldId id="744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60">
          <p15:clr>
            <a:srgbClr val="A4A3A4"/>
          </p15:clr>
        </p15:guide>
        <p15:guide id="2" pos="10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5D7A"/>
    <a:srgbClr val="732179"/>
    <a:srgbClr val="000099"/>
    <a:srgbClr val="660066"/>
    <a:srgbClr val="8000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3736" autoAdjust="0"/>
    <p:restoredTop sz="76654" autoAdjust="0"/>
  </p:normalViewPr>
  <p:slideViewPr>
    <p:cSldViewPr>
      <p:cViewPr varScale="1">
        <p:scale>
          <a:sx n="89" d="100"/>
          <a:sy n="89" d="100"/>
        </p:scale>
        <p:origin x="2164" y="52"/>
      </p:cViewPr>
      <p:guideLst>
        <p:guide orient="horz" pos="960"/>
        <p:guide pos="10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01B6CDB5-52D2-4BFD-BFCF-18B11FF88B5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427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  <p:sp>
        <p:nvSpPr>
          <p:cNvPr id="54275" name="Slide Number Placeholder 3"/>
          <p:cNvSpPr txBox="1">
            <a:spLocks noGrp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0" hangingPunct="0"/>
            <a:fld id="{DA59C2B8-EF81-48AA-96BB-B8AB41C172B0}" type="slidenum">
              <a:rPr lang="en-US" sz="1200">
                <a:latin typeface="Times New Roman" pitchFamily="18" charset="0"/>
              </a:rPr>
              <a:pPr algn="r" eaLnBrk="0" hangingPunct="0"/>
              <a:t>1</a:t>
            </a:fld>
            <a:endParaRPr lang="en-US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632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8EF0EB-ACC3-4DCA-83A2-E83216017ED5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5837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  <p:sp>
        <p:nvSpPr>
          <p:cNvPr id="5837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F5C9E6-D682-499E-B428-A0DC58DFC5B1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041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  <p:sp>
        <p:nvSpPr>
          <p:cNvPr id="6041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4AB613-EF58-47B6-BE07-4F6BD3A63175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246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</a:endParaRPr>
          </a:p>
        </p:txBody>
      </p:sp>
      <p:sp>
        <p:nvSpPr>
          <p:cNvPr id="6246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BE4049-30B1-4D72-BC49-221686816B33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451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  <p:sp>
        <p:nvSpPr>
          <p:cNvPr id="6451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15C1F9-6F11-4242-80C9-47A48F08512E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BB832E-40A2-4E75-8720-1431941AA19E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6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6861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  <p:sp>
        <p:nvSpPr>
          <p:cNvPr id="6861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24F111-031D-4DC6-BF95-4A35F12E75B6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052EDC-44AE-4B37-9492-A4327BAF6CEC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270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  <p:sp>
        <p:nvSpPr>
          <p:cNvPr id="7270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B8CD9E-6F9B-4AA1-86A1-C8A4B81E9CC5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475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  <p:sp>
        <p:nvSpPr>
          <p:cNvPr id="7475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91E873-8C1A-42A4-A112-CE9BC2B32114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680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  <p:sp>
        <p:nvSpPr>
          <p:cNvPr id="7680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F554A0-7C18-456E-8EE4-700DB60DF7F7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885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  <p:sp>
        <p:nvSpPr>
          <p:cNvPr id="7885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30652C-31C9-4886-ABD8-C34CEA1E4799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8089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>
                <a:latin typeface="Arial" charset="0"/>
              </a:rPr>
              <a:t>Blurb from diagram from book - </a:t>
            </a:r>
            <a:r>
              <a:rPr lang="en-GB" dirty="0"/>
              <a:t>Mobile source standards are set to achieve a benefit-based objective. Such an objective calls for abatement activity that maximizes total social benefits, which corresponds to the point where the MSB curve crosses the horizontal axis (i.e., where MSB = 0), at A0. Notice that A0 is higher than the efficient level, AE (i.e., where MSB = MSC), which implies overregulation.</a:t>
            </a:r>
            <a:endParaRPr lang="en-US" dirty="0">
              <a:latin typeface="Arial" charset="0"/>
            </a:endParaRPr>
          </a:p>
        </p:txBody>
      </p:sp>
      <p:sp>
        <p:nvSpPr>
          <p:cNvPr id="8089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FF1B670-75DC-4E8B-8583-2BB12A0E499F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8294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  <p:sp>
        <p:nvSpPr>
          <p:cNvPr id="8294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42567D-EF21-49BC-B828-16D20C8B4DCD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8294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US" dirty="0">
                <a:latin typeface="Arial" charset="0"/>
              </a:rPr>
              <a:t>Blurb from slide </a:t>
            </a:r>
            <a:r>
              <a:rPr lang="en-US" sz="1200" dirty="0"/>
              <a:t>Uniformity Standards Across Regions </a:t>
            </a:r>
            <a:r>
              <a:rPr lang="en-US" dirty="0">
                <a:latin typeface="Arial" charset="0"/>
              </a:rPr>
              <a:t>- </a:t>
            </a:r>
            <a:r>
              <a:rPr lang="en-GB" dirty="0"/>
              <a:t>Disregard for the location where a vehicle is operated overregulates vehicles sold in relatively clean areas and </a:t>
            </a:r>
            <a:r>
              <a:rPr lang="en-GB" dirty="0" err="1"/>
              <a:t>undercontrols</a:t>
            </a:r>
            <a:r>
              <a:rPr lang="en-GB" dirty="0"/>
              <a:t> those sold in more polluted areas. If the standard, AST, is the same for both regions, the dirty area is </a:t>
            </a:r>
            <a:r>
              <a:rPr lang="en-GB" dirty="0" err="1"/>
              <a:t>undercontrolled</a:t>
            </a:r>
            <a:r>
              <a:rPr lang="en-GB" dirty="0"/>
              <a:t>, because AST is below the efficient level, AE. The opposite holds in relatively clean areas, where AST is above the efficient level, AE</a:t>
            </a:r>
            <a:endParaRPr lang="en-US" dirty="0">
              <a:latin typeface="Arial" charset="0"/>
            </a:endParaRPr>
          </a:p>
        </p:txBody>
      </p:sp>
      <p:sp>
        <p:nvSpPr>
          <p:cNvPr id="82947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442567D-EF21-49BC-B828-16D20C8B4DCD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69555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6F5C20-6910-48A6-898C-079FDDA6AC36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8704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  <p:sp>
        <p:nvSpPr>
          <p:cNvPr id="87043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4B34D9-6AF4-484C-8266-F24AC676AC66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8909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>
              <a:latin typeface="Arial" charset="0"/>
            </a:endParaRPr>
          </a:p>
        </p:txBody>
      </p:sp>
      <p:sp>
        <p:nvSpPr>
          <p:cNvPr id="8909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6C9446-1400-4201-8AAE-867C1FE50D0A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9113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  <p:sp>
        <p:nvSpPr>
          <p:cNvPr id="9113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51CEA99-CE72-4D3E-ABDC-F1A85FAC1BB7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9113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>
              <a:latin typeface="Arial" charset="0"/>
            </a:endParaRPr>
          </a:p>
        </p:txBody>
      </p:sp>
      <p:sp>
        <p:nvSpPr>
          <p:cNvPr id="91139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51CEA99-CE72-4D3E-ABDC-F1A85FAC1BB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8713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1100" y="2057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20574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7225" y="457200"/>
            <a:ext cx="1946275" cy="5715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68400" y="457200"/>
            <a:ext cx="5686425" cy="5715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DA6BD2-4356-4801-A02E-19F543C322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CC09F7-85F9-43BF-9854-4962CC2F9E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0D69AA-F575-4501-93BF-C96893B6FF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BBAAB-49EA-44C4-BCA2-03622BC961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4D40E-2E5B-4A6D-AA41-C008925EE6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5C588-26F9-44D5-BFBF-4787A05C3D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478B7F-56D0-4ED1-8842-276EB642AC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80550F-8514-4DCD-8851-D84BFB3A55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768206-B256-4225-9CC3-67286C4D74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9EB008-724B-4D3C-9868-EAD19EF909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C9BE4B-BF89-4186-B014-750213B163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19900" y="457200"/>
            <a:ext cx="19431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457200"/>
            <a:ext cx="56769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4B5499"/>
            </a:gs>
            <a:gs pos="50000">
              <a:srgbClr val="EEEEEE"/>
            </a:gs>
            <a:gs pos="100000">
              <a:srgbClr val="4B549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7"/>
          <p:cNvSpPr>
            <a:spLocks noChangeShapeType="1"/>
          </p:cNvSpPr>
          <p:nvPr userDrawn="1"/>
        </p:nvSpPr>
        <p:spPr bwMode="auto">
          <a:xfrm>
            <a:off x="228600" y="990600"/>
            <a:ext cx="8610600" cy="0"/>
          </a:xfrm>
          <a:prstGeom prst="line">
            <a:avLst/>
          </a:prstGeom>
          <a:noFill/>
          <a:ln w="6667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US" dirty="0"/>
          </a:p>
        </p:txBody>
      </p:sp>
      <p:sp>
        <p:nvSpPr>
          <p:cNvPr id="9" name="Line 8"/>
          <p:cNvSpPr>
            <a:spLocks noChangeShapeType="1"/>
          </p:cNvSpPr>
          <p:nvPr userDrawn="1"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US" dirty="0"/>
          </a:p>
        </p:txBody>
      </p:sp>
      <p:sp>
        <p:nvSpPr>
          <p:cNvPr id="10" name="Rectangle 4"/>
          <p:cNvSpPr>
            <a:spLocks noChangeArrowheads="1"/>
          </p:cNvSpPr>
          <p:nvPr userDrawn="1"/>
        </p:nvSpPr>
        <p:spPr bwMode="auto">
          <a:xfrm>
            <a:off x="304800" y="6248400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sz="900">
                <a:solidFill>
                  <a:schemeClr val="tx2"/>
                </a:solidFill>
              </a:rPr>
              <a:t>© 2010 Cengage Learning. All Rights Reserved. May not be copied, scanned, or duplicated, in whole or in part, except for use as permitted in a license distributed with a certain product or service or otherwise on a password-protected website for classroom use.</a:t>
            </a:r>
          </a:p>
        </p:txBody>
      </p:sp>
      <p:sp>
        <p:nvSpPr>
          <p:cNvPr id="82951" name="Rectangle 2"/>
          <p:cNvSpPr>
            <a:spLocks noChangeArrowheads="1"/>
          </p:cNvSpPr>
          <p:nvPr userDrawn="1"/>
        </p:nvSpPr>
        <p:spPr bwMode="auto">
          <a:xfrm>
            <a:off x="3930650" y="1330325"/>
            <a:ext cx="6051550" cy="214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lnSpc>
                <a:spcPct val="90000"/>
              </a:lnSpc>
              <a:defRPr/>
            </a:pPr>
            <a:r>
              <a:rPr lang="en-US" sz="4400">
                <a:solidFill>
                  <a:schemeClr val="tx2"/>
                </a:solidFill>
                <a:latin typeface="Times New Roman" pitchFamily="18" charset="0"/>
              </a:rPr>
              <a:t>Environmental </a:t>
            </a:r>
            <a:br>
              <a:rPr lang="en-US" sz="4400">
                <a:solidFill>
                  <a:schemeClr val="tx2"/>
                </a:solidFill>
                <a:latin typeface="Times New Roman" pitchFamily="18" charset="0"/>
              </a:rPr>
            </a:br>
            <a:r>
              <a:rPr lang="en-US" sz="4400">
                <a:solidFill>
                  <a:schemeClr val="tx2"/>
                </a:solidFill>
                <a:latin typeface="Times New Roman" pitchFamily="18" charset="0"/>
              </a:rPr>
              <a:t>Economics </a:t>
            </a:r>
            <a:br>
              <a:rPr lang="en-US" sz="4400">
                <a:solidFill>
                  <a:schemeClr val="tx2"/>
                </a:solidFill>
                <a:latin typeface="Times New Roman" pitchFamily="18" charset="0"/>
              </a:rPr>
            </a:br>
            <a:r>
              <a:rPr lang="en-US" sz="4400">
                <a:solidFill>
                  <a:schemeClr val="tx2"/>
                </a:solidFill>
                <a:latin typeface="Times New Roman" pitchFamily="18" charset="0"/>
              </a:rPr>
              <a:t>&amp; Management:</a:t>
            </a:r>
            <a:r>
              <a:rPr lang="en-US" sz="3600">
                <a:solidFill>
                  <a:schemeClr val="tx2"/>
                </a:solidFill>
                <a:latin typeface="Times New Roman" pitchFamily="18" charset="0"/>
              </a:rPr>
              <a:t> </a:t>
            </a:r>
            <a:br>
              <a:rPr lang="en-US" sz="3600">
                <a:solidFill>
                  <a:schemeClr val="tx2"/>
                </a:solidFill>
                <a:latin typeface="Times New Roman" pitchFamily="18" charset="0"/>
              </a:rPr>
            </a:br>
            <a:endParaRPr lang="en-US" sz="36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82952" name="Rectangle 3"/>
          <p:cNvSpPr>
            <a:spLocks noChangeArrowheads="1"/>
          </p:cNvSpPr>
          <p:nvPr userDrawn="1"/>
        </p:nvSpPr>
        <p:spPr bwMode="auto">
          <a:xfrm>
            <a:off x="3937000" y="4419600"/>
            <a:ext cx="54102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  <a:buClr>
                <a:schemeClr val="bg2"/>
              </a:buClr>
              <a:buSzPct val="85000"/>
              <a:buFont typeface="Wingdings" pitchFamily="2" charset="2"/>
              <a:buNone/>
              <a:defRPr/>
            </a:pPr>
            <a:r>
              <a:rPr lang="en-US">
                <a:solidFill>
                  <a:schemeClr val="tx2"/>
                </a:solidFill>
              </a:rPr>
              <a:t>by Scott J. Callan and Janet M. Thomas</a:t>
            </a:r>
          </a:p>
          <a:p>
            <a:pPr eaLnBrk="0" hangingPunct="0">
              <a:spcBef>
                <a:spcPct val="20000"/>
              </a:spcBef>
              <a:buClr>
                <a:schemeClr val="bg2"/>
              </a:buClr>
              <a:buSzPct val="85000"/>
              <a:buFont typeface="Wingdings" pitchFamily="2" charset="2"/>
              <a:buNone/>
              <a:defRPr/>
            </a:pPr>
            <a:endParaRPr lang="en-US">
              <a:solidFill>
                <a:schemeClr val="tx2"/>
              </a:solidFill>
            </a:endParaRPr>
          </a:p>
          <a:p>
            <a:pPr eaLnBrk="0" hangingPunct="0">
              <a:lnSpc>
                <a:spcPct val="80000"/>
              </a:lnSpc>
              <a:buClr>
                <a:schemeClr val="bg2"/>
              </a:buClr>
              <a:buSzPct val="85000"/>
              <a:buFont typeface="Wingdings" pitchFamily="2" charset="2"/>
              <a:buNone/>
              <a:defRPr/>
            </a:pPr>
            <a:r>
              <a:rPr lang="en-US">
                <a:solidFill>
                  <a:schemeClr val="tx2"/>
                </a:solidFill>
              </a:rPr>
              <a:t>Slides created by Janet M. Thomas</a:t>
            </a:r>
          </a:p>
        </p:txBody>
      </p:sp>
      <p:sp>
        <p:nvSpPr>
          <p:cNvPr id="2" name="Rectangle 2"/>
          <p:cNvSpPr>
            <a:spLocks noChangeArrowheads="1"/>
          </p:cNvSpPr>
          <p:nvPr userDrawn="1"/>
        </p:nvSpPr>
        <p:spPr bwMode="auto">
          <a:xfrm>
            <a:off x="3933825" y="3124200"/>
            <a:ext cx="605155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en-US" sz="2400">
                <a:solidFill>
                  <a:schemeClr val="tx2"/>
                </a:solidFill>
                <a:latin typeface="Times New Roman" pitchFamily="18" charset="0"/>
              </a:rPr>
              <a:t>Theory, Policy, and Applications 5e</a:t>
            </a:r>
          </a:p>
        </p:txBody>
      </p:sp>
      <p:pic>
        <p:nvPicPr>
          <p:cNvPr id="1032" name="Picture 15" descr="Callan_1439080631_3in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533400" y="1371600"/>
            <a:ext cx="31686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6" r:id="rId2"/>
    <p:sldLayoutId id="2147483685" r:id="rId3"/>
    <p:sldLayoutId id="2147483684" r:id="rId4"/>
    <p:sldLayoutId id="2147483683" r:id="rId5"/>
    <p:sldLayoutId id="2147483682" r:id="rId6"/>
    <p:sldLayoutId id="2147483681" r:id="rId7"/>
    <p:sldLayoutId id="2147483680" r:id="rId8"/>
    <p:sldLayoutId id="2147483679" r:id="rId9"/>
    <p:sldLayoutId id="2147483678" r:id="rId10"/>
    <p:sldLayoutId id="2147483677" r:id="rId11"/>
  </p:sldLayoutIdLst>
  <p:transition>
    <p:wipe dir="r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85000"/>
        <a:buFont typeface="Wingdings" pitchFamily="2" charset="2"/>
        <a:buChar char="n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25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p"/>
        <a:defRPr sz="22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4B5499"/>
            </a:gs>
            <a:gs pos="50000">
              <a:srgbClr val="EEEEEE"/>
            </a:gs>
            <a:gs pos="100000">
              <a:srgbClr val="4B549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68400" y="457200"/>
            <a:ext cx="6781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1100" y="20574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76870" name="Line 6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US" dirty="0"/>
          </a:p>
        </p:txBody>
      </p:sp>
      <p:sp>
        <p:nvSpPr>
          <p:cNvPr id="676871" name="Line 7"/>
          <p:cNvSpPr>
            <a:spLocks noChangeShapeType="1"/>
          </p:cNvSpPr>
          <p:nvPr/>
        </p:nvSpPr>
        <p:spPr bwMode="auto">
          <a:xfrm>
            <a:off x="228600" y="304800"/>
            <a:ext cx="86106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US" dirty="0"/>
          </a:p>
        </p:txBody>
      </p:sp>
      <p:sp>
        <p:nvSpPr>
          <p:cNvPr id="676868" name="Rectangle 4"/>
          <p:cNvSpPr>
            <a:spLocks noChangeArrowheads="1"/>
          </p:cNvSpPr>
          <p:nvPr userDrawn="1"/>
        </p:nvSpPr>
        <p:spPr bwMode="auto">
          <a:xfrm>
            <a:off x="304800" y="6248400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sz="900">
                <a:solidFill>
                  <a:schemeClr val="tx2"/>
                </a:solidFill>
              </a:rPr>
              <a:t>© 2010 Cengage Learning. All Rights Reserved. May not be copied, scanned, or duplicated, in whole or in part, except for use as permitted in a license distributed with a certain product or service or otherwise on a password-protected website for classroom use.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7" r:id="rId2"/>
    <p:sldLayoutId id="2147483696" r:id="rId3"/>
    <p:sldLayoutId id="2147483695" r:id="rId4"/>
    <p:sldLayoutId id="2147483694" r:id="rId5"/>
    <p:sldLayoutId id="2147483693" r:id="rId6"/>
    <p:sldLayoutId id="2147483692" r:id="rId7"/>
    <p:sldLayoutId id="2147483691" r:id="rId8"/>
    <p:sldLayoutId id="2147483690" r:id="rId9"/>
    <p:sldLayoutId id="2147483689" r:id="rId10"/>
    <p:sldLayoutId id="2147483688" r:id="rId11"/>
  </p:sldLayoutIdLst>
  <p:transition>
    <p:wipe dir="r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85000"/>
        <a:buFont typeface="Wingdings" pitchFamily="2" charset="2"/>
        <a:buChar char="n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25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p"/>
        <a:defRPr sz="22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>
              <a:defRPr/>
            </a:pPr>
            <a:fld id="{36DAA128-D306-4A93-A9AA-06CB34561F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76870" name="Line 6"/>
          <p:cNvSpPr>
            <a:spLocks noChangeShapeType="1"/>
          </p:cNvSpPr>
          <p:nvPr userDrawn="1"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US" dirty="0"/>
          </a:p>
        </p:txBody>
      </p:sp>
      <p:sp>
        <p:nvSpPr>
          <p:cNvPr id="676868" name="Rectangle 4"/>
          <p:cNvSpPr>
            <a:spLocks noChangeArrowheads="1"/>
          </p:cNvSpPr>
          <p:nvPr userDrawn="1"/>
        </p:nvSpPr>
        <p:spPr bwMode="auto">
          <a:xfrm>
            <a:off x="304800" y="6248400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sz="900">
                <a:solidFill>
                  <a:schemeClr val="tx2"/>
                </a:solidFill>
              </a:rPr>
              <a:t>© 2010 Cengage Learning. All Rights Reserved. May not be copied, scanned, or duplicated, in whole or in part, except for use as permitted in a license distributed with a certain product or service or otherwise on a password-protected website for classroom use.</a:t>
            </a:r>
          </a:p>
        </p:txBody>
      </p:sp>
      <p:sp>
        <p:nvSpPr>
          <p:cNvPr id="676871" name="Line 7"/>
          <p:cNvSpPr>
            <a:spLocks noChangeShapeType="1"/>
          </p:cNvSpPr>
          <p:nvPr userDrawn="1"/>
        </p:nvSpPr>
        <p:spPr bwMode="auto">
          <a:xfrm>
            <a:off x="228600" y="304800"/>
            <a:ext cx="86106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08" r:id="rId2"/>
    <p:sldLayoutId id="2147483707" r:id="rId3"/>
    <p:sldLayoutId id="2147483706" r:id="rId4"/>
    <p:sldLayoutId id="2147483705" r:id="rId5"/>
    <p:sldLayoutId id="2147483704" r:id="rId6"/>
    <p:sldLayoutId id="2147483703" r:id="rId7"/>
    <p:sldLayoutId id="2147483702" r:id="rId8"/>
    <p:sldLayoutId id="2147483701" r:id="rId9"/>
    <p:sldLayoutId id="2147483700" r:id="rId10"/>
    <p:sldLayoutId id="214748369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4B5499"/>
            </a:gs>
            <a:gs pos="50000">
              <a:srgbClr val="EEEEEE"/>
            </a:gs>
            <a:gs pos="100000">
              <a:srgbClr val="4B549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ine 7"/>
          <p:cNvSpPr>
            <a:spLocks noChangeShapeType="1"/>
          </p:cNvSpPr>
          <p:nvPr/>
        </p:nvSpPr>
        <p:spPr bwMode="auto">
          <a:xfrm>
            <a:off x="228600" y="990600"/>
            <a:ext cx="8610600" cy="0"/>
          </a:xfrm>
          <a:prstGeom prst="line">
            <a:avLst/>
          </a:prstGeom>
          <a:noFill/>
          <a:ln w="66675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US" dirty="0"/>
          </a:p>
        </p:txBody>
      </p:sp>
      <p:sp>
        <p:nvSpPr>
          <p:cNvPr id="9" name="Line 8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 eaLnBrk="0" hangingPunct="0">
              <a:defRPr/>
            </a:pPr>
            <a:endParaRPr lang="en-US" dirty="0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04800" y="6248400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sz="900">
                <a:solidFill>
                  <a:schemeClr val="tx2"/>
                </a:solidFill>
              </a:rPr>
              <a:t>© 2010 Cengage Learning. All Rights Reserved. May not be copied, scanned, or duplicated, in whole or in part, except for use as permitted in a license distributed with a certain product or service or otherwise on a password-protected website for classroom use.</a:t>
            </a:r>
          </a:p>
        </p:txBody>
      </p:sp>
      <p:sp>
        <p:nvSpPr>
          <p:cNvPr id="3789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6781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789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76868" name="Rectangle 4"/>
          <p:cNvSpPr>
            <a:spLocks noChangeArrowheads="1"/>
          </p:cNvSpPr>
          <p:nvPr userDrawn="1"/>
        </p:nvSpPr>
        <p:spPr bwMode="auto">
          <a:xfrm>
            <a:off x="304800" y="6248400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n-US" sz="900">
                <a:solidFill>
                  <a:schemeClr val="tx2"/>
                </a:solidFill>
              </a:rPr>
              <a:t>© 2010 Cengage Learning. All Rights Reserved. May not be copied, scanned, or duplicated, in whole or in part, except for use as permitted in a license distributed with a certain product or service or otherwise on a password-protected website for classroom use.</a:t>
            </a:r>
          </a:p>
        </p:txBody>
      </p:sp>
      <p:pic>
        <p:nvPicPr>
          <p:cNvPr id="37896" name="Picture 13" descr="Callan_1439080631_ppt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1600200" y="3810000"/>
            <a:ext cx="16478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18" r:id="rId3"/>
    <p:sldLayoutId id="2147483717" r:id="rId4"/>
    <p:sldLayoutId id="2147483716" r:id="rId5"/>
    <p:sldLayoutId id="2147483715" r:id="rId6"/>
    <p:sldLayoutId id="2147483714" r:id="rId7"/>
    <p:sldLayoutId id="2147483713" r:id="rId8"/>
    <p:sldLayoutId id="2147483712" r:id="rId9"/>
    <p:sldLayoutId id="2147483711" r:id="rId10"/>
    <p:sldLayoutId id="2147483710" r:id="rId11"/>
  </p:sldLayoutIdLst>
  <p:transition>
    <p:wipe dir="r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85000"/>
        <a:buFont typeface="Wingdings" pitchFamily="2" charset="2"/>
        <a:buChar char="n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25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p"/>
        <a:defRPr sz="22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airnow.gov/index.cfm?action=static.aqi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pa.gov/greenvehicl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pa.gov/air/caa/title2.html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466850" y="1933575"/>
            <a:ext cx="6019800" cy="1552575"/>
          </a:xfrm>
        </p:spPr>
        <p:txBody>
          <a:bodyPr/>
          <a:lstStyle/>
          <a:p>
            <a:pPr eaLnBrk="1" hangingPunct="1"/>
            <a:r>
              <a:rPr lang="en-US" sz="4000"/>
              <a:t>Improving Air Quality: </a:t>
            </a:r>
            <a:r>
              <a:rPr lang="en-US" sz="3200"/>
              <a:t>Controlling Mobile Sources</a:t>
            </a:r>
          </a:p>
        </p:txBody>
      </p:sp>
    </p:spTree>
  </p:cSld>
  <p:clrMapOvr>
    <a:masterClrMapping/>
  </p:clrMapOvr>
  <p:transition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1828800"/>
            <a:ext cx="9144000" cy="2819400"/>
          </a:xfrm>
        </p:spPr>
        <p:txBody>
          <a:bodyPr/>
          <a:lstStyle/>
          <a:p>
            <a:pPr algn="ctr" eaLnBrk="1" hangingPunct="1"/>
            <a:r>
              <a:rPr lang="en-US" sz="4500"/>
              <a:t>Understanding </a:t>
            </a:r>
            <a:br>
              <a:rPr lang="en-US" sz="4500"/>
            </a:br>
            <a:r>
              <a:rPr lang="en-US" sz="4500"/>
              <a:t>Urban Air Problems</a:t>
            </a:r>
          </a:p>
        </p:txBody>
      </p:sp>
    </p:spTree>
  </p:cSld>
  <p:clrMapOvr>
    <a:masterClrMapping/>
  </p:clrMapOvr>
  <p:transition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85900" y="889000"/>
            <a:ext cx="6934200" cy="863600"/>
          </a:xfrm>
        </p:spPr>
        <p:txBody>
          <a:bodyPr/>
          <a:lstStyle/>
          <a:p>
            <a:pPr eaLnBrk="1" hangingPunct="1"/>
            <a:r>
              <a:rPr lang="en-US"/>
              <a:t>Measuring Urban Air Quality</a:t>
            </a:r>
          </a:p>
        </p:txBody>
      </p:sp>
      <p:sp>
        <p:nvSpPr>
          <p:cNvPr id="67993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133475" y="1905000"/>
            <a:ext cx="7924800" cy="4038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/>
              <a:t>EPA monitors the air in relatively large metropolitan statistical areas (MSAs) and reports part of its findings using the </a:t>
            </a:r>
            <a:r>
              <a:rPr lang="en-US" sz="2400">
                <a:hlinkClick r:id="rId3"/>
              </a:rPr>
              <a:t>Air Quality Index (AQI)</a:t>
            </a:r>
            <a:endParaRPr lang="en-US" sz="2400"/>
          </a:p>
          <a:p>
            <a:pPr eaLnBrk="1" hangingPunct="1">
              <a:lnSpc>
                <a:spcPct val="90000"/>
              </a:lnSpc>
            </a:pPr>
            <a:r>
              <a:rPr lang="en-US" sz="2400"/>
              <a:t>AQI is reported as the highest of five pollutant-specific index values (ranging between 0 and 500) for that day and signifies the worst daily air quality in an urban area over a given time period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100"/>
              <a:t>The pollutants monitored are five of the criteria pollutants, </a:t>
            </a:r>
            <a:r>
              <a:rPr lang="en-US" sz="2000"/>
              <a:t>PM-10, SO</a:t>
            </a:r>
            <a:r>
              <a:rPr lang="en-US" sz="2000" baseline="-25000"/>
              <a:t>2</a:t>
            </a:r>
            <a:r>
              <a:rPr lang="en-US" sz="2000"/>
              <a:t>, CO, O</a:t>
            </a:r>
            <a:r>
              <a:rPr lang="en-US" sz="2000" baseline="-25000"/>
              <a:t>3</a:t>
            </a:r>
            <a:r>
              <a:rPr lang="en-US" sz="2000"/>
              <a:t>, and NO2</a:t>
            </a:r>
          </a:p>
          <a:p>
            <a:pPr lvl="1" eaLnBrk="1" hangingPunct="1">
              <a:lnSpc>
                <a:spcPct val="90000"/>
              </a:lnSpc>
            </a:pPr>
            <a:r>
              <a:rPr lang="en-US" sz="2100"/>
              <a:t>An AQI of 100 is considered to correspond to the standard set by CAA</a:t>
            </a:r>
          </a:p>
        </p:txBody>
      </p:sp>
      <p:sp>
        <p:nvSpPr>
          <p:cNvPr id="57347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/>
            <a:fld id="{93C61140-A2B8-41A8-B10F-D8F7A7545752}" type="slidenum">
              <a:rPr lang="en-US" sz="1200">
                <a:solidFill>
                  <a:schemeClr val="tx2"/>
                </a:solidFill>
              </a:rPr>
              <a:pPr algn="r"/>
              <a:t>3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99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7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7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7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7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9939" grpId="0" build="p" bldLvl="2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66850" y="942975"/>
            <a:ext cx="7315200" cy="838200"/>
          </a:xfrm>
        </p:spPr>
        <p:txBody>
          <a:bodyPr/>
          <a:lstStyle/>
          <a:p>
            <a:pPr eaLnBrk="1" hangingPunct="1"/>
            <a:r>
              <a:rPr lang="en-US" sz="3400"/>
              <a:t>Photochemical Smog in Urban Areas</a:t>
            </a:r>
          </a:p>
        </p:txBody>
      </p:sp>
      <p:sp>
        <p:nvSpPr>
          <p:cNvPr id="68096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133475" y="1771650"/>
            <a:ext cx="79248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/>
              <a:t>Formed from pollutants that chemically react in sunlight to form new substances</a:t>
            </a:r>
          </a:p>
          <a:p>
            <a:pPr eaLnBrk="1" hangingPunct="1">
              <a:lnSpc>
                <a:spcPct val="90000"/>
              </a:lnSpc>
            </a:pPr>
            <a:r>
              <a:rPr lang="en-US"/>
              <a:t>Principal component is tropospheric (ground- level) ozone (O</a:t>
            </a:r>
            <a:r>
              <a:rPr lang="en-US" baseline="-25000"/>
              <a:t>3</a:t>
            </a:r>
            <a:r>
              <a:rPr lang="en-US"/>
              <a:t>)</a:t>
            </a:r>
          </a:p>
          <a:p>
            <a:pPr lvl="1" eaLnBrk="1" hangingPunct="1">
              <a:lnSpc>
                <a:spcPct val="90000"/>
              </a:lnSpc>
            </a:pPr>
            <a:r>
              <a:rPr lang="en-US"/>
              <a:t>Ozone is formed from a chemical reaction of NO</a:t>
            </a:r>
            <a:r>
              <a:rPr lang="en-US" baseline="-25000"/>
              <a:t>X</a:t>
            </a:r>
            <a:r>
              <a:rPr lang="en-US"/>
              <a:t> and VOCs (smog precursors) and sunlight </a:t>
            </a:r>
          </a:p>
          <a:p>
            <a:pPr lvl="1" eaLnBrk="1" hangingPunct="1">
              <a:lnSpc>
                <a:spcPct val="90000"/>
              </a:lnSpc>
            </a:pPr>
            <a:r>
              <a:rPr lang="en-US"/>
              <a:t>Released by stationary and mobile sources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/>
              <a:t>Highest emitters of smog precursors among transportation sources are gas-powered cars</a:t>
            </a:r>
          </a:p>
          <a:p>
            <a:pPr lvl="2" eaLnBrk="1" hangingPunct="1">
              <a:lnSpc>
                <a:spcPct val="90000"/>
              </a:lnSpc>
            </a:pPr>
            <a:r>
              <a:rPr lang="en-US"/>
              <a:t>See EPA’s </a:t>
            </a:r>
            <a:r>
              <a:rPr lang="en-US">
                <a:hlinkClick r:id="rId3"/>
              </a:rPr>
              <a:t>Green Vehicle Guide </a:t>
            </a:r>
            <a:r>
              <a:rPr lang="en-US"/>
              <a:t>for information on new cars by model</a:t>
            </a:r>
          </a:p>
        </p:txBody>
      </p:sp>
      <p:sp>
        <p:nvSpPr>
          <p:cNvPr id="59395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/>
            <a:fld id="{28F61B55-C913-4315-AC83-3D481E4CE939}" type="slidenum">
              <a:rPr lang="en-US" sz="1200">
                <a:solidFill>
                  <a:schemeClr val="tx2"/>
                </a:solidFill>
              </a:rPr>
              <a:pPr algn="r"/>
              <a:t>4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8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8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8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8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8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8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8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8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8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8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0963" grpId="0" build="p" bldLvl="3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2590800"/>
            <a:ext cx="9144000" cy="1295400"/>
          </a:xfrm>
        </p:spPr>
        <p:txBody>
          <a:bodyPr/>
          <a:lstStyle/>
          <a:p>
            <a:pPr algn="ctr" eaLnBrk="1" hangingPunct="1"/>
            <a:r>
              <a:rPr lang="en-US" sz="4500"/>
              <a:t>Mobile Sources</a:t>
            </a:r>
          </a:p>
        </p:txBody>
      </p:sp>
    </p:spTree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76375" y="457200"/>
            <a:ext cx="6781800" cy="1295400"/>
          </a:xfrm>
        </p:spPr>
        <p:txBody>
          <a:bodyPr/>
          <a:lstStyle/>
          <a:p>
            <a:pPr eaLnBrk="1" hangingPunct="1"/>
            <a:r>
              <a:rPr lang="en-US"/>
              <a:t>Controlling Mobile Sources</a:t>
            </a:r>
            <a:br>
              <a:rPr lang="en-US"/>
            </a:br>
            <a:r>
              <a:rPr lang="en-US" sz="2300"/>
              <a:t>1990 Clean Air Act Amendments</a:t>
            </a:r>
          </a:p>
        </p:txBody>
      </p:sp>
      <p:sp>
        <p:nvSpPr>
          <p:cNvPr id="28160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52500" y="2057400"/>
            <a:ext cx="7772400" cy="4114800"/>
          </a:xfrm>
        </p:spPr>
        <p:txBody>
          <a:bodyPr/>
          <a:lstStyle/>
          <a:p>
            <a:pPr marL="533400" indent="-366713" eaLnBrk="1" hangingPunct="1"/>
            <a:r>
              <a:rPr lang="en-US"/>
              <a:t>1990 Clean Air Act Amendments strengthened U.S. controls on motor vehicle emissions and fuels through </a:t>
            </a:r>
            <a:r>
              <a:rPr lang="en-US">
                <a:hlinkClick r:id="rId3"/>
              </a:rPr>
              <a:t>Title II</a:t>
            </a:r>
            <a:endParaRPr lang="en-US"/>
          </a:p>
          <a:p>
            <a:pPr marL="533400" indent="-366713" eaLnBrk="1" hangingPunct="1"/>
            <a:r>
              <a:rPr lang="en-US"/>
              <a:t>Includes tougher emissions requirements, fuel quality controls, and incentives to encourage development of cleaner-running vehicles and cleaner alternative fuels</a:t>
            </a:r>
          </a:p>
        </p:txBody>
      </p:sp>
      <p:sp>
        <p:nvSpPr>
          <p:cNvPr id="63491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/>
            <a:fld id="{A8BC6108-A635-437B-BFEB-D9471FED8D9F}" type="slidenum">
              <a:rPr lang="en-US" sz="1200">
                <a:solidFill>
                  <a:schemeClr val="tx2"/>
                </a:solidFill>
              </a:rPr>
              <a:pPr algn="r"/>
              <a:t>6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1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1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1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602" grpId="0"/>
      <p:bldP spid="28160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66850" y="914400"/>
            <a:ext cx="6858000" cy="838200"/>
          </a:xfrm>
        </p:spPr>
        <p:txBody>
          <a:bodyPr/>
          <a:lstStyle/>
          <a:p>
            <a:pPr eaLnBrk="1" hangingPunct="1"/>
            <a:r>
              <a:rPr lang="en-US"/>
              <a:t>Emissions Reductions: Tier I</a:t>
            </a:r>
          </a:p>
        </p:txBody>
      </p:sp>
      <p:sp>
        <p:nvSpPr>
          <p:cNvPr id="68198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133475" y="1828800"/>
            <a:ext cx="7400925" cy="4191000"/>
          </a:xfrm>
        </p:spPr>
        <p:txBody>
          <a:bodyPr/>
          <a:lstStyle/>
          <a:p>
            <a:pPr eaLnBrk="1" hangingPunct="1"/>
            <a:r>
              <a:rPr lang="en-US" sz="2400"/>
              <a:t>Phased in between 1994 and 1998</a:t>
            </a:r>
          </a:p>
          <a:p>
            <a:pPr eaLnBrk="1" hangingPunct="1"/>
            <a:r>
              <a:rPr lang="en-US" sz="2400"/>
              <a:t>Aimed at reducing emissions of non-methane hydrocarbons (NMHC), carbon monoxide (CO), nitrogen oxides (NOx), and particulate matter (PM)</a:t>
            </a:r>
          </a:p>
          <a:p>
            <a:pPr eaLnBrk="1" hangingPunct="1"/>
            <a:r>
              <a:rPr lang="en-US" sz="2400"/>
              <a:t>Passenger cars and light trucks subject to tighter regulation than heavier SUVs, minivans, pickup trucks</a:t>
            </a:r>
          </a:p>
          <a:p>
            <a:pPr lvl="2" eaLnBrk="1" hangingPunct="1"/>
            <a:r>
              <a:rPr lang="en-US" sz="2100"/>
              <a:t>Stricter controls for initial 5 years or 50,000 miles of use; less stringent controls for remainder of vehicle’s useful life redefined as 10 years or 100,000 miles </a:t>
            </a:r>
            <a:endParaRPr lang="en-US"/>
          </a:p>
        </p:txBody>
      </p:sp>
      <p:sp>
        <p:nvSpPr>
          <p:cNvPr id="65539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/>
            <a:fld id="{1D89BEB4-2D18-4DEC-9088-4FB4DE3DBE54}" type="slidenum">
              <a:rPr lang="en-US" sz="1200">
                <a:solidFill>
                  <a:schemeClr val="tx2"/>
                </a:solidFill>
              </a:rPr>
              <a:pPr algn="r"/>
              <a:t>7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8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8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68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68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1987" grpId="0" uiExpand="1" build="p" bldLvl="2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itle 1"/>
          <p:cNvSpPr>
            <a:spLocks noGrp="1"/>
          </p:cNvSpPr>
          <p:nvPr>
            <p:ph type="title" idx="4294967295"/>
          </p:nvPr>
        </p:nvSpPr>
        <p:spPr>
          <a:xfrm>
            <a:off x="1466850" y="876300"/>
            <a:ext cx="6781800" cy="914400"/>
          </a:xfrm>
        </p:spPr>
        <p:txBody>
          <a:bodyPr/>
          <a:lstStyle/>
          <a:p>
            <a:pPr eaLnBrk="1" hangingPunct="1"/>
            <a:r>
              <a:rPr lang="en-US"/>
              <a:t>Emissions Reductions: Tier II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400" dirty="0"/>
              <a:t>Phased in between 2004 and 2008</a:t>
            </a:r>
          </a:p>
          <a:p>
            <a:pPr eaLnBrk="1" hangingPunct="1">
              <a:defRPr/>
            </a:pPr>
            <a:r>
              <a:rPr lang="en-US" sz="2400" dirty="0"/>
              <a:t>Tougher requirements given for each successive model year </a:t>
            </a:r>
          </a:p>
          <a:p>
            <a:pPr eaLnBrk="1" hangingPunct="1">
              <a:defRPr/>
            </a:pPr>
            <a:r>
              <a:rPr lang="en-US" sz="2400" dirty="0"/>
              <a:t>Unique to this tier of controls is: </a:t>
            </a:r>
          </a:p>
          <a:p>
            <a:pPr lvl="1" eaLnBrk="1" hangingPunct="1">
              <a:defRPr/>
            </a:pPr>
            <a:r>
              <a:rPr lang="en-US" sz="2100" dirty="0">
                <a:ea typeface="+mn-ea"/>
                <a:cs typeface="+mn-cs"/>
              </a:rPr>
              <a:t>an interrelated system of controls on vehicles and fuels</a:t>
            </a:r>
          </a:p>
          <a:p>
            <a:pPr lvl="1" eaLnBrk="1" hangingPunct="1">
              <a:defRPr/>
            </a:pPr>
            <a:r>
              <a:rPr lang="en-US" sz="2100" dirty="0">
                <a:ea typeface="+mn-ea"/>
                <a:cs typeface="+mn-cs"/>
              </a:rPr>
              <a:t>no distinction for vehicle size</a:t>
            </a:r>
          </a:p>
        </p:txBody>
      </p:sp>
      <p:sp>
        <p:nvSpPr>
          <p:cNvPr id="67587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/>
            <a:fld id="{5DB70FAE-521C-43A2-972B-BB55F5B3397C}" type="slidenum">
              <a:rPr lang="en-US" sz="1200">
                <a:solidFill>
                  <a:schemeClr val="tx2"/>
                </a:solidFill>
              </a:rPr>
              <a:pPr algn="r"/>
              <a:t>8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66850" y="876300"/>
            <a:ext cx="6553200" cy="914400"/>
          </a:xfrm>
        </p:spPr>
        <p:txBody>
          <a:bodyPr/>
          <a:lstStyle/>
          <a:p>
            <a:pPr eaLnBrk="1" hangingPunct="1"/>
            <a:r>
              <a:rPr lang="en-US"/>
              <a:t>Fuel Quality Controls</a:t>
            </a:r>
            <a:endParaRPr lang="en-US" sz="2600"/>
          </a:p>
        </p:txBody>
      </p:sp>
      <p:sp>
        <p:nvSpPr>
          <p:cNvPr id="68403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133475" y="1828800"/>
            <a:ext cx="8153400" cy="41910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/>
              <a:t>Prohibits leaded fuel after 1995</a:t>
            </a:r>
          </a:p>
          <a:p>
            <a:pPr eaLnBrk="1" hangingPunct="1">
              <a:lnSpc>
                <a:spcPct val="90000"/>
              </a:lnSpc>
            </a:pPr>
            <a:r>
              <a:rPr lang="en-US">
                <a:latin typeface="Times Roman"/>
              </a:rPr>
              <a:t>Requires </a:t>
            </a:r>
            <a:r>
              <a:rPr lang="en-US" b="1">
                <a:solidFill>
                  <a:srgbClr val="2E5D7A"/>
                </a:solidFill>
                <a:latin typeface="Times Roman"/>
              </a:rPr>
              <a:t>reformulated gasoline</a:t>
            </a:r>
            <a:r>
              <a:rPr lang="en-US">
                <a:latin typeface="Times Roman"/>
              </a:rPr>
              <a:t> in certain</a:t>
            </a:r>
            <a:r>
              <a:rPr lang="en-US" i="1">
                <a:latin typeface="Times Roman"/>
              </a:rPr>
              <a:t> </a:t>
            </a:r>
            <a:r>
              <a:rPr lang="en-US">
                <a:latin typeface="Times Roman"/>
              </a:rPr>
              <a:t>ozone nonattainment areas</a:t>
            </a:r>
          </a:p>
          <a:p>
            <a:pPr lvl="1" eaLnBrk="1" hangingPunct="1">
              <a:lnSpc>
                <a:spcPct val="90000"/>
              </a:lnSpc>
            </a:pPr>
            <a:r>
              <a:rPr lang="en-US"/>
              <a:t>Fuels that emit less hydrocarbons, carbon monoxide, and toxics than conventional gasoline</a:t>
            </a:r>
            <a:endParaRPr lang="en-US">
              <a:latin typeface="Times Roman"/>
            </a:endParaRPr>
          </a:p>
          <a:p>
            <a:pPr eaLnBrk="1" hangingPunct="1">
              <a:lnSpc>
                <a:spcPct val="90000"/>
              </a:lnSpc>
            </a:pPr>
            <a:r>
              <a:rPr lang="en-US">
                <a:latin typeface="Times Roman"/>
              </a:rPr>
              <a:t>Requires </a:t>
            </a:r>
            <a:r>
              <a:rPr lang="en-US" b="1">
                <a:solidFill>
                  <a:srgbClr val="2E5D7A"/>
                </a:solidFill>
                <a:latin typeface="Times Roman"/>
              </a:rPr>
              <a:t>oxygenated fuel</a:t>
            </a:r>
            <a:r>
              <a:rPr lang="en-US" b="1">
                <a:latin typeface="Times Roman"/>
              </a:rPr>
              <a:t> </a:t>
            </a:r>
            <a:r>
              <a:rPr lang="en-US">
                <a:latin typeface="Times Roman"/>
              </a:rPr>
              <a:t>in certain CO nonattainment areas</a:t>
            </a:r>
          </a:p>
          <a:p>
            <a:pPr lvl="1" eaLnBrk="1" hangingPunct="1">
              <a:lnSpc>
                <a:spcPct val="90000"/>
              </a:lnSpc>
            </a:pPr>
            <a:r>
              <a:rPr lang="en-US"/>
              <a:t>Formulations with enhanced oxygen content to allow for more complete combustion and hence a reduction in CO emissions</a:t>
            </a:r>
          </a:p>
        </p:txBody>
      </p:sp>
      <p:sp>
        <p:nvSpPr>
          <p:cNvPr id="69635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/>
            <a:fld id="{423899E8-FC91-42E4-A1B9-B931E253A010}" type="slidenum">
              <a:rPr lang="en-US" sz="1200">
                <a:solidFill>
                  <a:schemeClr val="tx2"/>
                </a:solidFill>
              </a:rPr>
              <a:pPr algn="r"/>
              <a:t>9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8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2" dur="500"/>
                                        <p:tgtEl>
                                          <p:spTgt spid="68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6840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500"/>
                                        <p:tgtEl>
                                          <p:spTgt spid="68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" dur="500"/>
                                        <p:tgtEl>
                                          <p:spTgt spid="68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4035" grpId="0" uiExpand="1" build="p" bldLvl="2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76375" y="285750"/>
            <a:ext cx="6858000" cy="990600"/>
          </a:xfrm>
        </p:spPr>
        <p:txBody>
          <a:bodyPr/>
          <a:lstStyle/>
          <a:p>
            <a:pPr eaLnBrk="1" hangingPunct="1"/>
            <a:r>
              <a:rPr lang="en-US">
                <a:latin typeface="Times Roman"/>
              </a:rPr>
              <a:t>Clean Fuel Vehicles</a:t>
            </a:r>
          </a:p>
        </p:txBody>
      </p:sp>
      <p:sp>
        <p:nvSpPr>
          <p:cNvPr id="68608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123950" y="1200150"/>
            <a:ext cx="7791450" cy="4495800"/>
          </a:xfrm>
        </p:spPr>
        <p:txBody>
          <a:bodyPr/>
          <a:lstStyle/>
          <a:p>
            <a:pPr eaLnBrk="1" hangingPunct="1"/>
            <a:r>
              <a:rPr lang="en-US" sz="2400">
                <a:latin typeface="Times Roman"/>
              </a:rPr>
              <a:t>1990 amendments set up </a:t>
            </a:r>
            <a:r>
              <a:rPr lang="en-US" sz="2400" b="1">
                <a:solidFill>
                  <a:srgbClr val="2E5D7A"/>
                </a:solidFill>
                <a:latin typeface="Times Roman"/>
              </a:rPr>
              <a:t>clean fuel vehicles program</a:t>
            </a:r>
          </a:p>
          <a:p>
            <a:pPr lvl="1" eaLnBrk="1" hangingPunct="1"/>
            <a:r>
              <a:rPr lang="en-US" sz="2000">
                <a:latin typeface="Times Roman"/>
              </a:rPr>
              <a:t>A </a:t>
            </a:r>
            <a:r>
              <a:rPr lang="en-US" sz="2000">
                <a:solidFill>
                  <a:srgbClr val="2E5D7A"/>
                </a:solidFill>
                <a:latin typeface="Times Roman"/>
              </a:rPr>
              <a:t>clean fuel vehicle</a:t>
            </a:r>
            <a:r>
              <a:rPr lang="en-US" sz="2000">
                <a:latin typeface="Times Roman"/>
              </a:rPr>
              <a:t> is certified to meet stringent emission standards for such pollutants as CO, NO</a:t>
            </a:r>
            <a:r>
              <a:rPr lang="en-US" sz="2000" baseline="-25000">
                <a:latin typeface="Times Roman"/>
              </a:rPr>
              <a:t>X</a:t>
            </a:r>
            <a:r>
              <a:rPr lang="en-US" sz="2000">
                <a:latin typeface="Times Roman"/>
              </a:rPr>
              <a:t>, PM, formaldehyde</a:t>
            </a:r>
          </a:p>
          <a:p>
            <a:pPr eaLnBrk="1" hangingPunct="1"/>
            <a:r>
              <a:rPr lang="en-US" sz="2400">
                <a:latin typeface="Times Roman"/>
              </a:rPr>
              <a:t>In ozone and CO nonattainment areas, a  proportion of new fleet vehicles had to be </a:t>
            </a:r>
            <a:r>
              <a:rPr lang="en-US" sz="2400">
                <a:solidFill>
                  <a:srgbClr val="2E5D7A"/>
                </a:solidFill>
                <a:latin typeface="Times Roman"/>
              </a:rPr>
              <a:t>clean fuel vehicles</a:t>
            </a:r>
            <a:r>
              <a:rPr lang="en-US" sz="2400">
                <a:latin typeface="Times Roman"/>
              </a:rPr>
              <a:t> and had to use </a:t>
            </a:r>
            <a:r>
              <a:rPr lang="en-US" sz="2400">
                <a:solidFill>
                  <a:srgbClr val="2E5D7A"/>
                </a:solidFill>
                <a:latin typeface="Times Roman"/>
              </a:rPr>
              <a:t>clean alternative fuels</a:t>
            </a:r>
            <a:r>
              <a:rPr lang="en-US" sz="2400">
                <a:latin typeface="Times Roman"/>
              </a:rPr>
              <a:t> </a:t>
            </a:r>
          </a:p>
          <a:p>
            <a:pPr lvl="1" eaLnBrk="1" hangingPunct="1"/>
            <a:r>
              <a:rPr lang="en-US" sz="2100"/>
              <a:t>These are fuels such as methanol, ethanol blends (e.g., E10, E85), or power sources, such as electricity</a:t>
            </a:r>
          </a:p>
          <a:p>
            <a:pPr eaLnBrk="1" hangingPunct="1"/>
            <a:r>
              <a:rPr lang="en-US" sz="2400"/>
              <a:t>Market incentives include credits to fleet owners who surpass requirements in the law, tax credits for hybrids, fuel cell and alternative fuel vehicles, plug-in hybrids </a:t>
            </a:r>
          </a:p>
          <a:p>
            <a:pPr eaLnBrk="1" hangingPunct="1"/>
            <a:endParaRPr lang="en-US" sz="2400"/>
          </a:p>
        </p:txBody>
      </p:sp>
      <p:sp>
        <p:nvSpPr>
          <p:cNvPr id="71683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/>
            <a:fld id="{C4F6F167-129C-46A0-A2A0-559DDFF88900}" type="slidenum">
              <a:rPr lang="en-US" sz="1200">
                <a:solidFill>
                  <a:schemeClr val="tx2"/>
                </a:solidFill>
              </a:rPr>
              <a:pPr algn="r"/>
              <a:t>10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8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86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6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860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860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860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082" grpId="0"/>
      <p:bldP spid="68608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1905000"/>
            <a:ext cx="9144000" cy="2743200"/>
          </a:xfrm>
        </p:spPr>
        <p:txBody>
          <a:bodyPr/>
          <a:lstStyle/>
          <a:p>
            <a:pPr algn="ctr" eaLnBrk="1" hangingPunct="1"/>
            <a:r>
              <a:rPr lang="en-US" sz="4500"/>
              <a:t>Analyzing </a:t>
            </a:r>
            <a:br>
              <a:rPr lang="en-US" sz="4500"/>
            </a:br>
            <a:r>
              <a:rPr lang="en-US" sz="4500"/>
              <a:t>Mobile Source Controls</a:t>
            </a: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73200" y="704850"/>
            <a:ext cx="6781800" cy="1295400"/>
          </a:xfrm>
        </p:spPr>
        <p:txBody>
          <a:bodyPr/>
          <a:lstStyle/>
          <a:p>
            <a:pPr eaLnBrk="1" hangingPunct="1"/>
            <a:r>
              <a:rPr lang="en-US" sz="3500"/>
              <a:t>Policy Characteristics to Analyze</a:t>
            </a:r>
          </a:p>
        </p:txBody>
      </p:sp>
      <p:sp>
        <p:nvSpPr>
          <p:cNvPr id="69939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952500" y="2057400"/>
            <a:ext cx="7772400" cy="4114800"/>
          </a:xfrm>
        </p:spPr>
        <p:txBody>
          <a:bodyPr/>
          <a:lstStyle/>
          <a:p>
            <a:pPr marL="533400" indent="-415925" eaLnBrk="1" hangingPunct="1"/>
            <a:r>
              <a:rPr lang="en-US"/>
              <a:t>absence of benefit-cost analysis in setting emissions standards</a:t>
            </a:r>
          </a:p>
          <a:p>
            <a:pPr marL="533400" indent="-415925" eaLnBrk="1" hangingPunct="1"/>
            <a:r>
              <a:rPr lang="en-US"/>
              <a:t>uniformity of auto emissions standards</a:t>
            </a:r>
          </a:p>
          <a:p>
            <a:pPr marL="533400" indent="-415925" eaLnBrk="1" hangingPunct="1"/>
            <a:r>
              <a:rPr lang="en-US"/>
              <a:t>inherent bias against new vehicles</a:t>
            </a:r>
          </a:p>
          <a:p>
            <a:pPr marL="533400" indent="-415925" eaLnBrk="1" hangingPunct="1"/>
            <a:r>
              <a:rPr lang="en-US"/>
              <a:t>implications of clean fuel alternatives</a:t>
            </a:r>
          </a:p>
        </p:txBody>
      </p:sp>
      <p:sp>
        <p:nvSpPr>
          <p:cNvPr id="75779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/>
            <a:fld id="{95202118-D491-4061-9ACE-F359DA0A1447}" type="slidenum">
              <a:rPr lang="en-US" sz="1200">
                <a:solidFill>
                  <a:schemeClr val="tx2"/>
                </a:solidFill>
              </a:rPr>
              <a:pPr algn="r"/>
              <a:t>12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9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9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9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9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9395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04950" y="485775"/>
            <a:ext cx="6781800" cy="1295400"/>
          </a:xfrm>
        </p:spPr>
        <p:txBody>
          <a:bodyPr/>
          <a:lstStyle/>
          <a:p>
            <a:pPr eaLnBrk="1" hangingPunct="1"/>
            <a:r>
              <a:rPr lang="en-US" sz="3500"/>
              <a:t>Absence of Benefit-Cost Analysis</a:t>
            </a:r>
            <a:br>
              <a:rPr lang="en-US" sz="3500"/>
            </a:br>
            <a:r>
              <a:rPr lang="en-US" sz="2700"/>
              <a:t>An Inefficient Decision Rule</a:t>
            </a:r>
          </a:p>
        </p:txBody>
      </p:sp>
      <p:sp>
        <p:nvSpPr>
          <p:cNvPr id="28774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133475" y="1905000"/>
            <a:ext cx="7772400" cy="4114800"/>
          </a:xfrm>
        </p:spPr>
        <p:txBody>
          <a:bodyPr/>
          <a:lstStyle/>
          <a:p>
            <a:pPr eaLnBrk="1" hangingPunct="1"/>
            <a:r>
              <a:rPr lang="en-US" sz="2400"/>
              <a:t>New standards were </a:t>
            </a:r>
            <a:r>
              <a:rPr lang="en-US" sz="2400">
                <a:solidFill>
                  <a:srgbClr val="2E5D7A"/>
                </a:solidFill>
              </a:rPr>
              <a:t>technology forcing</a:t>
            </a:r>
            <a:r>
              <a:rPr lang="en-US" sz="2400"/>
              <a:t>, i.e., set specifically to compel auto industry to find solutions</a:t>
            </a:r>
          </a:p>
          <a:p>
            <a:pPr lvl="1" eaLnBrk="1" hangingPunct="1"/>
            <a:r>
              <a:rPr lang="en-US" sz="2100"/>
              <a:t>Perversely gave manufacturers a strong case to seek adjustments and postponements for compliance </a:t>
            </a:r>
          </a:p>
          <a:p>
            <a:pPr eaLnBrk="1" hangingPunct="1"/>
            <a:r>
              <a:rPr lang="en-US" sz="2400"/>
              <a:t>New standards were </a:t>
            </a:r>
            <a:r>
              <a:rPr lang="en-US" sz="2400">
                <a:solidFill>
                  <a:srgbClr val="2E5D7A"/>
                </a:solidFill>
              </a:rPr>
              <a:t>benefit-based</a:t>
            </a:r>
          </a:p>
          <a:p>
            <a:pPr lvl="1" eaLnBrk="1" hangingPunct="1"/>
            <a:r>
              <a:rPr lang="en-US" sz="2100"/>
              <a:t>Set solely to protect public health and welfare </a:t>
            </a:r>
          </a:p>
          <a:p>
            <a:pPr lvl="1" eaLnBrk="1" hangingPunct="1"/>
            <a:r>
              <a:rPr lang="en-US" sz="2100"/>
              <a:t>Implies the standards were set to maximize TSB, where MSB = 0 versus to achieve efficiency, where MSB = MSC</a:t>
            </a:r>
          </a:p>
        </p:txBody>
      </p:sp>
      <p:sp>
        <p:nvSpPr>
          <p:cNvPr id="77827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/>
            <a:fld id="{1A5B44ED-1843-433A-BAF4-B31DFC7C560B}" type="slidenum">
              <a:rPr lang="en-US" sz="1200">
                <a:solidFill>
                  <a:schemeClr val="tx2"/>
                </a:solidFill>
              </a:rPr>
              <a:pPr algn="r"/>
              <a:t>13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7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7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87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7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87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87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7746" grpId="0"/>
      <p:bldP spid="28774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66850" y="184150"/>
            <a:ext cx="7162800" cy="1295400"/>
          </a:xfrm>
        </p:spPr>
        <p:txBody>
          <a:bodyPr/>
          <a:lstStyle/>
          <a:p>
            <a:pPr eaLnBrk="1" hangingPunct="1"/>
            <a:r>
              <a:rPr lang="en-US"/>
              <a:t>Benefit-Based Emission Standards</a:t>
            </a:r>
            <a:endParaRPr lang="en-US" sz="4300"/>
          </a:p>
        </p:txBody>
      </p:sp>
      <p:sp>
        <p:nvSpPr>
          <p:cNvPr id="79874" name="Line 3"/>
          <p:cNvSpPr>
            <a:spLocks noChangeShapeType="1"/>
          </p:cNvSpPr>
          <p:nvPr/>
        </p:nvSpPr>
        <p:spPr bwMode="auto">
          <a:xfrm>
            <a:off x="1235075" y="1860550"/>
            <a:ext cx="0" cy="3733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875" name="Line 4"/>
          <p:cNvSpPr>
            <a:spLocks noChangeShapeType="1"/>
          </p:cNvSpPr>
          <p:nvPr/>
        </p:nvSpPr>
        <p:spPr bwMode="auto">
          <a:xfrm>
            <a:off x="1235075" y="5594350"/>
            <a:ext cx="6324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9876" name="Text Box 5"/>
          <p:cNvSpPr txBox="1">
            <a:spLocks noChangeArrowheads="1"/>
          </p:cNvSpPr>
          <p:nvPr/>
        </p:nvSpPr>
        <p:spPr bwMode="auto">
          <a:xfrm>
            <a:off x="685800" y="1595438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$</a:t>
            </a:r>
          </a:p>
        </p:txBody>
      </p:sp>
      <p:sp>
        <p:nvSpPr>
          <p:cNvPr id="79877" name="Text Box 6"/>
          <p:cNvSpPr txBox="1">
            <a:spLocks noChangeArrowheads="1"/>
          </p:cNvSpPr>
          <p:nvPr/>
        </p:nvSpPr>
        <p:spPr bwMode="auto">
          <a:xfrm>
            <a:off x="7086600" y="5557838"/>
            <a:ext cx="1658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Abatement</a:t>
            </a:r>
          </a:p>
        </p:txBody>
      </p:sp>
      <p:grpSp>
        <p:nvGrpSpPr>
          <p:cNvPr id="693255" name="Group 7"/>
          <p:cNvGrpSpPr>
            <a:grpSpLocks/>
          </p:cNvGrpSpPr>
          <p:nvPr/>
        </p:nvGrpSpPr>
        <p:grpSpPr bwMode="auto">
          <a:xfrm>
            <a:off x="1235075" y="2012950"/>
            <a:ext cx="5113338" cy="3621088"/>
            <a:chOff x="912" y="1392"/>
            <a:chExt cx="3221" cy="2281"/>
          </a:xfrm>
        </p:grpSpPr>
        <p:sp>
          <p:nvSpPr>
            <p:cNvPr id="79889" name="Line 8"/>
            <p:cNvSpPr>
              <a:spLocks noChangeShapeType="1"/>
            </p:cNvSpPr>
            <p:nvPr/>
          </p:nvSpPr>
          <p:spPr bwMode="auto">
            <a:xfrm>
              <a:off x="912" y="1392"/>
              <a:ext cx="2688" cy="2256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890" name="Text Box 9"/>
            <p:cNvSpPr txBox="1">
              <a:spLocks noChangeArrowheads="1"/>
            </p:cNvSpPr>
            <p:nvPr/>
          </p:nvSpPr>
          <p:spPr bwMode="auto">
            <a:xfrm>
              <a:off x="3590" y="3385"/>
              <a:ext cx="54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b="1"/>
                <a:t>MSB</a:t>
              </a:r>
              <a:endParaRPr lang="en-US" sz="2400"/>
            </a:p>
          </p:txBody>
        </p:sp>
      </p:grpSp>
      <p:grpSp>
        <p:nvGrpSpPr>
          <p:cNvPr id="693258" name="Group 10"/>
          <p:cNvGrpSpPr>
            <a:grpSpLocks/>
          </p:cNvGrpSpPr>
          <p:nvPr/>
        </p:nvGrpSpPr>
        <p:grpSpPr bwMode="auto">
          <a:xfrm>
            <a:off x="1235075" y="1901825"/>
            <a:ext cx="5341938" cy="3159125"/>
            <a:chOff x="912" y="1322"/>
            <a:chExt cx="3365" cy="1990"/>
          </a:xfrm>
        </p:grpSpPr>
        <p:sp>
          <p:nvSpPr>
            <p:cNvPr id="79887" name="Line 11"/>
            <p:cNvSpPr>
              <a:spLocks noChangeShapeType="1"/>
            </p:cNvSpPr>
            <p:nvPr/>
          </p:nvSpPr>
          <p:spPr bwMode="auto">
            <a:xfrm flipV="1">
              <a:off x="912" y="1488"/>
              <a:ext cx="2784" cy="1824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888" name="Text Box 12"/>
            <p:cNvSpPr txBox="1">
              <a:spLocks noChangeArrowheads="1"/>
            </p:cNvSpPr>
            <p:nvPr/>
          </p:nvSpPr>
          <p:spPr bwMode="auto">
            <a:xfrm>
              <a:off x="3734" y="1322"/>
              <a:ext cx="54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b="1"/>
                <a:t>MSC</a:t>
              </a:r>
            </a:p>
          </p:txBody>
        </p:sp>
      </p:grpSp>
      <p:grpSp>
        <p:nvGrpSpPr>
          <p:cNvPr id="693261" name="Group 13"/>
          <p:cNvGrpSpPr>
            <a:grpSpLocks/>
          </p:cNvGrpSpPr>
          <p:nvPr/>
        </p:nvGrpSpPr>
        <p:grpSpPr bwMode="auto">
          <a:xfrm>
            <a:off x="3063875" y="3689350"/>
            <a:ext cx="539750" cy="2362200"/>
            <a:chOff x="2064" y="2448"/>
            <a:chExt cx="340" cy="1488"/>
          </a:xfrm>
        </p:grpSpPr>
        <p:sp>
          <p:nvSpPr>
            <p:cNvPr id="79885" name="Line 14"/>
            <p:cNvSpPr>
              <a:spLocks noChangeShapeType="1"/>
            </p:cNvSpPr>
            <p:nvPr/>
          </p:nvSpPr>
          <p:spPr bwMode="auto">
            <a:xfrm>
              <a:off x="2208" y="2448"/>
              <a:ext cx="0" cy="12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9886" name="Text Box 15"/>
            <p:cNvSpPr txBox="1">
              <a:spLocks noChangeArrowheads="1"/>
            </p:cNvSpPr>
            <p:nvPr/>
          </p:nvSpPr>
          <p:spPr bwMode="auto">
            <a:xfrm>
              <a:off x="2064" y="3648"/>
              <a:ext cx="340" cy="288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 b="1"/>
                <a:t>A</a:t>
              </a:r>
              <a:r>
                <a:rPr lang="en-US" sz="2400" b="1" baseline="-25000"/>
                <a:t>E</a:t>
              </a:r>
            </a:p>
          </p:txBody>
        </p:sp>
      </p:grpSp>
      <p:sp>
        <p:nvSpPr>
          <p:cNvPr id="693264" name="Text Box 16"/>
          <p:cNvSpPr txBox="1">
            <a:spLocks noChangeArrowheads="1"/>
          </p:cNvSpPr>
          <p:nvPr/>
        </p:nvSpPr>
        <p:spPr bwMode="auto">
          <a:xfrm>
            <a:off x="4740275" y="5592763"/>
            <a:ext cx="18034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/>
              <a:t>        A</a:t>
            </a:r>
            <a:r>
              <a:rPr lang="en-US" sz="2400" b="1" baseline="-25000"/>
              <a:t>0</a:t>
            </a:r>
          </a:p>
          <a:p>
            <a:pPr eaLnBrk="0" hangingPunct="0"/>
            <a:r>
              <a:rPr lang="en-US" b="1"/>
              <a:t>where MSB = 0</a:t>
            </a:r>
            <a:endParaRPr lang="en-US" sz="2400" b="1"/>
          </a:p>
        </p:txBody>
      </p:sp>
      <p:sp>
        <p:nvSpPr>
          <p:cNvPr id="79882" name="Text Box 17"/>
          <p:cNvSpPr txBox="1">
            <a:spLocks noChangeArrowheads="1"/>
          </p:cNvSpPr>
          <p:nvPr/>
        </p:nvSpPr>
        <p:spPr bwMode="auto">
          <a:xfrm>
            <a:off x="1066800" y="5481638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0</a:t>
            </a:r>
          </a:p>
        </p:txBody>
      </p:sp>
      <p:sp>
        <p:nvSpPr>
          <p:cNvPr id="693266" name="Text Box 18"/>
          <p:cNvSpPr txBox="1">
            <a:spLocks noChangeArrowheads="1"/>
          </p:cNvSpPr>
          <p:nvPr/>
        </p:nvSpPr>
        <p:spPr bwMode="auto">
          <a:xfrm>
            <a:off x="4283075" y="3167063"/>
            <a:ext cx="4483100" cy="893762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700" b="1"/>
              <a:t>Benefit-based standards imply abatement</a:t>
            </a:r>
          </a:p>
          <a:p>
            <a:pPr eaLnBrk="0" hangingPunct="0"/>
            <a:r>
              <a:rPr lang="en-US" sz="1700" b="1"/>
              <a:t>at A</a:t>
            </a:r>
            <a:r>
              <a:rPr lang="en-US" sz="1700" b="1" baseline="-25000"/>
              <a:t>0 </a:t>
            </a:r>
            <a:r>
              <a:rPr lang="en-US" sz="1700" b="1"/>
              <a:t> which is higher than Ae. Suggests </a:t>
            </a:r>
          </a:p>
          <a:p>
            <a:pPr eaLnBrk="0" hangingPunct="0"/>
            <a:r>
              <a:rPr lang="en-US" sz="1700" b="1" i="1"/>
              <a:t>over-regulation</a:t>
            </a:r>
            <a:r>
              <a:rPr lang="en-US" sz="1700" b="1"/>
              <a:t> of mobile sources</a:t>
            </a:r>
            <a:r>
              <a:rPr lang="en-US" b="1"/>
              <a:t>.</a:t>
            </a:r>
            <a:endParaRPr lang="en-US"/>
          </a:p>
        </p:txBody>
      </p:sp>
      <p:sp>
        <p:nvSpPr>
          <p:cNvPr id="79884" name="Rectangle 4"/>
          <p:cNvSpPr>
            <a:spLocks noChangeArrowheads="1"/>
          </p:cNvSpPr>
          <p:nvPr/>
        </p:nvSpPr>
        <p:spPr bwMode="auto">
          <a:xfrm>
            <a:off x="304800" y="6400800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US" sz="900">
                <a:solidFill>
                  <a:schemeClr val="tx2"/>
                </a:solidFill>
              </a:rPr>
              <a:t>© 2010 Cengage Learning. All Rights Reserved. May not be copied, scanned, or duplicated, in whole or in part, except for use as permitted in a license distributed with a certain product or service or otherwise on a password-protected website for classroom use.</a:t>
            </a:r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9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69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69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93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1000"/>
                                        <p:tgtEl>
                                          <p:spTgt spid="693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3264" grpId="0" autoUpdateAnimBg="0"/>
      <p:bldP spid="693266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66850" y="457200"/>
            <a:ext cx="6781800" cy="1295400"/>
          </a:xfrm>
        </p:spPr>
        <p:txBody>
          <a:bodyPr/>
          <a:lstStyle/>
          <a:p>
            <a:pPr eaLnBrk="1" hangingPunct="1"/>
            <a:r>
              <a:rPr lang="en-US" sz="3500"/>
              <a:t>Uniformity of Auto Emissions Standards</a:t>
            </a:r>
          </a:p>
        </p:txBody>
      </p:sp>
      <p:sp>
        <p:nvSpPr>
          <p:cNvPr id="28877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143000" y="1828800"/>
            <a:ext cx="7772400" cy="4114800"/>
          </a:xfrm>
        </p:spPr>
        <p:txBody>
          <a:bodyPr/>
          <a:lstStyle/>
          <a:p>
            <a:pPr eaLnBrk="1" hangingPunct="1"/>
            <a:r>
              <a:rPr lang="en-US" sz="2400"/>
              <a:t>With few exceptions, emission standards are applicable on every model produced with no regard to where the vehicle will be driven</a:t>
            </a:r>
          </a:p>
          <a:p>
            <a:pPr lvl="1" eaLnBrk="1" hangingPunct="1"/>
            <a:r>
              <a:rPr lang="en-US" sz="2100"/>
              <a:t>This overregulates “clean” areas and underregulates “dirty” areas because MSB in more polluted regions should be higher than in cleaner regions, making the efficient abatement level higher in dirtier regions</a:t>
            </a:r>
          </a:p>
          <a:p>
            <a:pPr lvl="1" eaLnBrk="1" hangingPunct="1"/>
            <a:r>
              <a:rPr lang="en-US" sz="2100"/>
              <a:t>This adds to costs with no offsetting benefits </a:t>
            </a:r>
          </a:p>
          <a:p>
            <a:pPr eaLnBrk="1" hangingPunct="1"/>
            <a:r>
              <a:rPr lang="en-US" sz="2400"/>
              <a:t>Studies suggest there would be considerable cost savings if a two-tiered standard replaced the uniform standard</a:t>
            </a:r>
          </a:p>
        </p:txBody>
      </p:sp>
      <p:sp>
        <p:nvSpPr>
          <p:cNvPr id="81923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/>
            <a:fld id="{437FB719-93F4-472C-9F1B-78E0C2DC527B}" type="slidenum">
              <a:rPr lang="en-US" sz="1200">
                <a:solidFill>
                  <a:schemeClr val="tx2"/>
                </a:solidFill>
              </a:rPr>
              <a:pPr algn="r"/>
              <a:t>15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8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8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8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88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88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770" grpId="0"/>
      <p:bldP spid="288771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7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66850" y="457200"/>
            <a:ext cx="6781800" cy="1295400"/>
          </a:xfrm>
        </p:spPr>
        <p:txBody>
          <a:bodyPr/>
          <a:lstStyle/>
          <a:p>
            <a:pPr eaLnBrk="1" hangingPunct="1"/>
            <a:r>
              <a:rPr lang="en-US" sz="3500" dirty="0"/>
              <a:t>Uniformity Standards Across Regions</a:t>
            </a:r>
          </a:p>
        </p:txBody>
      </p:sp>
      <p:sp>
        <p:nvSpPr>
          <p:cNvPr id="81923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37FB719-93F4-472C-9F1B-78E0C2DC527B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C1C34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1C1C34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A3FA6AC-CD21-4B97-B768-B2CCA9D68B87}"/>
              </a:ext>
            </a:extLst>
          </p:cNvPr>
          <p:cNvPicPr>
            <a:picLocks noGrp="1"/>
          </p:cNvPicPr>
          <p:nvPr>
            <p:ph idx="4294967295"/>
          </p:nvPr>
        </p:nvPicPr>
        <p:blipFill rotWithShape="1">
          <a:blip r:embed="rId3"/>
          <a:srcRect l="40771" t="29655" r="30977" b="14483"/>
          <a:stretch/>
        </p:blipFill>
        <p:spPr bwMode="auto">
          <a:xfrm>
            <a:off x="1138238" y="1981200"/>
            <a:ext cx="5410199" cy="44958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1906376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8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877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04950" y="533400"/>
            <a:ext cx="5181600" cy="838200"/>
          </a:xfrm>
        </p:spPr>
        <p:txBody>
          <a:bodyPr/>
          <a:lstStyle/>
          <a:p>
            <a:pPr eaLnBrk="1" hangingPunct="1"/>
            <a:r>
              <a:rPr lang="en-US"/>
              <a:t>Two-tiered Standard</a:t>
            </a:r>
          </a:p>
        </p:txBody>
      </p:sp>
      <p:sp>
        <p:nvSpPr>
          <p:cNvPr id="8397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762750" y="6400800"/>
            <a:ext cx="19050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/>
            <a:fld id="{F4D82789-6BC5-4350-9A08-6188F7C88A2E}" type="slidenum">
              <a:rPr lang="en-US" sz="1200">
                <a:solidFill>
                  <a:schemeClr val="tx2"/>
                </a:solidFill>
              </a:rPr>
              <a:pPr algn="r"/>
              <a:t>17</a:t>
            </a:fld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83971" name="Line 3"/>
          <p:cNvSpPr>
            <a:spLocks noChangeShapeType="1"/>
          </p:cNvSpPr>
          <p:nvPr/>
        </p:nvSpPr>
        <p:spPr bwMode="auto">
          <a:xfrm>
            <a:off x="1597025" y="2016125"/>
            <a:ext cx="0" cy="3581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3972" name="Line 4"/>
          <p:cNvSpPr>
            <a:spLocks noChangeShapeType="1"/>
          </p:cNvSpPr>
          <p:nvPr/>
        </p:nvSpPr>
        <p:spPr bwMode="auto">
          <a:xfrm>
            <a:off x="1597025" y="5597525"/>
            <a:ext cx="5715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1047750" y="1751013"/>
            <a:ext cx="354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$</a:t>
            </a:r>
          </a:p>
        </p:txBody>
      </p:sp>
      <p:grpSp>
        <p:nvGrpSpPr>
          <p:cNvPr id="694278" name="Group 6"/>
          <p:cNvGrpSpPr>
            <a:grpSpLocks/>
          </p:cNvGrpSpPr>
          <p:nvPr/>
        </p:nvGrpSpPr>
        <p:grpSpPr bwMode="auto">
          <a:xfrm>
            <a:off x="2054225" y="1874838"/>
            <a:ext cx="5076825" cy="2960687"/>
            <a:chOff x="1137" y="1037"/>
            <a:chExt cx="3198" cy="1865"/>
          </a:xfrm>
        </p:grpSpPr>
        <p:sp>
          <p:nvSpPr>
            <p:cNvPr id="83990" name="Line 7"/>
            <p:cNvSpPr>
              <a:spLocks noChangeShapeType="1"/>
            </p:cNvSpPr>
            <p:nvPr/>
          </p:nvSpPr>
          <p:spPr bwMode="auto">
            <a:xfrm flipV="1">
              <a:off x="1137" y="1222"/>
              <a:ext cx="2640" cy="1680"/>
            </a:xfrm>
            <a:prstGeom prst="line">
              <a:avLst/>
            </a:prstGeom>
            <a:noFill/>
            <a:ln w="38100">
              <a:solidFill>
                <a:srgbClr val="588474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91" name="Text Box 8"/>
            <p:cNvSpPr txBox="1">
              <a:spLocks noChangeArrowheads="1"/>
            </p:cNvSpPr>
            <p:nvPr/>
          </p:nvSpPr>
          <p:spPr bwMode="auto">
            <a:xfrm>
              <a:off x="3863" y="1037"/>
              <a:ext cx="47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 b="1"/>
                <a:t>MSC</a:t>
              </a:r>
              <a:endParaRPr lang="en-US" sz="2400"/>
            </a:p>
          </p:txBody>
        </p:sp>
      </p:grpSp>
      <p:grpSp>
        <p:nvGrpSpPr>
          <p:cNvPr id="694281" name="Group 9"/>
          <p:cNvGrpSpPr>
            <a:grpSpLocks/>
          </p:cNvGrpSpPr>
          <p:nvPr/>
        </p:nvGrpSpPr>
        <p:grpSpPr bwMode="auto">
          <a:xfrm>
            <a:off x="3197225" y="2473325"/>
            <a:ext cx="5205413" cy="1766888"/>
            <a:chOff x="1857" y="1414"/>
            <a:chExt cx="3279" cy="1113"/>
          </a:xfrm>
        </p:grpSpPr>
        <p:sp>
          <p:nvSpPr>
            <p:cNvPr id="83988" name="Line 10"/>
            <p:cNvSpPr>
              <a:spLocks noChangeShapeType="1"/>
            </p:cNvSpPr>
            <p:nvPr/>
          </p:nvSpPr>
          <p:spPr bwMode="auto">
            <a:xfrm>
              <a:off x="1857" y="1414"/>
              <a:ext cx="2400" cy="960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89" name="Text Box 11"/>
            <p:cNvSpPr txBox="1">
              <a:spLocks noChangeArrowheads="1"/>
            </p:cNvSpPr>
            <p:nvPr/>
          </p:nvSpPr>
          <p:spPr bwMode="auto">
            <a:xfrm>
              <a:off x="4247" y="2239"/>
              <a:ext cx="88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sz="2000" b="1"/>
                <a:t>MSB</a:t>
              </a:r>
              <a:r>
                <a:rPr lang="en-US" sz="2400" b="1" baseline="-25000"/>
                <a:t>dirty</a:t>
              </a:r>
              <a:endParaRPr lang="en-US" sz="2400"/>
            </a:p>
          </p:txBody>
        </p:sp>
      </p:grpSp>
      <p:grpSp>
        <p:nvGrpSpPr>
          <p:cNvPr id="694284" name="Group 12"/>
          <p:cNvGrpSpPr>
            <a:grpSpLocks/>
          </p:cNvGrpSpPr>
          <p:nvPr/>
        </p:nvGrpSpPr>
        <p:grpSpPr bwMode="auto">
          <a:xfrm>
            <a:off x="2130425" y="3082925"/>
            <a:ext cx="4824413" cy="2022475"/>
            <a:chOff x="1185" y="1798"/>
            <a:chExt cx="3039" cy="1274"/>
          </a:xfrm>
        </p:grpSpPr>
        <p:sp>
          <p:nvSpPr>
            <p:cNvPr id="83986" name="Line 13"/>
            <p:cNvSpPr>
              <a:spLocks noChangeShapeType="1"/>
            </p:cNvSpPr>
            <p:nvPr/>
          </p:nvSpPr>
          <p:spPr bwMode="auto">
            <a:xfrm>
              <a:off x="1185" y="1798"/>
              <a:ext cx="2208" cy="1200"/>
            </a:xfrm>
            <a:prstGeom prst="line">
              <a:avLst/>
            </a:prstGeom>
            <a:noFill/>
            <a:ln w="38100">
              <a:solidFill>
                <a:srgbClr val="FF999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87" name="Text Box 14"/>
            <p:cNvSpPr txBox="1">
              <a:spLocks noChangeArrowheads="1"/>
            </p:cNvSpPr>
            <p:nvPr/>
          </p:nvSpPr>
          <p:spPr bwMode="auto">
            <a:xfrm>
              <a:off x="3456" y="2832"/>
              <a:ext cx="768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sz="1900" b="1"/>
                <a:t>MSB</a:t>
              </a:r>
              <a:r>
                <a:rPr lang="en-US" sz="1900" b="1" baseline="-25000"/>
                <a:t>clean</a:t>
              </a:r>
              <a:endParaRPr lang="en-US" sz="1900" b="1"/>
            </a:p>
          </p:txBody>
        </p:sp>
      </p:grpSp>
      <p:sp>
        <p:nvSpPr>
          <p:cNvPr id="83977" name="Text Box 15"/>
          <p:cNvSpPr txBox="1">
            <a:spLocks noChangeArrowheads="1"/>
          </p:cNvSpPr>
          <p:nvPr/>
        </p:nvSpPr>
        <p:spPr bwMode="auto">
          <a:xfrm>
            <a:off x="6534150" y="5608638"/>
            <a:ext cx="1411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/>
              <a:t>Abatement</a:t>
            </a:r>
            <a:endParaRPr lang="en-US" sz="2400"/>
          </a:p>
        </p:txBody>
      </p:sp>
      <p:grpSp>
        <p:nvGrpSpPr>
          <p:cNvPr id="694288" name="Group 16"/>
          <p:cNvGrpSpPr>
            <a:grpSpLocks/>
          </p:cNvGrpSpPr>
          <p:nvPr/>
        </p:nvGrpSpPr>
        <p:grpSpPr bwMode="auto">
          <a:xfrm>
            <a:off x="3409950" y="3844925"/>
            <a:ext cx="1041400" cy="2173288"/>
            <a:chOff x="1991" y="2278"/>
            <a:chExt cx="656" cy="1369"/>
          </a:xfrm>
        </p:grpSpPr>
        <p:sp>
          <p:nvSpPr>
            <p:cNvPr id="83984" name="Line 17"/>
            <p:cNvSpPr>
              <a:spLocks noChangeShapeType="1"/>
            </p:cNvSpPr>
            <p:nvPr/>
          </p:nvSpPr>
          <p:spPr bwMode="auto">
            <a:xfrm>
              <a:off x="2097" y="2278"/>
              <a:ext cx="0" cy="110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85" name="Text Box 18"/>
            <p:cNvSpPr txBox="1">
              <a:spLocks noChangeArrowheads="1"/>
            </p:cNvSpPr>
            <p:nvPr/>
          </p:nvSpPr>
          <p:spPr bwMode="auto">
            <a:xfrm>
              <a:off x="1991" y="3359"/>
              <a:ext cx="656" cy="288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/>
                <a:t>A</a:t>
              </a:r>
              <a:r>
                <a:rPr lang="en-US" sz="2400" baseline="-25000"/>
                <a:t>ST</a:t>
              </a:r>
              <a:r>
                <a:rPr lang="en-US" sz="2000" baseline="-25000"/>
                <a:t>clean</a:t>
              </a:r>
              <a:endParaRPr lang="en-US" sz="2400"/>
            </a:p>
          </p:txBody>
        </p:sp>
      </p:grpSp>
      <p:grpSp>
        <p:nvGrpSpPr>
          <p:cNvPr id="694291" name="Group 19"/>
          <p:cNvGrpSpPr>
            <a:grpSpLocks/>
          </p:cNvGrpSpPr>
          <p:nvPr/>
        </p:nvGrpSpPr>
        <p:grpSpPr bwMode="auto">
          <a:xfrm>
            <a:off x="4645025" y="3082925"/>
            <a:ext cx="958850" cy="2894013"/>
            <a:chOff x="2769" y="1798"/>
            <a:chExt cx="604" cy="1823"/>
          </a:xfrm>
        </p:grpSpPr>
        <p:sp>
          <p:nvSpPr>
            <p:cNvPr id="83982" name="Line 20"/>
            <p:cNvSpPr>
              <a:spLocks noChangeShapeType="1"/>
            </p:cNvSpPr>
            <p:nvPr/>
          </p:nvSpPr>
          <p:spPr bwMode="auto">
            <a:xfrm>
              <a:off x="2865" y="1798"/>
              <a:ext cx="0" cy="15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983" name="Text Box 21"/>
            <p:cNvSpPr txBox="1">
              <a:spLocks noChangeArrowheads="1"/>
            </p:cNvSpPr>
            <p:nvPr/>
          </p:nvSpPr>
          <p:spPr bwMode="auto">
            <a:xfrm>
              <a:off x="2769" y="3333"/>
              <a:ext cx="604" cy="288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/>
                <a:t>A</a:t>
              </a:r>
              <a:r>
                <a:rPr lang="en-US" sz="2400" baseline="-25000"/>
                <a:t>ST</a:t>
              </a:r>
              <a:r>
                <a:rPr lang="en-US" sz="2000" baseline="-25000"/>
                <a:t>dirty</a:t>
              </a:r>
              <a:endParaRPr lang="en-US" sz="2400"/>
            </a:p>
          </p:txBody>
        </p:sp>
      </p:grpSp>
      <p:sp>
        <p:nvSpPr>
          <p:cNvPr id="83980" name="Text Box 23"/>
          <p:cNvSpPr txBox="1">
            <a:spLocks noChangeArrowheads="1"/>
          </p:cNvSpPr>
          <p:nvPr/>
        </p:nvSpPr>
        <p:spPr bwMode="auto">
          <a:xfrm>
            <a:off x="1452563" y="5526088"/>
            <a:ext cx="354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0</a:t>
            </a:r>
          </a:p>
        </p:txBody>
      </p:sp>
      <p:sp>
        <p:nvSpPr>
          <p:cNvPr id="694296" name="Text Box 24"/>
          <p:cNvSpPr txBox="1">
            <a:spLocks noChangeArrowheads="1"/>
          </p:cNvSpPr>
          <p:nvPr/>
        </p:nvSpPr>
        <p:spPr bwMode="auto">
          <a:xfrm>
            <a:off x="2114550" y="1600200"/>
            <a:ext cx="3005138" cy="701675"/>
          </a:xfrm>
          <a:prstGeom prst="rect">
            <a:avLst/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bg1"/>
              </a:gs>
              <a:gs pos="100000">
                <a:schemeClr val="bg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2000" i="1" dirty="0">
                <a:latin typeface="Arial" pitchFamily="34" charset="0"/>
              </a:rPr>
              <a:t>One study shows a $23B</a:t>
            </a:r>
          </a:p>
          <a:p>
            <a:pPr eaLnBrk="0" hangingPunct="0">
              <a:defRPr/>
            </a:pPr>
            <a:r>
              <a:rPr lang="en-US" sz="2000" i="1" dirty="0">
                <a:latin typeface="Arial" pitchFamily="34" charset="0"/>
              </a:rPr>
              <a:t>savings over 10 years</a:t>
            </a:r>
            <a:endParaRPr lang="en-US" sz="2400" i="1" dirty="0">
              <a:latin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9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69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9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9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9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1000"/>
                                        <p:tgtEl>
                                          <p:spTgt spid="694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4296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66850" y="876300"/>
            <a:ext cx="6096000" cy="914400"/>
          </a:xfrm>
        </p:spPr>
        <p:txBody>
          <a:bodyPr/>
          <a:lstStyle/>
          <a:p>
            <a:pPr eaLnBrk="1" hangingPunct="1"/>
            <a:r>
              <a:rPr lang="en-US"/>
              <a:t>Bias Against New Vehicles</a:t>
            </a:r>
          </a:p>
        </p:txBody>
      </p:sp>
      <p:sp>
        <p:nvSpPr>
          <p:cNvPr id="69632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133475" y="1828800"/>
            <a:ext cx="7772400" cy="4267200"/>
          </a:xfrm>
        </p:spPr>
        <p:txBody>
          <a:bodyPr/>
          <a:lstStyle/>
          <a:p>
            <a:pPr eaLnBrk="1" hangingPunct="1"/>
            <a:r>
              <a:rPr lang="en-US" sz="2700"/>
              <a:t>More stringent controls on new vehicles </a:t>
            </a:r>
            <a:r>
              <a:rPr lang="en-US" sz="2700">
                <a:sym typeface="Symbol" pitchFamily="18" charset="2"/>
              </a:rPr>
              <a:t>creates</a:t>
            </a:r>
            <a:r>
              <a:rPr lang="en-US" sz="2700"/>
              <a:t> </a:t>
            </a:r>
            <a:r>
              <a:rPr lang="en-US" sz="2700">
                <a:solidFill>
                  <a:srgbClr val="2E5D7A"/>
                </a:solidFill>
              </a:rPr>
              <a:t>market distortion</a:t>
            </a:r>
            <a:r>
              <a:rPr lang="en-US"/>
              <a:t> </a:t>
            </a:r>
          </a:p>
          <a:p>
            <a:pPr lvl="1" eaLnBrk="1" hangingPunct="1"/>
            <a:r>
              <a:rPr lang="en-US" sz="2400"/>
              <a:t>Biases consumer decisions against new cars by influencing relative price and performance</a:t>
            </a:r>
          </a:p>
          <a:p>
            <a:pPr lvl="2" eaLnBrk="1" hangingPunct="1"/>
            <a:r>
              <a:rPr lang="en-US" sz="2000" u="sng"/>
              <a:t>Price Effect</a:t>
            </a:r>
            <a:r>
              <a:rPr lang="en-US" sz="2000"/>
              <a:t>: regulations on new cars adds to costs which elevates relative price</a:t>
            </a:r>
          </a:p>
          <a:p>
            <a:pPr lvl="2" eaLnBrk="1" hangingPunct="1"/>
            <a:r>
              <a:rPr lang="en-US" sz="2000" u="sng"/>
              <a:t>Performance Effect</a:t>
            </a:r>
            <a:r>
              <a:rPr lang="en-US" sz="2000"/>
              <a:t>: regulations adversely affect acceleration and gas mileage</a:t>
            </a:r>
          </a:p>
          <a:p>
            <a:pPr eaLnBrk="1" hangingPunct="1"/>
            <a:r>
              <a:rPr lang="en-US" sz="2500"/>
              <a:t>As P</a:t>
            </a:r>
            <a:r>
              <a:rPr lang="en-US" sz="2500" baseline="-25000"/>
              <a:t>NewCars</a:t>
            </a:r>
            <a:r>
              <a:rPr lang="en-US" sz="2500">
                <a:sym typeface="Symbol" pitchFamily="18" charset="2"/>
              </a:rPr>
              <a:t>, D</a:t>
            </a:r>
            <a:r>
              <a:rPr lang="en-US" sz="2500" baseline="-25000">
                <a:sym typeface="Symbol" pitchFamily="18" charset="2"/>
              </a:rPr>
              <a:t>UsedCars</a:t>
            </a:r>
            <a:r>
              <a:rPr lang="en-US" sz="2500">
                <a:sym typeface="Symbol" pitchFamily="18" charset="2"/>
              </a:rPr>
              <a:t> increases (substitutes), which </a:t>
            </a:r>
            <a:r>
              <a:rPr lang="en-US" sz="2500">
                <a:latin typeface="Times Roman"/>
              </a:rPr>
              <a:t>perversely encourages use of higher-emitting cars</a:t>
            </a:r>
          </a:p>
        </p:txBody>
      </p:sp>
      <p:sp>
        <p:nvSpPr>
          <p:cNvPr id="86019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/>
            <a:fld id="{4E0885CE-9A3D-4074-A637-890915A40EC0}" type="slidenum">
              <a:rPr lang="en-US" sz="1200">
                <a:solidFill>
                  <a:schemeClr val="tx2"/>
                </a:solidFill>
              </a:rPr>
              <a:pPr algn="r"/>
              <a:t>18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9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9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9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23" grpId="0" uiExpand="1" build="p" bldLvl="3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57325" y="855663"/>
            <a:ext cx="7010400" cy="935037"/>
          </a:xfrm>
        </p:spPr>
        <p:txBody>
          <a:bodyPr/>
          <a:lstStyle/>
          <a:p>
            <a:pPr eaLnBrk="1" hangingPunct="1"/>
            <a:r>
              <a:rPr lang="en-US"/>
              <a:t>Bias Against New Vehicles</a:t>
            </a:r>
          </a:p>
        </p:txBody>
      </p:sp>
      <p:sp>
        <p:nvSpPr>
          <p:cNvPr id="88066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/>
            <a:fld id="{7488D9D1-6061-48E0-B872-379B01518A2F}" type="slidenum">
              <a:rPr lang="en-US" sz="1200">
                <a:solidFill>
                  <a:schemeClr val="tx2"/>
                </a:solidFill>
              </a:rPr>
              <a:pPr algn="r"/>
              <a:t>19</a:t>
            </a:fld>
            <a:endParaRPr lang="en-US" sz="1200">
              <a:solidFill>
                <a:schemeClr val="tx2"/>
              </a:solidFill>
            </a:endParaRPr>
          </a:p>
        </p:txBody>
      </p:sp>
      <p:sp>
        <p:nvSpPr>
          <p:cNvPr id="88067" name="Line 3"/>
          <p:cNvSpPr>
            <a:spLocks noChangeShapeType="1"/>
          </p:cNvSpPr>
          <p:nvPr/>
        </p:nvSpPr>
        <p:spPr bwMode="auto">
          <a:xfrm>
            <a:off x="1211263" y="2092325"/>
            <a:ext cx="0" cy="2895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8068" name="Line 4"/>
          <p:cNvSpPr>
            <a:spLocks noChangeShapeType="1"/>
          </p:cNvSpPr>
          <p:nvPr/>
        </p:nvSpPr>
        <p:spPr bwMode="auto">
          <a:xfrm>
            <a:off x="1211263" y="4987925"/>
            <a:ext cx="2971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8069" name="Line 5"/>
          <p:cNvSpPr>
            <a:spLocks noChangeShapeType="1"/>
          </p:cNvSpPr>
          <p:nvPr/>
        </p:nvSpPr>
        <p:spPr bwMode="auto">
          <a:xfrm>
            <a:off x="5097463" y="2092325"/>
            <a:ext cx="0" cy="2895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8070" name="Line 6"/>
          <p:cNvSpPr>
            <a:spLocks noChangeShapeType="1"/>
          </p:cNvSpPr>
          <p:nvPr/>
        </p:nvSpPr>
        <p:spPr bwMode="auto">
          <a:xfrm>
            <a:off x="5097463" y="4987925"/>
            <a:ext cx="3352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738188" y="1903413"/>
            <a:ext cx="354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$</a:t>
            </a:r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3938588" y="4951413"/>
            <a:ext cx="420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Q</a:t>
            </a:r>
          </a:p>
        </p:txBody>
      </p:sp>
      <p:sp>
        <p:nvSpPr>
          <p:cNvPr id="88073" name="Text Box 9"/>
          <p:cNvSpPr txBox="1">
            <a:spLocks noChangeArrowheads="1"/>
          </p:cNvSpPr>
          <p:nvPr/>
        </p:nvSpPr>
        <p:spPr bwMode="auto">
          <a:xfrm>
            <a:off x="8129588" y="4951413"/>
            <a:ext cx="420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Q</a:t>
            </a:r>
          </a:p>
        </p:txBody>
      </p:sp>
      <p:sp>
        <p:nvSpPr>
          <p:cNvPr id="88074" name="Line 10"/>
          <p:cNvSpPr>
            <a:spLocks noChangeShapeType="1"/>
          </p:cNvSpPr>
          <p:nvPr/>
        </p:nvSpPr>
        <p:spPr bwMode="auto">
          <a:xfrm>
            <a:off x="1516063" y="2701925"/>
            <a:ext cx="2209800" cy="1752600"/>
          </a:xfrm>
          <a:prstGeom prst="line">
            <a:avLst/>
          </a:prstGeom>
          <a:noFill/>
          <a:ln w="38100">
            <a:solidFill>
              <a:srgbClr val="99CC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8075" name="Text Box 11"/>
          <p:cNvSpPr txBox="1">
            <a:spLocks noChangeArrowheads="1"/>
          </p:cNvSpPr>
          <p:nvPr/>
        </p:nvSpPr>
        <p:spPr bwMode="auto">
          <a:xfrm>
            <a:off x="3633788" y="4189413"/>
            <a:ext cx="517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D</a:t>
            </a:r>
            <a:r>
              <a:rPr lang="en-US" sz="2400" baseline="-25000"/>
              <a:t>1</a:t>
            </a:r>
            <a:endParaRPr lang="en-US" sz="2400"/>
          </a:p>
        </p:txBody>
      </p:sp>
      <p:sp>
        <p:nvSpPr>
          <p:cNvPr id="88076" name="Line 12"/>
          <p:cNvSpPr>
            <a:spLocks noChangeShapeType="1"/>
          </p:cNvSpPr>
          <p:nvPr/>
        </p:nvSpPr>
        <p:spPr bwMode="auto">
          <a:xfrm flipV="1">
            <a:off x="1897063" y="2701925"/>
            <a:ext cx="1752600" cy="1752600"/>
          </a:xfrm>
          <a:prstGeom prst="line">
            <a:avLst/>
          </a:prstGeom>
          <a:noFill/>
          <a:ln w="38100">
            <a:solidFill>
              <a:srgbClr val="99CC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8077" name="Text Box 13"/>
          <p:cNvSpPr txBox="1">
            <a:spLocks noChangeArrowheads="1"/>
          </p:cNvSpPr>
          <p:nvPr/>
        </p:nvSpPr>
        <p:spPr bwMode="auto">
          <a:xfrm>
            <a:off x="3633788" y="2513013"/>
            <a:ext cx="500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S</a:t>
            </a:r>
            <a:r>
              <a:rPr lang="en-US" sz="2400" baseline="-25000"/>
              <a:t>1</a:t>
            </a:r>
            <a:endParaRPr lang="en-US" sz="2400"/>
          </a:p>
        </p:txBody>
      </p:sp>
      <p:grpSp>
        <p:nvGrpSpPr>
          <p:cNvPr id="697358" name="Group 14"/>
          <p:cNvGrpSpPr>
            <a:grpSpLocks/>
          </p:cNvGrpSpPr>
          <p:nvPr/>
        </p:nvGrpSpPr>
        <p:grpSpPr bwMode="auto">
          <a:xfrm>
            <a:off x="1439863" y="1979613"/>
            <a:ext cx="2160587" cy="2170112"/>
            <a:chOff x="768" y="1369"/>
            <a:chExt cx="1361" cy="1367"/>
          </a:xfrm>
        </p:grpSpPr>
        <p:sp>
          <p:nvSpPr>
            <p:cNvPr id="88112" name="Line 15"/>
            <p:cNvSpPr>
              <a:spLocks noChangeShapeType="1"/>
            </p:cNvSpPr>
            <p:nvPr/>
          </p:nvSpPr>
          <p:spPr bwMode="auto">
            <a:xfrm flipV="1">
              <a:off x="768" y="1632"/>
              <a:ext cx="1104" cy="1104"/>
            </a:xfrm>
            <a:prstGeom prst="line">
              <a:avLst/>
            </a:prstGeom>
            <a:noFill/>
            <a:ln w="38100">
              <a:solidFill>
                <a:srgbClr val="FF006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8113" name="Text Box 16"/>
            <p:cNvSpPr txBox="1">
              <a:spLocks noChangeArrowheads="1"/>
            </p:cNvSpPr>
            <p:nvPr/>
          </p:nvSpPr>
          <p:spPr bwMode="auto">
            <a:xfrm>
              <a:off x="1814" y="1369"/>
              <a:ext cx="315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/>
                <a:t>S</a:t>
              </a:r>
              <a:r>
                <a:rPr lang="en-US" sz="2400" baseline="-25000"/>
                <a:t>2</a:t>
              </a:r>
              <a:endParaRPr lang="en-US" sz="2400"/>
            </a:p>
          </p:txBody>
        </p:sp>
      </p:grpSp>
      <p:sp>
        <p:nvSpPr>
          <p:cNvPr id="88079" name="Line 17"/>
          <p:cNvSpPr>
            <a:spLocks noChangeShapeType="1"/>
          </p:cNvSpPr>
          <p:nvPr/>
        </p:nvSpPr>
        <p:spPr bwMode="auto">
          <a:xfrm>
            <a:off x="5554663" y="3387725"/>
            <a:ext cx="1752600" cy="1143000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8080" name="Text Box 18"/>
          <p:cNvSpPr txBox="1">
            <a:spLocks noChangeArrowheads="1"/>
          </p:cNvSpPr>
          <p:nvPr/>
        </p:nvSpPr>
        <p:spPr bwMode="auto">
          <a:xfrm>
            <a:off x="7215188" y="4341813"/>
            <a:ext cx="517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D</a:t>
            </a:r>
            <a:r>
              <a:rPr lang="en-US" sz="2400" baseline="-25000"/>
              <a:t>1</a:t>
            </a:r>
            <a:endParaRPr lang="en-US" sz="2400"/>
          </a:p>
        </p:txBody>
      </p:sp>
      <p:grpSp>
        <p:nvGrpSpPr>
          <p:cNvPr id="697363" name="Group 19"/>
          <p:cNvGrpSpPr>
            <a:grpSpLocks/>
          </p:cNvGrpSpPr>
          <p:nvPr/>
        </p:nvGrpSpPr>
        <p:grpSpPr bwMode="auto">
          <a:xfrm>
            <a:off x="6038850" y="3082925"/>
            <a:ext cx="2270125" cy="1446213"/>
            <a:chOff x="3600" y="2064"/>
            <a:chExt cx="1430" cy="911"/>
          </a:xfrm>
        </p:grpSpPr>
        <p:sp>
          <p:nvSpPr>
            <p:cNvPr id="88110" name="Line 20"/>
            <p:cNvSpPr>
              <a:spLocks noChangeShapeType="1"/>
            </p:cNvSpPr>
            <p:nvPr/>
          </p:nvSpPr>
          <p:spPr bwMode="auto">
            <a:xfrm>
              <a:off x="3600" y="2064"/>
              <a:ext cx="1104" cy="768"/>
            </a:xfrm>
            <a:prstGeom prst="line">
              <a:avLst/>
            </a:prstGeom>
            <a:noFill/>
            <a:ln w="38100">
              <a:solidFill>
                <a:srgbClr val="000099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8111" name="Text Box 21"/>
            <p:cNvSpPr txBox="1">
              <a:spLocks noChangeArrowheads="1"/>
            </p:cNvSpPr>
            <p:nvPr/>
          </p:nvSpPr>
          <p:spPr bwMode="auto">
            <a:xfrm>
              <a:off x="4704" y="2687"/>
              <a:ext cx="32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400"/>
                <a:t>D</a:t>
              </a:r>
              <a:r>
                <a:rPr lang="en-US" sz="2400" baseline="-25000"/>
                <a:t>2</a:t>
              </a:r>
              <a:endParaRPr lang="en-US" sz="2400"/>
            </a:p>
          </p:txBody>
        </p:sp>
      </p:grpSp>
      <p:sp>
        <p:nvSpPr>
          <p:cNvPr id="88082" name="Line 22"/>
          <p:cNvSpPr>
            <a:spLocks noChangeShapeType="1"/>
          </p:cNvSpPr>
          <p:nvPr/>
        </p:nvSpPr>
        <p:spPr bwMode="auto">
          <a:xfrm flipV="1">
            <a:off x="5859463" y="3159125"/>
            <a:ext cx="2133600" cy="1447800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8083" name="Text Box 23"/>
          <p:cNvSpPr txBox="1">
            <a:spLocks noChangeArrowheads="1"/>
          </p:cNvSpPr>
          <p:nvPr/>
        </p:nvSpPr>
        <p:spPr bwMode="auto">
          <a:xfrm>
            <a:off x="8053388" y="2817813"/>
            <a:ext cx="500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/>
              <a:t>S</a:t>
            </a:r>
            <a:r>
              <a:rPr lang="en-US" sz="2400" baseline="-25000"/>
              <a:t>1</a:t>
            </a:r>
            <a:endParaRPr lang="en-US" sz="2400"/>
          </a:p>
        </p:txBody>
      </p:sp>
      <p:sp>
        <p:nvSpPr>
          <p:cNvPr id="88084" name="Line 24"/>
          <p:cNvSpPr>
            <a:spLocks noChangeShapeType="1"/>
          </p:cNvSpPr>
          <p:nvPr/>
        </p:nvSpPr>
        <p:spPr bwMode="auto">
          <a:xfrm flipH="1">
            <a:off x="1211263" y="3616325"/>
            <a:ext cx="1524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8085" name="Line 25"/>
          <p:cNvSpPr>
            <a:spLocks noChangeShapeType="1"/>
          </p:cNvSpPr>
          <p:nvPr/>
        </p:nvSpPr>
        <p:spPr bwMode="auto">
          <a:xfrm>
            <a:off x="6621463" y="4073525"/>
            <a:ext cx="0" cy="9144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8086" name="Line 26"/>
          <p:cNvSpPr>
            <a:spLocks noChangeShapeType="1"/>
          </p:cNvSpPr>
          <p:nvPr/>
        </p:nvSpPr>
        <p:spPr bwMode="auto">
          <a:xfrm flipH="1">
            <a:off x="5097463" y="4073525"/>
            <a:ext cx="1524000" cy="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8087" name="Line 27"/>
          <p:cNvSpPr>
            <a:spLocks noChangeShapeType="1"/>
          </p:cNvSpPr>
          <p:nvPr/>
        </p:nvSpPr>
        <p:spPr bwMode="auto">
          <a:xfrm>
            <a:off x="2735263" y="3616325"/>
            <a:ext cx="0" cy="13716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8088" name="Text Box 28"/>
          <p:cNvSpPr txBox="1">
            <a:spLocks noChangeArrowheads="1"/>
          </p:cNvSpPr>
          <p:nvPr/>
        </p:nvSpPr>
        <p:spPr bwMode="auto">
          <a:xfrm>
            <a:off x="2643188" y="5033963"/>
            <a:ext cx="473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/>
              <a:t>Q</a:t>
            </a:r>
            <a:r>
              <a:rPr lang="en-US" sz="2000" baseline="-25000"/>
              <a:t>1</a:t>
            </a:r>
            <a:endParaRPr lang="en-US" sz="2000"/>
          </a:p>
        </p:txBody>
      </p:sp>
      <p:grpSp>
        <p:nvGrpSpPr>
          <p:cNvPr id="697373" name="Group 29"/>
          <p:cNvGrpSpPr>
            <a:grpSpLocks/>
          </p:cNvGrpSpPr>
          <p:nvPr/>
        </p:nvGrpSpPr>
        <p:grpSpPr bwMode="auto">
          <a:xfrm>
            <a:off x="2076450" y="3311525"/>
            <a:ext cx="473075" cy="2119313"/>
            <a:chOff x="1169" y="2208"/>
            <a:chExt cx="298" cy="1335"/>
          </a:xfrm>
        </p:grpSpPr>
        <p:sp>
          <p:nvSpPr>
            <p:cNvPr id="88108" name="Line 30"/>
            <p:cNvSpPr>
              <a:spLocks noChangeShapeType="1"/>
            </p:cNvSpPr>
            <p:nvPr/>
          </p:nvSpPr>
          <p:spPr bwMode="auto">
            <a:xfrm>
              <a:off x="1296" y="2208"/>
              <a:ext cx="0" cy="105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8109" name="Text Box 31"/>
            <p:cNvSpPr txBox="1">
              <a:spLocks noChangeArrowheads="1"/>
            </p:cNvSpPr>
            <p:nvPr/>
          </p:nvSpPr>
          <p:spPr bwMode="auto">
            <a:xfrm>
              <a:off x="1169" y="3293"/>
              <a:ext cx="298" cy="25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/>
                <a:t>Q</a:t>
              </a:r>
              <a:r>
                <a:rPr lang="en-US" sz="2000" baseline="-25000"/>
                <a:t>2</a:t>
              </a:r>
              <a:endParaRPr lang="en-US" sz="2400"/>
            </a:p>
          </p:txBody>
        </p:sp>
      </p:grpSp>
      <p:sp>
        <p:nvSpPr>
          <p:cNvPr id="88090" name="Text Box 32"/>
          <p:cNvSpPr txBox="1">
            <a:spLocks noChangeArrowheads="1"/>
          </p:cNvSpPr>
          <p:nvPr/>
        </p:nvSpPr>
        <p:spPr bwMode="auto">
          <a:xfrm>
            <a:off x="6392863" y="5060950"/>
            <a:ext cx="473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/>
              <a:t>Q</a:t>
            </a:r>
            <a:r>
              <a:rPr lang="en-US" sz="2000" baseline="-25000"/>
              <a:t>1</a:t>
            </a:r>
            <a:endParaRPr lang="en-US" sz="2000"/>
          </a:p>
        </p:txBody>
      </p:sp>
      <p:grpSp>
        <p:nvGrpSpPr>
          <p:cNvPr id="697377" name="Group 33"/>
          <p:cNvGrpSpPr>
            <a:grpSpLocks/>
          </p:cNvGrpSpPr>
          <p:nvPr/>
        </p:nvGrpSpPr>
        <p:grpSpPr bwMode="auto">
          <a:xfrm>
            <a:off x="6932613" y="3844925"/>
            <a:ext cx="473075" cy="1612900"/>
            <a:chOff x="4228" y="2544"/>
            <a:chExt cx="298" cy="1016"/>
          </a:xfrm>
        </p:grpSpPr>
        <p:sp>
          <p:nvSpPr>
            <p:cNvPr id="88106" name="Line 34"/>
            <p:cNvSpPr>
              <a:spLocks noChangeShapeType="1"/>
            </p:cNvSpPr>
            <p:nvPr/>
          </p:nvSpPr>
          <p:spPr bwMode="auto">
            <a:xfrm>
              <a:off x="4324" y="2544"/>
              <a:ext cx="0" cy="72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8107" name="Text Box 35"/>
            <p:cNvSpPr txBox="1">
              <a:spLocks noChangeArrowheads="1"/>
            </p:cNvSpPr>
            <p:nvPr/>
          </p:nvSpPr>
          <p:spPr bwMode="auto">
            <a:xfrm>
              <a:off x="4228" y="3310"/>
              <a:ext cx="298" cy="25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/>
                <a:t>Q</a:t>
              </a:r>
              <a:r>
                <a:rPr lang="en-US" sz="2000" baseline="-25000"/>
                <a:t>2</a:t>
              </a:r>
              <a:endParaRPr lang="en-US" sz="2400"/>
            </a:p>
          </p:txBody>
        </p:sp>
      </p:grpSp>
      <p:grpSp>
        <p:nvGrpSpPr>
          <p:cNvPr id="697380" name="Group 36"/>
          <p:cNvGrpSpPr>
            <a:grpSpLocks/>
          </p:cNvGrpSpPr>
          <p:nvPr/>
        </p:nvGrpSpPr>
        <p:grpSpPr bwMode="auto">
          <a:xfrm>
            <a:off x="677863" y="3079750"/>
            <a:ext cx="1600200" cy="396875"/>
            <a:chOff x="288" y="2062"/>
            <a:chExt cx="1008" cy="250"/>
          </a:xfrm>
        </p:grpSpPr>
        <p:sp>
          <p:nvSpPr>
            <p:cNvPr id="88104" name="Line 37"/>
            <p:cNvSpPr>
              <a:spLocks noChangeShapeType="1"/>
            </p:cNvSpPr>
            <p:nvPr/>
          </p:nvSpPr>
          <p:spPr bwMode="auto">
            <a:xfrm flipH="1">
              <a:off x="624" y="2208"/>
              <a:ext cx="6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8105" name="Text Box 38"/>
            <p:cNvSpPr txBox="1">
              <a:spLocks noChangeArrowheads="1"/>
            </p:cNvSpPr>
            <p:nvPr/>
          </p:nvSpPr>
          <p:spPr bwMode="auto">
            <a:xfrm>
              <a:off x="288" y="2062"/>
              <a:ext cx="281" cy="25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/>
                <a:t>P</a:t>
              </a:r>
              <a:r>
                <a:rPr lang="en-US" sz="2000" baseline="-25000"/>
                <a:t>2</a:t>
              </a:r>
              <a:endParaRPr lang="en-US" sz="2400"/>
            </a:p>
          </p:txBody>
        </p:sp>
      </p:grpSp>
      <p:sp>
        <p:nvSpPr>
          <p:cNvPr id="88093" name="Text Box 39"/>
          <p:cNvSpPr txBox="1">
            <a:spLocks noChangeArrowheads="1"/>
          </p:cNvSpPr>
          <p:nvPr/>
        </p:nvSpPr>
        <p:spPr bwMode="auto">
          <a:xfrm>
            <a:off x="677863" y="3384550"/>
            <a:ext cx="446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/>
              <a:t>P</a:t>
            </a:r>
            <a:r>
              <a:rPr lang="en-US" sz="2000" baseline="-25000"/>
              <a:t>1</a:t>
            </a:r>
            <a:endParaRPr lang="en-US" sz="2400"/>
          </a:p>
        </p:txBody>
      </p:sp>
      <p:sp>
        <p:nvSpPr>
          <p:cNvPr id="88094" name="Text Box 40"/>
          <p:cNvSpPr txBox="1">
            <a:spLocks noChangeArrowheads="1"/>
          </p:cNvSpPr>
          <p:nvPr/>
        </p:nvSpPr>
        <p:spPr bwMode="auto">
          <a:xfrm>
            <a:off x="4640263" y="3917950"/>
            <a:ext cx="446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000"/>
              <a:t>P</a:t>
            </a:r>
            <a:r>
              <a:rPr lang="en-US" sz="2000" baseline="-25000"/>
              <a:t>1</a:t>
            </a:r>
            <a:endParaRPr lang="en-US" sz="2400"/>
          </a:p>
        </p:txBody>
      </p:sp>
      <p:grpSp>
        <p:nvGrpSpPr>
          <p:cNvPr id="697385" name="Group 41"/>
          <p:cNvGrpSpPr>
            <a:grpSpLocks/>
          </p:cNvGrpSpPr>
          <p:nvPr/>
        </p:nvGrpSpPr>
        <p:grpSpPr bwMode="auto">
          <a:xfrm>
            <a:off x="4640263" y="3460750"/>
            <a:ext cx="2362200" cy="396875"/>
            <a:chOff x="2784" y="2302"/>
            <a:chExt cx="1488" cy="250"/>
          </a:xfrm>
        </p:grpSpPr>
        <p:sp>
          <p:nvSpPr>
            <p:cNvPr id="88102" name="Line 42"/>
            <p:cNvSpPr>
              <a:spLocks noChangeShapeType="1"/>
            </p:cNvSpPr>
            <p:nvPr/>
          </p:nvSpPr>
          <p:spPr bwMode="auto">
            <a:xfrm flipH="1">
              <a:off x="3072" y="2496"/>
              <a:ext cx="12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8103" name="Text Box 43"/>
            <p:cNvSpPr txBox="1">
              <a:spLocks noChangeArrowheads="1"/>
            </p:cNvSpPr>
            <p:nvPr/>
          </p:nvSpPr>
          <p:spPr bwMode="auto">
            <a:xfrm>
              <a:off x="2784" y="2302"/>
              <a:ext cx="281" cy="250"/>
            </a:xfrm>
            <a:prstGeom prst="rect">
              <a:avLst/>
            </a:prstGeom>
            <a:noFill/>
            <a:ln w="2857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sz="2000"/>
                <a:t>P</a:t>
              </a:r>
              <a:r>
                <a:rPr lang="en-US" sz="2000" baseline="-25000"/>
                <a:t>2</a:t>
              </a:r>
              <a:endParaRPr lang="en-US" sz="2400"/>
            </a:p>
          </p:txBody>
        </p:sp>
      </p:grpSp>
      <p:sp>
        <p:nvSpPr>
          <p:cNvPr id="697388" name="AutoShape 44"/>
          <p:cNvSpPr>
            <a:spLocks noChangeArrowheads="1"/>
          </p:cNvSpPr>
          <p:nvPr/>
        </p:nvSpPr>
        <p:spPr bwMode="auto">
          <a:xfrm>
            <a:off x="2735263" y="2930525"/>
            <a:ext cx="457200" cy="22860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bg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697389" name="AutoShape 45"/>
          <p:cNvSpPr>
            <a:spLocks noChangeArrowheads="1"/>
          </p:cNvSpPr>
          <p:nvPr/>
        </p:nvSpPr>
        <p:spPr bwMode="auto">
          <a:xfrm>
            <a:off x="6011863" y="3463925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bg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88098" name="Text Box 46"/>
          <p:cNvSpPr txBox="1">
            <a:spLocks noChangeArrowheads="1"/>
          </p:cNvSpPr>
          <p:nvPr/>
        </p:nvSpPr>
        <p:spPr bwMode="auto">
          <a:xfrm>
            <a:off x="1820863" y="5519738"/>
            <a:ext cx="157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>
                <a:solidFill>
                  <a:srgbClr val="2E5D7A"/>
                </a:solidFill>
              </a:rPr>
              <a:t>New Cars</a:t>
            </a:r>
            <a:endParaRPr lang="en-US" sz="2400">
              <a:solidFill>
                <a:srgbClr val="2E5D7A"/>
              </a:solidFill>
            </a:endParaRPr>
          </a:p>
        </p:txBody>
      </p:sp>
      <p:sp>
        <p:nvSpPr>
          <p:cNvPr id="88099" name="Text Box 47"/>
          <p:cNvSpPr txBox="1">
            <a:spLocks noChangeArrowheads="1"/>
          </p:cNvSpPr>
          <p:nvPr/>
        </p:nvSpPr>
        <p:spPr bwMode="auto">
          <a:xfrm>
            <a:off x="6019800" y="5486400"/>
            <a:ext cx="1693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400" b="1">
                <a:solidFill>
                  <a:srgbClr val="2E5D7A"/>
                </a:solidFill>
              </a:rPr>
              <a:t>Used Cars</a:t>
            </a:r>
            <a:endParaRPr lang="en-US" sz="2400">
              <a:solidFill>
                <a:srgbClr val="2E5D7A"/>
              </a:solidFill>
            </a:endParaRPr>
          </a:p>
        </p:txBody>
      </p:sp>
      <p:sp>
        <p:nvSpPr>
          <p:cNvPr id="697392" name="AutoShape 48"/>
          <p:cNvSpPr>
            <a:spLocks noChangeArrowheads="1"/>
          </p:cNvSpPr>
          <p:nvPr/>
        </p:nvSpPr>
        <p:spPr bwMode="auto">
          <a:xfrm>
            <a:off x="6621463" y="4683125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  <p:sp>
        <p:nvSpPr>
          <p:cNvPr id="697393" name="AutoShape 49"/>
          <p:cNvSpPr>
            <a:spLocks noChangeArrowheads="1"/>
          </p:cNvSpPr>
          <p:nvPr/>
        </p:nvSpPr>
        <p:spPr bwMode="auto">
          <a:xfrm rot="10800000">
            <a:off x="2278063" y="4683125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97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9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97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697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697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97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97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697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97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97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7388" grpId="0" animBg="1"/>
      <p:bldP spid="697389" grpId="0" animBg="1"/>
      <p:bldP spid="697392" grpId="0" animBg="1"/>
      <p:bldP spid="69739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66850" y="457200"/>
            <a:ext cx="7534275" cy="1247775"/>
          </a:xfrm>
        </p:spPr>
        <p:txBody>
          <a:bodyPr/>
          <a:lstStyle/>
          <a:p>
            <a:pPr eaLnBrk="1" hangingPunct="1"/>
            <a:r>
              <a:rPr lang="en-US" sz="3700"/>
              <a:t>Implications of Clean Fuel Alternatives</a:t>
            </a:r>
          </a:p>
        </p:txBody>
      </p:sp>
      <p:sp>
        <p:nvSpPr>
          <p:cNvPr id="69837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143000" y="1981200"/>
            <a:ext cx="7772400" cy="4038600"/>
          </a:xfrm>
        </p:spPr>
        <p:txBody>
          <a:bodyPr/>
          <a:lstStyle/>
          <a:p>
            <a:pPr eaLnBrk="1" hangingPunct="1">
              <a:lnSpc>
                <a:spcPct val="95000"/>
              </a:lnSpc>
            </a:pPr>
            <a:r>
              <a:rPr lang="en-US"/>
              <a:t>Advanced fuels are required only in the dirtier regions of the country</a:t>
            </a:r>
          </a:p>
          <a:p>
            <a:pPr eaLnBrk="1" hangingPunct="1">
              <a:lnSpc>
                <a:spcPct val="95000"/>
              </a:lnSpc>
            </a:pPr>
            <a:r>
              <a:rPr lang="en-US"/>
              <a:t>Since this aligns </a:t>
            </a:r>
            <a:r>
              <a:rPr lang="en-US" i="1"/>
              <a:t>higher</a:t>
            </a:r>
            <a:r>
              <a:rPr lang="en-US"/>
              <a:t> MSC of developing and using new fuels with </a:t>
            </a:r>
            <a:r>
              <a:rPr lang="en-US" i="1"/>
              <a:t>higher</a:t>
            </a:r>
            <a:r>
              <a:rPr lang="en-US"/>
              <a:t> MSB of cleaning up in dirtier regions, it may approach an </a:t>
            </a:r>
            <a:r>
              <a:rPr lang="en-US" b="1"/>
              <a:t>efficient solution</a:t>
            </a:r>
            <a:r>
              <a:rPr lang="en-US"/>
              <a:t> </a:t>
            </a:r>
          </a:p>
        </p:txBody>
      </p:sp>
      <p:sp>
        <p:nvSpPr>
          <p:cNvPr id="90115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/>
            <a:fld id="{E41A0F1B-C418-4E48-B4BE-9799A6AF9B3E}" type="slidenum">
              <a:rPr lang="en-US" sz="1200">
                <a:solidFill>
                  <a:schemeClr val="tx2"/>
                </a:solidFill>
              </a:rPr>
              <a:pPr algn="r"/>
              <a:t>20</a:t>
            </a:fld>
            <a:endParaRPr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8371" grpId="0" build="p" bldLvl="2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466850" y="457200"/>
            <a:ext cx="7534275" cy="1247775"/>
          </a:xfrm>
        </p:spPr>
        <p:txBody>
          <a:bodyPr/>
          <a:lstStyle/>
          <a:p>
            <a:pPr eaLnBrk="1" hangingPunct="1"/>
            <a:r>
              <a:rPr lang="en-US" sz="3700"/>
              <a:t>Implications of Clean Fuel Alternatives</a:t>
            </a:r>
          </a:p>
        </p:txBody>
      </p:sp>
      <p:sp>
        <p:nvSpPr>
          <p:cNvPr id="90115" name="Slide Number Placeholder 4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1A0F1B-C418-4E48-B4BE-9799A6AF9B3E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1C1C34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1C1C34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F6F68B1-075E-44F5-8453-4C50875480BF}"/>
              </a:ext>
            </a:extLst>
          </p:cNvPr>
          <p:cNvPicPr>
            <a:picLocks noGrp="1"/>
          </p:cNvPicPr>
          <p:nvPr>
            <p:ph idx="4294967295"/>
          </p:nvPr>
        </p:nvPicPr>
        <p:blipFill rotWithShape="1">
          <a:blip r:embed="rId3"/>
          <a:srcRect l="38001" t="45000" r="33748" b="26552"/>
          <a:stretch/>
        </p:blipFill>
        <p:spPr bwMode="auto">
          <a:xfrm>
            <a:off x="1219201" y="1981200"/>
            <a:ext cx="6930492" cy="42672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71853504"/>
      </p:ext>
    </p:extLst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1_CallanThomas2">
  <a:themeElements>
    <a:clrScheme name="1_CallanThomas2 9">
      <a:dk1>
        <a:srgbClr val="000000"/>
      </a:dk1>
      <a:lt1>
        <a:srgbClr val="FFFFFF"/>
      </a:lt1>
      <a:dk2>
        <a:srgbClr val="1C1C34"/>
      </a:dk2>
      <a:lt2>
        <a:srgbClr val="000066"/>
      </a:lt2>
      <a:accent1>
        <a:srgbClr val="DDDDDD"/>
      </a:accent1>
      <a:accent2>
        <a:srgbClr val="6699CC"/>
      </a:accent2>
      <a:accent3>
        <a:srgbClr val="FFFFFF"/>
      </a:accent3>
      <a:accent4>
        <a:srgbClr val="000000"/>
      </a:accent4>
      <a:accent5>
        <a:srgbClr val="EBEBEB"/>
      </a:accent5>
      <a:accent6>
        <a:srgbClr val="5C8AB9"/>
      </a:accent6>
      <a:hlink>
        <a:srgbClr val="005A58"/>
      </a:hlink>
      <a:folHlink>
        <a:srgbClr val="808000"/>
      </a:folHlink>
    </a:clrScheme>
    <a:fontScheme name="1_CallanThomas2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CallanThomas2 1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5C5C8A"/>
        </a:accent6>
        <a:hlink>
          <a:srgbClr val="FFFF99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allanThomas2 2">
        <a:dk1>
          <a:srgbClr val="CC99FF"/>
        </a:dk1>
        <a:lt1>
          <a:srgbClr val="FFFFFF"/>
        </a:lt1>
        <a:dk2>
          <a:srgbClr val="400040"/>
        </a:dk2>
        <a:lt2>
          <a:srgbClr val="FFFFFF"/>
        </a:lt2>
        <a:accent1>
          <a:srgbClr val="FF66FF"/>
        </a:accent1>
        <a:accent2>
          <a:srgbClr val="CC00CC"/>
        </a:accent2>
        <a:accent3>
          <a:srgbClr val="AFAAAF"/>
        </a:accent3>
        <a:accent4>
          <a:srgbClr val="DADADA"/>
        </a:accent4>
        <a:accent5>
          <a:srgbClr val="FFB8FF"/>
        </a:accent5>
        <a:accent6>
          <a:srgbClr val="B900B9"/>
        </a:accent6>
        <a:hlink>
          <a:srgbClr val="FF7C80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allanThomas2 3">
        <a:dk1>
          <a:srgbClr val="CC99FF"/>
        </a:dk1>
        <a:lt1>
          <a:srgbClr val="FFFFFF"/>
        </a:lt1>
        <a:dk2>
          <a:srgbClr val="34022D"/>
        </a:dk2>
        <a:lt2>
          <a:srgbClr val="FFFFFF"/>
        </a:lt2>
        <a:accent1>
          <a:srgbClr val="775EC8"/>
        </a:accent1>
        <a:accent2>
          <a:srgbClr val="9933FF"/>
        </a:accent2>
        <a:accent3>
          <a:srgbClr val="AEAAAD"/>
        </a:accent3>
        <a:accent4>
          <a:srgbClr val="DADADA"/>
        </a:accent4>
        <a:accent5>
          <a:srgbClr val="BDB6E0"/>
        </a:accent5>
        <a:accent6>
          <a:srgbClr val="8A2DE7"/>
        </a:accent6>
        <a:hlink>
          <a:srgbClr val="993366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allanThomas2 4">
        <a:dk1>
          <a:srgbClr val="FFFFCC"/>
        </a:dk1>
        <a:lt1>
          <a:srgbClr val="FFFFFF"/>
        </a:lt1>
        <a:dk2>
          <a:srgbClr val="000066"/>
        </a:dk2>
        <a:lt2>
          <a:srgbClr val="FFFFFF"/>
        </a:lt2>
        <a:accent1>
          <a:srgbClr val="0078F0"/>
        </a:accent1>
        <a:accent2>
          <a:srgbClr val="CCECFF"/>
        </a:accent2>
        <a:accent3>
          <a:srgbClr val="AAAAB8"/>
        </a:accent3>
        <a:accent4>
          <a:srgbClr val="DADADA"/>
        </a:accent4>
        <a:accent5>
          <a:srgbClr val="AABEF6"/>
        </a:accent5>
        <a:accent6>
          <a:srgbClr val="B9D6E7"/>
        </a:accent6>
        <a:hlink>
          <a:srgbClr val="33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allanThomas2 5">
        <a:dk1>
          <a:srgbClr val="00FFFF"/>
        </a:dk1>
        <a:lt1>
          <a:srgbClr val="FFFFFF"/>
        </a:lt1>
        <a:dk2>
          <a:srgbClr val="4E009C"/>
        </a:dk2>
        <a:lt2>
          <a:srgbClr val="FFFFFF"/>
        </a:lt2>
        <a:accent1>
          <a:srgbClr val="00A8A4"/>
        </a:accent1>
        <a:accent2>
          <a:srgbClr val="3399FF"/>
        </a:accent2>
        <a:accent3>
          <a:srgbClr val="B2AACB"/>
        </a:accent3>
        <a:accent4>
          <a:srgbClr val="DADADA"/>
        </a:accent4>
        <a:accent5>
          <a:srgbClr val="AAD1CF"/>
        </a:accent5>
        <a:accent6>
          <a:srgbClr val="2D8A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allanThomas2 6">
        <a:dk1>
          <a:srgbClr val="CCCC33"/>
        </a:dk1>
        <a:lt1>
          <a:srgbClr val="FFFFFF"/>
        </a:lt1>
        <a:dk2>
          <a:srgbClr val="003300"/>
        </a:dk2>
        <a:lt2>
          <a:srgbClr val="FFFFCC"/>
        </a:lt2>
        <a:accent1>
          <a:srgbClr val="008000"/>
        </a:accent1>
        <a:accent2>
          <a:srgbClr val="669900"/>
        </a:accent2>
        <a:accent3>
          <a:srgbClr val="AAADAA"/>
        </a:accent3>
        <a:accent4>
          <a:srgbClr val="DADADA"/>
        </a:accent4>
        <a:accent5>
          <a:srgbClr val="AAC0AA"/>
        </a:accent5>
        <a:accent6>
          <a:srgbClr val="5C8A00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allanThomas2 7">
        <a:dk1>
          <a:srgbClr val="CCCC99"/>
        </a:dk1>
        <a:lt1>
          <a:srgbClr val="FFFFFF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E2CAAA"/>
        </a:accent5>
        <a:accent6>
          <a:srgbClr val="8A5C2D"/>
        </a:accent6>
        <a:hlink>
          <a:srgbClr val="FFFFCC"/>
        </a:hlink>
        <a:folHlink>
          <a:srgbClr val="DDD8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allanThomas2 8">
        <a:dk1>
          <a:srgbClr val="204162"/>
        </a:dk1>
        <a:lt1>
          <a:srgbClr val="FFFFFF"/>
        </a:lt1>
        <a:dk2>
          <a:srgbClr val="204162"/>
        </a:dk2>
        <a:lt2>
          <a:srgbClr val="003300"/>
        </a:lt2>
        <a:accent1>
          <a:srgbClr val="99CC00"/>
        </a:accent1>
        <a:accent2>
          <a:srgbClr val="336633"/>
        </a:accent2>
        <a:accent3>
          <a:srgbClr val="FFFFFF"/>
        </a:accent3>
        <a:accent4>
          <a:srgbClr val="1A3653"/>
        </a:accent4>
        <a:accent5>
          <a:srgbClr val="CAE2AA"/>
        </a:accent5>
        <a:accent6>
          <a:srgbClr val="2D5C2D"/>
        </a:accent6>
        <a:hlink>
          <a:srgbClr val="6666FF"/>
        </a:hlink>
        <a:folHlink>
          <a:srgbClr val="C5C2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allanThomas2 9">
        <a:dk1>
          <a:srgbClr val="000000"/>
        </a:dk1>
        <a:lt1>
          <a:srgbClr val="FFFFFF"/>
        </a:lt1>
        <a:dk2>
          <a:srgbClr val="1C1C34"/>
        </a:dk2>
        <a:lt2>
          <a:srgbClr val="000066"/>
        </a:lt2>
        <a:accent1>
          <a:srgbClr val="DDDDDD"/>
        </a:accent1>
        <a:accent2>
          <a:srgbClr val="6699CC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5C8AB9"/>
        </a:accent6>
        <a:hlink>
          <a:srgbClr val="005A58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CallanThomas2">
  <a:themeElements>
    <a:clrScheme name="2_CallanThomas2 9">
      <a:dk1>
        <a:srgbClr val="000000"/>
      </a:dk1>
      <a:lt1>
        <a:srgbClr val="FFFFFF"/>
      </a:lt1>
      <a:dk2>
        <a:srgbClr val="1C1C34"/>
      </a:dk2>
      <a:lt2>
        <a:srgbClr val="000066"/>
      </a:lt2>
      <a:accent1>
        <a:srgbClr val="DDDDDD"/>
      </a:accent1>
      <a:accent2>
        <a:srgbClr val="6699CC"/>
      </a:accent2>
      <a:accent3>
        <a:srgbClr val="FFFFFF"/>
      </a:accent3>
      <a:accent4>
        <a:srgbClr val="000000"/>
      </a:accent4>
      <a:accent5>
        <a:srgbClr val="EBEBEB"/>
      </a:accent5>
      <a:accent6>
        <a:srgbClr val="5C8AB9"/>
      </a:accent6>
      <a:hlink>
        <a:srgbClr val="005A58"/>
      </a:hlink>
      <a:folHlink>
        <a:srgbClr val="808000"/>
      </a:folHlink>
    </a:clrScheme>
    <a:fontScheme name="2_CallanThomas2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2_CallanThomas2 1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5C5C8A"/>
        </a:accent6>
        <a:hlink>
          <a:srgbClr val="FFFF99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allanThomas2 2">
        <a:dk1>
          <a:srgbClr val="CC99FF"/>
        </a:dk1>
        <a:lt1>
          <a:srgbClr val="FFFFFF"/>
        </a:lt1>
        <a:dk2>
          <a:srgbClr val="400040"/>
        </a:dk2>
        <a:lt2>
          <a:srgbClr val="FFFFFF"/>
        </a:lt2>
        <a:accent1>
          <a:srgbClr val="FF66FF"/>
        </a:accent1>
        <a:accent2>
          <a:srgbClr val="CC00CC"/>
        </a:accent2>
        <a:accent3>
          <a:srgbClr val="AFAAAF"/>
        </a:accent3>
        <a:accent4>
          <a:srgbClr val="DADADA"/>
        </a:accent4>
        <a:accent5>
          <a:srgbClr val="FFB8FF"/>
        </a:accent5>
        <a:accent6>
          <a:srgbClr val="B900B9"/>
        </a:accent6>
        <a:hlink>
          <a:srgbClr val="FF7C80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allanThomas2 3">
        <a:dk1>
          <a:srgbClr val="CC99FF"/>
        </a:dk1>
        <a:lt1>
          <a:srgbClr val="FFFFFF"/>
        </a:lt1>
        <a:dk2>
          <a:srgbClr val="34022D"/>
        </a:dk2>
        <a:lt2>
          <a:srgbClr val="FFFFFF"/>
        </a:lt2>
        <a:accent1>
          <a:srgbClr val="775EC8"/>
        </a:accent1>
        <a:accent2>
          <a:srgbClr val="9933FF"/>
        </a:accent2>
        <a:accent3>
          <a:srgbClr val="AEAAAD"/>
        </a:accent3>
        <a:accent4>
          <a:srgbClr val="DADADA"/>
        </a:accent4>
        <a:accent5>
          <a:srgbClr val="BDB6E0"/>
        </a:accent5>
        <a:accent6>
          <a:srgbClr val="8A2DE7"/>
        </a:accent6>
        <a:hlink>
          <a:srgbClr val="993366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allanThomas2 4">
        <a:dk1>
          <a:srgbClr val="FFFFCC"/>
        </a:dk1>
        <a:lt1>
          <a:srgbClr val="FFFFFF"/>
        </a:lt1>
        <a:dk2>
          <a:srgbClr val="000066"/>
        </a:dk2>
        <a:lt2>
          <a:srgbClr val="FFFFFF"/>
        </a:lt2>
        <a:accent1>
          <a:srgbClr val="0078F0"/>
        </a:accent1>
        <a:accent2>
          <a:srgbClr val="CCECFF"/>
        </a:accent2>
        <a:accent3>
          <a:srgbClr val="AAAAB8"/>
        </a:accent3>
        <a:accent4>
          <a:srgbClr val="DADADA"/>
        </a:accent4>
        <a:accent5>
          <a:srgbClr val="AABEF6"/>
        </a:accent5>
        <a:accent6>
          <a:srgbClr val="B9D6E7"/>
        </a:accent6>
        <a:hlink>
          <a:srgbClr val="33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allanThomas2 5">
        <a:dk1>
          <a:srgbClr val="00FFFF"/>
        </a:dk1>
        <a:lt1>
          <a:srgbClr val="FFFFFF"/>
        </a:lt1>
        <a:dk2>
          <a:srgbClr val="4E009C"/>
        </a:dk2>
        <a:lt2>
          <a:srgbClr val="FFFFFF"/>
        </a:lt2>
        <a:accent1>
          <a:srgbClr val="00A8A4"/>
        </a:accent1>
        <a:accent2>
          <a:srgbClr val="3399FF"/>
        </a:accent2>
        <a:accent3>
          <a:srgbClr val="B2AACB"/>
        </a:accent3>
        <a:accent4>
          <a:srgbClr val="DADADA"/>
        </a:accent4>
        <a:accent5>
          <a:srgbClr val="AAD1CF"/>
        </a:accent5>
        <a:accent6>
          <a:srgbClr val="2D8A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allanThomas2 6">
        <a:dk1>
          <a:srgbClr val="CCCC33"/>
        </a:dk1>
        <a:lt1>
          <a:srgbClr val="FFFFFF"/>
        </a:lt1>
        <a:dk2>
          <a:srgbClr val="003300"/>
        </a:dk2>
        <a:lt2>
          <a:srgbClr val="FFFFCC"/>
        </a:lt2>
        <a:accent1>
          <a:srgbClr val="008000"/>
        </a:accent1>
        <a:accent2>
          <a:srgbClr val="669900"/>
        </a:accent2>
        <a:accent3>
          <a:srgbClr val="AAADAA"/>
        </a:accent3>
        <a:accent4>
          <a:srgbClr val="DADADA"/>
        </a:accent4>
        <a:accent5>
          <a:srgbClr val="AAC0AA"/>
        </a:accent5>
        <a:accent6>
          <a:srgbClr val="5C8A00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allanThomas2 7">
        <a:dk1>
          <a:srgbClr val="CCCC99"/>
        </a:dk1>
        <a:lt1>
          <a:srgbClr val="FFFFFF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E2CAAA"/>
        </a:accent5>
        <a:accent6>
          <a:srgbClr val="8A5C2D"/>
        </a:accent6>
        <a:hlink>
          <a:srgbClr val="FFFFCC"/>
        </a:hlink>
        <a:folHlink>
          <a:srgbClr val="DDD8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allanThomas2 8">
        <a:dk1>
          <a:srgbClr val="204162"/>
        </a:dk1>
        <a:lt1>
          <a:srgbClr val="FFFFFF"/>
        </a:lt1>
        <a:dk2>
          <a:srgbClr val="204162"/>
        </a:dk2>
        <a:lt2>
          <a:srgbClr val="003300"/>
        </a:lt2>
        <a:accent1>
          <a:srgbClr val="99CC00"/>
        </a:accent1>
        <a:accent2>
          <a:srgbClr val="336633"/>
        </a:accent2>
        <a:accent3>
          <a:srgbClr val="FFFFFF"/>
        </a:accent3>
        <a:accent4>
          <a:srgbClr val="1A3653"/>
        </a:accent4>
        <a:accent5>
          <a:srgbClr val="CAE2AA"/>
        </a:accent5>
        <a:accent6>
          <a:srgbClr val="2D5C2D"/>
        </a:accent6>
        <a:hlink>
          <a:srgbClr val="6666FF"/>
        </a:hlink>
        <a:folHlink>
          <a:srgbClr val="C5C2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allanThomas2 9">
        <a:dk1>
          <a:srgbClr val="000000"/>
        </a:dk1>
        <a:lt1>
          <a:srgbClr val="FFFFFF"/>
        </a:lt1>
        <a:dk2>
          <a:srgbClr val="1C1C34"/>
        </a:dk2>
        <a:lt2>
          <a:srgbClr val="000066"/>
        </a:lt2>
        <a:accent1>
          <a:srgbClr val="DDDDDD"/>
        </a:accent1>
        <a:accent2>
          <a:srgbClr val="6699CC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5C8AB9"/>
        </a:accent6>
        <a:hlink>
          <a:srgbClr val="005A58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6_CallanThomas2">
  <a:themeElements>
    <a:clrScheme name="6_CallanThomas2 9">
      <a:dk1>
        <a:srgbClr val="000000"/>
      </a:dk1>
      <a:lt1>
        <a:srgbClr val="FFFFFF"/>
      </a:lt1>
      <a:dk2>
        <a:srgbClr val="1C1C34"/>
      </a:dk2>
      <a:lt2>
        <a:srgbClr val="000066"/>
      </a:lt2>
      <a:accent1>
        <a:srgbClr val="DDDDDD"/>
      </a:accent1>
      <a:accent2>
        <a:srgbClr val="6699CC"/>
      </a:accent2>
      <a:accent3>
        <a:srgbClr val="FFFFFF"/>
      </a:accent3>
      <a:accent4>
        <a:srgbClr val="000000"/>
      </a:accent4>
      <a:accent5>
        <a:srgbClr val="EBEBEB"/>
      </a:accent5>
      <a:accent6>
        <a:srgbClr val="5C8AB9"/>
      </a:accent6>
      <a:hlink>
        <a:srgbClr val="005A58"/>
      </a:hlink>
      <a:folHlink>
        <a:srgbClr val="808000"/>
      </a:folHlink>
    </a:clrScheme>
    <a:fontScheme name="6_CallanThomas2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CallanThomas2 1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5C5C8A"/>
        </a:accent6>
        <a:hlink>
          <a:srgbClr val="FFFF99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allanThomas2 2">
        <a:dk1>
          <a:srgbClr val="CC99FF"/>
        </a:dk1>
        <a:lt1>
          <a:srgbClr val="FFFFFF"/>
        </a:lt1>
        <a:dk2>
          <a:srgbClr val="400040"/>
        </a:dk2>
        <a:lt2>
          <a:srgbClr val="FFFFFF"/>
        </a:lt2>
        <a:accent1>
          <a:srgbClr val="FF66FF"/>
        </a:accent1>
        <a:accent2>
          <a:srgbClr val="CC00CC"/>
        </a:accent2>
        <a:accent3>
          <a:srgbClr val="AFAAAF"/>
        </a:accent3>
        <a:accent4>
          <a:srgbClr val="DADADA"/>
        </a:accent4>
        <a:accent5>
          <a:srgbClr val="FFB8FF"/>
        </a:accent5>
        <a:accent6>
          <a:srgbClr val="B900B9"/>
        </a:accent6>
        <a:hlink>
          <a:srgbClr val="FF7C80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allanThomas2 3">
        <a:dk1>
          <a:srgbClr val="CC99FF"/>
        </a:dk1>
        <a:lt1>
          <a:srgbClr val="FFFFFF"/>
        </a:lt1>
        <a:dk2>
          <a:srgbClr val="34022D"/>
        </a:dk2>
        <a:lt2>
          <a:srgbClr val="FFFFFF"/>
        </a:lt2>
        <a:accent1>
          <a:srgbClr val="775EC8"/>
        </a:accent1>
        <a:accent2>
          <a:srgbClr val="9933FF"/>
        </a:accent2>
        <a:accent3>
          <a:srgbClr val="AEAAAD"/>
        </a:accent3>
        <a:accent4>
          <a:srgbClr val="DADADA"/>
        </a:accent4>
        <a:accent5>
          <a:srgbClr val="BDB6E0"/>
        </a:accent5>
        <a:accent6>
          <a:srgbClr val="8A2DE7"/>
        </a:accent6>
        <a:hlink>
          <a:srgbClr val="993366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allanThomas2 4">
        <a:dk1>
          <a:srgbClr val="FFFFCC"/>
        </a:dk1>
        <a:lt1>
          <a:srgbClr val="FFFFFF"/>
        </a:lt1>
        <a:dk2>
          <a:srgbClr val="000066"/>
        </a:dk2>
        <a:lt2>
          <a:srgbClr val="FFFFFF"/>
        </a:lt2>
        <a:accent1>
          <a:srgbClr val="0078F0"/>
        </a:accent1>
        <a:accent2>
          <a:srgbClr val="CCECFF"/>
        </a:accent2>
        <a:accent3>
          <a:srgbClr val="AAAAB8"/>
        </a:accent3>
        <a:accent4>
          <a:srgbClr val="DADADA"/>
        </a:accent4>
        <a:accent5>
          <a:srgbClr val="AABEF6"/>
        </a:accent5>
        <a:accent6>
          <a:srgbClr val="B9D6E7"/>
        </a:accent6>
        <a:hlink>
          <a:srgbClr val="33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allanThomas2 5">
        <a:dk1>
          <a:srgbClr val="00FFFF"/>
        </a:dk1>
        <a:lt1>
          <a:srgbClr val="FFFFFF"/>
        </a:lt1>
        <a:dk2>
          <a:srgbClr val="4E009C"/>
        </a:dk2>
        <a:lt2>
          <a:srgbClr val="FFFFFF"/>
        </a:lt2>
        <a:accent1>
          <a:srgbClr val="00A8A4"/>
        </a:accent1>
        <a:accent2>
          <a:srgbClr val="3399FF"/>
        </a:accent2>
        <a:accent3>
          <a:srgbClr val="B2AACB"/>
        </a:accent3>
        <a:accent4>
          <a:srgbClr val="DADADA"/>
        </a:accent4>
        <a:accent5>
          <a:srgbClr val="AAD1CF"/>
        </a:accent5>
        <a:accent6>
          <a:srgbClr val="2D8A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allanThomas2 6">
        <a:dk1>
          <a:srgbClr val="CCCC33"/>
        </a:dk1>
        <a:lt1>
          <a:srgbClr val="FFFFFF"/>
        </a:lt1>
        <a:dk2>
          <a:srgbClr val="003300"/>
        </a:dk2>
        <a:lt2>
          <a:srgbClr val="FFFFCC"/>
        </a:lt2>
        <a:accent1>
          <a:srgbClr val="008000"/>
        </a:accent1>
        <a:accent2>
          <a:srgbClr val="669900"/>
        </a:accent2>
        <a:accent3>
          <a:srgbClr val="AAADAA"/>
        </a:accent3>
        <a:accent4>
          <a:srgbClr val="DADADA"/>
        </a:accent4>
        <a:accent5>
          <a:srgbClr val="AAC0AA"/>
        </a:accent5>
        <a:accent6>
          <a:srgbClr val="5C8A00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allanThomas2 7">
        <a:dk1>
          <a:srgbClr val="CCCC99"/>
        </a:dk1>
        <a:lt1>
          <a:srgbClr val="FFFFFF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E2CAAA"/>
        </a:accent5>
        <a:accent6>
          <a:srgbClr val="8A5C2D"/>
        </a:accent6>
        <a:hlink>
          <a:srgbClr val="FFFFCC"/>
        </a:hlink>
        <a:folHlink>
          <a:srgbClr val="DDD8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CallanThomas2 8">
        <a:dk1>
          <a:srgbClr val="204162"/>
        </a:dk1>
        <a:lt1>
          <a:srgbClr val="FFFFFF"/>
        </a:lt1>
        <a:dk2>
          <a:srgbClr val="204162"/>
        </a:dk2>
        <a:lt2>
          <a:srgbClr val="003300"/>
        </a:lt2>
        <a:accent1>
          <a:srgbClr val="99CC00"/>
        </a:accent1>
        <a:accent2>
          <a:srgbClr val="336633"/>
        </a:accent2>
        <a:accent3>
          <a:srgbClr val="FFFFFF"/>
        </a:accent3>
        <a:accent4>
          <a:srgbClr val="1A3653"/>
        </a:accent4>
        <a:accent5>
          <a:srgbClr val="CAE2AA"/>
        </a:accent5>
        <a:accent6>
          <a:srgbClr val="2D5C2D"/>
        </a:accent6>
        <a:hlink>
          <a:srgbClr val="6666FF"/>
        </a:hlink>
        <a:folHlink>
          <a:srgbClr val="C5C2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CallanThomas2 9">
        <a:dk1>
          <a:srgbClr val="000000"/>
        </a:dk1>
        <a:lt1>
          <a:srgbClr val="FFFFFF"/>
        </a:lt1>
        <a:dk2>
          <a:srgbClr val="1C1C34"/>
        </a:dk2>
        <a:lt2>
          <a:srgbClr val="000066"/>
        </a:lt2>
        <a:accent1>
          <a:srgbClr val="DDDDDD"/>
        </a:accent1>
        <a:accent2>
          <a:srgbClr val="6699CC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5C8AB9"/>
        </a:accent6>
        <a:hlink>
          <a:srgbClr val="005A58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CallanThomas2</Template>
  <TotalTime>0</TotalTime>
  <Words>1149</Words>
  <Application>Microsoft Office PowerPoint</Application>
  <PresentationFormat>On-screen Show (4:3)</PresentationFormat>
  <Paragraphs>152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Times New Roman</vt:lpstr>
      <vt:lpstr>Times Roman</vt:lpstr>
      <vt:lpstr>Wingdings</vt:lpstr>
      <vt:lpstr>1_CallanThomas2</vt:lpstr>
      <vt:lpstr>2_CallanThomas2</vt:lpstr>
      <vt:lpstr>Custom Design</vt:lpstr>
      <vt:lpstr>6_CallanThomas2</vt:lpstr>
      <vt:lpstr>Improving Air Quality: Controlling Mobile Sources</vt:lpstr>
      <vt:lpstr>Understanding  Urban Air Problems</vt:lpstr>
      <vt:lpstr>Measuring Urban Air Quality</vt:lpstr>
      <vt:lpstr>Photochemical Smog in Urban Areas</vt:lpstr>
      <vt:lpstr>Mobile Sources</vt:lpstr>
      <vt:lpstr>Controlling Mobile Sources 1990 Clean Air Act Amendments</vt:lpstr>
      <vt:lpstr>Emissions Reductions: Tier I</vt:lpstr>
      <vt:lpstr>Emissions Reductions: Tier II</vt:lpstr>
      <vt:lpstr>Fuel Quality Controls</vt:lpstr>
      <vt:lpstr>Clean Fuel Vehicles</vt:lpstr>
      <vt:lpstr>Analyzing  Mobile Source Controls</vt:lpstr>
      <vt:lpstr>Policy Characteristics to Analyze</vt:lpstr>
      <vt:lpstr>Absence of Benefit-Cost Analysis An Inefficient Decision Rule</vt:lpstr>
      <vt:lpstr>Benefit-Based Emission Standards</vt:lpstr>
      <vt:lpstr>Uniformity of Auto Emissions Standards</vt:lpstr>
      <vt:lpstr>Uniformity Standards Across Regions</vt:lpstr>
      <vt:lpstr>Two-tiered Standard</vt:lpstr>
      <vt:lpstr>Bias Against New Vehicles</vt:lpstr>
      <vt:lpstr>Bias Against New Vehicles</vt:lpstr>
      <vt:lpstr>Implications of Clean Fuel Alternatives</vt:lpstr>
      <vt:lpstr>Implications of Clean Fuel Alternatives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Improving Air Quality: Controlling Mobile Sources</dc:title>
  <dc:creator/>
  <cp:lastModifiedBy/>
  <cp:revision>7</cp:revision>
  <dcterms:created xsi:type="dcterms:W3CDTF">2009-08-24T14:53:59Z</dcterms:created>
  <dcterms:modified xsi:type="dcterms:W3CDTF">2021-02-19T11:32:15Z</dcterms:modified>
  <cp:contentStatus/>
</cp:coreProperties>
</file>