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6"/>
  </p:notesMasterIdLst>
  <p:handoutMasterIdLst>
    <p:handoutMasterId r:id="rId27"/>
  </p:handoutMasterIdLst>
  <p:sldIdLst>
    <p:sldId id="256" r:id="rId2"/>
    <p:sldId id="373" r:id="rId3"/>
    <p:sldId id="374" r:id="rId4"/>
    <p:sldId id="375" r:id="rId5"/>
    <p:sldId id="376" r:id="rId6"/>
    <p:sldId id="377" r:id="rId7"/>
    <p:sldId id="378" r:id="rId8"/>
    <p:sldId id="332" r:id="rId9"/>
    <p:sldId id="380" r:id="rId10"/>
    <p:sldId id="333" r:id="rId11"/>
    <p:sldId id="334" r:id="rId12"/>
    <p:sldId id="338" r:id="rId13"/>
    <p:sldId id="381" r:id="rId14"/>
    <p:sldId id="379" r:id="rId15"/>
    <p:sldId id="382" r:id="rId16"/>
    <p:sldId id="383" r:id="rId17"/>
    <p:sldId id="384" r:id="rId18"/>
    <p:sldId id="385" r:id="rId19"/>
    <p:sldId id="386" r:id="rId20"/>
    <p:sldId id="387" r:id="rId21"/>
    <p:sldId id="388" r:id="rId22"/>
    <p:sldId id="342" r:id="rId23"/>
    <p:sldId id="389" r:id="rId24"/>
    <p:sldId id="322" r:id="rId25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25" autoAdjust="0"/>
    <p:restoredTop sz="94650" autoAdjust="0"/>
  </p:normalViewPr>
  <p:slideViewPr>
    <p:cSldViewPr>
      <p:cViewPr varScale="1">
        <p:scale>
          <a:sx n="65" d="100"/>
          <a:sy n="65" d="100"/>
        </p:scale>
        <p:origin x="52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2" y="4005263"/>
            <a:ext cx="7128519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Workshop 10 – Evaluating Usability Without Users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332BFC0-AC9B-83A8-14F4-F6851F75C5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97666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Once you’ve designed your interface you need to evaluate it</a:t>
            </a:r>
          </a:p>
          <a:p>
            <a:pPr lvl="1"/>
            <a:r>
              <a:rPr lang="en-GB" dirty="0"/>
              <a:t>First inspect the design, then investigate it with users</a:t>
            </a:r>
          </a:p>
          <a:p>
            <a:pPr lvl="1"/>
            <a:r>
              <a:rPr lang="en-GB" dirty="0"/>
              <a:t>Iterate evaluation as the design develops</a:t>
            </a:r>
          </a:p>
          <a:p>
            <a:r>
              <a:rPr lang="en-GB" dirty="0"/>
              <a:t>As a designer you need to be able to identify as many interface weaknesses as possible before taking it to the users, through</a:t>
            </a:r>
          </a:p>
          <a:p>
            <a:pPr lvl="1"/>
            <a:r>
              <a:rPr lang="en-GB" dirty="0"/>
              <a:t>Preparing and carrying out cognitive walkthroughs</a:t>
            </a:r>
          </a:p>
          <a:p>
            <a:pPr lvl="1"/>
            <a:r>
              <a:rPr lang="en-GB" dirty="0"/>
              <a:t>Evaluation using usability heuristics</a:t>
            </a:r>
          </a:p>
          <a:p>
            <a:pPr lvl="1"/>
            <a:r>
              <a:rPr lang="en-GB" dirty="0"/>
              <a:t>Recording findings with evidence and predicted user consequences</a:t>
            </a:r>
          </a:p>
          <a:p>
            <a:pPr lvl="1"/>
            <a:r>
              <a:rPr lang="en-GB" dirty="0"/>
              <a:t>Recognising what an inspection can and cannot establish</a:t>
            </a:r>
          </a:p>
          <a:p>
            <a:r>
              <a:rPr lang="en-GB" dirty="0"/>
              <a:t>Finding a weakness is only the first stage – you should also be able to say where is occurs, who it could affect, and why it matters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8BBE9E4-F828-86FB-8305-0659738B2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You’ve Designed An Interface…</a:t>
            </a:r>
          </a:p>
        </p:txBody>
      </p:sp>
    </p:spTree>
    <p:extLst>
      <p:ext uri="{BB962C8B-B14F-4D97-AF65-F5344CB8AC3E}">
        <p14:creationId xmlns:p14="http://schemas.microsoft.com/office/powerpoint/2010/main" val="4290057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6B7307-6123-9B01-B4C1-155977013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design claim explains how a design decision is expected to affect users</a:t>
            </a:r>
          </a:p>
          <a:p>
            <a:pPr lvl="1"/>
            <a:r>
              <a:rPr lang="en-GB" i="1" dirty="0"/>
              <a:t>Displaying the selected date throughout booking will help users avoid booking the wrong day</a:t>
            </a:r>
          </a:p>
          <a:p>
            <a:r>
              <a:rPr lang="en-GB" dirty="0"/>
              <a:t>Basic evaluation questions</a:t>
            </a:r>
          </a:p>
          <a:p>
            <a:pPr lvl="1"/>
            <a:r>
              <a:rPr lang="en-GB" dirty="0"/>
              <a:t>Does the interface display the date where users need it?</a:t>
            </a:r>
          </a:p>
          <a:p>
            <a:pPr lvl="1"/>
            <a:r>
              <a:rPr lang="en-GB" dirty="0"/>
              <a:t>Is the date easy to notice and interpret?</a:t>
            </a:r>
          </a:p>
          <a:p>
            <a:pPr lvl="1"/>
            <a:r>
              <a:rPr lang="en-GB" dirty="0"/>
              <a:t>What evidence would we need to show that the date’s presence decreases errors?</a:t>
            </a:r>
          </a:p>
          <a:p>
            <a:pPr lvl="1"/>
            <a:endParaRPr lang="en-GB" dirty="0"/>
          </a:p>
          <a:p>
            <a:r>
              <a:rPr lang="en-GB" dirty="0"/>
              <a:t>Inspection can look at the mechanism behind the claim, but evidence of user behaviour is needed to demonstrate a reduction in errors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6C0A1FE-0D84-F04A-F822-DE3B90D26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and Design Claims</a:t>
            </a:r>
          </a:p>
        </p:txBody>
      </p:sp>
    </p:spTree>
    <p:extLst>
      <p:ext uri="{BB962C8B-B14F-4D97-AF65-F5344CB8AC3E}">
        <p14:creationId xmlns:p14="http://schemas.microsoft.com/office/powerpoint/2010/main" val="2727801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373E33E-25E8-0DCD-5DE5-36EA4D68E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834920"/>
            <a:ext cx="8229600" cy="2023080"/>
          </a:xfrm>
        </p:spPr>
        <p:txBody>
          <a:bodyPr>
            <a:normAutofit/>
          </a:bodyPr>
          <a:lstStyle/>
          <a:p>
            <a:r>
              <a:rPr lang="en-GB" dirty="0"/>
              <a:t>Evaluators may overlook problems or predict difficulties that users do not experience</a:t>
            </a:r>
          </a:p>
          <a:p>
            <a:r>
              <a:rPr lang="en-GB" dirty="0"/>
              <a:t>A user study only examines the participants and conditions included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5FF563B-26AD-6975-068C-330613BD8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Inspection and Evaluation with Users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DF665E7-FBF8-C979-BCBC-57E2A89D94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6554970"/>
              </p:ext>
            </p:extLst>
          </p:nvPr>
        </p:nvGraphicFramePr>
        <p:xfrm>
          <a:off x="457200" y="1124744"/>
          <a:ext cx="8229600" cy="356616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810544">
                  <a:extLst>
                    <a:ext uri="{9D8B030D-6E8A-4147-A177-3AD203B41FA5}">
                      <a16:colId xmlns:a16="http://schemas.microsoft.com/office/drawing/2014/main" val="3965997199"/>
                    </a:ext>
                  </a:extLst>
                </a:gridCol>
                <a:gridCol w="3240360">
                  <a:extLst>
                    <a:ext uri="{9D8B030D-6E8A-4147-A177-3AD203B41FA5}">
                      <a16:colId xmlns:a16="http://schemas.microsoft.com/office/drawing/2014/main" val="2214562636"/>
                    </a:ext>
                  </a:extLst>
                </a:gridCol>
                <a:gridCol w="3178696">
                  <a:extLst>
                    <a:ext uri="{9D8B030D-6E8A-4147-A177-3AD203B41FA5}">
                      <a16:colId xmlns:a16="http://schemas.microsoft.com/office/drawing/2014/main" val="41029557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Approach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What the evaluator does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What the evidence shows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6378909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Inspection without users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Examines the interface using tasks, user assumptions, or design principles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Reasons to predict usability difficulties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2149351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Evaluation with users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Observes interaction or gathers users’ responses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What those users did or reported under those conditions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420527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3269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1AD420B-4299-02CE-BBF8-8AEB0BBD2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Cognitive walkthrough</a:t>
            </a:r>
          </a:p>
          <a:p>
            <a:pPr lvl="1"/>
            <a:r>
              <a:rPr lang="en-GB" dirty="0"/>
              <a:t>Examines whether a specified user could discover how to complete a task</a:t>
            </a:r>
          </a:p>
          <a:p>
            <a:pPr lvl="1"/>
            <a:r>
              <a:rPr lang="en-GB" dirty="0"/>
              <a:t>Uses an action sequence to assess whether the user could learn through exploration</a:t>
            </a:r>
          </a:p>
          <a:p>
            <a:r>
              <a:rPr lang="en-GB" dirty="0"/>
              <a:t>Heuristic evaluation</a:t>
            </a:r>
          </a:p>
          <a:p>
            <a:pPr lvl="1"/>
            <a:r>
              <a:rPr lang="en-GB" dirty="0"/>
              <a:t>Examines an interface against established usability principles</a:t>
            </a:r>
          </a:p>
          <a:p>
            <a:pPr lvl="1"/>
            <a:r>
              <a:rPr lang="en-GB" dirty="0"/>
              <a:t>A broader examination for consistency, recovery, and unnecessary complexity</a:t>
            </a:r>
          </a:p>
          <a:p>
            <a:r>
              <a:rPr lang="en-GB" dirty="0"/>
              <a:t>Both require evidence from the interface and a clear explanation of the predicted difficulty</a:t>
            </a:r>
          </a:p>
          <a:p>
            <a:r>
              <a:rPr lang="en-GB" dirty="0"/>
              <a:t>The methods can identify overlapping problems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CB1AF86-79B3-881F-6124-CE47BEB0F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Inspection Methods</a:t>
            </a:r>
          </a:p>
        </p:txBody>
      </p:sp>
    </p:spTree>
    <p:extLst>
      <p:ext uri="{BB962C8B-B14F-4D97-AF65-F5344CB8AC3E}">
        <p14:creationId xmlns:p14="http://schemas.microsoft.com/office/powerpoint/2010/main" val="811152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2800D3A-2AEF-1255-6677-17AA7DCE53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Our earlier design questions are useful</a:t>
            </a:r>
          </a:p>
          <a:p>
            <a:pPr lvl="1"/>
            <a:r>
              <a:rPr lang="en-GB" dirty="0"/>
              <a:t>Where am I?</a:t>
            </a:r>
          </a:p>
          <a:p>
            <a:pPr lvl="1"/>
            <a:r>
              <a:rPr lang="en-GB" dirty="0"/>
              <a:t>What can I do?</a:t>
            </a:r>
          </a:p>
          <a:p>
            <a:pPr lvl="1"/>
            <a:r>
              <a:rPr lang="en-GB" dirty="0"/>
              <a:t>What will happen if I take this action?</a:t>
            </a:r>
          </a:p>
          <a:p>
            <a:pPr lvl="1"/>
            <a:r>
              <a:rPr lang="en-GB" dirty="0"/>
              <a:t>What has happened, and how does it affect my goal?</a:t>
            </a:r>
          </a:p>
          <a:p>
            <a:r>
              <a:rPr lang="en-GB" dirty="0"/>
              <a:t>These questions help us examine orientation, available actions, and feedback</a:t>
            </a:r>
          </a:p>
          <a:p>
            <a:endParaRPr lang="en-GB" dirty="0"/>
          </a:p>
          <a:p>
            <a:r>
              <a:rPr lang="en-GB" dirty="0"/>
              <a:t>What kind of visible evidence could be used to answer each of these questions?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BB7FBB9-F6F6-1558-115F-EAB86E8A7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User’s View of an Interface</a:t>
            </a:r>
          </a:p>
        </p:txBody>
      </p:sp>
    </p:spTree>
    <p:extLst>
      <p:ext uri="{BB962C8B-B14F-4D97-AF65-F5344CB8AC3E}">
        <p14:creationId xmlns:p14="http://schemas.microsoft.com/office/powerpoint/2010/main" val="3250034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5DAC8DB-D39A-B674-639F-54DF84B9B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Before we can undertake a cognitive walkthrough we need to define the following:</a:t>
            </a:r>
          </a:p>
          <a:p>
            <a:pPr lvl="1"/>
            <a:r>
              <a:rPr lang="en-GB" b="1" dirty="0"/>
              <a:t>User: </a:t>
            </a:r>
            <a:r>
              <a:rPr lang="en-GB" dirty="0"/>
              <a:t>relevant knowledge, experience, and access needs</a:t>
            </a:r>
          </a:p>
          <a:p>
            <a:pPr lvl="1"/>
            <a:r>
              <a:rPr lang="en-GB" b="1" dirty="0"/>
              <a:t>Goal: </a:t>
            </a:r>
            <a:r>
              <a:rPr lang="en-GB" dirty="0"/>
              <a:t>the outcome the user wants</a:t>
            </a:r>
          </a:p>
          <a:p>
            <a:pPr lvl="1"/>
            <a:r>
              <a:rPr lang="en-GB" b="1" dirty="0"/>
              <a:t>Context: </a:t>
            </a:r>
            <a:r>
              <a:rPr lang="en-GB" dirty="0"/>
              <a:t>device, environment, and relevant constraints</a:t>
            </a:r>
          </a:p>
          <a:p>
            <a:pPr lvl="1"/>
            <a:r>
              <a:rPr lang="en-GB" b="1" dirty="0"/>
              <a:t>Starting state: </a:t>
            </a:r>
            <a:r>
              <a:rPr lang="en-GB" dirty="0"/>
              <a:t>what the user sees initially</a:t>
            </a:r>
          </a:p>
          <a:p>
            <a:pPr lvl="1"/>
            <a:r>
              <a:rPr lang="en-GB" b="1" dirty="0"/>
              <a:t>Action sequence: </a:t>
            </a:r>
            <a:r>
              <a:rPr lang="en-GB" dirty="0"/>
              <a:t>the intended route to the outcome</a:t>
            </a:r>
          </a:p>
          <a:p>
            <a:r>
              <a:rPr lang="en-GB" dirty="0"/>
              <a:t>Use the interface or prototype version being evaluated</a:t>
            </a:r>
          </a:p>
          <a:p>
            <a:pPr lvl="1"/>
            <a:r>
              <a:rPr lang="en-GB" dirty="0"/>
              <a:t>Draw on personas and task analyses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EB82F68-01A0-D3F0-F658-611594974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a Cognitive Walkthrough</a:t>
            </a:r>
          </a:p>
        </p:txBody>
      </p:sp>
    </p:spTree>
    <p:extLst>
      <p:ext uri="{BB962C8B-B14F-4D97-AF65-F5344CB8AC3E}">
        <p14:creationId xmlns:p14="http://schemas.microsoft.com/office/powerpoint/2010/main" val="626282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Booking a game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Consider </a:t>
            </a:r>
            <a:r>
              <a:rPr lang="en-GB" dirty="0" err="1"/>
              <a:t>Sue’N’Nik’s</a:t>
            </a:r>
            <a:r>
              <a:rPr lang="en-GB" dirty="0"/>
              <a:t> Coffee Corner</a:t>
            </a:r>
          </a:p>
          <a:p>
            <a:pPr lvl="1"/>
            <a:r>
              <a:rPr lang="en-GB" b="1" dirty="0"/>
              <a:t>Goal: </a:t>
            </a:r>
            <a:r>
              <a:rPr lang="en-GB" dirty="0"/>
              <a:t>arrange a game session with friends</a:t>
            </a:r>
          </a:p>
          <a:p>
            <a:pPr lvl="1"/>
            <a:r>
              <a:rPr lang="en-GB" b="1" dirty="0"/>
              <a:t>Task: </a:t>
            </a:r>
            <a:r>
              <a:rPr lang="en-GB" dirty="0"/>
              <a:t>reserve a game and an available time</a:t>
            </a:r>
          </a:p>
          <a:p>
            <a:pPr lvl="1"/>
            <a:r>
              <a:rPr lang="en-GB" b="1" dirty="0"/>
              <a:t>Actions:</a:t>
            </a:r>
          </a:p>
          <a:p>
            <a:pPr lvl="2"/>
            <a:r>
              <a:rPr lang="en-GB" dirty="0"/>
              <a:t>Open the reservation page</a:t>
            </a:r>
          </a:p>
          <a:p>
            <a:pPr lvl="2"/>
            <a:r>
              <a:rPr lang="en-GB" dirty="0"/>
              <a:t>Find the game</a:t>
            </a:r>
          </a:p>
          <a:p>
            <a:pPr lvl="2"/>
            <a:r>
              <a:rPr lang="en-GB" dirty="0"/>
              <a:t>Select the game</a:t>
            </a:r>
          </a:p>
          <a:p>
            <a:pPr lvl="2"/>
            <a:r>
              <a:rPr lang="en-GB" dirty="0"/>
              <a:t>Choose a date and time</a:t>
            </a:r>
          </a:p>
          <a:p>
            <a:pPr lvl="2"/>
            <a:r>
              <a:rPr lang="en-GB" dirty="0"/>
              <a:t>Review the details</a:t>
            </a:r>
          </a:p>
          <a:p>
            <a:pPr lvl="2"/>
            <a:r>
              <a:rPr lang="en-GB" dirty="0"/>
              <a:t>Confirm the reservation</a:t>
            </a:r>
          </a:p>
          <a:p>
            <a:endParaRPr lang="en-GB" dirty="0"/>
          </a:p>
          <a:p>
            <a:r>
              <a:rPr lang="en-GB" dirty="0"/>
              <a:t>A walkthrough action list needs enough detail to evaluate each decision or control use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604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76F2D2D-803A-BFC1-7270-D1D346043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The cognitive walkthrough asks four questions for each action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Will the user try to achieve the appropriate immediate goal?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Will the user notice that the correct action is available?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Will the user associate that action with the outcome they want?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After acting, will the user recognise progress towards their goal?</a:t>
            </a:r>
          </a:p>
          <a:p>
            <a:endParaRPr lang="en-GB" dirty="0"/>
          </a:p>
          <a:p>
            <a:r>
              <a:rPr lang="en-GB" dirty="0"/>
              <a:t>These cover intention, discovery, interpretation, and feedback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951D70B-762E-4FBD-9CAE-446642746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Questions</a:t>
            </a:r>
          </a:p>
        </p:txBody>
      </p:sp>
    </p:spTree>
    <p:extLst>
      <p:ext uri="{BB962C8B-B14F-4D97-AF65-F5344CB8AC3E}">
        <p14:creationId xmlns:p14="http://schemas.microsoft.com/office/powerpoint/2010/main" val="21168685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5445224"/>
            <a:ext cx="8257975" cy="1512168"/>
          </a:xfrm>
        </p:spPr>
        <p:txBody>
          <a:bodyPr/>
          <a:lstStyle/>
          <a:p>
            <a:r>
              <a:rPr lang="en-GB" b="1" dirty="0"/>
              <a:t>User: </a:t>
            </a:r>
            <a:r>
              <a:rPr lang="en-GB" dirty="0"/>
              <a:t>A first-time user who wants to reserve a game</a:t>
            </a:r>
          </a:p>
          <a:p>
            <a:r>
              <a:rPr lang="en-GB" b="1" dirty="0"/>
              <a:t>Next action: </a:t>
            </a:r>
            <a:r>
              <a:rPr lang="en-GB" dirty="0"/>
              <a:t>Open the reservation process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354" y="149360"/>
            <a:ext cx="6913014" cy="5184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10001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Testing matrix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2736067"/>
              </p:ext>
            </p:extLst>
          </p:nvPr>
        </p:nvGraphicFramePr>
        <p:xfrm>
          <a:off x="340413" y="1255537"/>
          <a:ext cx="8229600" cy="53855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754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700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6393">
                <a:tc>
                  <a:txBody>
                    <a:bodyPr/>
                    <a:lstStyle/>
                    <a:p>
                      <a:r>
                        <a:rPr lang="en-GB" sz="2400" dirty="0"/>
                        <a:t>Appropriate immediate goal?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Yes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Reserving a game supports the stated task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Correct action noticeable?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Uncertain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Check the control’s prominence in the screenshot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Action associated with outcome?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Likely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“Reserve a game now” describes the intended outcome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Progress recognisable?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Uncertain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Inspect destination screen - this should show that reservation has begun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22399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4598764"/>
            <a:ext cx="8257975" cy="2256964"/>
          </a:xfrm>
        </p:spPr>
        <p:txBody>
          <a:bodyPr>
            <a:normAutofit fontScale="92500"/>
          </a:bodyPr>
          <a:lstStyle/>
          <a:p>
            <a:r>
              <a:rPr lang="en-GB" dirty="0"/>
              <a:t>Action: select an available time</a:t>
            </a:r>
          </a:p>
          <a:p>
            <a:pPr lvl="1"/>
            <a:r>
              <a:rPr lang="en-GB" dirty="0"/>
              <a:t>How does the user identify an available slot?</a:t>
            </a:r>
          </a:p>
          <a:p>
            <a:pPr lvl="1"/>
            <a:r>
              <a:rPr lang="en-GB" dirty="0"/>
              <a:t>How does the interface show the selected slot?</a:t>
            </a:r>
          </a:p>
          <a:p>
            <a:pPr lvl="1"/>
            <a:r>
              <a:rPr lang="en-GB" dirty="0"/>
              <a:t>Does the feedback explain what has changed?</a:t>
            </a:r>
          </a:p>
          <a:p>
            <a:pPr lvl="1"/>
            <a:r>
              <a:rPr lang="en-GB" dirty="0"/>
              <a:t>Can the user check their selection before continuing?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9526"/>
            <a:ext cx="5932316" cy="4449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48159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A6813C1-4BEA-56B6-C4B7-B52A8058ED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If the answer to a question is not clearly </a:t>
            </a:r>
            <a:r>
              <a:rPr lang="en-GB" b="1" dirty="0"/>
              <a:t>Yes</a:t>
            </a:r>
            <a:r>
              <a:rPr lang="en-GB" dirty="0"/>
              <a:t> the interface needs further investigation</a:t>
            </a:r>
          </a:p>
          <a:p>
            <a:pPr lvl="1"/>
            <a:r>
              <a:rPr lang="en-GB" dirty="0"/>
              <a:t>No: Identify the problematic interface feature</a:t>
            </a:r>
          </a:p>
          <a:p>
            <a:pPr lvl="1"/>
            <a:r>
              <a:rPr lang="en-GB" dirty="0"/>
              <a:t>Uncertain: State what information or behaviour you cannot establish</a:t>
            </a:r>
          </a:p>
          <a:p>
            <a:r>
              <a:rPr lang="en-GB" dirty="0"/>
              <a:t>Then record the predicted consequence and how it could be investigated</a:t>
            </a:r>
          </a:p>
          <a:p>
            <a:r>
              <a:rPr lang="en-GB" dirty="0"/>
              <a:t>Continue the intended process where possible, while recording that the user might have encountered a problem</a:t>
            </a:r>
          </a:p>
          <a:p>
            <a:r>
              <a:rPr lang="en-GB" dirty="0"/>
              <a:t>Once the problems have been identified, update the interface design, then retest to check that the changes address the identified problems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F93BC82-A57F-85E9-D894-D32F32C3D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Failure and Uncertainty</a:t>
            </a:r>
          </a:p>
        </p:txBody>
      </p:sp>
    </p:spTree>
    <p:extLst>
      <p:ext uri="{BB962C8B-B14F-4D97-AF65-F5344CB8AC3E}">
        <p14:creationId xmlns:p14="http://schemas.microsoft.com/office/powerpoint/2010/main" val="31522571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DBE6D1A-3D72-43FB-3C0B-C3A988B7F0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in pairs to perform cognitive walkthroughs of the UWTSD website</a:t>
            </a:r>
          </a:p>
          <a:p>
            <a:r>
              <a:rPr lang="en-GB" dirty="0"/>
              <a:t>Each pair will complete one scenario using </a:t>
            </a:r>
            <a:r>
              <a:rPr lang="en-GB"/>
              <a:t>the worksheet on Moodle</a:t>
            </a:r>
            <a:endParaRPr lang="en-GB" dirty="0"/>
          </a:p>
          <a:p>
            <a:r>
              <a:rPr lang="en-GB" dirty="0"/>
              <a:t>Scenarios</a:t>
            </a:r>
          </a:p>
          <a:p>
            <a:pPr lvl="1"/>
            <a:r>
              <a:rPr lang="en-GB" dirty="0"/>
              <a:t>Find course entry requirements</a:t>
            </a:r>
          </a:p>
          <a:p>
            <a:pPr lvl="1"/>
            <a:r>
              <a:rPr lang="en-GB" dirty="0"/>
              <a:t>Check evening library access</a:t>
            </a:r>
          </a:p>
          <a:p>
            <a:pPr lvl="1"/>
            <a:r>
              <a:rPr lang="en-GB" dirty="0"/>
              <a:t>Find the appropriate support contact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2382806-0E2E-6662-48CD-B3B60B9E4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30566832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C998B0A-DE7E-7A33-CB39-3C093635A3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A heuristic is a broad principle for examining usability</a:t>
            </a:r>
          </a:p>
          <a:p>
            <a:r>
              <a:rPr lang="en-GB" dirty="0"/>
              <a:t>In heuristic evaluation, evaluators</a:t>
            </a:r>
          </a:p>
          <a:p>
            <a:pPr lvl="1"/>
            <a:r>
              <a:rPr lang="en-GB" dirty="0"/>
              <a:t>Inspect the interface against a stated set of principles</a:t>
            </a:r>
          </a:p>
          <a:p>
            <a:pPr lvl="1"/>
            <a:r>
              <a:rPr lang="en-GB" dirty="0"/>
              <a:t>Locate potential violations of these principles</a:t>
            </a:r>
          </a:p>
          <a:p>
            <a:pPr lvl="1"/>
            <a:r>
              <a:rPr lang="en-GB" dirty="0"/>
              <a:t>Explain their likely consequences for users</a:t>
            </a:r>
          </a:p>
          <a:p>
            <a:pPr lvl="1"/>
            <a:r>
              <a:rPr lang="en-GB" dirty="0"/>
              <a:t>Record findings for review</a:t>
            </a:r>
          </a:p>
          <a:p>
            <a:r>
              <a:rPr lang="en-GB" dirty="0"/>
              <a:t>Tasks may be used to guide exploration, but the findings often extend beyond a single task</a:t>
            </a:r>
          </a:p>
          <a:p>
            <a:r>
              <a:rPr lang="en-GB" dirty="0"/>
              <a:t>Findings should be justified with evidence and plausible user consequences, not just based on personal preferences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796036D-251C-1D1C-4392-A2F2D7071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Heuristic Evaluation</a:t>
            </a:r>
          </a:p>
        </p:txBody>
      </p:sp>
    </p:spTree>
    <p:extLst>
      <p:ext uri="{BB962C8B-B14F-4D97-AF65-F5344CB8AC3E}">
        <p14:creationId xmlns:p14="http://schemas.microsoft.com/office/powerpoint/2010/main" val="16157785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360C7A9-FC05-0577-2E5A-40FF85CBDC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5546867"/>
              </p:ext>
            </p:extLst>
          </p:nvPr>
        </p:nvGraphicFramePr>
        <p:xfrm>
          <a:off x="457200" y="1233264"/>
          <a:ext cx="8229600" cy="457200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3250704">
                  <a:extLst>
                    <a:ext uri="{9D8B030D-6E8A-4147-A177-3AD203B41FA5}">
                      <a16:colId xmlns:a16="http://schemas.microsoft.com/office/drawing/2014/main" val="1578365311"/>
                    </a:ext>
                  </a:extLst>
                </a:gridCol>
                <a:gridCol w="4978896">
                  <a:extLst>
                    <a:ext uri="{9D8B030D-6E8A-4147-A177-3AD203B41FA5}">
                      <a16:colId xmlns:a16="http://schemas.microsoft.com/office/drawing/2014/main" val="17269957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Heuristic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Inspection prompt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57083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Visibility of system status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Can users tell what is happening?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26211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Match between system and real world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Does the interface use familiar concepts and language?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434070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User control and freedom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Can users leave an unwanted state or reverse an action?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726855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Consistency and standards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Do similar elements behave predictably?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414933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Error prevention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Does the interface help users avoid mistakes?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250296885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E03FA935-89B5-12FE-77A8-46FE278DD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Nielsen’s Heuristics</a:t>
            </a:r>
          </a:p>
        </p:txBody>
      </p:sp>
    </p:spTree>
    <p:extLst>
      <p:ext uri="{BB962C8B-B14F-4D97-AF65-F5344CB8AC3E}">
        <p14:creationId xmlns:p14="http://schemas.microsoft.com/office/powerpoint/2010/main" val="41166346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7AB53-C886-1A29-9F07-F55C8A5EAD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08F654C-5520-DCEE-9298-0BD850C8D3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2833117"/>
              </p:ext>
            </p:extLst>
          </p:nvPr>
        </p:nvGraphicFramePr>
        <p:xfrm>
          <a:off x="457200" y="1233264"/>
          <a:ext cx="8229600" cy="493776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3250704">
                  <a:extLst>
                    <a:ext uri="{9D8B030D-6E8A-4147-A177-3AD203B41FA5}">
                      <a16:colId xmlns:a16="http://schemas.microsoft.com/office/drawing/2014/main" val="1578365311"/>
                    </a:ext>
                  </a:extLst>
                </a:gridCol>
                <a:gridCol w="4978896">
                  <a:extLst>
                    <a:ext uri="{9D8B030D-6E8A-4147-A177-3AD203B41FA5}">
                      <a16:colId xmlns:a16="http://schemas.microsoft.com/office/drawing/2014/main" val="17269957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Heuristic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Inspection prompt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57083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Recognition rather than recall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Is needed information available when users act?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26211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Flexibility and efficiency of use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Can different users complete tasks efficiently?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434070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Aesthetic and minimalist design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Does unnecessary information compete with useful content?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726855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Help users recognise, diagnose, and recover from errors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Do messages explain the problem and a way forward?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414933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Help and documentation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Can users obtain relevant guidance when needed?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250296885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EA78EFAF-5766-1514-3FB7-FA860BB82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Nielsen’s Heuristics</a:t>
            </a:r>
          </a:p>
        </p:txBody>
      </p:sp>
    </p:spTree>
    <p:extLst>
      <p:ext uri="{BB962C8B-B14F-4D97-AF65-F5344CB8AC3E}">
        <p14:creationId xmlns:p14="http://schemas.microsoft.com/office/powerpoint/2010/main" val="8785822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09C36AE-AE9D-094E-DC2A-037B39428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General process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Agree the interface version and scope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Explore the main interaction routes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Inspect relevant screens and states against the heuristics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Record findings independently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Compare findings and combine duplicates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Discuss severity and possible improvements</a:t>
            </a:r>
          </a:p>
          <a:p>
            <a:endParaRPr lang="en-GB" dirty="0"/>
          </a:p>
          <a:p>
            <a:r>
              <a:rPr lang="en-GB" dirty="0"/>
              <a:t>“Anything that </a:t>
            </a:r>
            <a:r>
              <a:rPr lang="en-GB" i="1" dirty="0"/>
              <a:t>might</a:t>
            </a:r>
            <a:r>
              <a:rPr lang="en-GB" dirty="0"/>
              <a:t> be a problem </a:t>
            </a:r>
            <a:r>
              <a:rPr lang="en-GB" i="1" dirty="0"/>
              <a:t>is </a:t>
            </a:r>
            <a:r>
              <a:rPr lang="en-GB" dirty="0"/>
              <a:t>a problem”</a:t>
            </a:r>
          </a:p>
          <a:p>
            <a:r>
              <a:rPr lang="en-GB" dirty="0"/>
              <a:t>If possible, include alternative states – empty results, invalid entries, cancellations – and record states that the prototype does not cover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87D16FF-8B13-8273-391D-5B4447DFC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Conducting a Heuristic Evaluation</a:t>
            </a:r>
          </a:p>
        </p:txBody>
      </p:sp>
    </p:spTree>
    <p:extLst>
      <p:ext uri="{BB962C8B-B14F-4D97-AF65-F5344CB8AC3E}">
        <p14:creationId xmlns:p14="http://schemas.microsoft.com/office/powerpoint/2010/main" val="11665302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B3637B1-4E63-16BC-013B-1CCC20E89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998472"/>
            <a:ext cx="8229600" cy="576064"/>
          </a:xfrm>
        </p:spPr>
        <p:txBody>
          <a:bodyPr/>
          <a:lstStyle/>
          <a:p>
            <a:r>
              <a:rPr lang="en-GB" dirty="0"/>
              <a:t>What are the problems selecting a timeslot?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D577F7B-4541-8A49-D61A-BBB57DF15A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16750B31-CD7F-009B-BFF9-58A874DCE4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589" y="188640"/>
            <a:ext cx="7296811" cy="547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44756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058E9D4-C915-8529-4836-03A3D493A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Location</a:t>
            </a:r>
          </a:p>
          <a:p>
            <a:pPr lvl="1"/>
            <a:r>
              <a:rPr lang="en-GB" dirty="0"/>
              <a:t>Time-selection screen</a:t>
            </a:r>
          </a:p>
          <a:p>
            <a:r>
              <a:rPr lang="en-GB" dirty="0"/>
              <a:t>Evidence</a:t>
            </a:r>
          </a:p>
          <a:p>
            <a:pPr lvl="1"/>
            <a:r>
              <a:rPr lang="en-GB" dirty="0"/>
              <a:t>The selected slot changes colour without a text summary</a:t>
            </a:r>
          </a:p>
          <a:p>
            <a:r>
              <a:rPr lang="en-GB" dirty="0"/>
              <a:t>Principle</a:t>
            </a:r>
          </a:p>
          <a:p>
            <a:pPr lvl="1"/>
            <a:r>
              <a:rPr lang="en-GB" dirty="0"/>
              <a:t>Visibility of system status</a:t>
            </a:r>
          </a:p>
          <a:p>
            <a:r>
              <a:rPr lang="en-GB" dirty="0"/>
              <a:t>Predicted consequence</a:t>
            </a:r>
          </a:p>
          <a:p>
            <a:pPr lvl="1"/>
            <a:r>
              <a:rPr lang="en-GB" dirty="0"/>
              <a:t>A user who cannot distinguish colour change may be unsure which time they have selected</a:t>
            </a:r>
          </a:p>
          <a:p>
            <a:r>
              <a:rPr lang="en-GB" dirty="0"/>
              <a:t>Possible improvement</a:t>
            </a:r>
          </a:p>
          <a:p>
            <a:pPr lvl="1"/>
            <a:r>
              <a:rPr lang="en-GB" dirty="0"/>
              <a:t>Add a clear selection indicator and display the chosen date and time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EFD3ECE-3F45-78F4-62C5-461867731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Timeslot Finding</a:t>
            </a:r>
          </a:p>
        </p:txBody>
      </p:sp>
    </p:spTree>
    <p:extLst>
      <p:ext uri="{BB962C8B-B14F-4D97-AF65-F5344CB8AC3E}">
        <p14:creationId xmlns:p14="http://schemas.microsoft.com/office/powerpoint/2010/main" val="19638440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DC277F7-8F4E-7288-7D57-277F653BE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Severity ratings help allocation of resources to fix the most serious problems</a:t>
            </a:r>
          </a:p>
          <a:p>
            <a:r>
              <a:rPr lang="en-GB" dirty="0"/>
              <a:t>Consider likely frequency, impact, and whether the difficulty persists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AC2DCB7-18D7-CFFE-086C-FDDE7C41E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Severity Ratings for Usability Problems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C507604-ABCF-E4BA-B02C-78036780A2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9200765"/>
              </p:ext>
            </p:extLst>
          </p:nvPr>
        </p:nvGraphicFramePr>
        <p:xfrm>
          <a:off x="611560" y="2924944"/>
          <a:ext cx="8075240" cy="359664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358452">
                  <a:extLst>
                    <a:ext uri="{9D8B030D-6E8A-4147-A177-3AD203B41FA5}">
                      <a16:colId xmlns:a16="http://schemas.microsoft.com/office/drawing/2014/main" val="2797121211"/>
                    </a:ext>
                  </a:extLst>
                </a:gridCol>
                <a:gridCol w="6716788">
                  <a:extLst>
                    <a:ext uri="{9D8B030D-6E8A-4147-A177-3AD203B41FA5}">
                      <a16:colId xmlns:a16="http://schemas.microsoft.com/office/drawing/2014/main" val="386713658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Rating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Description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8260564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0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 don’t agree that this is a usability problem at all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8065899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Cosmetic problem only: need not be fixed unless extra time is available on project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65395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Minor usability problem: fixing this should be given low priority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5922937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3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Major usability problem: important to fix, so should be given high priority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219591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4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Usability catastrophe: imperative to fix this before product can be released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9540956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91320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579296" cy="5832648"/>
          </a:xfrm>
        </p:spPr>
        <p:txBody>
          <a:bodyPr>
            <a:normAutofit/>
          </a:bodyPr>
          <a:lstStyle/>
          <a:p>
            <a:r>
              <a:rPr lang="en-GB" sz="2400" dirty="0"/>
              <a:t>Evaluate the same interface used in exercise 1</a:t>
            </a:r>
          </a:p>
          <a:p>
            <a:r>
              <a:rPr lang="en-GB" sz="2400" dirty="0"/>
              <a:t>Individually</a:t>
            </a:r>
          </a:p>
          <a:p>
            <a:pPr lvl="1"/>
            <a:r>
              <a:rPr lang="en-GB" sz="2200" dirty="0"/>
              <a:t>Inspect it using Nielsen’s heuristics</a:t>
            </a:r>
          </a:p>
          <a:p>
            <a:pPr lvl="1"/>
            <a:r>
              <a:rPr lang="en-GB" sz="2200" dirty="0"/>
              <a:t>Record evidence and predicted consequences</a:t>
            </a:r>
          </a:p>
          <a:p>
            <a:r>
              <a:rPr lang="en-GB" sz="2400" dirty="0"/>
              <a:t>As a pair</a:t>
            </a:r>
          </a:p>
          <a:p>
            <a:pPr lvl="1"/>
            <a:r>
              <a:rPr lang="en-GB" sz="2200" dirty="0"/>
              <a:t>Compare findings and combine duplicates</a:t>
            </a:r>
          </a:p>
          <a:p>
            <a:pPr lvl="1"/>
            <a:r>
              <a:rPr lang="en-GB" sz="2200" dirty="0"/>
              <a:t>Agree justified severity ratings</a:t>
            </a:r>
          </a:p>
          <a:p>
            <a:pPr lvl="1"/>
            <a:r>
              <a:rPr lang="en-GB" sz="2200" dirty="0"/>
              <a:t>Propose improvements for the most significant findings</a:t>
            </a:r>
          </a:p>
          <a:p>
            <a:endParaRPr lang="en-GB" sz="2400" dirty="0"/>
          </a:p>
          <a:p>
            <a:r>
              <a:rPr lang="en-GB" sz="2400" dirty="0"/>
              <a:t>You don’t need to find violations of every heuristic!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28011797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847E027-D0DD-DCFB-0BF5-57AEE3AC3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An evaluation report should include:</a:t>
            </a:r>
          </a:p>
          <a:p>
            <a:pPr lvl="1"/>
            <a:r>
              <a:rPr lang="en-GB" dirty="0"/>
              <a:t>Interface version, scope, and method</a:t>
            </a:r>
          </a:p>
          <a:p>
            <a:pPr lvl="1"/>
            <a:r>
              <a:rPr lang="en-GB" dirty="0"/>
              <a:t>Relevant user and task assumptions</a:t>
            </a:r>
          </a:p>
          <a:p>
            <a:pPr lvl="1"/>
            <a:r>
              <a:rPr lang="en-GB" dirty="0"/>
              <a:t>Findings with locations and evidence</a:t>
            </a:r>
          </a:p>
          <a:p>
            <a:pPr lvl="1"/>
            <a:r>
              <a:rPr lang="en-GB" dirty="0"/>
              <a:t>Predicted consequences and justified priorities</a:t>
            </a:r>
          </a:p>
          <a:p>
            <a:pPr lvl="1"/>
            <a:r>
              <a:rPr lang="en-GB" dirty="0"/>
              <a:t>Recommended changes</a:t>
            </a:r>
          </a:p>
          <a:p>
            <a:pPr lvl="1"/>
            <a:r>
              <a:rPr lang="en-GB" dirty="0"/>
              <a:t>Limitations and questions for further evaluation</a:t>
            </a:r>
          </a:p>
          <a:p>
            <a:r>
              <a:rPr lang="en-GB" dirty="0"/>
              <a:t>After revision of the interface, reassess</a:t>
            </a:r>
          </a:p>
          <a:p>
            <a:r>
              <a:rPr lang="en-GB" dirty="0"/>
              <a:t>For a walkthrough, include the action sequence and question-by-question record</a:t>
            </a:r>
          </a:p>
          <a:p>
            <a:r>
              <a:rPr lang="en-GB" dirty="0"/>
              <a:t>For heuristic evaluation, include the principles used and how evaluators combined their findings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69D64EB-8614-75F5-4A50-C852CCFEA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Reporting Results</a:t>
            </a:r>
          </a:p>
        </p:txBody>
      </p:sp>
    </p:spTree>
    <p:extLst>
      <p:ext uri="{BB962C8B-B14F-4D97-AF65-F5344CB8AC3E}">
        <p14:creationId xmlns:p14="http://schemas.microsoft.com/office/powerpoint/2010/main" val="3855004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workshop: Evaluation With Users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Homework: Read the articles linked to this workshop on Moodle.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1468</Words>
  <Application>Microsoft Office PowerPoint</Application>
  <PresentationFormat>On-screen Show (4:3)</PresentationFormat>
  <Paragraphs>226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So You’ve Designed An Interface…</vt:lpstr>
      <vt:lpstr>Evaluation and Design Claims</vt:lpstr>
      <vt:lpstr>Inspection and Evaluation with Users</vt:lpstr>
      <vt:lpstr>Two Inspection Methods</vt:lpstr>
      <vt:lpstr>The User’s View of an Interface</vt:lpstr>
      <vt:lpstr>Preparing a Cognitive Walkthrough</vt:lpstr>
      <vt:lpstr>Booking a game</vt:lpstr>
      <vt:lpstr>The Questions</vt:lpstr>
      <vt:lpstr>PowerPoint Presentation</vt:lpstr>
      <vt:lpstr>Testing matrix</vt:lpstr>
      <vt:lpstr>PowerPoint Presentation</vt:lpstr>
      <vt:lpstr>Failure and Uncertainty</vt:lpstr>
      <vt:lpstr>Exercise</vt:lpstr>
      <vt:lpstr>Heuristic Evaluation</vt:lpstr>
      <vt:lpstr>Nielsen’s Heuristics</vt:lpstr>
      <vt:lpstr>Nielsen’s Heuristics</vt:lpstr>
      <vt:lpstr>Conducting a Heuristic Evaluation</vt:lpstr>
      <vt:lpstr>PowerPoint Presentation</vt:lpstr>
      <vt:lpstr>Timeslot Finding</vt:lpstr>
      <vt:lpstr>Severity Ratings for Usability Problems</vt:lpstr>
      <vt:lpstr>Exercise</vt:lpstr>
      <vt:lpstr>Reporting Results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172</cp:revision>
  <dcterms:created xsi:type="dcterms:W3CDTF">2003-09-29T11:49:22Z</dcterms:created>
  <dcterms:modified xsi:type="dcterms:W3CDTF">2026-10-07T11:11:48Z</dcterms:modified>
</cp:coreProperties>
</file>