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41"/>
  </p:notesMasterIdLst>
  <p:sldIdLst>
    <p:sldId id="329" r:id="rId8"/>
    <p:sldId id="263" r:id="rId9"/>
    <p:sldId id="303" r:id="rId10"/>
    <p:sldId id="304" r:id="rId11"/>
    <p:sldId id="305" r:id="rId12"/>
    <p:sldId id="307" r:id="rId13"/>
    <p:sldId id="306" r:id="rId14"/>
    <p:sldId id="308" r:id="rId15"/>
    <p:sldId id="310" r:id="rId16"/>
    <p:sldId id="311" r:id="rId17"/>
    <p:sldId id="330" r:id="rId18"/>
    <p:sldId id="331" r:id="rId19"/>
    <p:sldId id="332" r:id="rId20"/>
    <p:sldId id="333" r:id="rId21"/>
    <p:sldId id="334" r:id="rId22"/>
    <p:sldId id="335" r:id="rId23"/>
    <p:sldId id="336" r:id="rId24"/>
    <p:sldId id="337" r:id="rId25"/>
    <p:sldId id="312" r:id="rId26"/>
    <p:sldId id="313" r:id="rId27"/>
    <p:sldId id="319" r:id="rId28"/>
    <p:sldId id="320" r:id="rId29"/>
    <p:sldId id="321" r:id="rId30"/>
    <p:sldId id="322" r:id="rId31"/>
    <p:sldId id="323" r:id="rId32"/>
    <p:sldId id="324" r:id="rId33"/>
    <p:sldId id="325" r:id="rId34"/>
    <p:sldId id="326" r:id="rId35"/>
    <p:sldId id="327" r:id="rId36"/>
    <p:sldId id="328" r:id="rId37"/>
    <p:sldId id="316" r:id="rId38"/>
    <p:sldId id="317" r:id="rId39"/>
    <p:sldId id="318" r:id="rId40"/>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999C"/>
    <a:srgbClr val="A991BC"/>
    <a:srgbClr val="DB1D52"/>
    <a:srgbClr val="520D5D"/>
    <a:srgbClr val="58595B"/>
    <a:srgbClr val="DBD3E5"/>
    <a:srgbClr val="B8BABC"/>
    <a:srgbClr val="DADBD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79523" autoAdjust="0"/>
  </p:normalViewPr>
  <p:slideViewPr>
    <p:cSldViewPr snapToGrid="0">
      <p:cViewPr varScale="1">
        <p:scale>
          <a:sx n="68" d="100"/>
          <a:sy n="68" d="100"/>
        </p:scale>
        <p:origin x="1771" y="62"/>
      </p:cViewPr>
      <p:guideLst>
        <p:guide orient="horz" pos="2160"/>
        <p:guide pos="2880"/>
      </p:guideLst>
    </p:cSldViewPr>
  </p:slideViewPr>
  <p:outlineViewPr>
    <p:cViewPr>
      <p:scale>
        <a:sx n="33" d="100"/>
        <a:sy n="33" d="100"/>
      </p:scale>
      <p:origin x="0" y="319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30/07/2020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121575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There is extensive research which criticises the strategic value of the HR function – Bock and others have opted to have a multi-disciplinary HR team, </a:t>
            </a:r>
            <a:r>
              <a:rPr lang="en-GB" dirty="0" err="1"/>
              <a:t>i.e</a:t>
            </a:r>
            <a:r>
              <a:rPr lang="en-GB" dirty="0"/>
              <a:t> rather than a team made up of HR professionals they allocate a percentage of their HR team to candidates who have non-HR backgrounds such as operational managers, or data analysts.  </a:t>
            </a:r>
          </a:p>
          <a:p>
            <a:pPr marL="171450" indent="-171450">
              <a:buFont typeface="Arial" panose="020B0604020202020204" pitchFamily="34" charset="0"/>
              <a:buChar char="•"/>
            </a:pPr>
            <a:r>
              <a:rPr lang="en-GB" dirty="0"/>
              <a:t>Apple and Sainsburys’ have made the Head of Operations the Head of HR too – see articles on Moodle.</a:t>
            </a:r>
          </a:p>
          <a:p>
            <a:pPr marL="171450" indent="-171450">
              <a:buFont typeface="Arial" panose="020B0604020202020204" pitchFamily="34" charset="0"/>
              <a:buChar char="•"/>
            </a:pPr>
            <a:r>
              <a:rPr lang="en-GB" dirty="0"/>
              <a:t>Technology as we know, is soon to make many low level HR jobs obsolete, the technology is also providing more robust data analysis than ever before – this will drive different skillset requirements for the HR professionals of tomorrow.</a:t>
            </a:r>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53733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Demonstrate the value to the bottom line</a:t>
            </a:r>
          </a:p>
          <a:p>
            <a:pPr marL="171450" indent="-171450">
              <a:buFont typeface="Arial" panose="020B0604020202020204" pitchFamily="34" charset="0"/>
              <a:buChar char="•"/>
            </a:pPr>
            <a:r>
              <a:rPr lang="en-GB" dirty="0"/>
              <a:t>Demonstrate the link to longevity and diversification</a:t>
            </a:r>
          </a:p>
          <a:p>
            <a:pPr marL="171450" indent="-171450">
              <a:buFont typeface="Arial" panose="020B0604020202020204" pitchFamily="34" charset="0"/>
              <a:buChar char="•"/>
            </a:pPr>
            <a:r>
              <a:rPr lang="en-GB" dirty="0"/>
              <a:t>Demonstrate cost avoidance – e.g. avoiding ET claims or damage to brand.</a:t>
            </a:r>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946861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Strategic HRM sample chapter on Moodle</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3324920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Google’s mission statement and objectives: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Research the mission statement and overarching objectives of other organisations</a:t>
            </a:r>
          </a:p>
          <a:p>
            <a:pPr marL="171450" indent="-171450">
              <a:buFont typeface="Arial" panose="020B0604020202020204" pitchFamily="34" charset="0"/>
              <a:buChar char="•"/>
            </a:pPr>
            <a:r>
              <a:rPr lang="en-GB" dirty="0"/>
              <a:t>External environment = PESTLE – dynamic organisations such as Google invest in research, conduct experiments, analyse the results, conduct pilot exercises, continuously review</a:t>
            </a:r>
          </a:p>
          <a:p>
            <a:pPr marL="171450" indent="-171450">
              <a:buFont typeface="Arial" panose="020B0604020202020204" pitchFamily="34" charset="0"/>
              <a:buChar char="•"/>
            </a:pPr>
            <a:r>
              <a:rPr lang="en-GB" dirty="0"/>
              <a:t>Internal analysis = SWOT</a:t>
            </a:r>
          </a:p>
          <a:p>
            <a:pPr marL="171450" indent="-171450">
              <a:buFont typeface="Arial" panose="020B0604020202020204" pitchFamily="34" charset="0"/>
              <a:buChar char="•"/>
            </a:pPr>
            <a:r>
              <a:rPr lang="en-GB" dirty="0"/>
              <a:t>Volatility = COVID is an excellent example of quickly a business strategy can change, </a:t>
            </a:r>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3798863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‘Best Fit’ – Tata steel seemed to be aiming for this strategy, they set up the HR Business Partner Model, they had an overarching mission statement and clear objectives were cascaded throughout the whole organisation.  Strategy and HR policies were aligned and there was a clear link between strategy and performance – the downside of this approach was being too slow to respond to change.</a:t>
            </a:r>
          </a:p>
          <a:p>
            <a:pPr marL="171450" indent="-171450">
              <a:buFont typeface="Arial" panose="020B0604020202020204" pitchFamily="34" charset="0"/>
              <a:buChar char="•"/>
            </a:pPr>
            <a:r>
              <a:rPr lang="en-GB" dirty="0"/>
              <a:t>‘Best Practice’ – BCBC / SWP – Clear frameworks of HR best practice, policies and processes followed and people were held to account if they fell foul of these – downsides, sometimes ‘best-practice’ approach can mean missing out on top talent, it can crush innovation and the bureaucracy can hinder the organisation.</a:t>
            </a:r>
          </a:p>
          <a:p>
            <a:pPr marL="171450" indent="-171450">
              <a:buFont typeface="Arial" panose="020B0604020202020204" pitchFamily="34" charset="0"/>
              <a:buChar char="•"/>
            </a:pPr>
            <a:r>
              <a:rPr lang="en-GB" dirty="0"/>
              <a:t>‘Resource-based view’ – Netflix = they hire and fire at will to meet the demands of the business / Google appoint technical experts for a job which is unknown at the time of appointment, in order to create innovators.</a:t>
            </a:r>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3933210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 what comes first, the chicken or the egg?</a:t>
            </a:r>
          </a:p>
          <a:p>
            <a:endParaRPr lang="en-GB" dirty="0"/>
          </a:p>
          <a:p>
            <a:r>
              <a:rPr lang="en-GB" dirty="0"/>
              <a:t>Do they HPWS’s create the high performing organisation? Or does the high performing organisation just happen to have HPWS’s? and do all high performing organisations have these systems?? – No right or wrong answer, but something you need to consider.</a:t>
            </a:r>
          </a:p>
        </p:txBody>
      </p:sp>
      <p:sp>
        <p:nvSpPr>
          <p:cNvPr id="4" name="Slide Number Placeholder 3"/>
          <p:cNvSpPr>
            <a:spLocks noGrp="1"/>
          </p:cNvSpPr>
          <p:nvPr>
            <p:ph type="sldNum" sz="quarter" idx="5"/>
          </p:nvPr>
        </p:nvSpPr>
        <p:spPr/>
        <p:txBody>
          <a:bodyPr/>
          <a:lstStyle/>
          <a:p>
            <a:fld id="{AC86910F-1461-4CED-95BF-5C0727A7CEEA}" type="slidenum">
              <a:rPr lang="en-GB" smtClean="0"/>
              <a:t>11</a:t>
            </a:fld>
            <a:endParaRPr lang="en-GB"/>
          </a:p>
        </p:txBody>
      </p:sp>
    </p:spTree>
    <p:extLst>
      <p:ext uri="{BB962C8B-B14F-4D97-AF65-F5344CB8AC3E}">
        <p14:creationId xmlns:p14="http://schemas.microsoft.com/office/powerpoint/2010/main" val="1377838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7143"/>
            <a:r>
              <a:rPr lang="en-GB" dirty="0"/>
              <a:t>Google spend twice as much as an average company on recruitment.  Only hire people who are better than you – Karen turned me down for 4yrs before I hired her.</a:t>
            </a:r>
          </a:p>
          <a:p>
            <a:endParaRPr lang="en-GB" dirty="0"/>
          </a:p>
          <a:p>
            <a:r>
              <a:rPr lang="en-GB" dirty="0"/>
              <a:t>Being hired could take 6 months and from 15 to 25 interviews. Kept the roles open for the right person.  Eric Schmidt “the reality is there are some employees you should get rid of but the goal of recruitment should be to have none such employees. (P. 76).</a:t>
            </a:r>
          </a:p>
          <a:p>
            <a:r>
              <a:rPr lang="en-GB" dirty="0"/>
              <a:t> </a:t>
            </a:r>
          </a:p>
          <a:p>
            <a:r>
              <a:rPr lang="en-GB" dirty="0"/>
              <a:t>16yrs later, 1/3 of original hires are still at Google.  In 2006 each hire took 250 hours. P.77.</a:t>
            </a:r>
          </a:p>
          <a:p>
            <a:endParaRPr lang="en-GB" dirty="0"/>
          </a:p>
          <a:p>
            <a:r>
              <a:rPr lang="en-GB" dirty="0"/>
              <a:t>Google work rules for hiring exceptional candidates:</a:t>
            </a:r>
          </a:p>
          <a:p>
            <a:pPr lvl="0"/>
            <a:r>
              <a:rPr lang="en-GB" dirty="0"/>
              <a:t>Get the best referrals by being excruciatingly specific in what you are looking for.</a:t>
            </a:r>
          </a:p>
          <a:p>
            <a:pPr lvl="0"/>
            <a:r>
              <a:rPr lang="en-GB" dirty="0"/>
              <a:t>Make recruitment part of everyone’s job.</a:t>
            </a:r>
          </a:p>
          <a:p>
            <a:pPr lvl="0"/>
            <a:r>
              <a:rPr lang="en-GB" dirty="0"/>
              <a:t>Don’t be afraid to try crazy things to get the attention of the best people (p.86).</a:t>
            </a:r>
          </a:p>
          <a:p>
            <a:pPr lvl="0"/>
            <a:endParaRPr lang="en-GB" dirty="0"/>
          </a:p>
          <a:p>
            <a:pPr defTabSz="917143"/>
            <a:r>
              <a:rPr lang="en-GB" dirty="0"/>
              <a:t>Our research showed 4 interviews were enough to predict whether or not to hire with 84% confidence – the HR Lead was a PhD Analyst.  4 interviews reduced the median time to hire by to 47 days compared to 180 days. P.103.</a:t>
            </a:r>
          </a:p>
          <a:p>
            <a:pPr lvl="0"/>
            <a:endParaRPr lang="en-GB" dirty="0"/>
          </a:p>
          <a:p>
            <a:pPr lvl="0"/>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12</a:t>
            </a:fld>
            <a:endParaRPr lang="en-GB"/>
          </a:p>
        </p:txBody>
      </p:sp>
    </p:spTree>
    <p:extLst>
      <p:ext uri="{BB962C8B-B14F-4D97-AF65-F5344CB8AC3E}">
        <p14:creationId xmlns:p14="http://schemas.microsoft.com/office/powerpoint/2010/main" val="33969741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13</a:t>
            </a:fld>
            <a:endParaRPr lang="en-GB"/>
          </a:p>
        </p:txBody>
      </p:sp>
    </p:spTree>
    <p:extLst>
      <p:ext uri="{BB962C8B-B14F-4D97-AF65-F5344CB8AC3E}">
        <p14:creationId xmlns:p14="http://schemas.microsoft.com/office/powerpoint/2010/main" val="40476646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86910F-1461-4CED-95BF-5C0727A7CEEA}" type="slidenum">
              <a:rPr lang="en-GB" smtClean="0"/>
              <a:t>14</a:t>
            </a:fld>
            <a:endParaRPr lang="en-GB"/>
          </a:p>
        </p:txBody>
      </p:sp>
    </p:spTree>
    <p:extLst>
      <p:ext uri="{BB962C8B-B14F-4D97-AF65-F5344CB8AC3E}">
        <p14:creationId xmlns:p14="http://schemas.microsoft.com/office/powerpoint/2010/main" val="1548550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number of findings seek to explain the link and have been very influential. </a:t>
            </a:r>
          </a:p>
          <a:p>
            <a:endParaRPr lang="en-GB" dirty="0"/>
          </a:p>
          <a:p>
            <a:pPr defTabSz="917143"/>
            <a:r>
              <a:rPr lang="en-GB" dirty="0"/>
              <a:t>Line managers are a crucial component of the black box (this correlates with Gallup’s 2019 research) - Black Box Report has been extremely seminal on the topic of performance.  The full report is 100 pages long, I have put it on Moodle.  I don’t suggest you read the whole thing (unless you are particularly keen on this Module) but it is worth a scan.</a:t>
            </a:r>
          </a:p>
          <a:p>
            <a:pPr defTabSz="917143"/>
            <a:endParaRPr lang="en-GB" dirty="0"/>
          </a:p>
          <a:p>
            <a:pPr defTabSz="917143"/>
            <a:r>
              <a:rPr lang="en-GB" dirty="0"/>
              <a:t>What other factors play a part?</a:t>
            </a:r>
          </a:p>
          <a:p>
            <a:endParaRPr lang="en-GB" dirty="0"/>
          </a:p>
          <a:p>
            <a:r>
              <a:rPr lang="en-GB" dirty="0"/>
              <a:t>Size</a:t>
            </a:r>
          </a:p>
          <a:p>
            <a:r>
              <a:rPr lang="en-GB" dirty="0"/>
              <a:t>Sector</a:t>
            </a:r>
          </a:p>
          <a:p>
            <a:r>
              <a:rPr lang="en-GB" dirty="0"/>
              <a:t>Resources</a:t>
            </a:r>
          </a:p>
          <a:p>
            <a:r>
              <a:rPr lang="en-GB" dirty="0"/>
              <a:t>Maturity of the business – growth, decline etc</a:t>
            </a:r>
          </a:p>
          <a:p>
            <a:r>
              <a:rPr lang="en-GB" dirty="0"/>
              <a:t>Economy</a:t>
            </a:r>
          </a:p>
          <a:p>
            <a:r>
              <a:rPr lang="en-GB" dirty="0"/>
              <a:t>Technology</a:t>
            </a:r>
          </a:p>
          <a:p>
            <a:endParaRPr lang="en-GB" dirty="0"/>
          </a:p>
        </p:txBody>
      </p:sp>
      <p:sp>
        <p:nvSpPr>
          <p:cNvPr id="4" name="Slide Number Placeholder 3"/>
          <p:cNvSpPr>
            <a:spLocks noGrp="1"/>
          </p:cNvSpPr>
          <p:nvPr>
            <p:ph type="sldNum" sz="quarter" idx="5"/>
          </p:nvPr>
        </p:nvSpPr>
        <p:spPr/>
        <p:txBody>
          <a:bodyPr/>
          <a:lstStyle/>
          <a:p>
            <a:fld id="{AC86910F-1461-4CED-95BF-5C0727A7CEEA}" type="slidenum">
              <a:rPr lang="en-GB" smtClean="0"/>
              <a:t>15</a:t>
            </a:fld>
            <a:endParaRPr lang="en-GB"/>
          </a:p>
        </p:txBody>
      </p:sp>
    </p:spTree>
    <p:extLst>
      <p:ext uri="{BB962C8B-B14F-4D97-AF65-F5344CB8AC3E}">
        <p14:creationId xmlns:p14="http://schemas.microsoft.com/office/powerpoint/2010/main" val="2186186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Message – HR policies and practices help to generate superior business performance because they help to motivate employees positively to perform well in their individual roles. The black box studies use the term ‘discretionary effort’ to describe this whilst Gallup use ‘Employee engagement’. But both contend that </a:t>
            </a:r>
            <a:r>
              <a:rPr lang="en-GB" dirty="0" err="1"/>
              <a:t>Huselid’s</a:t>
            </a:r>
            <a:r>
              <a:rPr lang="en-GB" dirty="0"/>
              <a:t> link can be largely explained by the fact that most employees respond positively to the presence in their organisation of best practice bundle of high performance work practices and that tends to lead (provided that other important conditions are also in place) to improved individual work performance. When this is true for most employees this leads to substantially improved organisational performance. </a:t>
            </a:r>
          </a:p>
          <a:p>
            <a:endParaRPr lang="en-GB" dirty="0"/>
          </a:p>
          <a:p>
            <a:r>
              <a:rPr lang="en-GB" dirty="0"/>
              <a:t>More recently; Gallup “It’s the Manager” book.</a:t>
            </a:r>
          </a:p>
        </p:txBody>
      </p:sp>
      <p:sp>
        <p:nvSpPr>
          <p:cNvPr id="4" name="Slide Number Placeholder 3"/>
          <p:cNvSpPr>
            <a:spLocks noGrp="1"/>
          </p:cNvSpPr>
          <p:nvPr>
            <p:ph type="sldNum" sz="quarter" idx="5"/>
          </p:nvPr>
        </p:nvSpPr>
        <p:spPr/>
        <p:txBody>
          <a:bodyPr/>
          <a:lstStyle/>
          <a:p>
            <a:fld id="{AC86910F-1461-4CED-95BF-5C0727A7CEEA}" type="slidenum">
              <a:rPr lang="en-GB" smtClean="0"/>
              <a:t>16</a:t>
            </a:fld>
            <a:endParaRPr lang="en-GB"/>
          </a:p>
        </p:txBody>
      </p:sp>
    </p:spTree>
    <p:extLst>
      <p:ext uri="{BB962C8B-B14F-4D97-AF65-F5344CB8AC3E}">
        <p14:creationId xmlns:p14="http://schemas.microsoft.com/office/powerpoint/2010/main" val="121003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companies that walk the talk:  Google, Netflix, Innocent, Patagonia, John Lewis Partnership etc.</a:t>
            </a:r>
          </a:p>
        </p:txBody>
      </p:sp>
      <p:sp>
        <p:nvSpPr>
          <p:cNvPr id="4" name="Slide Number Placeholder 3"/>
          <p:cNvSpPr>
            <a:spLocks noGrp="1"/>
          </p:cNvSpPr>
          <p:nvPr>
            <p:ph type="sldNum" sz="quarter" idx="5"/>
          </p:nvPr>
        </p:nvSpPr>
        <p:spPr/>
        <p:txBody>
          <a:bodyPr/>
          <a:lstStyle/>
          <a:p>
            <a:fld id="{AC86910F-1461-4CED-95BF-5C0727A7CEEA}" type="slidenum">
              <a:rPr lang="en-GB" smtClean="0"/>
              <a:t>17</a:t>
            </a:fld>
            <a:endParaRPr lang="en-GB"/>
          </a:p>
        </p:txBody>
      </p:sp>
    </p:spTree>
    <p:extLst>
      <p:ext uri="{BB962C8B-B14F-4D97-AF65-F5344CB8AC3E}">
        <p14:creationId xmlns:p14="http://schemas.microsoft.com/office/powerpoint/2010/main" val="2779801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views?  Do you believe you can </a:t>
            </a:r>
            <a:r>
              <a:rPr lang="en-GB" i="1" dirty="0"/>
              <a:t>prescribe</a:t>
            </a:r>
            <a:r>
              <a:rPr lang="en-GB" dirty="0"/>
              <a:t> great performance?</a:t>
            </a:r>
          </a:p>
          <a:p>
            <a:endParaRPr lang="en-GB" dirty="0"/>
          </a:p>
          <a:p>
            <a:r>
              <a:rPr lang="en-GB" dirty="0"/>
              <a:t>I was talking to a delivery driver this week, he told me he usually delivers 80 parcels a day, in recent weeks (due to lockdown) it has been 140 a day, he works until 8pm although he only gets paid until 6pm.  I said I hope you will get a good bonus, to which he responded, to be honest, if we could just be appreciated all of the boys would be happy.    I have worked in several organisations where there is a ‘show-up, shut-up, put-up and get-out’ mindset on the shop floor – think how damaging this is to the business overall. </a:t>
            </a:r>
          </a:p>
        </p:txBody>
      </p:sp>
      <p:sp>
        <p:nvSpPr>
          <p:cNvPr id="4" name="Slide Number Placeholder 3"/>
          <p:cNvSpPr>
            <a:spLocks noGrp="1"/>
          </p:cNvSpPr>
          <p:nvPr>
            <p:ph type="sldNum" sz="quarter" idx="5"/>
          </p:nvPr>
        </p:nvSpPr>
        <p:spPr/>
        <p:txBody>
          <a:bodyPr/>
          <a:lstStyle/>
          <a:p>
            <a:fld id="{AC86910F-1461-4CED-95BF-5C0727A7CEEA}" type="slidenum">
              <a:rPr lang="en-GB" smtClean="0"/>
              <a:t>18</a:t>
            </a:fld>
            <a:endParaRPr lang="en-GB"/>
          </a:p>
        </p:txBody>
      </p:sp>
    </p:spTree>
    <p:extLst>
      <p:ext uri="{BB962C8B-B14F-4D97-AF65-F5344CB8AC3E}">
        <p14:creationId xmlns:p14="http://schemas.microsoft.com/office/powerpoint/2010/main" val="952551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See the extensive articles on Moodle regarding the HR Business Partner Model. (Why we like to hate HR / Changing Trends video on CIPD / WEF “time to disrupt HR” / Skills whitepaper etc.</a:t>
            </a:r>
          </a:p>
          <a:p>
            <a:pPr marL="171450" indent="-171450">
              <a:buFont typeface="Arial" panose="020B0604020202020204" pitchFamily="34" charset="0"/>
              <a:buChar char="•"/>
            </a:pPr>
            <a:r>
              <a:rPr lang="en-GB" dirty="0"/>
              <a:t>Lucy Adams book gives a reasonable account of some of the flaws with the HR profession</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17215528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High trust – Google employees are given access to all information from day 1, new employees can make suggestions at the highest level from day 1.</a:t>
            </a:r>
          </a:p>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Benefits of hiring this way, most people join and THEN have to prove themselves, at Google there is such faith in the hiring you are trusted and a full member of the team from day 1.  (P.115).</a:t>
            </a:r>
          </a:p>
          <a:p>
            <a:pPr algn="just">
              <a:lnSpc>
                <a:spcPct val="115000"/>
              </a:lnSpc>
              <a:spcAft>
                <a:spcPts val="10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Noogler despatched to Tibet then S.A to arrange a meeting between the Dalai Lama &amp; Desmond Tutu via “Google hangout” after the Chinese Government tried to thwart the meeting. (P.116).</a:t>
            </a:r>
          </a:p>
          <a:p>
            <a:pPr marL="285750" indent="-285750" algn="just">
              <a:lnSpc>
                <a:spcPct val="115000"/>
              </a:lnSpc>
              <a:spcAft>
                <a:spcPts val="10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See the WIRED article on Embracing Change to survive a revolution</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20</a:t>
            </a:fld>
            <a:endParaRPr lang="en-GB"/>
          </a:p>
        </p:txBody>
      </p:sp>
    </p:spTree>
    <p:extLst>
      <p:ext uri="{BB962C8B-B14F-4D97-AF65-F5344CB8AC3E}">
        <p14:creationId xmlns:p14="http://schemas.microsoft.com/office/powerpoint/2010/main" val="3696872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See the Engage for Success report on Moodle.</a:t>
            </a:r>
          </a:p>
        </p:txBody>
      </p:sp>
      <p:sp>
        <p:nvSpPr>
          <p:cNvPr id="4" name="Slide Number Placeholder 3"/>
          <p:cNvSpPr>
            <a:spLocks noGrp="1"/>
          </p:cNvSpPr>
          <p:nvPr>
            <p:ph type="sldNum" sz="quarter" idx="10"/>
          </p:nvPr>
        </p:nvSpPr>
        <p:spPr/>
        <p:txBody>
          <a:bodyPr/>
          <a:lstStyle/>
          <a:p>
            <a:fld id="{581A5770-A4AA-4094-99F7-17DC86F9CC90}" type="slidenum">
              <a:rPr lang="en-GB" smtClean="0"/>
              <a:t>21</a:t>
            </a:fld>
            <a:endParaRPr lang="en-GB"/>
          </a:p>
        </p:txBody>
      </p:sp>
    </p:spTree>
    <p:extLst>
      <p:ext uri="{BB962C8B-B14F-4D97-AF65-F5344CB8AC3E}">
        <p14:creationId xmlns:p14="http://schemas.microsoft.com/office/powerpoint/2010/main" val="29914915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Historically Gallup’s Q12 was widely used, more recently internal social platforms, pulse surveys, chat box’s are being used</a:t>
            </a:r>
          </a:p>
          <a:p>
            <a:pPr marL="171450" indent="-171450">
              <a:buFont typeface="Arial" panose="020B0604020202020204" pitchFamily="34" charset="0"/>
              <a:buChar char="•"/>
            </a:pPr>
            <a:r>
              <a:rPr lang="en-GB" dirty="0"/>
              <a:t>Burn-out – Google “lights out” project in Dublin.  This of the recent pandemic, many committed employees would have been working from home throughout a crisis, whilst trying to do home-schooling etc  - probable that there has been an increase in employee burn-out, hence why wellbeing should be a focus for employers as they try and return to normal working.</a:t>
            </a:r>
          </a:p>
        </p:txBody>
      </p:sp>
      <p:sp>
        <p:nvSpPr>
          <p:cNvPr id="4" name="Slide Number Placeholder 3"/>
          <p:cNvSpPr>
            <a:spLocks noGrp="1"/>
          </p:cNvSpPr>
          <p:nvPr>
            <p:ph type="sldNum" sz="quarter" idx="10"/>
          </p:nvPr>
        </p:nvSpPr>
        <p:spPr/>
        <p:txBody>
          <a:bodyPr/>
          <a:lstStyle/>
          <a:p>
            <a:fld id="{581A5770-A4AA-4094-99F7-17DC86F9CC90}" type="slidenum">
              <a:rPr lang="en-GB" smtClean="0"/>
              <a:t>22</a:t>
            </a:fld>
            <a:endParaRPr lang="en-GB"/>
          </a:p>
        </p:txBody>
      </p:sp>
    </p:spTree>
    <p:extLst>
      <p:ext uri="{BB962C8B-B14F-4D97-AF65-F5344CB8AC3E}">
        <p14:creationId xmlns:p14="http://schemas.microsoft.com/office/powerpoint/2010/main" val="5419070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There have been several recent studies that show people leave their boss, not the job in he majority of cases of leavers.</a:t>
            </a:r>
          </a:p>
          <a:p>
            <a:pPr marL="171450" indent="-171450">
              <a:buFont typeface="Arial" panose="020B0604020202020204" pitchFamily="34" charset="0"/>
              <a:buChar char="•"/>
            </a:pPr>
            <a:r>
              <a:rPr lang="en-GB" dirty="0"/>
              <a:t>COVID has identified villains and heroes – see WIRED article on Moodle  &amp; Corporate Rebels research on poor employer responses to the Pandemic.</a:t>
            </a:r>
          </a:p>
        </p:txBody>
      </p:sp>
      <p:sp>
        <p:nvSpPr>
          <p:cNvPr id="4" name="Slide Number Placeholder 3"/>
          <p:cNvSpPr>
            <a:spLocks noGrp="1"/>
          </p:cNvSpPr>
          <p:nvPr>
            <p:ph type="sldNum" sz="quarter" idx="10"/>
          </p:nvPr>
        </p:nvSpPr>
        <p:spPr/>
        <p:txBody>
          <a:bodyPr/>
          <a:lstStyle/>
          <a:p>
            <a:fld id="{581A5770-A4AA-4094-99F7-17DC86F9CC90}" type="slidenum">
              <a:rPr lang="en-GB" smtClean="0"/>
              <a:t>24</a:t>
            </a:fld>
            <a:endParaRPr lang="en-GB"/>
          </a:p>
        </p:txBody>
      </p:sp>
    </p:spTree>
    <p:extLst>
      <p:ext uri="{BB962C8B-B14F-4D97-AF65-F5344CB8AC3E}">
        <p14:creationId xmlns:p14="http://schemas.microsoft.com/office/powerpoint/2010/main" val="19746547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81A5770-A4AA-4094-99F7-17DC86F9CC90}" type="slidenum">
              <a:rPr lang="en-GB" smtClean="0"/>
              <a:t>25</a:t>
            </a:fld>
            <a:endParaRPr lang="en-GB"/>
          </a:p>
        </p:txBody>
      </p:sp>
    </p:spTree>
    <p:extLst>
      <p:ext uri="{BB962C8B-B14F-4D97-AF65-F5344CB8AC3E}">
        <p14:creationId xmlns:p14="http://schemas.microsoft.com/office/powerpoint/2010/main" val="3710778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See ACAS guidance on Moodle</a:t>
            </a:r>
          </a:p>
          <a:p>
            <a:pPr marL="171450" indent="-171450">
              <a:buFont typeface="Arial" panose="020B0604020202020204" pitchFamily="34" charset="0"/>
              <a:buChar char="•"/>
            </a:pPr>
            <a:r>
              <a:rPr lang="en-GB" dirty="0"/>
              <a:t>See ICE Regs </a:t>
            </a:r>
          </a:p>
        </p:txBody>
      </p:sp>
      <p:sp>
        <p:nvSpPr>
          <p:cNvPr id="4" name="Slide Number Placeholder 3"/>
          <p:cNvSpPr>
            <a:spLocks noGrp="1"/>
          </p:cNvSpPr>
          <p:nvPr>
            <p:ph type="sldNum" sz="quarter" idx="10"/>
          </p:nvPr>
        </p:nvSpPr>
        <p:spPr/>
        <p:txBody>
          <a:bodyPr/>
          <a:lstStyle/>
          <a:p>
            <a:fld id="{581A5770-A4AA-4094-99F7-17DC86F9CC90}" type="slidenum">
              <a:rPr lang="en-GB" smtClean="0"/>
              <a:t>26</a:t>
            </a:fld>
            <a:endParaRPr lang="en-GB"/>
          </a:p>
        </p:txBody>
      </p:sp>
    </p:spTree>
    <p:extLst>
      <p:ext uri="{BB962C8B-B14F-4D97-AF65-F5344CB8AC3E}">
        <p14:creationId xmlns:p14="http://schemas.microsoft.com/office/powerpoint/2010/main" val="28783926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81A5770-A4AA-4094-99F7-17DC86F9CC90}" type="slidenum">
              <a:rPr lang="en-GB" smtClean="0"/>
              <a:t>27</a:t>
            </a:fld>
            <a:endParaRPr lang="en-GB"/>
          </a:p>
        </p:txBody>
      </p:sp>
    </p:spTree>
    <p:extLst>
      <p:ext uri="{BB962C8B-B14F-4D97-AF65-F5344CB8AC3E}">
        <p14:creationId xmlns:p14="http://schemas.microsoft.com/office/powerpoint/2010/main" val="7209068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Internal platforms</a:t>
            </a:r>
          </a:p>
          <a:p>
            <a:pPr marL="171450" indent="-171450">
              <a:buFont typeface="Arial" panose="020B0604020202020204" pitchFamily="34" charset="0"/>
              <a:buChar char="•"/>
            </a:pPr>
            <a:r>
              <a:rPr lang="en-GB" dirty="0"/>
              <a:t>Pulse surveys</a:t>
            </a:r>
          </a:p>
          <a:p>
            <a:pPr marL="171450" indent="-171450">
              <a:buFont typeface="Arial" panose="020B0604020202020204" pitchFamily="34" charset="0"/>
              <a:buChar char="•"/>
            </a:pPr>
            <a:r>
              <a:rPr lang="en-GB" dirty="0"/>
              <a:t>Chat boxes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81A5770-A4AA-4094-99F7-17DC86F9CC90}" type="slidenum">
              <a:rPr lang="en-GB" smtClean="0"/>
              <a:t>28</a:t>
            </a:fld>
            <a:endParaRPr lang="en-GB"/>
          </a:p>
        </p:txBody>
      </p:sp>
    </p:spTree>
    <p:extLst>
      <p:ext uri="{BB962C8B-B14F-4D97-AF65-F5344CB8AC3E}">
        <p14:creationId xmlns:p14="http://schemas.microsoft.com/office/powerpoint/2010/main" val="34130006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Admiral generous profit share.</a:t>
            </a:r>
          </a:p>
        </p:txBody>
      </p:sp>
      <p:sp>
        <p:nvSpPr>
          <p:cNvPr id="4" name="Slide Number Placeholder 3"/>
          <p:cNvSpPr>
            <a:spLocks noGrp="1"/>
          </p:cNvSpPr>
          <p:nvPr>
            <p:ph type="sldNum" sz="quarter" idx="10"/>
          </p:nvPr>
        </p:nvSpPr>
        <p:spPr/>
        <p:txBody>
          <a:bodyPr/>
          <a:lstStyle/>
          <a:p>
            <a:fld id="{581A5770-A4AA-4094-99F7-17DC86F9CC90}" type="slidenum">
              <a:rPr lang="en-GB" smtClean="0"/>
              <a:t>29</a:t>
            </a:fld>
            <a:endParaRPr lang="en-GB"/>
          </a:p>
        </p:txBody>
      </p:sp>
    </p:spTree>
    <p:extLst>
      <p:ext uri="{BB962C8B-B14F-4D97-AF65-F5344CB8AC3E}">
        <p14:creationId xmlns:p14="http://schemas.microsoft.com/office/powerpoint/2010/main" val="3185670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581A5770-A4AA-4094-99F7-17DC86F9CC90}" type="slidenum">
              <a:rPr lang="en-GB" smtClean="0"/>
              <a:t>30</a:t>
            </a:fld>
            <a:endParaRPr lang="en-GB"/>
          </a:p>
        </p:txBody>
      </p:sp>
    </p:spTree>
    <p:extLst>
      <p:ext uri="{BB962C8B-B14F-4D97-AF65-F5344CB8AC3E}">
        <p14:creationId xmlns:p14="http://schemas.microsoft.com/office/powerpoint/2010/main" val="1202792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30/07/2020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30/07/2020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30/07/2020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30/07/2020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30/07/2020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30/07/2020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30/07/2020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30/07/2020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30/07/2020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30/07/2020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30/07/2020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30/07/2020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3.xml.rels><?xml version="1.0" encoding="UTF-8" standalone="yes"?>
<Relationships xmlns="http://schemas.openxmlformats.org/package/2006/relationships"><Relationship Id="rId3" Type="http://schemas.openxmlformats.org/officeDocument/2006/relationships/hyperlink" Target="http://www.acas.org.uk/engagement" TargetMode="External"/><Relationship Id="rId2" Type="http://schemas.openxmlformats.org/officeDocument/2006/relationships/hyperlink" Target="http://www.ipa-involve.com/" TargetMode="External"/><Relationship Id="rId1" Type="http://schemas.openxmlformats.org/officeDocument/2006/relationships/slideLayout" Target="../slideLayouts/slideLayout44.xml"/><Relationship Id="rId4" Type="http://schemas.openxmlformats.org/officeDocument/2006/relationships/hyperlink" Target="http://www.engageforsucces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4744"/>
            <a:ext cx="7772400" cy="1988641"/>
          </a:xfrm>
        </p:spPr>
        <p:txBody>
          <a:bodyPr>
            <a:normAutofit fontScale="90000"/>
          </a:bodyPr>
          <a:lstStyle/>
          <a:p>
            <a:r>
              <a:rPr lang="en-GB" dirty="0">
                <a:solidFill>
                  <a:schemeClr val="bg1"/>
                </a:solidFill>
              </a:rPr>
              <a:t>CIPD Level 7</a:t>
            </a:r>
            <a:br>
              <a:rPr lang="en-GB" dirty="0">
                <a:solidFill>
                  <a:schemeClr val="bg1"/>
                </a:solidFill>
              </a:rPr>
            </a:br>
            <a:r>
              <a:rPr lang="en-GB" dirty="0">
                <a:solidFill>
                  <a:schemeClr val="bg1"/>
                </a:solidFill>
              </a:rPr>
              <a:t>Managing Employment Relations</a:t>
            </a:r>
          </a:p>
        </p:txBody>
      </p:sp>
      <p:sp>
        <p:nvSpPr>
          <p:cNvPr id="3" name="Subtitle 2"/>
          <p:cNvSpPr>
            <a:spLocks noGrp="1"/>
          </p:cNvSpPr>
          <p:nvPr>
            <p:ph type="subTitle" idx="1"/>
          </p:nvPr>
        </p:nvSpPr>
        <p:spPr>
          <a:xfrm>
            <a:off x="914400" y="3284984"/>
            <a:ext cx="7906072" cy="1988641"/>
          </a:xfrm>
        </p:spPr>
        <p:txBody>
          <a:bodyPr>
            <a:normAutofit fontScale="47500" lnSpcReduction="20000"/>
          </a:bodyPr>
          <a:lstStyle/>
          <a:p>
            <a:r>
              <a:rPr lang="en-GB" sz="7600" b="1" dirty="0">
                <a:solidFill>
                  <a:srgbClr val="105FFC"/>
                </a:solidFill>
              </a:rPr>
              <a:t>Deborah Rees</a:t>
            </a:r>
          </a:p>
          <a:p>
            <a:r>
              <a:rPr lang="en-GB" sz="7600" b="1" dirty="0">
                <a:solidFill>
                  <a:srgbClr val="105FFC"/>
                </a:solidFill>
              </a:rPr>
              <a:t>deborah.rees@uwtsd.ac.uk</a:t>
            </a:r>
          </a:p>
          <a:p>
            <a:r>
              <a:rPr lang="en-GB" sz="7600" b="1" dirty="0">
                <a:solidFill>
                  <a:srgbClr val="105FFC"/>
                </a:solidFill>
              </a:rPr>
              <a:t>Week 4</a:t>
            </a:r>
            <a:br>
              <a:rPr lang="en-GB" sz="4600" b="1" dirty="0"/>
            </a:br>
            <a:br>
              <a:rPr lang="en-GB" altLang="en-US" sz="1600" dirty="0"/>
            </a:br>
            <a:br>
              <a:rPr lang="en-GB" altLang="en-US" dirty="0"/>
            </a:br>
            <a:endParaRPr lang="en-GB" dirty="0"/>
          </a:p>
          <a:p>
            <a:endParaRPr lang="en-GB" dirty="0"/>
          </a:p>
        </p:txBody>
      </p:sp>
      <p:sp>
        <p:nvSpPr>
          <p:cNvPr id="4" name="Slide Number Placeholder 3">
            <a:extLst>
              <a:ext uri="{FF2B5EF4-FFF2-40B4-BE49-F238E27FC236}">
                <a16:creationId xmlns:a16="http://schemas.microsoft.com/office/drawing/2014/main" id="{E2AB8713-5AAC-4F01-9C64-D9799E7BF32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000" b="1">
                <a:solidFill>
                  <a:schemeClr val="bg1"/>
                </a:solidFill>
              </a:rPr>
              <a:t>Managing Employment Relations, 7e</a:t>
            </a:r>
            <a:br>
              <a:rPr lang="en-GB" sz="2000">
                <a:solidFill>
                  <a:schemeClr val="bg1"/>
                </a:solidFill>
              </a:rPr>
            </a:br>
            <a:br>
              <a:rPr lang="en-GB" sz="2000">
                <a:solidFill>
                  <a:schemeClr val="bg1"/>
                </a:solidFill>
              </a:rPr>
            </a:br>
            <a:r>
              <a:rPr lang="en-GB" sz="2000">
                <a:solidFill>
                  <a:schemeClr val="bg1"/>
                </a:solidFill>
              </a:rPr>
              <a:t>Chapter 5</a:t>
            </a:r>
            <a:br>
              <a:rPr lang="en-GB" sz="2000">
                <a:solidFill>
                  <a:schemeClr val="bg1"/>
                </a:solidFill>
              </a:rPr>
            </a:br>
            <a:br>
              <a:rPr lang="en-GB" sz="2000">
                <a:solidFill>
                  <a:schemeClr val="bg1"/>
                </a:solidFill>
              </a:rPr>
            </a:br>
            <a:r>
              <a:rPr lang="en-GB" sz="2000">
                <a:solidFill>
                  <a:schemeClr val="bg1"/>
                </a:solidFill>
              </a:rPr>
              <a:t>Employment relations strategy, employee</a:t>
            </a:r>
            <a:br>
              <a:rPr lang="en-GB" sz="2000">
                <a:solidFill>
                  <a:schemeClr val="bg1"/>
                </a:solidFill>
              </a:rPr>
            </a:br>
            <a:r>
              <a:rPr lang="en-GB" sz="2000">
                <a:solidFill>
                  <a:schemeClr val="bg1"/>
                </a:solidFill>
              </a:rPr>
              <a:t> engagement and voice</a:t>
            </a:r>
            <a:endParaRPr lang="en-GB" sz="2000" b="1">
              <a:solidFill>
                <a:schemeClr val="bg1"/>
              </a:solidFill>
            </a:endParaRPr>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4536" y="767142"/>
            <a:ext cx="3035882" cy="3955544"/>
          </a:xfrm>
          <a:prstGeom prst="rect">
            <a:avLst/>
          </a:prstGeom>
        </p:spPr>
      </p:pic>
    </p:spTree>
    <p:extLst>
      <p:ext uri="{BB962C8B-B14F-4D97-AF65-F5344CB8AC3E}">
        <p14:creationId xmlns:p14="http://schemas.microsoft.com/office/powerpoint/2010/main" val="1055503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Outline</a:t>
            </a:r>
          </a:p>
        </p:txBody>
      </p:sp>
      <p:sp>
        <p:nvSpPr>
          <p:cNvPr id="3" name="Content Placeholder 2"/>
          <p:cNvSpPr>
            <a:spLocks noGrp="1"/>
          </p:cNvSpPr>
          <p:nvPr>
            <p:ph idx="1"/>
          </p:nvPr>
        </p:nvSpPr>
        <p:spPr/>
        <p:txBody>
          <a:bodyPr>
            <a:normAutofit fontScale="55000" lnSpcReduction="20000"/>
          </a:bodyPr>
          <a:lstStyle/>
          <a:p>
            <a:r>
              <a:rPr lang="en-US" sz="2900" dirty="0"/>
              <a:t>Focus first on the formulation of an </a:t>
            </a:r>
            <a:r>
              <a:rPr lang="en-US" sz="2900" dirty="0" err="1"/>
              <a:t>organisation’s</a:t>
            </a:r>
            <a:r>
              <a:rPr lang="en-US" sz="2900" dirty="0"/>
              <a:t> strategy, concentrating on the main elements of business strategy, the levels at which strategic decision-making takes place – the corporate level, the business-unit level, and the levels appropriate to the different functions of the business</a:t>
            </a:r>
          </a:p>
          <a:p>
            <a:r>
              <a:rPr lang="en-US" sz="2900" dirty="0"/>
              <a:t>Understand the ‘fit’ between an organization’s activities and its resources. </a:t>
            </a:r>
          </a:p>
          <a:p>
            <a:r>
              <a:rPr lang="en-US" sz="2900" dirty="0"/>
              <a:t>Consider the associated employment policies necessary to achieve those strategic objectives. </a:t>
            </a:r>
          </a:p>
          <a:p>
            <a:r>
              <a:rPr lang="en-US" sz="2900" dirty="0"/>
              <a:t>Explore the nature of employee engagement and particularly by asking with whom, and in what, employees are engaged? </a:t>
            </a:r>
          </a:p>
          <a:p>
            <a:r>
              <a:rPr lang="en-US" sz="2900" dirty="0"/>
              <a:t>Assess the evidence in relation to the extent of employee engagement is then assessed. </a:t>
            </a:r>
          </a:p>
          <a:p>
            <a:r>
              <a:rPr lang="en-US" sz="2900" dirty="0"/>
              <a:t>Identify the conditions under which engagement can be developed. Macleod and Clarke’s influential ‘enablers of engagement’ model is examined</a:t>
            </a:r>
          </a:p>
          <a:p>
            <a:r>
              <a:rPr lang="en-US" sz="2900" dirty="0"/>
              <a:t>Review the factors that they argue underpin employee engagement – leadership, engaging managers, employee voice and organizational integrity. </a:t>
            </a:r>
          </a:p>
          <a:p>
            <a:r>
              <a:rPr lang="en-US" sz="2900" dirty="0"/>
              <a:t>Consider the barriers to engagement with a focus on the critical role played by managerial attitudes and </a:t>
            </a:r>
            <a:r>
              <a:rPr lang="en-US" sz="2900" dirty="0" err="1"/>
              <a:t>behaviours</a:t>
            </a:r>
            <a:r>
              <a:rPr lang="en-US" sz="2900" dirty="0"/>
              <a:t>. </a:t>
            </a:r>
          </a:p>
          <a:p>
            <a:r>
              <a:rPr lang="en-US" sz="2900" dirty="0"/>
              <a:t>Discuss the nature and practice of employee voice as a key element of employment relations and engagement strategy.</a:t>
            </a:r>
            <a:endParaRPr lang="en-GB" sz="2900" dirty="0"/>
          </a:p>
          <a:p>
            <a:endParaRPr lang="en-GB" dirty="0"/>
          </a:p>
          <a:p>
            <a:endParaRPr lang="en-GB" dirty="0"/>
          </a:p>
        </p:txBody>
      </p:sp>
    </p:spTree>
    <p:extLst>
      <p:ext uri="{BB962C8B-B14F-4D97-AF65-F5344CB8AC3E}">
        <p14:creationId xmlns:p14="http://schemas.microsoft.com/office/powerpoint/2010/main" val="3051261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t>When you have completed this chapter, you should be able to: </a:t>
            </a:r>
            <a:endParaRPr lang="en-GB" dirty="0"/>
          </a:p>
          <a:p>
            <a:pPr lvl="0"/>
            <a:r>
              <a:rPr lang="en-US" sz="2600" i="1" dirty="0"/>
              <a:t>understand what strategy is, and </a:t>
            </a:r>
            <a:r>
              <a:rPr lang="en-US" sz="2600" i="1" dirty="0" err="1"/>
              <a:t>analyse</a:t>
            </a:r>
            <a:r>
              <a:rPr lang="en-US" sz="2600" i="1" dirty="0"/>
              <a:t> the ways in which strategic choices are shaped by the values, preferences and power of those who are the principal decision-makers</a:t>
            </a:r>
            <a:endParaRPr lang="en-GB" sz="2600" dirty="0"/>
          </a:p>
          <a:p>
            <a:pPr lvl="0"/>
            <a:r>
              <a:rPr lang="en-US" sz="2600" i="1" dirty="0"/>
              <a:t>explain and evaluate the link between </a:t>
            </a:r>
            <a:r>
              <a:rPr lang="en-US" sz="2600" i="1" dirty="0" err="1"/>
              <a:t>organisational</a:t>
            </a:r>
            <a:r>
              <a:rPr lang="en-US" sz="2600" i="1" dirty="0"/>
              <a:t>, HRM and employment relations strategies</a:t>
            </a:r>
            <a:endParaRPr lang="en-GB" sz="2600" dirty="0"/>
          </a:p>
          <a:p>
            <a:pPr lvl="0"/>
            <a:r>
              <a:rPr lang="en-US" sz="2600" i="1" dirty="0"/>
              <a:t>examine and critically </a:t>
            </a:r>
            <a:r>
              <a:rPr lang="en-US" sz="2600" i="1" dirty="0" err="1"/>
              <a:t>analyse</a:t>
            </a:r>
            <a:r>
              <a:rPr lang="en-US" sz="2600" i="1" dirty="0"/>
              <a:t> the link between employee engagement and </a:t>
            </a:r>
            <a:r>
              <a:rPr lang="en-US" sz="2600" i="1" dirty="0" err="1"/>
              <a:t>organisational</a:t>
            </a:r>
            <a:r>
              <a:rPr lang="en-US" sz="2600" i="1" dirty="0"/>
              <a:t> performance</a:t>
            </a:r>
            <a:endParaRPr lang="en-GB" sz="2600" dirty="0"/>
          </a:p>
          <a:p>
            <a:pPr lvl="0"/>
            <a:r>
              <a:rPr lang="en-US" sz="2600" i="1" dirty="0"/>
              <a:t>critically assess the techniques and processes designed to secure employee engagement</a:t>
            </a:r>
            <a:endParaRPr lang="en-GB" sz="2600" dirty="0"/>
          </a:p>
          <a:p>
            <a:pPr lvl="0"/>
            <a:r>
              <a:rPr lang="en-US" sz="2600" i="1" dirty="0"/>
              <a:t>identify and explain specific employee involvement and participation practices and critically assess their importance and impact within the overarching concept of employee voice</a:t>
            </a:r>
            <a:endParaRPr lang="en-GB" sz="2600" dirty="0"/>
          </a:p>
          <a:p>
            <a:pPr lvl="0"/>
            <a:r>
              <a:rPr lang="en-US" sz="2600" i="1" dirty="0"/>
              <a:t>develop an informed view as to the appropriate employee involvement and participation practices for different </a:t>
            </a:r>
            <a:r>
              <a:rPr lang="en-US" sz="2600" i="1" dirty="0" err="1"/>
              <a:t>organisational</a:t>
            </a:r>
            <a:r>
              <a:rPr lang="en-US" sz="2600" i="1" dirty="0"/>
              <a:t> contexts</a:t>
            </a:r>
            <a:endParaRPr lang="en-GB" sz="2600" dirty="0"/>
          </a:p>
          <a:p>
            <a:pPr lvl="0"/>
            <a:r>
              <a:rPr lang="en-US" sz="2600" i="1" dirty="0"/>
              <a:t>describe the main barriers to securing employee engagement </a:t>
            </a:r>
            <a:endParaRPr lang="en-GB" sz="2600" dirty="0"/>
          </a:p>
          <a:p>
            <a:pPr lvl="1"/>
            <a:endParaRPr lang="en-GB" dirty="0"/>
          </a:p>
        </p:txBody>
      </p:sp>
    </p:spTree>
    <p:extLst>
      <p:ext uri="{BB962C8B-B14F-4D97-AF65-F5344CB8AC3E}">
        <p14:creationId xmlns:p14="http://schemas.microsoft.com/office/powerpoint/2010/main" val="2798799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Management and Performance</a:t>
            </a:r>
          </a:p>
        </p:txBody>
      </p:sp>
      <p:sp>
        <p:nvSpPr>
          <p:cNvPr id="3" name="Content Placeholder 2"/>
          <p:cNvSpPr>
            <a:spLocks noGrp="1"/>
          </p:cNvSpPr>
          <p:nvPr>
            <p:ph idx="1"/>
          </p:nvPr>
        </p:nvSpPr>
        <p:spPr/>
        <p:txBody>
          <a:bodyPr/>
          <a:lstStyle/>
          <a:p>
            <a:r>
              <a:rPr lang="en-US" dirty="0"/>
              <a:t>Some commentators claim a link between HR strategy and </a:t>
            </a:r>
            <a:r>
              <a:rPr lang="en-US" dirty="0" err="1"/>
              <a:t>organisational</a:t>
            </a:r>
            <a:r>
              <a:rPr lang="en-US" dirty="0"/>
              <a:t> performance (</a:t>
            </a:r>
            <a:r>
              <a:rPr lang="en-US" dirty="0" err="1"/>
              <a:t>Caulkin</a:t>
            </a:r>
            <a:r>
              <a:rPr lang="en-US" dirty="0"/>
              <a:t>, 2001) </a:t>
            </a:r>
            <a:r>
              <a:rPr lang="en-US" i="1" dirty="0"/>
              <a:t> </a:t>
            </a:r>
            <a:r>
              <a:rPr lang="en-US" dirty="0"/>
              <a:t> </a:t>
            </a:r>
            <a:endParaRPr lang="en-GB" dirty="0"/>
          </a:p>
          <a:p>
            <a:r>
              <a:rPr lang="en-US" dirty="0"/>
              <a:t>But, link between HR strategy and </a:t>
            </a:r>
            <a:r>
              <a:rPr lang="en-US" dirty="0" err="1"/>
              <a:t>organisational</a:t>
            </a:r>
            <a:r>
              <a:rPr lang="en-US" dirty="0"/>
              <a:t> performance is complex and difficult to define (Marchington and Wilkinson, 2012: 40; Purcell and </a:t>
            </a:r>
            <a:r>
              <a:rPr lang="en-US" dirty="0" err="1"/>
              <a:t>Kinnie</a:t>
            </a:r>
            <a:r>
              <a:rPr lang="en-US" dirty="0"/>
              <a:t>, 2007)</a:t>
            </a:r>
          </a:p>
          <a:p>
            <a:r>
              <a:rPr lang="en-US" dirty="0"/>
              <a:t>Take up of more strategic approaches to HRM and employment relations has been relatively slow.</a:t>
            </a:r>
          </a:p>
          <a:p>
            <a:r>
              <a:rPr lang="en-US" dirty="0"/>
              <a:t>WERS2011 – only a small increase in the extent to which employment relations issues are being included in ‘formal strategic plans’  </a:t>
            </a:r>
            <a:endParaRPr lang="en-GB" dirty="0"/>
          </a:p>
          <a:p>
            <a:endParaRPr lang="en-GB" dirty="0"/>
          </a:p>
        </p:txBody>
      </p:sp>
    </p:spTree>
    <p:extLst>
      <p:ext uri="{BB962C8B-B14F-4D97-AF65-F5344CB8AC3E}">
        <p14:creationId xmlns:p14="http://schemas.microsoft.com/office/powerpoint/2010/main" val="3846314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762000"/>
            <a:ext cx="7886700" cy="5076092"/>
          </a:xfrm>
        </p:spPr>
        <p:txBody>
          <a:bodyPr>
            <a:normAutofit fontScale="90000"/>
          </a:bodyPr>
          <a:lstStyle/>
          <a:p>
            <a:br>
              <a:rPr lang="en-GB" dirty="0"/>
            </a:br>
            <a:br>
              <a:rPr lang="en-GB" dirty="0"/>
            </a:br>
            <a:br>
              <a:rPr lang="en-GB" dirty="0"/>
            </a:br>
            <a:r>
              <a:rPr lang="en-GB" dirty="0"/>
              <a:t>How would you convince senior managers in your organisation to treat employment relations as a strategic priority</a:t>
            </a:r>
            <a:endParaRPr lang="en-GB" sz="5400" dirty="0"/>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29229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p:txBody>
          <a:bodyPr/>
          <a:lstStyle/>
          <a:p>
            <a:r>
              <a:rPr lang="en-US" dirty="0"/>
              <a:t>Strategy reflects the way that senior managers lead the </a:t>
            </a:r>
            <a:r>
              <a:rPr lang="en-US" dirty="0" err="1"/>
              <a:t>organisation</a:t>
            </a:r>
            <a:r>
              <a:rPr lang="en-US" dirty="0"/>
              <a:t> or business in a particular direction (</a:t>
            </a:r>
            <a:r>
              <a:rPr lang="en-US" dirty="0" err="1"/>
              <a:t>Boxall</a:t>
            </a:r>
            <a:r>
              <a:rPr lang="en-US" dirty="0"/>
              <a:t> and Purcell, 2011).</a:t>
            </a:r>
          </a:p>
          <a:p>
            <a:r>
              <a:rPr lang="en-US" dirty="0"/>
              <a:t>Johnson, Scholes and Whittington (2008)</a:t>
            </a:r>
          </a:p>
          <a:p>
            <a:pPr lvl="1"/>
            <a:r>
              <a:rPr lang="en-US" dirty="0"/>
              <a:t>Process of economic analysis and planning</a:t>
            </a:r>
          </a:p>
          <a:p>
            <a:pPr lvl="1"/>
            <a:r>
              <a:rPr lang="en-US" dirty="0"/>
              <a:t>Organisational decision-making </a:t>
            </a:r>
            <a:endParaRPr lang="en-GB" dirty="0"/>
          </a:p>
          <a:p>
            <a:r>
              <a:rPr lang="en-US" dirty="0"/>
              <a:t>We define strategy as</a:t>
            </a:r>
            <a:r>
              <a:rPr lang="en-US" i="1" dirty="0"/>
              <a:t>:</a:t>
            </a:r>
          </a:p>
          <a:p>
            <a:pPr marL="0" indent="0" algn="ctr">
              <a:buNone/>
            </a:pPr>
            <a:r>
              <a:rPr lang="en-US" i="1" dirty="0"/>
              <a:t>‘the direction and scope of an </a:t>
            </a:r>
            <a:r>
              <a:rPr lang="en-US" i="1" dirty="0" err="1"/>
              <a:t>organisation</a:t>
            </a:r>
            <a:r>
              <a:rPr lang="en-US" i="1" dirty="0"/>
              <a:t> over the long term, which achieves advantage for the </a:t>
            </a:r>
            <a:r>
              <a:rPr lang="en-US" i="1" dirty="0" err="1"/>
              <a:t>organisation</a:t>
            </a:r>
            <a:r>
              <a:rPr lang="en-US" i="1" dirty="0"/>
              <a:t> through its configuration of resources within a changing environment, to meet the needs of markets and to fulfil stakeholder expectations.’</a:t>
            </a:r>
            <a:endParaRPr lang="en-GB" dirty="0"/>
          </a:p>
          <a:p>
            <a:endParaRPr lang="en-GB" dirty="0"/>
          </a:p>
        </p:txBody>
      </p:sp>
    </p:spTree>
    <p:extLst>
      <p:ext uri="{BB962C8B-B14F-4D97-AF65-F5344CB8AC3E}">
        <p14:creationId xmlns:p14="http://schemas.microsoft.com/office/powerpoint/2010/main" val="3155931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Formulation</a:t>
            </a:r>
          </a:p>
        </p:txBody>
      </p:sp>
      <p:sp>
        <p:nvSpPr>
          <p:cNvPr id="3" name="Content Placeholder 2"/>
          <p:cNvSpPr>
            <a:spLocks noGrp="1"/>
          </p:cNvSpPr>
          <p:nvPr>
            <p:ph idx="1"/>
          </p:nvPr>
        </p:nvSpPr>
        <p:spPr/>
        <p:txBody>
          <a:bodyPr>
            <a:normAutofit/>
          </a:bodyPr>
          <a:lstStyle/>
          <a:p>
            <a:r>
              <a:rPr lang="en-US" dirty="0"/>
              <a:t>A classic strategic process consists of a series of steps:</a:t>
            </a:r>
            <a:endParaRPr lang="en-GB" dirty="0"/>
          </a:p>
          <a:p>
            <a:pPr lvl="1"/>
            <a:r>
              <a:rPr lang="en-US" i="1" dirty="0"/>
              <a:t>Establishing a mission statement and key objectives </a:t>
            </a:r>
            <a:endParaRPr lang="en-GB" dirty="0"/>
          </a:p>
          <a:p>
            <a:pPr lvl="1"/>
            <a:r>
              <a:rPr lang="en-US" i="1" dirty="0" err="1"/>
              <a:t>Analysing</a:t>
            </a:r>
            <a:r>
              <a:rPr lang="en-US" i="1" dirty="0"/>
              <a:t> the external environment </a:t>
            </a:r>
            <a:endParaRPr lang="en-GB" dirty="0"/>
          </a:p>
          <a:p>
            <a:pPr lvl="1"/>
            <a:r>
              <a:rPr lang="en-US" i="1" dirty="0"/>
              <a:t>Conducting an internal </a:t>
            </a:r>
            <a:r>
              <a:rPr lang="en-US" i="1" dirty="0" err="1"/>
              <a:t>organisational</a:t>
            </a:r>
            <a:r>
              <a:rPr lang="en-US" i="1" dirty="0"/>
              <a:t> analysis</a:t>
            </a:r>
          </a:p>
          <a:p>
            <a:pPr lvl="1"/>
            <a:r>
              <a:rPr lang="en-US" i="1" dirty="0"/>
              <a:t>Setting goals</a:t>
            </a:r>
          </a:p>
          <a:p>
            <a:pPr lvl="1"/>
            <a:r>
              <a:rPr lang="en-US" i="1" dirty="0"/>
              <a:t>Implementation and evaluation (Aston Centre for Human Resources, 2008)</a:t>
            </a:r>
            <a:endParaRPr lang="en-GB" dirty="0"/>
          </a:p>
          <a:p>
            <a:r>
              <a:rPr lang="en-US" dirty="0"/>
              <a:t>Strategy not necessarily rational and evolutionary </a:t>
            </a:r>
          </a:p>
          <a:p>
            <a:pPr lvl="1"/>
            <a:r>
              <a:rPr lang="en-US" dirty="0"/>
              <a:t>Shaped by volatility of external environment (</a:t>
            </a:r>
            <a:r>
              <a:rPr lang="en-US" dirty="0" err="1"/>
              <a:t>Marchington</a:t>
            </a:r>
            <a:r>
              <a:rPr lang="en-US" dirty="0"/>
              <a:t> and Wilkinson, 2012)</a:t>
            </a:r>
          </a:p>
          <a:p>
            <a:pPr lvl="1"/>
            <a:r>
              <a:rPr lang="en-US" dirty="0"/>
              <a:t>Importance of </a:t>
            </a:r>
            <a:r>
              <a:rPr lang="en-US" dirty="0" err="1"/>
              <a:t>organisational</a:t>
            </a:r>
            <a:r>
              <a:rPr lang="en-US" dirty="0"/>
              <a:t> coalitions (</a:t>
            </a:r>
            <a:r>
              <a:rPr lang="en-US" dirty="0" err="1"/>
              <a:t>Burnes</a:t>
            </a:r>
            <a:r>
              <a:rPr lang="en-US" dirty="0"/>
              <a:t>, 1996)</a:t>
            </a:r>
            <a:endParaRPr lang="en-GB" dirty="0"/>
          </a:p>
          <a:p>
            <a:pPr lvl="1"/>
            <a:r>
              <a:rPr lang="en-US" dirty="0"/>
              <a:t>Values, ideologies and personalities, or culture, of those in positions of power and influence (Hatch, 2012)</a:t>
            </a:r>
          </a:p>
        </p:txBody>
      </p:sp>
    </p:spTree>
    <p:extLst>
      <p:ext uri="{BB962C8B-B14F-4D97-AF65-F5344CB8AC3E}">
        <p14:creationId xmlns:p14="http://schemas.microsoft.com/office/powerpoint/2010/main" val="2147423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People Strategy</a:t>
            </a:r>
          </a:p>
        </p:txBody>
      </p:sp>
      <p:sp>
        <p:nvSpPr>
          <p:cNvPr id="3" name="Content Placeholder 2"/>
          <p:cNvSpPr>
            <a:spLocks noGrp="1"/>
          </p:cNvSpPr>
          <p:nvPr>
            <p:ph idx="1"/>
          </p:nvPr>
        </p:nvSpPr>
        <p:spPr>
          <a:xfrm>
            <a:off x="628650" y="1172308"/>
            <a:ext cx="7886700" cy="5048492"/>
          </a:xfrm>
        </p:spPr>
        <p:txBody>
          <a:bodyPr/>
          <a:lstStyle/>
          <a:p>
            <a:r>
              <a:rPr lang="en-GB" dirty="0"/>
              <a:t>HRM has a focus on strategic integration within the broader objectives of the organisation</a:t>
            </a:r>
          </a:p>
          <a:p>
            <a:r>
              <a:rPr lang="en-GB" dirty="0"/>
              <a:t>‘Best Fit’ - contingent view - strategic needs of the business can vary </a:t>
            </a:r>
          </a:p>
          <a:p>
            <a:pPr lvl="1"/>
            <a:r>
              <a:rPr lang="en-GB" dirty="0"/>
              <a:t>Vertical integration between strategy and HRM policies and practices</a:t>
            </a:r>
          </a:p>
          <a:p>
            <a:pPr lvl="1"/>
            <a:r>
              <a:rPr lang="en-GB" dirty="0"/>
              <a:t>Link between business strategy and performance  </a:t>
            </a:r>
          </a:p>
          <a:p>
            <a:r>
              <a:rPr lang="en-GB" dirty="0"/>
              <a:t>‘Best Practice’</a:t>
            </a:r>
          </a:p>
          <a:p>
            <a:pPr lvl="1"/>
            <a:r>
              <a:rPr lang="en-GB" dirty="0"/>
              <a:t>Offers a common set of practices for all organisations</a:t>
            </a:r>
          </a:p>
          <a:p>
            <a:pPr lvl="1"/>
            <a:r>
              <a:rPr lang="en-GB" dirty="0"/>
              <a:t>Framework of an ‘internally consistent set of HR practices’ (</a:t>
            </a:r>
            <a:r>
              <a:rPr lang="en-GB" dirty="0" err="1"/>
              <a:t>Marchington</a:t>
            </a:r>
            <a:r>
              <a:rPr lang="en-GB" dirty="0"/>
              <a:t> and Wilkinson, 2012). </a:t>
            </a:r>
          </a:p>
          <a:p>
            <a:r>
              <a:rPr lang="en-GB" dirty="0"/>
              <a:t>Resource-based strategy</a:t>
            </a:r>
          </a:p>
          <a:p>
            <a:pPr lvl="1"/>
            <a:r>
              <a:rPr lang="en-GB" dirty="0"/>
              <a:t>Focus on the specific skills and knowledge of an organisation’s workforce</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691451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3888" y="762000"/>
            <a:ext cx="7886700" cy="5779478"/>
          </a:xfrm>
        </p:spPr>
        <p:txBody>
          <a:bodyPr>
            <a:normAutofit fontScale="90000"/>
          </a:bodyPr>
          <a:lstStyle/>
          <a:p>
            <a:br>
              <a:rPr lang="en-GB" dirty="0"/>
            </a:br>
            <a:br>
              <a:rPr lang="en-GB" dirty="0"/>
            </a:br>
            <a:br>
              <a:rPr lang="en-GB" dirty="0"/>
            </a:br>
            <a:r>
              <a:rPr lang="en-GB" dirty="0"/>
              <a:t>To what degree does your organisation adopt a best fit, best practice or resource-based view to people management? </a:t>
            </a:r>
            <a:br>
              <a:rPr lang="en-GB" dirty="0"/>
            </a:br>
            <a:endParaRPr lang="en-GB" sz="5400" dirty="0"/>
          </a:p>
        </p:txBody>
      </p:sp>
      <p:sp>
        <p:nvSpPr>
          <p:cNvPr id="6" name="Text Placeholder 5"/>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19731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D7E3-11AC-4E34-89CD-0C9D9EAEB61C}"/>
              </a:ext>
            </a:extLst>
          </p:cNvPr>
          <p:cNvSpPr>
            <a:spLocks noGrp="1"/>
          </p:cNvSpPr>
          <p:nvPr>
            <p:ph type="title"/>
          </p:nvPr>
        </p:nvSpPr>
        <p:spPr/>
        <p:txBody>
          <a:bodyPr/>
          <a:lstStyle/>
          <a:p>
            <a:r>
              <a:rPr lang="en-GB" dirty="0"/>
              <a:t>What is HPW?</a:t>
            </a:r>
          </a:p>
        </p:txBody>
      </p:sp>
      <p:sp>
        <p:nvSpPr>
          <p:cNvPr id="3" name="Content Placeholder 2">
            <a:extLst>
              <a:ext uri="{FF2B5EF4-FFF2-40B4-BE49-F238E27FC236}">
                <a16:creationId xmlns:a16="http://schemas.microsoft.com/office/drawing/2014/main" id="{B9007E17-B5DD-431E-A047-97ACDF057432}"/>
              </a:ext>
            </a:extLst>
          </p:cNvPr>
          <p:cNvSpPr>
            <a:spLocks noGrp="1"/>
          </p:cNvSpPr>
          <p:nvPr>
            <p:ph idx="1"/>
          </p:nvPr>
        </p:nvSpPr>
        <p:spPr/>
        <p:txBody>
          <a:bodyPr>
            <a:normAutofit lnSpcReduction="10000"/>
          </a:bodyPr>
          <a:lstStyle/>
          <a:p>
            <a:r>
              <a:rPr lang="en-GB" dirty="0"/>
              <a:t>High Performance Work Systems are best understood as comprising a bundle of distinct human resource management policies and procedures which are introduced in an organisation at the same time and are mutually reinforcing. </a:t>
            </a:r>
          </a:p>
          <a:p>
            <a:r>
              <a:rPr lang="en-GB" dirty="0"/>
              <a:t>Also known as high commitment HRM, high involvement work practices, best practice HRM.</a:t>
            </a:r>
          </a:p>
          <a:p>
            <a:r>
              <a:rPr lang="en-GB" dirty="0"/>
              <a:t>Believed to be associated with relatively high levels of organisational performance because people want to work for organisations that take this best practice approach (employer of choice – able to attract and retain) and once employed, staff are more likely to be engaged, committed and release ‘discretionary effort’. </a:t>
            </a:r>
          </a:p>
        </p:txBody>
      </p:sp>
    </p:spTree>
    <p:extLst>
      <p:ext uri="{BB962C8B-B14F-4D97-AF65-F5344CB8AC3E}">
        <p14:creationId xmlns:p14="http://schemas.microsoft.com/office/powerpoint/2010/main" val="2719098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high performance working?</a:t>
            </a:r>
          </a:p>
        </p:txBody>
      </p:sp>
      <p:sp>
        <p:nvSpPr>
          <p:cNvPr id="4" name="Content Placeholder 3"/>
          <p:cNvSpPr>
            <a:spLocks noGrp="1"/>
          </p:cNvSpPr>
          <p:nvPr>
            <p:ph idx="1"/>
          </p:nvPr>
        </p:nvSpPr>
        <p:spPr>
          <a:xfrm>
            <a:off x="628650" y="1261785"/>
            <a:ext cx="7886700" cy="5510074"/>
          </a:xfrm>
        </p:spPr>
        <p:txBody>
          <a:bodyPr>
            <a:normAutofit fontScale="92500" lnSpcReduction="20000"/>
          </a:bodyPr>
          <a:lstStyle/>
          <a:p>
            <a:pPr>
              <a:lnSpc>
                <a:spcPct val="110000"/>
              </a:lnSpc>
              <a:spcBef>
                <a:spcPts val="600"/>
              </a:spcBef>
            </a:pPr>
            <a:r>
              <a:rPr lang="en-GB" dirty="0"/>
              <a:t>Rigorous and sophisticated recruitment and selection</a:t>
            </a:r>
          </a:p>
          <a:p>
            <a:pPr>
              <a:lnSpc>
                <a:spcPct val="110000"/>
              </a:lnSpc>
              <a:spcBef>
                <a:spcPts val="600"/>
              </a:spcBef>
            </a:pPr>
            <a:r>
              <a:rPr lang="en-GB" dirty="0"/>
              <a:t>Investment in training and development</a:t>
            </a:r>
          </a:p>
          <a:p>
            <a:pPr>
              <a:lnSpc>
                <a:spcPct val="110000"/>
              </a:lnSpc>
              <a:spcBef>
                <a:spcPts val="600"/>
              </a:spcBef>
            </a:pPr>
            <a:r>
              <a:rPr lang="en-GB" dirty="0"/>
              <a:t>Performance-based pay</a:t>
            </a:r>
          </a:p>
          <a:p>
            <a:pPr>
              <a:lnSpc>
                <a:spcPct val="110000"/>
              </a:lnSpc>
              <a:spcBef>
                <a:spcPts val="600"/>
              </a:spcBef>
            </a:pPr>
            <a:r>
              <a:rPr lang="en-GB" dirty="0"/>
              <a:t>Internal promotion</a:t>
            </a:r>
          </a:p>
          <a:p>
            <a:pPr>
              <a:lnSpc>
                <a:spcPct val="110000"/>
              </a:lnSpc>
              <a:spcBef>
                <a:spcPts val="600"/>
              </a:spcBef>
            </a:pPr>
            <a:r>
              <a:rPr lang="en-GB" dirty="0"/>
              <a:t>Team-based approaches</a:t>
            </a:r>
          </a:p>
          <a:p>
            <a:pPr>
              <a:lnSpc>
                <a:spcPct val="110000"/>
              </a:lnSpc>
              <a:spcBef>
                <a:spcPts val="600"/>
              </a:spcBef>
            </a:pPr>
            <a:r>
              <a:rPr lang="en-GB" dirty="0"/>
              <a:t>Grievance systems</a:t>
            </a:r>
          </a:p>
          <a:p>
            <a:pPr>
              <a:lnSpc>
                <a:spcPct val="110000"/>
              </a:lnSpc>
              <a:spcBef>
                <a:spcPts val="600"/>
              </a:spcBef>
            </a:pPr>
            <a:r>
              <a:rPr lang="en-GB" dirty="0"/>
              <a:t>Employee participation</a:t>
            </a:r>
          </a:p>
          <a:p>
            <a:pPr>
              <a:lnSpc>
                <a:spcPct val="110000"/>
              </a:lnSpc>
              <a:spcBef>
                <a:spcPts val="600"/>
              </a:spcBef>
            </a:pPr>
            <a:r>
              <a:rPr lang="en-GB" dirty="0"/>
              <a:t>Information sharing</a:t>
            </a:r>
          </a:p>
          <a:p>
            <a:pPr>
              <a:lnSpc>
                <a:spcPct val="110000"/>
              </a:lnSpc>
              <a:spcBef>
                <a:spcPts val="600"/>
              </a:spcBef>
            </a:pPr>
            <a:r>
              <a:rPr lang="en-GB" dirty="0"/>
              <a:t>Performance appraisal</a:t>
            </a:r>
          </a:p>
          <a:p>
            <a:pPr>
              <a:lnSpc>
                <a:spcPct val="110000"/>
              </a:lnSpc>
              <a:spcBef>
                <a:spcPts val="600"/>
              </a:spcBef>
            </a:pPr>
            <a:r>
              <a:rPr lang="en-GB" dirty="0"/>
              <a:t>Flexible working</a:t>
            </a:r>
          </a:p>
          <a:p>
            <a:pPr>
              <a:lnSpc>
                <a:spcPct val="110000"/>
              </a:lnSpc>
              <a:spcBef>
                <a:spcPts val="600"/>
              </a:spcBef>
            </a:pPr>
            <a:r>
              <a:rPr lang="en-GB" dirty="0"/>
              <a:t>Job security</a:t>
            </a:r>
          </a:p>
          <a:p>
            <a:pPr>
              <a:lnSpc>
                <a:spcPct val="110000"/>
              </a:lnSpc>
              <a:spcBef>
                <a:spcPts val="600"/>
              </a:spcBef>
            </a:pPr>
            <a:r>
              <a:rPr lang="en-GB" dirty="0"/>
              <a:t>Work-life balance</a:t>
            </a:r>
          </a:p>
          <a:p>
            <a:pPr>
              <a:lnSpc>
                <a:spcPct val="110000"/>
              </a:lnSpc>
              <a:spcBef>
                <a:spcPts val="600"/>
              </a:spcBef>
            </a:pPr>
            <a:r>
              <a:rPr lang="en-GB" dirty="0"/>
              <a:t>Harmonisation of terms and conditions</a:t>
            </a:r>
          </a:p>
        </p:txBody>
      </p:sp>
    </p:spTree>
    <p:extLst>
      <p:ext uri="{BB962C8B-B14F-4D97-AF65-F5344CB8AC3E}">
        <p14:creationId xmlns:p14="http://schemas.microsoft.com/office/powerpoint/2010/main" val="19670238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(1)</a:t>
            </a:r>
          </a:p>
        </p:txBody>
      </p:sp>
      <p:sp>
        <p:nvSpPr>
          <p:cNvPr id="4" name="Content Placeholder 3"/>
          <p:cNvSpPr>
            <a:spLocks noGrp="1"/>
          </p:cNvSpPr>
          <p:nvPr>
            <p:ph idx="1"/>
          </p:nvPr>
        </p:nvSpPr>
        <p:spPr>
          <a:xfrm>
            <a:off x="628650" y="1063004"/>
            <a:ext cx="7886700" cy="5300851"/>
          </a:xfrm>
        </p:spPr>
        <p:txBody>
          <a:bodyPr>
            <a:normAutofit/>
          </a:bodyPr>
          <a:lstStyle/>
          <a:p>
            <a:endParaRPr lang="en-GB" dirty="0"/>
          </a:p>
          <a:p>
            <a:r>
              <a:rPr lang="en-GB" dirty="0"/>
              <a:t>Lots of research that has sought to test the proposition that the adoption of HPW practices leads to superior business performance. The results have been encouraging, but not all are convinced by them.</a:t>
            </a:r>
          </a:p>
          <a:p>
            <a:pPr marL="0" indent="0">
              <a:buNone/>
            </a:pPr>
            <a:endParaRPr lang="en-GB" dirty="0"/>
          </a:p>
          <a:p>
            <a:r>
              <a:rPr lang="en-GB" sz="2800" b="1" dirty="0"/>
              <a:t>Pfeffer (1994) – </a:t>
            </a:r>
            <a:r>
              <a:rPr lang="en-GB" sz="2800" dirty="0"/>
              <a:t>a mix of policies along the lines of the best practice bundle  were used in the majority of the successful organisations he studied. </a:t>
            </a:r>
          </a:p>
          <a:p>
            <a:pPr marL="457200" lvl="1" indent="0">
              <a:buNone/>
            </a:pPr>
            <a:endParaRPr lang="en-US" dirty="0"/>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74248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b="1" dirty="0"/>
              <a:t>Linking HPWS with Superior Organisational Performance (2)</a:t>
            </a:r>
          </a:p>
        </p:txBody>
      </p:sp>
      <p:sp>
        <p:nvSpPr>
          <p:cNvPr id="4" name="Content Placeholder 3"/>
          <p:cNvSpPr>
            <a:spLocks noGrp="1"/>
          </p:cNvSpPr>
          <p:nvPr>
            <p:ph idx="1"/>
          </p:nvPr>
        </p:nvSpPr>
        <p:spPr>
          <a:xfrm>
            <a:off x="628650" y="1063004"/>
            <a:ext cx="7886700" cy="5300851"/>
          </a:xfrm>
        </p:spPr>
        <p:txBody>
          <a:bodyPr>
            <a:normAutofit fontScale="92500" lnSpcReduction="20000"/>
          </a:bodyPr>
          <a:lstStyle/>
          <a:p>
            <a:endParaRPr lang="en-GB" dirty="0"/>
          </a:p>
          <a:p>
            <a:pPr marL="457200" lvl="1" indent="0">
              <a:buNone/>
            </a:pPr>
            <a:endParaRPr lang="en-US" dirty="0"/>
          </a:p>
          <a:p>
            <a:r>
              <a:rPr lang="en-US" sz="2600" b="1" dirty="0"/>
              <a:t>Huselid (1995): Proof that HR adds value</a:t>
            </a:r>
          </a:p>
          <a:p>
            <a:pPr marL="457200" lvl="1" indent="0">
              <a:buNone/>
            </a:pPr>
            <a:r>
              <a:rPr lang="en-GB" sz="2600" dirty="0"/>
              <a:t>A 1 standard deviation increase in HR practices yields:</a:t>
            </a:r>
          </a:p>
          <a:p>
            <a:pPr lvl="1"/>
            <a:r>
              <a:rPr lang="en-GB" sz="2600" dirty="0"/>
              <a:t>a 7.05% decrease in staff turnover</a:t>
            </a:r>
          </a:p>
          <a:p>
            <a:pPr lvl="1"/>
            <a:r>
              <a:rPr lang="en-GB" sz="2600" dirty="0"/>
              <a:t>$27,044 in increased sales per employee</a:t>
            </a:r>
          </a:p>
          <a:p>
            <a:pPr lvl="1"/>
            <a:r>
              <a:rPr lang="en-GB" sz="2600" dirty="0"/>
              <a:t>$18,641 more in market value per employee</a:t>
            </a:r>
          </a:p>
          <a:p>
            <a:pPr lvl="1"/>
            <a:r>
              <a:rPr lang="en-GB" sz="2600" dirty="0"/>
              <a:t>$3,814 more in profit per employee.</a:t>
            </a:r>
          </a:p>
          <a:p>
            <a:pPr marL="457200" lvl="1" indent="0">
              <a:buNone/>
            </a:pPr>
            <a:endParaRPr lang="en-GB" dirty="0"/>
          </a:p>
          <a:p>
            <a:r>
              <a:rPr lang="en-GB" sz="2600" b="1" dirty="0"/>
              <a:t>Coombs et al (2006):</a:t>
            </a:r>
          </a:p>
          <a:p>
            <a:pPr marL="457200" lvl="1" indent="0">
              <a:buNone/>
            </a:pPr>
            <a:r>
              <a:rPr lang="en-GB" sz="2600" dirty="0"/>
              <a:t>Meta-analysis – 92 separate studies combined</a:t>
            </a:r>
          </a:p>
          <a:p>
            <a:pPr lvl="1"/>
            <a:r>
              <a:rPr lang="en-GB" sz="2600" dirty="0"/>
              <a:t>4.6% increase on return on assets</a:t>
            </a:r>
          </a:p>
          <a:p>
            <a:pPr lvl="1"/>
            <a:r>
              <a:rPr lang="en-GB" sz="2600" dirty="0"/>
              <a:t>4.4% reduction in staff turnover</a:t>
            </a:r>
          </a:p>
          <a:p>
            <a:pPr marL="457200" lvl="1" indent="0">
              <a:buNone/>
            </a:pPr>
            <a:endParaRPr lang="en-GB" dirty="0"/>
          </a:p>
          <a:p>
            <a:pPr marL="457200" lvl="1" indent="0">
              <a:buNone/>
            </a:pPr>
            <a:r>
              <a:rPr lang="en-GB" dirty="0"/>
              <a:t> </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950373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Explaining the Link (1)</a:t>
            </a:r>
          </a:p>
        </p:txBody>
      </p:sp>
      <p:sp>
        <p:nvSpPr>
          <p:cNvPr id="4" name="Content Placeholder 3"/>
          <p:cNvSpPr>
            <a:spLocks noGrp="1"/>
          </p:cNvSpPr>
          <p:nvPr>
            <p:ph idx="1"/>
          </p:nvPr>
        </p:nvSpPr>
        <p:spPr>
          <a:xfrm>
            <a:off x="628650" y="1063004"/>
            <a:ext cx="7886700" cy="5079177"/>
          </a:xfrm>
        </p:spPr>
        <p:txBody>
          <a:bodyPr>
            <a:normAutofit fontScale="85000" lnSpcReduction="10000"/>
          </a:bodyPr>
          <a:lstStyle/>
          <a:p>
            <a:endParaRPr lang="en-GB" dirty="0"/>
          </a:p>
          <a:p>
            <a:r>
              <a:rPr lang="en-GB" dirty="0"/>
              <a:t>Purcell et al (2003)- CIPD ‘Black Box’ studies:</a:t>
            </a:r>
          </a:p>
          <a:p>
            <a:endParaRPr lang="en-GB" dirty="0"/>
          </a:p>
          <a:p>
            <a:pPr lvl="1"/>
            <a:r>
              <a:rPr lang="en-GB" sz="2400" dirty="0"/>
              <a:t>Progressive HRM leads to positive employee responses of job satisfaction, motivation or organisational commitment which leads them to work harder and release discretionary effort</a:t>
            </a:r>
          </a:p>
          <a:p>
            <a:pPr lvl="1"/>
            <a:r>
              <a:rPr lang="en-GB" sz="2400" dirty="0"/>
              <a:t>Big ideas that glue organisations together – mission, values embedded in policies. Strong sense of shared purpose. </a:t>
            </a:r>
          </a:p>
          <a:p>
            <a:pPr lvl="1"/>
            <a:r>
              <a:rPr lang="en-GB" sz="2400" dirty="0"/>
              <a:t>Line mangers who ‘bring HRM to life’</a:t>
            </a:r>
          </a:p>
          <a:p>
            <a:pPr lvl="1"/>
            <a:endParaRPr lang="en-GB" dirty="0"/>
          </a:p>
          <a:p>
            <a:pPr marL="228600" lvl="1">
              <a:spcBef>
                <a:spcPts val="1000"/>
              </a:spcBef>
            </a:pPr>
            <a:r>
              <a:rPr lang="en-GB" sz="2500" dirty="0"/>
              <a:t>AMO – one of the conditions that must be satisfied if the bundle is to underpin high levels of performance</a:t>
            </a:r>
          </a:p>
          <a:p>
            <a:pPr marL="228600" lvl="1">
              <a:spcBef>
                <a:spcPts val="1000"/>
              </a:spcBef>
            </a:pPr>
            <a:endParaRPr lang="en-GB" sz="2400" dirty="0"/>
          </a:p>
          <a:p>
            <a:pPr lvl="1"/>
            <a:r>
              <a:rPr lang="en-GB" sz="2400" dirty="0"/>
              <a:t>The ability to perform well</a:t>
            </a:r>
          </a:p>
          <a:p>
            <a:pPr lvl="1"/>
            <a:r>
              <a:rPr lang="en-GB" sz="2400" dirty="0"/>
              <a:t>The motivation to perform well</a:t>
            </a:r>
          </a:p>
          <a:p>
            <a:pPr lvl="1"/>
            <a:r>
              <a:rPr lang="en-GB" sz="2400" dirty="0"/>
              <a:t>The opportunity to perform well</a:t>
            </a:r>
          </a:p>
        </p:txBody>
      </p:sp>
    </p:spTree>
    <p:extLst>
      <p:ext uri="{BB962C8B-B14F-4D97-AF65-F5344CB8AC3E}">
        <p14:creationId xmlns:p14="http://schemas.microsoft.com/office/powerpoint/2010/main" val="1680525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Explaining the Link (2)</a:t>
            </a:r>
          </a:p>
        </p:txBody>
      </p:sp>
      <p:sp>
        <p:nvSpPr>
          <p:cNvPr id="3" name="Content Placeholder 2"/>
          <p:cNvSpPr>
            <a:spLocks noGrp="1"/>
          </p:cNvSpPr>
          <p:nvPr>
            <p:ph idx="1"/>
          </p:nvPr>
        </p:nvSpPr>
        <p:spPr>
          <a:xfrm>
            <a:off x="628650" y="1107868"/>
            <a:ext cx="7886700" cy="4899176"/>
          </a:xfrm>
        </p:spPr>
        <p:txBody>
          <a:bodyPr>
            <a:noAutofit/>
          </a:bodyPr>
          <a:lstStyle/>
          <a:p>
            <a:r>
              <a:rPr lang="en-GB" sz="2400" dirty="0"/>
              <a:t>The Gallup Studies - engagement</a:t>
            </a:r>
          </a:p>
          <a:p>
            <a:r>
              <a:rPr lang="en-GB" sz="2400" dirty="0"/>
              <a:t>Harter et al (2002)</a:t>
            </a:r>
          </a:p>
          <a:p>
            <a:r>
              <a:rPr lang="en-GB" sz="2400" dirty="0"/>
              <a:t>12 question employee engagement instrument</a:t>
            </a:r>
          </a:p>
          <a:p>
            <a:pPr lvl="1"/>
            <a:r>
              <a:rPr lang="en-GB" sz="2400" dirty="0"/>
              <a:t>Greater variation between business units in the same organisation than between organisations (so difference is due to quality of line managers)</a:t>
            </a:r>
          </a:p>
          <a:p>
            <a:pPr lvl="1"/>
            <a:r>
              <a:rPr lang="en-GB" sz="2400" dirty="0"/>
              <a:t>Impressive correlations between engagement scores and unit performance</a:t>
            </a:r>
          </a:p>
          <a:p>
            <a:pPr lvl="1"/>
            <a:r>
              <a:rPr lang="en-GB" sz="2400" dirty="0"/>
              <a:t>Strong relationship between engagement and staff turnover</a:t>
            </a:r>
          </a:p>
          <a:p>
            <a:r>
              <a:rPr lang="en-GB" sz="2400" dirty="0"/>
              <a:t>Other studies have focussed on well-being and performance and in the case of Peccei (2013), on the development of human capital and the employee relations climate</a:t>
            </a:r>
          </a:p>
        </p:txBody>
      </p:sp>
    </p:spTree>
    <p:extLst>
      <p:ext uri="{BB962C8B-B14F-4D97-AF65-F5344CB8AC3E}">
        <p14:creationId xmlns:p14="http://schemas.microsoft.com/office/powerpoint/2010/main" val="3693831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Criticisms of the Research</a:t>
            </a:r>
          </a:p>
        </p:txBody>
      </p:sp>
      <p:sp>
        <p:nvSpPr>
          <p:cNvPr id="3" name="Content Placeholder 2"/>
          <p:cNvSpPr>
            <a:spLocks noGrp="1"/>
          </p:cNvSpPr>
          <p:nvPr>
            <p:ph idx="1"/>
          </p:nvPr>
        </p:nvSpPr>
        <p:spPr>
          <a:xfrm>
            <a:off x="628650" y="1321623"/>
            <a:ext cx="7886700" cy="5118933"/>
          </a:xfrm>
        </p:spPr>
        <p:txBody>
          <a:bodyPr>
            <a:normAutofit fontScale="92500" lnSpcReduction="20000"/>
          </a:bodyPr>
          <a:lstStyle/>
          <a:p>
            <a:endParaRPr lang="en-GB" sz="2400" dirty="0"/>
          </a:p>
          <a:p>
            <a:r>
              <a:rPr lang="en-GB" sz="2700" dirty="0"/>
              <a:t>Best practice HRM </a:t>
            </a:r>
            <a:r>
              <a:rPr lang="en-GB" sz="2700" i="1" dirty="0"/>
              <a:t>may</a:t>
            </a:r>
            <a:r>
              <a:rPr lang="en-GB" sz="2700" dirty="0"/>
              <a:t> have a positive impact but:</a:t>
            </a:r>
          </a:p>
          <a:p>
            <a:pPr lvl="1"/>
            <a:r>
              <a:rPr lang="en-GB" sz="2600" dirty="0"/>
              <a:t>this cannot be measured</a:t>
            </a:r>
          </a:p>
          <a:p>
            <a:pPr lvl="1"/>
            <a:r>
              <a:rPr lang="en-GB" sz="2600" dirty="0"/>
              <a:t>this cannot be proved</a:t>
            </a:r>
          </a:p>
          <a:p>
            <a:pPr lvl="1"/>
            <a:endParaRPr lang="en-GB" sz="2600" dirty="0"/>
          </a:p>
          <a:p>
            <a:r>
              <a:rPr lang="en-GB" sz="2700" dirty="0"/>
              <a:t>Correlation does not prove causation</a:t>
            </a:r>
          </a:p>
          <a:p>
            <a:pPr lvl="1"/>
            <a:r>
              <a:rPr lang="en-GB" sz="2600" dirty="0"/>
              <a:t>superior performance may lead to sophisticated HRM</a:t>
            </a:r>
          </a:p>
          <a:p>
            <a:pPr lvl="1"/>
            <a:r>
              <a:rPr lang="en-GB" sz="2600" dirty="0"/>
              <a:t>independent variables</a:t>
            </a:r>
          </a:p>
          <a:p>
            <a:pPr lvl="1"/>
            <a:endParaRPr lang="en-GB" sz="2600" dirty="0"/>
          </a:p>
          <a:p>
            <a:r>
              <a:rPr lang="en-GB" sz="2700" dirty="0"/>
              <a:t>Rhetoric and reality</a:t>
            </a:r>
          </a:p>
          <a:p>
            <a:pPr lvl="1"/>
            <a:r>
              <a:rPr lang="en-GB" sz="2600" dirty="0"/>
              <a:t>fluffy words disguise an uglier situation (actually longer hours, tight management control may cause stronger performance)</a:t>
            </a:r>
          </a:p>
          <a:p>
            <a:pPr lvl="1"/>
            <a:r>
              <a:rPr lang="en-GB" sz="2600" dirty="0"/>
              <a:t>work intensification – squeezing out more for less</a:t>
            </a:r>
          </a:p>
          <a:p>
            <a:pPr lvl="1"/>
            <a:endParaRPr lang="en-GB" dirty="0"/>
          </a:p>
        </p:txBody>
      </p:sp>
    </p:spTree>
    <p:extLst>
      <p:ext uri="{BB962C8B-B14F-4D97-AF65-F5344CB8AC3E}">
        <p14:creationId xmlns:p14="http://schemas.microsoft.com/office/powerpoint/2010/main" val="3296928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Fleetwood &amp; Hesketh (2010)</a:t>
            </a:r>
          </a:p>
        </p:txBody>
      </p:sp>
      <p:sp>
        <p:nvSpPr>
          <p:cNvPr id="3" name="Content Placeholder 2"/>
          <p:cNvSpPr>
            <a:spLocks noGrp="1"/>
          </p:cNvSpPr>
          <p:nvPr>
            <p:ph idx="1"/>
          </p:nvPr>
        </p:nvSpPr>
        <p:spPr/>
        <p:txBody>
          <a:bodyPr/>
          <a:lstStyle/>
          <a:p>
            <a:endParaRPr lang="en-GB" dirty="0"/>
          </a:p>
          <a:p>
            <a:r>
              <a:rPr lang="en-GB" dirty="0"/>
              <a:t>It is impossible accurately to predict the financial impact of HR interventions</a:t>
            </a:r>
          </a:p>
          <a:p>
            <a:endParaRPr lang="en-GB" dirty="0"/>
          </a:p>
          <a:p>
            <a:r>
              <a:rPr lang="en-GB" dirty="0"/>
              <a:t>People deliver performance rather than the ‘HRM architecture’</a:t>
            </a:r>
          </a:p>
          <a:p>
            <a:endParaRPr lang="en-GB" dirty="0"/>
          </a:p>
          <a:p>
            <a:r>
              <a:rPr lang="en-GB" dirty="0"/>
              <a:t>HR plays an </a:t>
            </a:r>
            <a:r>
              <a:rPr lang="en-GB" b="1" dirty="0"/>
              <a:t>enabling</a:t>
            </a:r>
            <a:r>
              <a:rPr lang="en-GB" dirty="0"/>
              <a:t> role, it can not </a:t>
            </a:r>
            <a:r>
              <a:rPr lang="en-GB" i="1" dirty="0"/>
              <a:t>cause</a:t>
            </a:r>
            <a:r>
              <a:rPr lang="en-GB" dirty="0"/>
              <a:t> high performance</a:t>
            </a:r>
          </a:p>
        </p:txBody>
      </p:sp>
    </p:spTree>
    <p:extLst>
      <p:ext uri="{BB962C8B-B14F-4D97-AF65-F5344CB8AC3E}">
        <p14:creationId xmlns:p14="http://schemas.microsoft.com/office/powerpoint/2010/main" val="19816406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7907"/>
            <a:ext cx="7886700" cy="973293"/>
          </a:xfrm>
        </p:spPr>
        <p:txBody>
          <a:bodyPr>
            <a:normAutofit fontScale="90000"/>
          </a:bodyPr>
          <a:lstStyle/>
          <a:p>
            <a:r>
              <a:rPr lang="en-GB" dirty="0"/>
              <a:t>The Rise of the ‘Business Partner’</a:t>
            </a:r>
            <a:br>
              <a:rPr lang="en-GB" dirty="0"/>
            </a:br>
            <a:endParaRPr lang="en-GB" dirty="0"/>
          </a:p>
        </p:txBody>
      </p:sp>
      <p:sp>
        <p:nvSpPr>
          <p:cNvPr id="3" name="Content Placeholder 2"/>
          <p:cNvSpPr>
            <a:spLocks noGrp="1"/>
          </p:cNvSpPr>
          <p:nvPr>
            <p:ph idx="1"/>
          </p:nvPr>
        </p:nvSpPr>
        <p:spPr>
          <a:xfrm>
            <a:off x="628650" y="1078523"/>
            <a:ext cx="7886700" cy="5142277"/>
          </a:xfrm>
        </p:spPr>
        <p:txBody>
          <a:bodyPr/>
          <a:lstStyle/>
          <a:p>
            <a:r>
              <a:rPr lang="en-GB" dirty="0"/>
              <a:t>Need for HR to transform itself into a more focused business partner (Ulrich,1997; Ulrich and </a:t>
            </a:r>
            <a:r>
              <a:rPr lang="en-GB" dirty="0" err="1"/>
              <a:t>Brockbank</a:t>
            </a:r>
            <a:r>
              <a:rPr lang="en-GB" dirty="0"/>
              <a:t>, 2005)</a:t>
            </a:r>
          </a:p>
          <a:p>
            <a:pPr lvl="1"/>
            <a:r>
              <a:rPr lang="en-GB" dirty="0"/>
              <a:t>Focus on needs of business as opposed to ‘people’</a:t>
            </a:r>
          </a:p>
          <a:p>
            <a:r>
              <a:rPr lang="en-GB" dirty="0"/>
              <a:t>Influential and widely adopted but interpreted in very different ways</a:t>
            </a:r>
          </a:p>
          <a:p>
            <a:pPr lvl="1"/>
            <a:r>
              <a:rPr lang="en-GB" dirty="0"/>
              <a:t>Represented a shift away from interventionist and regulatory role of ‘personnel’</a:t>
            </a:r>
          </a:p>
          <a:p>
            <a:r>
              <a:rPr lang="en-GB" dirty="0"/>
              <a:t>Ulrich model itself on which they are based, have been increasingly challenged (Stephens, 2015)</a:t>
            </a:r>
          </a:p>
          <a:p>
            <a:pPr lvl="1"/>
            <a:r>
              <a:rPr lang="en-GB" dirty="0"/>
              <a:t>Lack of attention to human dimension</a:t>
            </a:r>
          </a:p>
          <a:p>
            <a:pPr lvl="1"/>
            <a:r>
              <a:rPr lang="en-GB" dirty="0"/>
              <a:t>Used to justify a reduction in HR resource</a:t>
            </a:r>
          </a:p>
          <a:p>
            <a:pPr lvl="1"/>
            <a:r>
              <a:rPr lang="en-GB" dirty="0"/>
              <a:t>Led to less connected and more remote HR function</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5417244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Change and Employment Relations</a:t>
            </a:r>
          </a:p>
        </p:txBody>
      </p:sp>
      <p:sp>
        <p:nvSpPr>
          <p:cNvPr id="3" name="Content Placeholder 2"/>
          <p:cNvSpPr>
            <a:spLocks noGrp="1"/>
          </p:cNvSpPr>
          <p:nvPr>
            <p:ph idx="1"/>
          </p:nvPr>
        </p:nvSpPr>
        <p:spPr>
          <a:xfrm>
            <a:off x="628650" y="1277815"/>
            <a:ext cx="7886700" cy="4942985"/>
          </a:xfrm>
        </p:spPr>
        <p:txBody>
          <a:bodyPr>
            <a:normAutofit lnSpcReduction="10000"/>
          </a:bodyPr>
          <a:lstStyle/>
          <a:p>
            <a:r>
              <a:rPr lang="en-US" dirty="0"/>
              <a:t>The development of HR and employment relations strategy is inextricably linked with change </a:t>
            </a:r>
          </a:p>
          <a:p>
            <a:r>
              <a:rPr lang="en-US" dirty="0"/>
              <a:t>Management of change is fraught with difficulty</a:t>
            </a:r>
            <a:endParaRPr lang="en-GB" dirty="0"/>
          </a:p>
          <a:p>
            <a:pPr lvl="1"/>
            <a:r>
              <a:rPr lang="en-US" i="1" dirty="0"/>
              <a:t>Misunderstanding what change is</a:t>
            </a:r>
            <a:endParaRPr lang="en-GB" dirty="0"/>
          </a:p>
          <a:p>
            <a:pPr lvl="1"/>
            <a:r>
              <a:rPr lang="en-US" i="1" dirty="0"/>
              <a:t>Lack of planning and preparation	</a:t>
            </a:r>
            <a:endParaRPr lang="en-GB" dirty="0"/>
          </a:p>
          <a:p>
            <a:pPr lvl="1"/>
            <a:r>
              <a:rPr lang="en-US" i="1" dirty="0"/>
              <a:t>No clear vision</a:t>
            </a:r>
            <a:endParaRPr lang="en-GB" dirty="0"/>
          </a:p>
          <a:p>
            <a:pPr lvl="1"/>
            <a:r>
              <a:rPr lang="en-US" i="1" dirty="0"/>
              <a:t>Looking for quick fixes</a:t>
            </a:r>
            <a:endParaRPr lang="en-GB" dirty="0"/>
          </a:p>
          <a:p>
            <a:pPr lvl="1"/>
            <a:r>
              <a:rPr lang="en-US" i="1" dirty="0"/>
              <a:t>Poor communication</a:t>
            </a:r>
            <a:endParaRPr lang="en-GB" dirty="0"/>
          </a:p>
          <a:p>
            <a:r>
              <a:rPr lang="en-US" dirty="0"/>
              <a:t>Basic components of employment relations are critical to effective change</a:t>
            </a:r>
          </a:p>
          <a:p>
            <a:pPr lvl="1"/>
            <a:r>
              <a:rPr lang="en-US" dirty="0"/>
              <a:t>Providing employees with a voice</a:t>
            </a:r>
          </a:p>
          <a:p>
            <a:pPr lvl="1"/>
            <a:r>
              <a:rPr lang="en-US" dirty="0"/>
              <a:t>Communication, consultation </a:t>
            </a:r>
            <a:r>
              <a:rPr lang="en-US" b="1" u="sng" dirty="0"/>
              <a:t>and</a:t>
            </a:r>
            <a:r>
              <a:rPr lang="en-US" dirty="0"/>
              <a:t> negotiation</a:t>
            </a:r>
          </a:p>
          <a:p>
            <a:pPr lvl="1"/>
            <a:r>
              <a:rPr lang="en-US" dirty="0"/>
              <a:t>Importance of high-trust relations</a:t>
            </a:r>
          </a:p>
          <a:p>
            <a:pPr marL="0" indent="0">
              <a:buNone/>
            </a:pPr>
            <a:r>
              <a:rPr lang="en-US" dirty="0"/>
              <a:t> </a:t>
            </a:r>
            <a:endParaRPr lang="en-GB" dirty="0"/>
          </a:p>
          <a:p>
            <a:endParaRPr lang="en-GB" dirty="0"/>
          </a:p>
        </p:txBody>
      </p:sp>
    </p:spTree>
    <p:extLst>
      <p:ext uri="{BB962C8B-B14F-4D97-AF65-F5344CB8AC3E}">
        <p14:creationId xmlns:p14="http://schemas.microsoft.com/office/powerpoint/2010/main" val="2653465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dirty="0">
                <a:solidFill>
                  <a:srgbClr val="002060"/>
                </a:solidFill>
              </a:rPr>
              <a:t>What is Employee Engagement?</a:t>
            </a:r>
          </a:p>
        </p:txBody>
      </p:sp>
      <p:sp>
        <p:nvSpPr>
          <p:cNvPr id="3" name="Content Placeholder 2"/>
          <p:cNvSpPr>
            <a:spLocks noGrp="1"/>
          </p:cNvSpPr>
          <p:nvPr>
            <p:ph idx="1"/>
          </p:nvPr>
        </p:nvSpPr>
        <p:spPr>
          <a:xfrm>
            <a:off x="628650" y="1277816"/>
            <a:ext cx="7886700" cy="4942984"/>
          </a:xfrm>
        </p:spPr>
        <p:txBody>
          <a:bodyPr>
            <a:normAutofit fontScale="77500" lnSpcReduction="20000"/>
          </a:bodyPr>
          <a:lstStyle/>
          <a:p>
            <a:pPr>
              <a:lnSpc>
                <a:spcPct val="120000"/>
              </a:lnSpc>
              <a:spcBef>
                <a:spcPts val="0"/>
              </a:spcBef>
            </a:pPr>
            <a:r>
              <a:rPr lang="en-GB" sz="2900" dirty="0"/>
              <a:t>McLeod and Clarke (2009) identified around fifty different definitions</a:t>
            </a:r>
          </a:p>
          <a:p>
            <a:pPr>
              <a:lnSpc>
                <a:spcPct val="120000"/>
              </a:lnSpc>
              <a:spcBef>
                <a:spcPts val="0"/>
              </a:spcBef>
            </a:pPr>
            <a:r>
              <a:rPr lang="en-GB" sz="2900" dirty="0"/>
              <a:t>Engage for Success define EE as </a:t>
            </a:r>
            <a:r>
              <a:rPr lang="en-GB" sz="2900" i="1" dirty="0"/>
              <a:t>‘…a workplace approach designed to ensure that employees are committed to their organisation’s goals and values, motivated to contribute to organisational success, and are able at the same time to enhance their own sense of well-being.’</a:t>
            </a:r>
            <a:endParaRPr lang="en-GB" sz="2900" dirty="0"/>
          </a:p>
          <a:p>
            <a:pPr>
              <a:lnSpc>
                <a:spcPct val="120000"/>
              </a:lnSpc>
              <a:spcBef>
                <a:spcPts val="0"/>
              </a:spcBef>
            </a:pPr>
            <a:r>
              <a:rPr lang="en-GB" sz="2900" dirty="0"/>
              <a:t>John Purcell (2012) argues that EE </a:t>
            </a:r>
            <a:r>
              <a:rPr lang="en-GB" sz="2900" i="1" dirty="0"/>
              <a:t>‘is best seen as an outcome of managerial activity to build perceptions of trust, fairness and organisational justice, especially procedural and interactional or interpersonal justice.’</a:t>
            </a:r>
          </a:p>
          <a:p>
            <a:endParaRPr lang="en-GB" dirty="0"/>
          </a:p>
        </p:txBody>
      </p:sp>
    </p:spTree>
    <p:extLst>
      <p:ext uri="{BB962C8B-B14F-4D97-AF65-F5344CB8AC3E}">
        <p14:creationId xmlns:p14="http://schemas.microsoft.com/office/powerpoint/2010/main" val="3519999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418491"/>
          </a:xfrm>
        </p:spPr>
        <p:txBody>
          <a:bodyPr/>
          <a:lstStyle/>
          <a:p>
            <a:r>
              <a:rPr lang="en-GB" dirty="0">
                <a:solidFill>
                  <a:srgbClr val="002060"/>
                </a:solidFill>
              </a:rPr>
              <a:t>Why Does it Matter?</a:t>
            </a:r>
          </a:p>
        </p:txBody>
      </p:sp>
      <p:sp>
        <p:nvSpPr>
          <p:cNvPr id="3" name="Content Placeholder 2"/>
          <p:cNvSpPr>
            <a:spLocks noGrp="1"/>
          </p:cNvSpPr>
          <p:nvPr>
            <p:ph idx="1"/>
          </p:nvPr>
        </p:nvSpPr>
        <p:spPr>
          <a:xfrm>
            <a:off x="457200" y="1289538"/>
            <a:ext cx="8229600" cy="4836625"/>
          </a:xfrm>
        </p:spPr>
        <p:txBody>
          <a:bodyPr>
            <a:normAutofit fontScale="85000" lnSpcReduction="20000"/>
          </a:bodyPr>
          <a:lstStyle/>
          <a:p>
            <a:pPr>
              <a:lnSpc>
                <a:spcPct val="120000"/>
              </a:lnSpc>
              <a:spcBef>
                <a:spcPts val="0"/>
              </a:spcBef>
            </a:pPr>
            <a:r>
              <a:rPr lang="en-GB" sz="2900" dirty="0"/>
              <a:t>Link between positive employee attitudes and  performance</a:t>
            </a:r>
          </a:p>
          <a:p>
            <a:pPr>
              <a:lnSpc>
                <a:spcPct val="120000"/>
              </a:lnSpc>
              <a:spcBef>
                <a:spcPts val="0"/>
              </a:spcBef>
            </a:pPr>
            <a:r>
              <a:rPr lang="en-GB" sz="2900" dirty="0"/>
              <a:t>It provides a crucial focus on the importance of people in driving success</a:t>
            </a:r>
          </a:p>
          <a:p>
            <a:pPr>
              <a:lnSpc>
                <a:spcPct val="120000"/>
              </a:lnSpc>
              <a:spcBef>
                <a:spcPts val="0"/>
              </a:spcBef>
            </a:pPr>
            <a:r>
              <a:rPr lang="en-GB" sz="2900" dirty="0"/>
              <a:t>Disengagement – absence, turnover, poor performance, development of grievance cultures</a:t>
            </a:r>
          </a:p>
          <a:p>
            <a:pPr marL="0" indent="0">
              <a:lnSpc>
                <a:spcPct val="120000"/>
              </a:lnSpc>
              <a:spcBef>
                <a:spcPts val="0"/>
              </a:spcBef>
              <a:buNone/>
            </a:pPr>
            <a:r>
              <a:rPr lang="en-GB" sz="2900" dirty="0"/>
              <a:t>BUT</a:t>
            </a:r>
          </a:p>
          <a:p>
            <a:pPr>
              <a:lnSpc>
                <a:spcPct val="120000"/>
              </a:lnSpc>
              <a:spcBef>
                <a:spcPts val="0"/>
              </a:spcBef>
            </a:pPr>
            <a:r>
              <a:rPr lang="en-GB" sz="2900" dirty="0"/>
              <a:t>Measurement is problematic </a:t>
            </a:r>
          </a:p>
          <a:p>
            <a:pPr>
              <a:lnSpc>
                <a:spcPct val="120000"/>
              </a:lnSpc>
              <a:spcBef>
                <a:spcPts val="0"/>
              </a:spcBef>
            </a:pPr>
            <a:r>
              <a:rPr lang="en-GB" sz="2900" dirty="0"/>
              <a:t>Significant reliance on staff survey evidence</a:t>
            </a:r>
          </a:p>
          <a:p>
            <a:pPr>
              <a:lnSpc>
                <a:spcPct val="120000"/>
              </a:lnSpc>
              <a:spcBef>
                <a:spcPts val="0"/>
              </a:spcBef>
            </a:pPr>
            <a:r>
              <a:rPr lang="en-GB" sz="2900" dirty="0"/>
              <a:t>Employee engagement can also have a ‘dark side’</a:t>
            </a:r>
          </a:p>
          <a:p>
            <a:pPr>
              <a:lnSpc>
                <a:spcPct val="120000"/>
              </a:lnSpc>
              <a:spcBef>
                <a:spcPts val="0"/>
              </a:spcBef>
            </a:pPr>
            <a:r>
              <a:rPr lang="en-GB" sz="2900" dirty="0"/>
              <a:t>Arguably too much focus on organisational as opposed to job engagement </a:t>
            </a:r>
          </a:p>
          <a:p>
            <a:pPr marL="0" indent="0">
              <a:buNone/>
            </a:pPr>
            <a:endParaRPr lang="en-GB" dirty="0"/>
          </a:p>
        </p:txBody>
      </p:sp>
    </p:spTree>
    <p:extLst>
      <p:ext uri="{BB962C8B-B14F-4D97-AF65-F5344CB8AC3E}">
        <p14:creationId xmlns:p14="http://schemas.microsoft.com/office/powerpoint/2010/main" val="31320536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Enablers of Engagement</a:t>
            </a:r>
          </a:p>
        </p:txBody>
      </p:sp>
      <p:sp>
        <p:nvSpPr>
          <p:cNvPr id="3" name="Content Placeholder 2"/>
          <p:cNvSpPr>
            <a:spLocks noGrp="1"/>
          </p:cNvSpPr>
          <p:nvPr>
            <p:ph idx="1"/>
          </p:nvPr>
        </p:nvSpPr>
        <p:spPr>
          <a:xfrm>
            <a:off x="457200" y="1453662"/>
            <a:ext cx="8229600" cy="4672501"/>
          </a:xfrm>
        </p:spPr>
        <p:txBody>
          <a:bodyPr>
            <a:normAutofit lnSpcReduction="10000"/>
          </a:bodyPr>
          <a:lstStyle/>
          <a:p>
            <a:pPr>
              <a:lnSpc>
                <a:spcPct val="100000"/>
              </a:lnSpc>
              <a:spcBef>
                <a:spcPts val="0"/>
              </a:spcBef>
            </a:pPr>
            <a:r>
              <a:rPr lang="en-GB" dirty="0"/>
              <a:t>Macleod and Clarke (2009) – 4 key enablers</a:t>
            </a:r>
          </a:p>
          <a:p>
            <a:pPr lvl="1">
              <a:lnSpc>
                <a:spcPct val="100000"/>
              </a:lnSpc>
              <a:spcBef>
                <a:spcPts val="0"/>
              </a:spcBef>
            </a:pPr>
            <a:r>
              <a:rPr lang="en-GB" sz="2000" dirty="0"/>
              <a:t>Leadership</a:t>
            </a:r>
          </a:p>
          <a:p>
            <a:pPr lvl="2">
              <a:lnSpc>
                <a:spcPct val="100000"/>
              </a:lnSpc>
              <a:spcBef>
                <a:spcPts val="0"/>
              </a:spcBef>
            </a:pPr>
            <a:r>
              <a:rPr lang="en-GB" i="1" dirty="0"/>
              <a:t>Clear strategic narrative and mission</a:t>
            </a:r>
          </a:p>
          <a:p>
            <a:pPr lvl="1">
              <a:lnSpc>
                <a:spcPct val="100000"/>
              </a:lnSpc>
              <a:spcBef>
                <a:spcPts val="0"/>
              </a:spcBef>
            </a:pPr>
            <a:r>
              <a:rPr lang="en-GB" sz="2000" dirty="0"/>
              <a:t>Engaging managers</a:t>
            </a:r>
          </a:p>
          <a:p>
            <a:pPr lvl="2">
              <a:lnSpc>
                <a:spcPct val="100000"/>
              </a:lnSpc>
              <a:spcBef>
                <a:spcPts val="0"/>
              </a:spcBef>
            </a:pPr>
            <a:r>
              <a:rPr lang="en-GB" i="1" dirty="0"/>
              <a:t>Facilitating and empowering staff </a:t>
            </a:r>
          </a:p>
          <a:p>
            <a:pPr lvl="1">
              <a:lnSpc>
                <a:spcPct val="100000"/>
              </a:lnSpc>
              <a:spcBef>
                <a:spcPts val="0"/>
              </a:spcBef>
            </a:pPr>
            <a:r>
              <a:rPr lang="en-GB" sz="2000" dirty="0"/>
              <a:t>Employee voice</a:t>
            </a:r>
          </a:p>
          <a:p>
            <a:pPr lvl="2">
              <a:lnSpc>
                <a:spcPct val="100000"/>
              </a:lnSpc>
              <a:spcBef>
                <a:spcPts val="0"/>
              </a:spcBef>
            </a:pPr>
            <a:r>
              <a:rPr lang="en-GB" i="1" dirty="0"/>
              <a:t>Influencing decision-making</a:t>
            </a:r>
          </a:p>
          <a:p>
            <a:pPr lvl="1">
              <a:lnSpc>
                <a:spcPct val="100000"/>
              </a:lnSpc>
              <a:spcBef>
                <a:spcPts val="0"/>
              </a:spcBef>
            </a:pPr>
            <a:r>
              <a:rPr lang="en-GB" sz="2000" dirty="0"/>
              <a:t>Integrity</a:t>
            </a:r>
          </a:p>
          <a:p>
            <a:pPr lvl="2">
              <a:lnSpc>
                <a:spcPct val="100000"/>
              </a:lnSpc>
              <a:spcBef>
                <a:spcPts val="0"/>
              </a:spcBef>
            </a:pPr>
            <a:r>
              <a:rPr lang="en-GB" i="1" dirty="0"/>
              <a:t>Organisational behaviour should be consistent with stated values</a:t>
            </a:r>
          </a:p>
          <a:p>
            <a:pPr>
              <a:lnSpc>
                <a:spcPct val="100000"/>
              </a:lnSpc>
              <a:spcBef>
                <a:spcPts val="0"/>
              </a:spcBef>
            </a:pPr>
            <a:r>
              <a:rPr lang="en-GB" dirty="0"/>
              <a:t>Common strategies</a:t>
            </a:r>
          </a:p>
          <a:p>
            <a:pPr lvl="1">
              <a:lnSpc>
                <a:spcPct val="100000"/>
              </a:lnSpc>
              <a:spcBef>
                <a:spcPts val="0"/>
              </a:spcBef>
            </a:pPr>
            <a:r>
              <a:rPr lang="en-GB" sz="1900" dirty="0"/>
              <a:t>Staff attitude surveys</a:t>
            </a:r>
          </a:p>
          <a:p>
            <a:pPr lvl="1">
              <a:lnSpc>
                <a:spcPct val="100000"/>
              </a:lnSpc>
              <a:spcBef>
                <a:spcPts val="0"/>
              </a:spcBef>
            </a:pPr>
            <a:r>
              <a:rPr lang="en-GB" sz="1900" dirty="0"/>
              <a:t>Reward and recognition scheme</a:t>
            </a:r>
          </a:p>
          <a:p>
            <a:pPr lvl="1">
              <a:lnSpc>
                <a:spcPct val="100000"/>
              </a:lnSpc>
              <a:spcBef>
                <a:spcPts val="0"/>
              </a:spcBef>
            </a:pPr>
            <a:r>
              <a:rPr lang="en-GB" sz="1900" dirty="0"/>
              <a:t>Communication</a:t>
            </a:r>
          </a:p>
          <a:p>
            <a:pPr lvl="1">
              <a:lnSpc>
                <a:spcPct val="100000"/>
              </a:lnSpc>
              <a:spcBef>
                <a:spcPts val="0"/>
              </a:spcBef>
            </a:pPr>
            <a:r>
              <a:rPr lang="en-GB" sz="1900" dirty="0"/>
              <a:t>Participation in decision making</a:t>
            </a:r>
          </a:p>
          <a:p>
            <a:endParaRPr lang="en-GB" dirty="0"/>
          </a:p>
        </p:txBody>
      </p:sp>
    </p:spTree>
    <p:extLst>
      <p:ext uri="{BB962C8B-B14F-4D97-AF65-F5344CB8AC3E}">
        <p14:creationId xmlns:p14="http://schemas.microsoft.com/office/powerpoint/2010/main" val="4238403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dirty="0">
                <a:solidFill>
                  <a:srgbClr val="002060"/>
                </a:solidFill>
              </a:rPr>
              <a:t>Engagement and the Role of Managers</a:t>
            </a:r>
          </a:p>
        </p:txBody>
      </p:sp>
      <p:sp>
        <p:nvSpPr>
          <p:cNvPr id="3" name="Content Placeholder 2"/>
          <p:cNvSpPr>
            <a:spLocks noGrp="1"/>
          </p:cNvSpPr>
          <p:nvPr>
            <p:ph idx="1"/>
          </p:nvPr>
        </p:nvSpPr>
        <p:spPr>
          <a:xfrm>
            <a:off x="628650" y="1477108"/>
            <a:ext cx="7886700" cy="4743692"/>
          </a:xfrm>
        </p:spPr>
        <p:txBody>
          <a:bodyPr>
            <a:normAutofit lnSpcReduction="10000"/>
          </a:bodyPr>
          <a:lstStyle/>
          <a:p>
            <a:r>
              <a:rPr lang="en-GB" dirty="0"/>
              <a:t>Role played by line managers is critical  in influencing employees’ organisational commitment (Purcell, 2010)</a:t>
            </a:r>
          </a:p>
          <a:p>
            <a:r>
              <a:rPr lang="en-GB" dirty="0"/>
              <a:t>Growing trust deficit between people at the bottom and the top of organisations (</a:t>
            </a:r>
            <a:r>
              <a:rPr lang="en-GB" dirty="0" err="1"/>
              <a:t>Arkin</a:t>
            </a:r>
            <a:r>
              <a:rPr lang="en-GB" dirty="0"/>
              <a:t>, 2011)</a:t>
            </a:r>
          </a:p>
          <a:p>
            <a:r>
              <a:rPr lang="en-GB" dirty="0"/>
              <a:t>Much engagement activity based on direct communication</a:t>
            </a:r>
          </a:p>
          <a:p>
            <a:r>
              <a:rPr lang="en-GB" dirty="0"/>
              <a:t>In WERS2011, only 52% said that managers are good at seeking their views </a:t>
            </a:r>
          </a:p>
          <a:p>
            <a:r>
              <a:rPr lang="en-GB" dirty="0"/>
              <a:t>96% of managers said relations with employees were good c/f 64% of employees</a:t>
            </a:r>
          </a:p>
          <a:p>
            <a:r>
              <a:rPr lang="en-GB" dirty="0"/>
              <a:t>Views of employees at lower grades less positive (van </a:t>
            </a:r>
            <a:r>
              <a:rPr lang="en-GB" dirty="0" err="1"/>
              <a:t>Wanrooy</a:t>
            </a:r>
            <a:r>
              <a:rPr lang="en-GB" dirty="0"/>
              <a:t> et al., 2013)</a:t>
            </a:r>
          </a:p>
          <a:p>
            <a:pPr marL="0" indent="0">
              <a:buNone/>
            </a:pPr>
            <a:endParaRPr lang="en-GB" dirty="0"/>
          </a:p>
        </p:txBody>
      </p:sp>
    </p:spTree>
    <p:extLst>
      <p:ext uri="{BB962C8B-B14F-4D97-AF65-F5344CB8AC3E}">
        <p14:creationId xmlns:p14="http://schemas.microsoft.com/office/powerpoint/2010/main" val="1557402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4707"/>
          </a:xfrm>
        </p:spPr>
        <p:txBody>
          <a:bodyPr>
            <a:normAutofit/>
          </a:bodyPr>
          <a:lstStyle/>
          <a:p>
            <a:r>
              <a:rPr lang="en-GB" dirty="0">
                <a:solidFill>
                  <a:srgbClr val="002060"/>
                </a:solidFill>
              </a:rPr>
              <a:t>Barriers to Engagement – Evidence from WERS2011</a:t>
            </a:r>
          </a:p>
        </p:txBody>
      </p:sp>
      <p:sp>
        <p:nvSpPr>
          <p:cNvPr id="3" name="Content Placeholder 2"/>
          <p:cNvSpPr>
            <a:spLocks noGrp="1"/>
          </p:cNvSpPr>
          <p:nvPr>
            <p:ph idx="1"/>
          </p:nvPr>
        </p:nvSpPr>
        <p:spPr>
          <a:xfrm>
            <a:off x="628650" y="1289538"/>
            <a:ext cx="7886700" cy="4931261"/>
          </a:xfrm>
        </p:spPr>
        <p:txBody>
          <a:bodyPr>
            <a:noAutofit/>
          </a:bodyPr>
          <a:lstStyle/>
          <a:p>
            <a:r>
              <a:rPr lang="en-GB" dirty="0"/>
              <a:t>Employee voice is a key enabler of engagement but there is a growing representation gap </a:t>
            </a:r>
          </a:p>
          <a:p>
            <a:pPr lvl="1"/>
            <a:r>
              <a:rPr lang="en-GB" dirty="0"/>
              <a:t>Only 7% have consultative workplace structures</a:t>
            </a:r>
          </a:p>
          <a:p>
            <a:pPr lvl="1"/>
            <a:r>
              <a:rPr lang="en-GB" dirty="0"/>
              <a:t>Workplaces with any ER structures fell from 45% (2004) to 35%(2011)</a:t>
            </a:r>
          </a:p>
          <a:p>
            <a:r>
              <a:rPr lang="en-GB" dirty="0"/>
              <a:t>This underlines the key role of line managers</a:t>
            </a:r>
          </a:p>
          <a:p>
            <a:pPr lvl="1"/>
            <a:r>
              <a:rPr lang="en-GB" sz="2000" dirty="0"/>
              <a:t>Only 57% of managers sincere in understanding employees views (38% for low and middle earners)</a:t>
            </a:r>
            <a:endParaRPr lang="en-GB" dirty="0"/>
          </a:p>
          <a:p>
            <a:r>
              <a:rPr lang="en-GB" dirty="0"/>
              <a:t>Clear link between involvement in decision making and organisational commitment </a:t>
            </a:r>
          </a:p>
          <a:p>
            <a:pPr lvl="1"/>
            <a:r>
              <a:rPr lang="en-GB" sz="2000" dirty="0"/>
              <a:t>34% satisfied with influence over decisions</a:t>
            </a:r>
          </a:p>
          <a:p>
            <a:pPr lvl="1"/>
            <a:r>
              <a:rPr lang="en-GB" dirty="0"/>
              <a:t>91% of those satisfied with influence  over decisions were loyal to organisations </a:t>
            </a:r>
            <a:r>
              <a:rPr lang="en-GB" dirty="0" err="1"/>
              <a:t>cf</a:t>
            </a:r>
            <a:r>
              <a:rPr lang="en-GB" dirty="0"/>
              <a:t> 49% who were not </a:t>
            </a:r>
          </a:p>
          <a:p>
            <a:pPr marL="457200" lvl="1" indent="0">
              <a:buNone/>
            </a:pPr>
            <a:r>
              <a:rPr lang="en-GB" dirty="0"/>
              <a:t>(Source: </a:t>
            </a:r>
            <a:r>
              <a:rPr lang="nl-NL" dirty="0"/>
              <a:t>van Wanrooy et al., 2013)</a:t>
            </a:r>
          </a:p>
          <a:p>
            <a:pPr marL="457200" lvl="1" indent="0">
              <a:buNone/>
            </a:pPr>
            <a:endParaRPr lang="en-GB" dirty="0"/>
          </a:p>
        </p:txBody>
      </p:sp>
    </p:spTree>
    <p:extLst>
      <p:ext uri="{BB962C8B-B14F-4D97-AF65-F5344CB8AC3E}">
        <p14:creationId xmlns:p14="http://schemas.microsoft.com/office/powerpoint/2010/main" val="1633930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b="1" dirty="0">
                <a:solidFill>
                  <a:srgbClr val="2F1444"/>
                </a:solidFill>
              </a:rPr>
              <a:t>The Nature and Definition of EIP</a:t>
            </a:r>
            <a:endParaRPr lang="en-GB" b="1" dirty="0">
              <a:solidFill>
                <a:srgbClr val="371528"/>
              </a:solidFill>
            </a:endParaRPr>
          </a:p>
        </p:txBody>
      </p:sp>
      <p:sp>
        <p:nvSpPr>
          <p:cNvPr id="4" name="Content Placeholder 3"/>
          <p:cNvSpPr>
            <a:spLocks noGrp="1"/>
          </p:cNvSpPr>
          <p:nvPr>
            <p:ph idx="1"/>
          </p:nvPr>
        </p:nvSpPr>
        <p:spPr>
          <a:xfrm>
            <a:off x="628650" y="1172308"/>
            <a:ext cx="7886700" cy="5048492"/>
          </a:xfrm>
        </p:spPr>
        <p:txBody>
          <a:bodyPr>
            <a:normAutofit lnSpcReduction="10000"/>
          </a:bodyPr>
          <a:lstStyle/>
          <a:p>
            <a:r>
              <a:rPr lang="en-US" dirty="0"/>
              <a:t>EIP captures a range of techniques ranging from direct communication to indirect representation</a:t>
            </a:r>
          </a:p>
          <a:p>
            <a:r>
              <a:rPr lang="en-US" dirty="0"/>
              <a:t>EIP practices can be defined in terms of:</a:t>
            </a:r>
          </a:p>
          <a:p>
            <a:pPr lvl="1"/>
            <a:r>
              <a:rPr lang="en-US" dirty="0"/>
              <a:t>the level of influence they give to employees, </a:t>
            </a:r>
          </a:p>
          <a:p>
            <a:pPr lvl="1"/>
            <a:r>
              <a:rPr lang="en-US" dirty="0"/>
              <a:t>the scope of the subject matter for discussion </a:t>
            </a:r>
          </a:p>
          <a:p>
            <a:pPr lvl="1"/>
            <a:r>
              <a:rPr lang="en-US" dirty="0"/>
              <a:t>the level in the </a:t>
            </a:r>
            <a:r>
              <a:rPr lang="en-US" dirty="0" err="1"/>
              <a:t>organisation</a:t>
            </a:r>
            <a:r>
              <a:rPr lang="en-US" dirty="0"/>
              <a:t> (</a:t>
            </a:r>
            <a:r>
              <a:rPr lang="en-US" dirty="0" err="1"/>
              <a:t>Marchington</a:t>
            </a:r>
            <a:r>
              <a:rPr lang="en-US" dirty="0"/>
              <a:t> </a:t>
            </a:r>
            <a:r>
              <a:rPr lang="en-US" i="1" dirty="0"/>
              <a:t>et al</a:t>
            </a:r>
            <a:r>
              <a:rPr lang="en-US" dirty="0"/>
              <a:t>, 1992). </a:t>
            </a:r>
            <a:endParaRPr lang="en-GB" dirty="0"/>
          </a:p>
          <a:p>
            <a:r>
              <a:rPr lang="en-US" dirty="0"/>
              <a:t>Employee involvement</a:t>
            </a:r>
          </a:p>
          <a:p>
            <a:pPr lvl="1"/>
            <a:r>
              <a:rPr lang="en-US" dirty="0"/>
              <a:t>directed at individual employees</a:t>
            </a:r>
          </a:p>
          <a:p>
            <a:pPr lvl="1"/>
            <a:r>
              <a:rPr lang="en-US" dirty="0"/>
              <a:t>seeks to gain the consent of the employees and inform management decision-making processes</a:t>
            </a:r>
          </a:p>
          <a:p>
            <a:r>
              <a:rPr lang="en-US" dirty="0"/>
              <a:t>Employee participation </a:t>
            </a:r>
          </a:p>
          <a:p>
            <a:pPr lvl="1"/>
            <a:r>
              <a:rPr lang="en-US" dirty="0"/>
              <a:t>employees play an active role within decision-making</a:t>
            </a:r>
          </a:p>
          <a:p>
            <a:pPr lvl="1"/>
            <a:r>
              <a:rPr lang="en-US" dirty="0"/>
              <a:t>focus on indirect collective representation and sharing of power</a:t>
            </a:r>
          </a:p>
          <a:p>
            <a:pPr marL="0" indent="0">
              <a:buNone/>
            </a:pPr>
            <a:endParaRPr lang="en-GB" dirty="0"/>
          </a:p>
        </p:txBody>
      </p:sp>
    </p:spTree>
    <p:extLst>
      <p:ext uri="{BB962C8B-B14F-4D97-AF65-F5344CB8AC3E}">
        <p14:creationId xmlns:p14="http://schemas.microsoft.com/office/powerpoint/2010/main" val="2024496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b="1" dirty="0">
                <a:solidFill>
                  <a:srgbClr val="2F1444"/>
                </a:solidFill>
              </a:rPr>
              <a:t>Practices and Processes of EIP</a:t>
            </a:r>
            <a:endParaRPr lang="en-GB" b="1" dirty="0">
              <a:solidFill>
                <a:srgbClr val="371528"/>
              </a:solidFill>
            </a:endParaRPr>
          </a:p>
        </p:txBody>
      </p:sp>
      <p:sp>
        <p:nvSpPr>
          <p:cNvPr id="4" name="Content Placeholder 3"/>
          <p:cNvSpPr>
            <a:spLocks noGrp="1"/>
          </p:cNvSpPr>
          <p:nvPr>
            <p:ph idx="1"/>
          </p:nvPr>
        </p:nvSpPr>
        <p:spPr>
          <a:xfrm>
            <a:off x="628650" y="1055077"/>
            <a:ext cx="7886700" cy="5165723"/>
          </a:xfrm>
        </p:spPr>
        <p:txBody>
          <a:bodyPr/>
          <a:lstStyle/>
          <a:p>
            <a:r>
              <a:rPr lang="en-GB" dirty="0"/>
              <a:t>Degree of involvement - extent to which workers can influence management decisions </a:t>
            </a:r>
          </a:p>
          <a:p>
            <a:pPr lvl="1"/>
            <a:r>
              <a:rPr lang="en-GB" dirty="0"/>
              <a:t>scope of decisions – importance of subject matter</a:t>
            </a:r>
          </a:p>
          <a:p>
            <a:pPr lvl="1"/>
            <a:r>
              <a:rPr lang="en-GB" dirty="0"/>
              <a:t>level of involvement </a:t>
            </a:r>
          </a:p>
          <a:p>
            <a:pPr lvl="1"/>
            <a:r>
              <a:rPr lang="en-GB" dirty="0"/>
              <a:t>form – breadth and depth of practices (</a:t>
            </a:r>
            <a:r>
              <a:rPr lang="en-GB" dirty="0" err="1"/>
              <a:t>Marchington</a:t>
            </a:r>
            <a:r>
              <a:rPr lang="en-GB" dirty="0"/>
              <a:t> and Wilkinson, 2012)</a:t>
            </a:r>
          </a:p>
          <a:p>
            <a:pPr lvl="2"/>
            <a:r>
              <a:rPr lang="en-GB" dirty="0"/>
              <a:t>Breadth</a:t>
            </a:r>
          </a:p>
          <a:p>
            <a:pPr lvl="3"/>
            <a:r>
              <a:rPr lang="en-US" i="1" dirty="0"/>
              <a:t>Direct downward communication </a:t>
            </a:r>
            <a:endParaRPr lang="en-GB" i="1" dirty="0"/>
          </a:p>
          <a:p>
            <a:pPr lvl="3"/>
            <a:r>
              <a:rPr lang="en-US" i="1" dirty="0"/>
              <a:t>Direct two-way communication </a:t>
            </a:r>
            <a:endParaRPr lang="en-GB" i="1" dirty="0"/>
          </a:p>
          <a:p>
            <a:pPr lvl="3"/>
            <a:r>
              <a:rPr lang="en-US" i="1" dirty="0"/>
              <a:t>Direct upward feedback from employees</a:t>
            </a:r>
            <a:endParaRPr lang="en-GB" i="1" dirty="0"/>
          </a:p>
          <a:p>
            <a:pPr lvl="3"/>
            <a:r>
              <a:rPr lang="en-US" i="1" dirty="0"/>
              <a:t>Direct financial participation </a:t>
            </a:r>
            <a:endParaRPr lang="en-GB" i="1" dirty="0"/>
          </a:p>
          <a:p>
            <a:pPr lvl="3"/>
            <a:r>
              <a:rPr lang="en-US" i="1" dirty="0"/>
              <a:t>Indirect participation</a:t>
            </a:r>
            <a:endParaRPr lang="en-GB" i="1" dirty="0"/>
          </a:p>
          <a:p>
            <a:pPr lvl="2"/>
            <a:r>
              <a:rPr lang="en-GB" dirty="0"/>
              <a:t>Depth</a:t>
            </a:r>
          </a:p>
          <a:p>
            <a:pPr lvl="3"/>
            <a:r>
              <a:rPr lang="en-GB" i="1" dirty="0"/>
              <a:t>Regularity - power given to employees (Cox et al., 2006)</a:t>
            </a:r>
          </a:p>
          <a:p>
            <a:pPr lvl="3"/>
            <a:r>
              <a:rPr lang="en-GB" i="1" dirty="0"/>
              <a:t>Degree of </a:t>
            </a:r>
            <a:r>
              <a:rPr lang="en-GB" i="1" dirty="0" err="1"/>
              <a:t>embeddedness</a:t>
            </a:r>
            <a:r>
              <a:rPr lang="en-GB" i="1" dirty="0"/>
              <a:t> of voice (Cox et al., 2007)</a:t>
            </a:r>
          </a:p>
        </p:txBody>
      </p:sp>
    </p:spTree>
    <p:extLst>
      <p:ext uri="{BB962C8B-B14F-4D97-AF65-F5344CB8AC3E}">
        <p14:creationId xmlns:p14="http://schemas.microsoft.com/office/powerpoint/2010/main" val="1431272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b="1" dirty="0">
                <a:solidFill>
                  <a:srgbClr val="2F1444"/>
                </a:solidFill>
              </a:rPr>
              <a:t>Communication</a:t>
            </a:r>
            <a:endParaRPr lang="en-GB" b="1" dirty="0">
              <a:solidFill>
                <a:srgbClr val="371528"/>
              </a:solidFill>
            </a:endParaRPr>
          </a:p>
        </p:txBody>
      </p:sp>
      <p:sp>
        <p:nvSpPr>
          <p:cNvPr id="4" name="Content Placeholder 3"/>
          <p:cNvSpPr>
            <a:spLocks noGrp="1"/>
          </p:cNvSpPr>
          <p:nvPr>
            <p:ph idx="1"/>
          </p:nvPr>
        </p:nvSpPr>
        <p:spPr>
          <a:xfrm>
            <a:off x="628650" y="1301262"/>
            <a:ext cx="7886700" cy="4919538"/>
          </a:xfrm>
        </p:spPr>
        <p:txBody>
          <a:bodyPr/>
          <a:lstStyle/>
          <a:p>
            <a:r>
              <a:rPr lang="en-US" dirty="0"/>
              <a:t>The main formal face-to-face methods of communications are:</a:t>
            </a:r>
            <a:endParaRPr lang="en-GB" dirty="0"/>
          </a:p>
          <a:p>
            <a:pPr lvl="1"/>
            <a:r>
              <a:rPr lang="en-US" i="1" dirty="0"/>
              <a:t>Group meetings </a:t>
            </a:r>
            <a:endParaRPr lang="en-GB" dirty="0"/>
          </a:p>
          <a:p>
            <a:pPr lvl="1"/>
            <a:r>
              <a:rPr lang="en-US" i="1" dirty="0"/>
              <a:t>Cascade networks</a:t>
            </a:r>
            <a:endParaRPr lang="en-GB" dirty="0"/>
          </a:p>
          <a:p>
            <a:pPr lvl="1"/>
            <a:r>
              <a:rPr lang="en-US" i="1" dirty="0"/>
              <a:t>Large-scale meetings</a:t>
            </a:r>
            <a:r>
              <a:rPr lang="en-US" dirty="0"/>
              <a:t> </a:t>
            </a:r>
            <a:endParaRPr lang="en-GB" dirty="0"/>
          </a:p>
          <a:p>
            <a:pPr lvl="1"/>
            <a:r>
              <a:rPr lang="en-US" i="1" dirty="0"/>
              <a:t>Inter-departmental briefings</a:t>
            </a:r>
            <a:r>
              <a:rPr lang="en-US" dirty="0"/>
              <a:t> – meetings between managers in different departments </a:t>
            </a:r>
            <a:endParaRPr lang="en-GB" dirty="0"/>
          </a:p>
          <a:p>
            <a:r>
              <a:rPr lang="en-US" dirty="0"/>
              <a:t>Written methods</a:t>
            </a:r>
          </a:p>
          <a:p>
            <a:pPr lvl="1"/>
            <a:r>
              <a:rPr lang="en-US" dirty="0"/>
              <a:t>Company handbooks, house journals, newsletters, departmental bulletins, notices and personal letters </a:t>
            </a:r>
            <a:endParaRPr lang="en-GB" dirty="0"/>
          </a:p>
          <a:p>
            <a:r>
              <a:rPr lang="en-US" dirty="0"/>
              <a:t>Increasing use of e-mail and social media such as blogs and discussion fora (Silverman et al., 2013)</a:t>
            </a:r>
          </a:p>
          <a:p>
            <a:pPr lvl="1"/>
            <a:r>
              <a:rPr lang="en-US" dirty="0"/>
              <a:t>Use of emails to staff in all workplaces up 14% from 2004 to 49% in 2011 (van </a:t>
            </a:r>
            <a:r>
              <a:rPr lang="en-US" dirty="0" err="1"/>
              <a:t>Wanrooy</a:t>
            </a:r>
            <a:r>
              <a:rPr lang="en-US" dirty="0"/>
              <a:t>, 2013: 65).  </a:t>
            </a:r>
            <a:endParaRPr lang="en-GB" dirty="0"/>
          </a:p>
          <a:p>
            <a:endParaRPr lang="en-GB" dirty="0"/>
          </a:p>
        </p:txBody>
      </p:sp>
    </p:spTree>
    <p:extLst>
      <p:ext uri="{BB962C8B-B14F-4D97-AF65-F5344CB8AC3E}">
        <p14:creationId xmlns:p14="http://schemas.microsoft.com/office/powerpoint/2010/main" val="2290798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b="1" dirty="0">
                <a:solidFill>
                  <a:srgbClr val="2F1444"/>
                </a:solidFill>
              </a:rPr>
              <a:t>Financial Participation</a:t>
            </a:r>
            <a:endParaRPr lang="en-GB" b="1" dirty="0">
              <a:solidFill>
                <a:srgbClr val="371528"/>
              </a:solidFill>
            </a:endParaRPr>
          </a:p>
        </p:txBody>
      </p:sp>
      <p:sp>
        <p:nvSpPr>
          <p:cNvPr id="4" name="Content Placeholder 3"/>
          <p:cNvSpPr>
            <a:spLocks noGrp="1"/>
          </p:cNvSpPr>
          <p:nvPr>
            <p:ph idx="1"/>
          </p:nvPr>
        </p:nvSpPr>
        <p:spPr>
          <a:xfrm>
            <a:off x="628650" y="1453662"/>
            <a:ext cx="7886700" cy="4767138"/>
          </a:xfrm>
        </p:spPr>
        <p:txBody>
          <a:bodyPr/>
          <a:lstStyle/>
          <a:p>
            <a:r>
              <a:rPr lang="en-US" dirty="0"/>
              <a:t>Offers employees a ‘direct stake’ in the ownership and prosperity of the business </a:t>
            </a:r>
          </a:p>
          <a:p>
            <a:r>
              <a:rPr lang="en-US" dirty="0"/>
              <a:t>Employee share ownership, profit-related pay, profit sharing</a:t>
            </a:r>
          </a:p>
          <a:p>
            <a:pPr lvl="1"/>
            <a:r>
              <a:rPr lang="en-US" dirty="0"/>
              <a:t>Development of a greater sense of identity with the business and an appreciation of business needs.</a:t>
            </a:r>
          </a:p>
          <a:p>
            <a:pPr lvl="1"/>
            <a:r>
              <a:rPr lang="en-US" dirty="0"/>
              <a:t>Increased enthusiasm for the success of the </a:t>
            </a:r>
            <a:r>
              <a:rPr lang="en-US" dirty="0" err="1"/>
              <a:t>organisation</a:t>
            </a:r>
            <a:r>
              <a:rPr lang="en-US" dirty="0"/>
              <a:t> </a:t>
            </a:r>
          </a:p>
          <a:p>
            <a:r>
              <a:rPr lang="en-US" dirty="0"/>
              <a:t>Link between company performance and employee effort and commitment often unclear </a:t>
            </a:r>
          </a:p>
          <a:p>
            <a:pPr lvl="1"/>
            <a:r>
              <a:rPr lang="en-US" dirty="0"/>
              <a:t>Issues of equity </a:t>
            </a:r>
            <a:endParaRPr lang="en-GB" dirty="0"/>
          </a:p>
          <a:p>
            <a:pPr lvl="1"/>
            <a:r>
              <a:rPr lang="en-US" dirty="0"/>
              <a:t>One-third of workplaces had some form of profit related pay but reduction of the use of share ownership schemes - 16% in 2004 to just 9% in 2011 (van </a:t>
            </a:r>
            <a:r>
              <a:rPr lang="en-US" dirty="0" err="1"/>
              <a:t>Wanrooy</a:t>
            </a:r>
            <a:r>
              <a:rPr lang="en-US" dirty="0"/>
              <a:t> et al., 2013)</a:t>
            </a:r>
            <a:endParaRPr lang="en-GB" dirty="0"/>
          </a:p>
          <a:p>
            <a:endParaRPr lang="en-GB" dirty="0"/>
          </a:p>
          <a:p>
            <a:endParaRPr lang="en-GB" dirty="0"/>
          </a:p>
        </p:txBody>
      </p:sp>
    </p:spTree>
    <p:extLst>
      <p:ext uri="{BB962C8B-B14F-4D97-AF65-F5344CB8AC3E}">
        <p14:creationId xmlns:p14="http://schemas.microsoft.com/office/powerpoint/2010/main" val="29401365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71599"/>
          </a:xfrm>
        </p:spPr>
        <p:txBody>
          <a:bodyPr/>
          <a:lstStyle/>
          <a:p>
            <a:r>
              <a:rPr lang="en-GB" b="1" dirty="0">
                <a:solidFill>
                  <a:srgbClr val="2F1444"/>
                </a:solidFill>
              </a:rPr>
              <a:t>Impact of EIP</a:t>
            </a:r>
            <a:endParaRPr lang="en-GB" b="1" dirty="0">
              <a:solidFill>
                <a:srgbClr val="371528"/>
              </a:solidFill>
            </a:endParaRPr>
          </a:p>
        </p:txBody>
      </p:sp>
      <p:sp>
        <p:nvSpPr>
          <p:cNvPr id="4" name="Content Placeholder 3"/>
          <p:cNvSpPr>
            <a:spLocks noGrp="1"/>
          </p:cNvSpPr>
          <p:nvPr>
            <p:ph idx="1"/>
          </p:nvPr>
        </p:nvSpPr>
        <p:spPr>
          <a:xfrm>
            <a:off x="605204" y="1406768"/>
            <a:ext cx="7886700" cy="4919539"/>
          </a:xfrm>
        </p:spPr>
        <p:txBody>
          <a:bodyPr/>
          <a:lstStyle/>
          <a:p>
            <a:r>
              <a:rPr lang="en-US" dirty="0"/>
              <a:t> Analysis of WERS2004 found link between the ‘breadth’ and ‘depth’ of some information and consultation practices and employee commitment (</a:t>
            </a:r>
            <a:r>
              <a:rPr lang="en-US" dirty="0" err="1"/>
              <a:t>Marchington</a:t>
            </a:r>
            <a:r>
              <a:rPr lang="en-US" dirty="0"/>
              <a:t> et al., 2007) </a:t>
            </a:r>
          </a:p>
          <a:p>
            <a:r>
              <a:rPr lang="en-US" dirty="0"/>
              <a:t>Managers’ effectiveness in consulting employees and employees’ satisfaction with involvement in decision-making positively linked with job satisfaction and commitment</a:t>
            </a:r>
          </a:p>
          <a:p>
            <a:pPr lvl="1"/>
            <a:r>
              <a:rPr lang="en-US" dirty="0"/>
              <a:t>Implementation not simply the practice is crucial</a:t>
            </a:r>
          </a:p>
          <a:p>
            <a:pPr lvl="1"/>
            <a:r>
              <a:rPr lang="en-US" dirty="0"/>
              <a:t>Using complementary bundles of practices rather than ad hoc initiatives is important </a:t>
            </a:r>
            <a:endParaRPr lang="en-GB" dirty="0"/>
          </a:p>
          <a:p>
            <a:pPr lvl="1"/>
            <a:r>
              <a:rPr lang="en-US" dirty="0"/>
              <a:t>Effective EIP needs to be supported by a culture of ‘mutual cooperation and trust’ (Purcell and Hall, 2012: 10-11). </a:t>
            </a:r>
            <a:endParaRPr lang="en-GB" dirty="0"/>
          </a:p>
        </p:txBody>
      </p:sp>
    </p:spTree>
    <p:extLst>
      <p:ext uri="{BB962C8B-B14F-4D97-AF65-F5344CB8AC3E}">
        <p14:creationId xmlns:p14="http://schemas.microsoft.com/office/powerpoint/2010/main" val="8519963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628650" y="1148862"/>
            <a:ext cx="7886700" cy="5071938"/>
          </a:xfrm>
        </p:spPr>
        <p:txBody>
          <a:bodyPr/>
          <a:lstStyle/>
          <a:p>
            <a:pPr lvl="0"/>
            <a:r>
              <a:rPr lang="en-US" dirty="0"/>
              <a:t>The development of strategic objectives enables leaders to influence and direct an </a:t>
            </a:r>
            <a:r>
              <a:rPr lang="en-US" dirty="0" err="1"/>
              <a:t>organisation</a:t>
            </a:r>
            <a:endParaRPr lang="en-US" dirty="0"/>
          </a:p>
          <a:p>
            <a:pPr lvl="0"/>
            <a:r>
              <a:rPr lang="en-US" dirty="0"/>
              <a:t>In recent years the alignment between HRM and strategy has been a focus of HR practice</a:t>
            </a:r>
          </a:p>
          <a:p>
            <a:pPr lvl="0"/>
            <a:r>
              <a:rPr lang="en-US" dirty="0"/>
              <a:t>However, short-term operational imperatives often push employment relations and other HR issues off the strategic agenda</a:t>
            </a:r>
          </a:p>
          <a:p>
            <a:pPr lvl="0"/>
            <a:r>
              <a:rPr lang="en-US" dirty="0"/>
              <a:t>This has been exacerbated by business partner models which underplay the importance of relationships in achieving strategic goals</a:t>
            </a:r>
            <a:endParaRPr lang="en-GB" dirty="0"/>
          </a:p>
          <a:p>
            <a:r>
              <a:rPr lang="en-US" dirty="0"/>
              <a:t>Effective employment relations strategy is responsive to the needs of the </a:t>
            </a:r>
            <a:r>
              <a:rPr lang="en-US" dirty="0" err="1"/>
              <a:t>organisation</a:t>
            </a:r>
            <a:r>
              <a:rPr lang="en-US" dirty="0"/>
              <a:t>, but also those employed within it. </a:t>
            </a:r>
            <a:r>
              <a:rPr lang="en-US" b="1" dirty="0"/>
              <a:t> </a:t>
            </a:r>
          </a:p>
          <a:p>
            <a:pPr marL="0" lvl="0" indent="0">
              <a:buNone/>
            </a:pPr>
            <a:endParaRPr lang="en-GB" dirty="0"/>
          </a:p>
        </p:txBody>
      </p:sp>
    </p:spTree>
    <p:extLst>
      <p:ext uri="{BB962C8B-B14F-4D97-AF65-F5344CB8AC3E}">
        <p14:creationId xmlns:p14="http://schemas.microsoft.com/office/powerpoint/2010/main" val="2496765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and Further Reading</a:t>
            </a:r>
          </a:p>
        </p:txBody>
      </p:sp>
      <p:sp>
        <p:nvSpPr>
          <p:cNvPr id="3" name="Content Placeholder 2"/>
          <p:cNvSpPr>
            <a:spLocks noGrp="1"/>
          </p:cNvSpPr>
          <p:nvPr>
            <p:ph idx="1"/>
          </p:nvPr>
        </p:nvSpPr>
        <p:spPr/>
        <p:txBody>
          <a:bodyPr>
            <a:noAutofit/>
          </a:bodyPr>
          <a:lstStyle/>
          <a:p>
            <a:r>
              <a:rPr lang="en-GB" sz="1400" dirty="0"/>
              <a:t>Boxall, P and Purcell, J (2016) </a:t>
            </a:r>
            <a:r>
              <a:rPr lang="en-GB" sz="1400" i="1" dirty="0"/>
              <a:t>Strategy and Human Resource Management</a:t>
            </a:r>
            <a:r>
              <a:rPr lang="en-GB" sz="1400" dirty="0"/>
              <a:t> (4th edition), Palgrave Macmillan, Basingstoke.</a:t>
            </a:r>
          </a:p>
          <a:p>
            <a:pPr marL="0" indent="0">
              <a:buNone/>
            </a:pPr>
            <a:endParaRPr lang="en-GB" sz="1400" dirty="0"/>
          </a:p>
          <a:p>
            <a:r>
              <a:rPr lang="en-GB" sz="1400" dirty="0" err="1"/>
              <a:t>Dromey</a:t>
            </a:r>
            <a:r>
              <a:rPr lang="en-GB" sz="1400" dirty="0"/>
              <a:t>, J (2014) MacLeod and Clarke’s Concept of Employee Engagement: An Analysis Based on the Workplace Employment Relations Study, </a:t>
            </a:r>
            <a:r>
              <a:rPr lang="en-GB" sz="1400" dirty="0" err="1"/>
              <a:t>Acas</a:t>
            </a:r>
            <a:r>
              <a:rPr lang="en-GB" sz="1400" dirty="0"/>
              <a:t> Research Papers, 08/14.</a:t>
            </a:r>
          </a:p>
          <a:p>
            <a:pPr marL="0" indent="0">
              <a:buNone/>
            </a:pPr>
            <a:endParaRPr lang="en-GB" sz="1400" dirty="0"/>
          </a:p>
          <a:p>
            <a:r>
              <a:rPr lang="en-US" sz="1400" dirty="0"/>
              <a:t>MacLeod, D. and Clarke, N. (2009) </a:t>
            </a:r>
            <a:r>
              <a:rPr lang="en-US" sz="1400" i="1" dirty="0"/>
              <a:t>Engaging for Success: Enhancing performance through employee engagement: a report to government. </a:t>
            </a:r>
            <a:r>
              <a:rPr lang="en-US" sz="1400" dirty="0"/>
              <a:t>London: Department for Business, Innovation and Skills.</a:t>
            </a:r>
            <a:endParaRPr lang="en-GB" sz="1400" dirty="0"/>
          </a:p>
          <a:p>
            <a:pPr marL="0" indent="0">
              <a:buNone/>
            </a:pPr>
            <a:endParaRPr lang="en-GB" sz="1400" dirty="0"/>
          </a:p>
          <a:p>
            <a:r>
              <a:rPr lang="en-GB" sz="1400" dirty="0"/>
              <a:t>Purcell, J and Hall, M (2012) Voice and Participation in the Modern Workplace: Challenges and Prospects, </a:t>
            </a:r>
            <a:r>
              <a:rPr lang="en-GB" sz="1400" dirty="0" err="1"/>
              <a:t>Acas</a:t>
            </a:r>
            <a:r>
              <a:rPr lang="en-GB" sz="1400" dirty="0"/>
              <a:t> Future of Workplace Relations Discussion Paper Series. </a:t>
            </a:r>
          </a:p>
          <a:p>
            <a:pPr marL="0" indent="0">
              <a:buNone/>
            </a:pPr>
            <a:endParaRPr lang="en-GB" sz="1400" dirty="0"/>
          </a:p>
          <a:p>
            <a:r>
              <a:rPr lang="en-US" sz="1400" dirty="0" err="1"/>
              <a:t>Sadun</a:t>
            </a:r>
            <a:r>
              <a:rPr lang="en-US" sz="1400" dirty="0"/>
              <a:t>, R Bloom, N and Van Reenen, J (2017) Why do we undervalue competent management? Harvard Business Review, </a:t>
            </a:r>
            <a:r>
              <a:rPr lang="en-US" sz="1400" b="1" dirty="0"/>
              <a:t>95</a:t>
            </a:r>
            <a:r>
              <a:rPr lang="en-US" sz="1400" dirty="0"/>
              <a:t>(5), pp 120–127</a:t>
            </a:r>
            <a:endParaRPr lang="en-GB" sz="1400" dirty="0"/>
          </a:p>
          <a:p>
            <a:pPr marL="0" indent="0">
              <a:buNone/>
            </a:pPr>
            <a:endParaRPr lang="en-GB" sz="1400" dirty="0"/>
          </a:p>
          <a:p>
            <a:r>
              <a:rPr lang="en-US" sz="1400" dirty="0"/>
              <a:t>Timms, P (2018) </a:t>
            </a:r>
            <a:r>
              <a:rPr lang="en-US" sz="1400" i="1" dirty="0"/>
              <a:t>Transformational HR: How human resources can create value and impact business strategy</a:t>
            </a:r>
            <a:r>
              <a:rPr lang="en-US" sz="1400" dirty="0"/>
              <a:t>, Kogan Page, London.</a:t>
            </a:r>
            <a:endParaRPr lang="en-GB" sz="1400" dirty="0"/>
          </a:p>
          <a:p>
            <a:endParaRPr lang="en-GB" sz="2000" dirty="0"/>
          </a:p>
        </p:txBody>
      </p:sp>
    </p:spTree>
    <p:extLst>
      <p:ext uri="{BB962C8B-B14F-4D97-AF65-F5344CB8AC3E}">
        <p14:creationId xmlns:p14="http://schemas.microsoft.com/office/powerpoint/2010/main" val="16909782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and Further Reading</a:t>
            </a:r>
          </a:p>
        </p:txBody>
      </p:sp>
      <p:sp>
        <p:nvSpPr>
          <p:cNvPr id="5" name="Content Placeholder 4">
            <a:extLst>
              <a:ext uri="{FF2B5EF4-FFF2-40B4-BE49-F238E27FC236}">
                <a16:creationId xmlns:a16="http://schemas.microsoft.com/office/drawing/2014/main" id="{30EA2E9B-D59F-47F7-8A1B-C96158A4BB86}"/>
              </a:ext>
            </a:extLst>
          </p:cNvPr>
          <p:cNvSpPr>
            <a:spLocks noGrp="1"/>
          </p:cNvSpPr>
          <p:nvPr>
            <p:ph idx="1"/>
          </p:nvPr>
        </p:nvSpPr>
        <p:spPr/>
        <p:txBody>
          <a:bodyPr>
            <a:normAutofit fontScale="55000" lnSpcReduction="20000"/>
          </a:bodyPr>
          <a:lstStyle/>
          <a:p>
            <a:r>
              <a:rPr lang="en-GB" dirty="0"/>
              <a:t>Truss, C Shantz, A Soane, E </a:t>
            </a:r>
            <a:r>
              <a:rPr lang="en-GB" dirty="0" err="1"/>
              <a:t>Alfes</a:t>
            </a:r>
            <a:r>
              <a:rPr lang="en-GB" dirty="0"/>
              <a:t>, K and </a:t>
            </a:r>
            <a:r>
              <a:rPr lang="en-GB" dirty="0" err="1"/>
              <a:t>Delbridge</a:t>
            </a:r>
            <a:r>
              <a:rPr lang="en-GB" dirty="0"/>
              <a:t>, R (2013) Employee Engagement, Organisational Performance and Individual Well-being: Exploring the Evidence, Developing the Theory, International Journal of Human Resource Management, 24(14), pp 2657-2669.</a:t>
            </a:r>
          </a:p>
          <a:p>
            <a:pPr marL="0" indent="0">
              <a:buNone/>
            </a:pPr>
            <a:endParaRPr lang="en-GB" dirty="0"/>
          </a:p>
          <a:p>
            <a:r>
              <a:rPr lang="en-US" dirty="0"/>
              <a:t>Ulrich, D. (2015) The new HR operating model is all about relationships, not partners, People Management, April 2015.</a:t>
            </a:r>
            <a:endParaRPr lang="en-GB" dirty="0"/>
          </a:p>
          <a:p>
            <a:pPr marL="0" indent="0">
              <a:buNone/>
            </a:pPr>
            <a:endParaRPr lang="en-GB" dirty="0"/>
          </a:p>
          <a:p>
            <a:r>
              <a:rPr lang="en-US" dirty="0"/>
              <a:t>Wilkinson, A Gollan, P J </a:t>
            </a:r>
            <a:r>
              <a:rPr lang="en-US" dirty="0" err="1"/>
              <a:t>Kalfa</a:t>
            </a:r>
            <a:r>
              <a:rPr lang="en-US" dirty="0"/>
              <a:t>, S and Xu, Y (2018) Voices unheard: employee voice in the new century. The International Journal of Human Resource Management, </a:t>
            </a:r>
            <a:r>
              <a:rPr lang="en-US" b="1" dirty="0"/>
              <a:t>29</a:t>
            </a:r>
            <a:r>
              <a:rPr lang="en-US" dirty="0"/>
              <a:t>(5), pp 711-724.</a:t>
            </a:r>
            <a:endParaRPr lang="en-GB" dirty="0"/>
          </a:p>
          <a:p>
            <a:pPr marL="0" indent="0">
              <a:buNone/>
            </a:pPr>
            <a:endParaRPr lang="en-GB" dirty="0"/>
          </a:p>
          <a:p>
            <a:r>
              <a:rPr lang="en-US" b="1" cap="all" dirty="0"/>
              <a:t>Websites</a:t>
            </a:r>
            <a:endParaRPr lang="en-GB" dirty="0"/>
          </a:p>
          <a:p>
            <a:pPr marL="0" indent="0">
              <a:buNone/>
            </a:pPr>
            <a:endParaRPr lang="en-GB" dirty="0"/>
          </a:p>
          <a:p>
            <a:r>
              <a:rPr lang="en-US" u="sng" dirty="0">
                <a:hlinkClick r:id="rId2"/>
              </a:rPr>
              <a:t>www.ipa-involve.com</a:t>
            </a:r>
            <a:r>
              <a:rPr lang="en-US" dirty="0"/>
              <a:t> is the official website of the Involvement and Participation Association, which </a:t>
            </a:r>
            <a:r>
              <a:rPr lang="en-US" dirty="0" err="1"/>
              <a:t>specialises</a:t>
            </a:r>
            <a:r>
              <a:rPr lang="en-US" dirty="0"/>
              <a:t> in assisting both unionized and non-unionized organizations to develop effective information and consultation processes and workplace partnership.</a:t>
            </a:r>
            <a:endParaRPr lang="en-GB" dirty="0"/>
          </a:p>
          <a:p>
            <a:pPr marL="0" indent="0">
              <a:buNone/>
            </a:pPr>
            <a:endParaRPr lang="en-GB" dirty="0"/>
          </a:p>
          <a:p>
            <a:r>
              <a:rPr lang="en-US" u="sng" dirty="0">
                <a:hlinkClick r:id="rId3"/>
              </a:rPr>
              <a:t>http://www.acas.org.uk/engagement</a:t>
            </a:r>
            <a:r>
              <a:rPr lang="en-US" dirty="0"/>
              <a:t> - </a:t>
            </a:r>
            <a:r>
              <a:rPr lang="en-US" dirty="0" err="1"/>
              <a:t>Acas</a:t>
            </a:r>
            <a:r>
              <a:rPr lang="en-US" dirty="0"/>
              <a:t> web pages on employee engagement</a:t>
            </a:r>
            <a:endParaRPr lang="en-GB" dirty="0"/>
          </a:p>
          <a:p>
            <a:pPr marL="0" indent="0">
              <a:buNone/>
            </a:pPr>
            <a:endParaRPr lang="en-GB" dirty="0"/>
          </a:p>
          <a:p>
            <a:r>
              <a:rPr lang="en-US" u="sng" dirty="0">
                <a:hlinkClick r:id="rId4"/>
              </a:rPr>
              <a:t>http://www.engageforsuccess.org.uk</a:t>
            </a:r>
            <a:r>
              <a:rPr lang="en-US" dirty="0"/>
              <a:t> – the website of Engage for Success, a ‘movement’ set up in the wake of the MacLeod and Clark review of employee engagement.</a:t>
            </a:r>
            <a:endParaRPr lang="en-GB" dirty="0"/>
          </a:p>
          <a:p>
            <a:pPr marL="0" indent="0">
              <a:buNone/>
            </a:pPr>
            <a:r>
              <a:rPr lang="en-US" dirty="0"/>
              <a:t> </a:t>
            </a:r>
            <a:endParaRPr lang="en-GB" dirty="0"/>
          </a:p>
          <a:p>
            <a:endParaRPr lang="en-GB" dirty="0"/>
          </a:p>
        </p:txBody>
      </p:sp>
    </p:spTree>
    <p:extLst>
      <p:ext uri="{BB962C8B-B14F-4D97-AF65-F5344CB8AC3E}">
        <p14:creationId xmlns:p14="http://schemas.microsoft.com/office/powerpoint/2010/main" val="2945666772"/>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1A996E-8F35-4EE5-A18E-4DB6ABEAD384}">
  <ds:schemaRefs>
    <ds:schemaRef ds:uri="http://schemas.microsoft.com/sharepoint/v3"/>
    <ds:schemaRef ds:uri="http://purl.org/dc/dcmitype/"/>
    <ds:schemaRef ds:uri="http://schemas.microsoft.com/office/2006/documentManagement/types"/>
    <ds:schemaRef ds:uri="http://schemas.microsoft.com/office/2006/metadata/properties"/>
    <ds:schemaRef ds:uri="http://purl.org/dc/terms/"/>
    <ds:schemaRef ds:uri="http://www.w3.org/XML/1998/namespace"/>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1106</TotalTime>
  <Words>4353</Words>
  <Application>Microsoft Office PowerPoint</Application>
  <PresentationFormat>On-screen Show (4:3)</PresentationFormat>
  <Paragraphs>391</Paragraphs>
  <Slides>33</Slides>
  <Notes>25</Notes>
  <HiddenSlides>0</HiddenSlides>
  <MMClips>0</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33</vt:i4>
      </vt:variant>
    </vt:vector>
  </HeadingPairs>
  <TitlesOfParts>
    <vt:vector size="39" baseType="lpstr">
      <vt:lpstr>Arial</vt:lpstr>
      <vt:lpstr>Calibri</vt:lpstr>
      <vt:lpstr>CIPD WhiteDottedPattern</vt:lpstr>
      <vt:lpstr>CIPD PurpleDottedPattern</vt:lpstr>
      <vt:lpstr>CIPD SlateDottedPattern</vt:lpstr>
      <vt:lpstr>CIPD WhitePlain</vt:lpstr>
      <vt:lpstr>CIPD Level 7 Managing Employment Relations</vt:lpstr>
      <vt:lpstr>Managing Employment Relations, 7e  Chapter 5  Employment relations strategy, employee  engagement and voice</vt:lpstr>
      <vt:lpstr>Session Outline</vt:lpstr>
      <vt:lpstr>Learning Outcomes</vt:lpstr>
      <vt:lpstr>People Management and Performance</vt:lpstr>
      <vt:lpstr>   How would you convince senior managers in your organisation to treat employment relations as a strategic priority</vt:lpstr>
      <vt:lpstr>What is Strategy?</vt:lpstr>
      <vt:lpstr>Strategy Formulation</vt:lpstr>
      <vt:lpstr>People Strategy</vt:lpstr>
      <vt:lpstr>   To what degree does your organisation adopt a best fit, best practice or resource-based view to people management?  </vt:lpstr>
      <vt:lpstr>What is HPW?</vt:lpstr>
      <vt:lpstr>What is high performance working?</vt:lpstr>
      <vt:lpstr>Linking HPWS with Superior Organisational Performance (1)</vt:lpstr>
      <vt:lpstr>Linking HPWS with Superior Organisational Performance (2)</vt:lpstr>
      <vt:lpstr>Explaining the Link (1)</vt:lpstr>
      <vt:lpstr>Explaining the Link (2)</vt:lpstr>
      <vt:lpstr>Criticisms of the Research</vt:lpstr>
      <vt:lpstr>Fleetwood &amp; Hesketh (2010)</vt:lpstr>
      <vt:lpstr>The Rise of the ‘Business Partner’ </vt:lpstr>
      <vt:lpstr>Managing Change and Employment Relations</vt:lpstr>
      <vt:lpstr>What is Employee Engagement?</vt:lpstr>
      <vt:lpstr>Why Does it Matter?</vt:lpstr>
      <vt:lpstr>Enablers of Engagement</vt:lpstr>
      <vt:lpstr>Engagement and the Role of Managers</vt:lpstr>
      <vt:lpstr>Barriers to Engagement – Evidence from WERS2011</vt:lpstr>
      <vt:lpstr>The Nature and Definition of EIP</vt:lpstr>
      <vt:lpstr>Practices and Processes of EIP</vt:lpstr>
      <vt:lpstr>Communication</vt:lpstr>
      <vt:lpstr>Financial Participation</vt:lpstr>
      <vt:lpstr>Impact of EIP</vt:lpstr>
      <vt:lpstr>Conclusion</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Deborah Rees</cp:lastModifiedBy>
  <cp:revision>84</cp:revision>
  <cp:lastPrinted>2015-01-15T17:29:00Z</cp:lastPrinted>
  <dcterms:created xsi:type="dcterms:W3CDTF">2014-12-02T11:31:52Z</dcterms:created>
  <dcterms:modified xsi:type="dcterms:W3CDTF">2020-07-30T14:24:20Z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