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6" r:id="rId2"/>
    <p:sldId id="257" r:id="rId3"/>
    <p:sldId id="270" r:id="rId4"/>
    <p:sldId id="271" r:id="rId5"/>
    <p:sldId id="272" r:id="rId6"/>
    <p:sldId id="274" r:id="rId7"/>
    <p:sldId id="267" r:id="rId8"/>
    <p:sldId id="268" r:id="rId9"/>
    <p:sldId id="258" r:id="rId10"/>
    <p:sldId id="273" r:id="rId11"/>
    <p:sldId id="259" r:id="rId12"/>
    <p:sldId id="260" r:id="rId13"/>
    <p:sldId id="263" r:id="rId14"/>
    <p:sldId id="264" r:id="rId15"/>
    <p:sldId id="266" r:id="rId16"/>
    <p:sldId id="275" r:id="rId17"/>
    <p:sldId id="26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71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0DF54C-81BB-44B6-B5C2-DEEA6128BD41}"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GB"/>
        </a:p>
      </dgm:t>
    </dgm:pt>
    <dgm:pt modelId="{E2DDA185-2F3D-4F94-A5E4-099ADCF0D984}">
      <dgm:prSet phldrT="[Text]"/>
      <dgm:spPr/>
      <dgm:t>
        <a:bodyPr/>
        <a:lstStyle/>
        <a:p>
          <a:r>
            <a:rPr lang="en-GB" dirty="0" smtClean="0"/>
            <a:t>All</a:t>
          </a:r>
          <a:endParaRPr lang="en-GB" dirty="0"/>
        </a:p>
      </dgm:t>
    </dgm:pt>
    <dgm:pt modelId="{C8A73DA1-21EB-4115-A829-5AB782E62E4F}" type="parTrans" cxnId="{44204AF1-ED92-429E-B751-64B2DFD1F13D}">
      <dgm:prSet/>
      <dgm:spPr/>
      <dgm:t>
        <a:bodyPr/>
        <a:lstStyle/>
        <a:p>
          <a:endParaRPr lang="en-GB"/>
        </a:p>
      </dgm:t>
    </dgm:pt>
    <dgm:pt modelId="{EBF1C964-027B-4E9D-9B05-53CAFBD8F956}" type="sibTrans" cxnId="{44204AF1-ED92-429E-B751-64B2DFD1F13D}">
      <dgm:prSet/>
      <dgm:spPr/>
      <dgm:t>
        <a:bodyPr/>
        <a:lstStyle/>
        <a:p>
          <a:endParaRPr lang="en-GB"/>
        </a:p>
      </dgm:t>
    </dgm:pt>
    <dgm:pt modelId="{A2EE08ED-34E6-41C5-AE3B-086609112ADD}">
      <dgm:prSet phldrT="[Text]"/>
      <dgm:spPr/>
      <dgm:t>
        <a:bodyPr/>
        <a:lstStyle/>
        <a:p>
          <a:r>
            <a:rPr lang="en-GB" dirty="0" smtClean="0"/>
            <a:t>Adult</a:t>
          </a:r>
          <a:endParaRPr lang="en-GB" dirty="0"/>
        </a:p>
      </dgm:t>
    </dgm:pt>
    <dgm:pt modelId="{6B29CCF9-52DA-47F9-BD1C-D4348047A226}" type="parTrans" cxnId="{F47018E9-4AC1-4441-A155-BD3F7C44901E}">
      <dgm:prSet/>
      <dgm:spPr/>
      <dgm:t>
        <a:bodyPr/>
        <a:lstStyle/>
        <a:p>
          <a:endParaRPr lang="en-GB"/>
        </a:p>
      </dgm:t>
    </dgm:pt>
    <dgm:pt modelId="{307AD472-ADE5-4A42-9321-4C7582C301EA}" type="sibTrans" cxnId="{F47018E9-4AC1-4441-A155-BD3F7C44901E}">
      <dgm:prSet/>
      <dgm:spPr/>
      <dgm:t>
        <a:bodyPr/>
        <a:lstStyle/>
        <a:p>
          <a:endParaRPr lang="en-GB"/>
        </a:p>
      </dgm:t>
    </dgm:pt>
    <dgm:pt modelId="{88061447-A00F-455D-902D-73F1E5494991}">
      <dgm:prSet phldrT="[Text]"/>
      <dgm:spPr/>
      <dgm:t>
        <a:bodyPr/>
        <a:lstStyle/>
        <a:p>
          <a:r>
            <a:rPr lang="en-GB" dirty="0" smtClean="0"/>
            <a:t>Child</a:t>
          </a:r>
          <a:endParaRPr lang="en-GB" dirty="0"/>
        </a:p>
      </dgm:t>
    </dgm:pt>
    <dgm:pt modelId="{2A5B0B63-569D-489D-A849-255FDFB527DC}" type="parTrans" cxnId="{AFAF249A-BD7C-4F45-8326-8A4AF922276C}">
      <dgm:prSet/>
      <dgm:spPr/>
      <dgm:t>
        <a:bodyPr/>
        <a:lstStyle/>
        <a:p>
          <a:endParaRPr lang="en-GB"/>
        </a:p>
      </dgm:t>
    </dgm:pt>
    <dgm:pt modelId="{062C970A-C682-4FB2-AE65-8355CF261BD5}" type="sibTrans" cxnId="{AFAF249A-BD7C-4F45-8326-8A4AF922276C}">
      <dgm:prSet/>
      <dgm:spPr/>
      <dgm:t>
        <a:bodyPr/>
        <a:lstStyle/>
        <a:p>
          <a:endParaRPr lang="en-GB"/>
        </a:p>
      </dgm:t>
    </dgm:pt>
    <dgm:pt modelId="{60473147-171B-4D8A-89DB-EE965621D8FF}">
      <dgm:prSet phldrT="[Text]"/>
      <dgm:spPr/>
      <dgm:t>
        <a:bodyPr/>
        <a:lstStyle/>
        <a:p>
          <a:r>
            <a:rPr lang="en-GB" dirty="0" smtClean="0"/>
            <a:t>Elderly</a:t>
          </a:r>
          <a:endParaRPr lang="en-GB" dirty="0"/>
        </a:p>
      </dgm:t>
    </dgm:pt>
    <dgm:pt modelId="{3D6B930A-93BC-44A9-8F62-97BC74776683}" type="parTrans" cxnId="{BE677163-0B85-477F-BDD7-3967222C090A}">
      <dgm:prSet/>
      <dgm:spPr/>
      <dgm:t>
        <a:bodyPr/>
        <a:lstStyle/>
        <a:p>
          <a:endParaRPr lang="en-GB"/>
        </a:p>
      </dgm:t>
    </dgm:pt>
    <dgm:pt modelId="{C39FA501-77FB-4F2D-99DF-572C37CCE3A1}" type="sibTrans" cxnId="{BE677163-0B85-477F-BDD7-3967222C090A}">
      <dgm:prSet/>
      <dgm:spPr/>
      <dgm:t>
        <a:bodyPr/>
        <a:lstStyle/>
        <a:p>
          <a:endParaRPr lang="en-GB"/>
        </a:p>
      </dgm:t>
    </dgm:pt>
    <dgm:pt modelId="{231343A7-5909-476D-A107-C085B08054F8}">
      <dgm:prSet phldrT="[Text]"/>
      <dgm:spPr/>
      <dgm:t>
        <a:bodyPr/>
        <a:lstStyle/>
        <a:p>
          <a:r>
            <a:rPr lang="en-GB" dirty="0" smtClean="0"/>
            <a:t>Infirm</a:t>
          </a:r>
          <a:endParaRPr lang="en-GB" dirty="0"/>
        </a:p>
      </dgm:t>
    </dgm:pt>
    <dgm:pt modelId="{B2082A5D-D8F1-4B11-B296-F8341A036F6C}" type="parTrans" cxnId="{25F64EFB-43D1-4F51-9048-7431971A0F8C}">
      <dgm:prSet/>
      <dgm:spPr/>
      <dgm:t>
        <a:bodyPr/>
        <a:lstStyle/>
        <a:p>
          <a:endParaRPr lang="en-GB"/>
        </a:p>
      </dgm:t>
    </dgm:pt>
    <dgm:pt modelId="{403C7C7B-D552-4B0B-B9A7-661AC9688A0F}" type="sibTrans" cxnId="{25F64EFB-43D1-4F51-9048-7431971A0F8C}">
      <dgm:prSet/>
      <dgm:spPr/>
      <dgm:t>
        <a:bodyPr/>
        <a:lstStyle/>
        <a:p>
          <a:endParaRPr lang="en-GB"/>
        </a:p>
      </dgm:t>
    </dgm:pt>
    <dgm:pt modelId="{DC3DE84D-2101-4539-A57B-D9DBD543DBB1}" type="pres">
      <dgm:prSet presAssocID="{520DF54C-81BB-44B6-B5C2-DEEA6128BD41}" presName="cycle" presStyleCnt="0">
        <dgm:presLayoutVars>
          <dgm:chMax val="1"/>
          <dgm:dir/>
          <dgm:animLvl val="ctr"/>
          <dgm:resizeHandles val="exact"/>
        </dgm:presLayoutVars>
      </dgm:prSet>
      <dgm:spPr/>
      <dgm:t>
        <a:bodyPr/>
        <a:lstStyle/>
        <a:p>
          <a:endParaRPr lang="en-GB"/>
        </a:p>
      </dgm:t>
    </dgm:pt>
    <dgm:pt modelId="{D2E747A9-92AA-498B-A709-09C844FE7FDA}" type="pres">
      <dgm:prSet presAssocID="{E2DDA185-2F3D-4F94-A5E4-099ADCF0D984}" presName="centerShape" presStyleLbl="node0" presStyleIdx="0" presStyleCnt="1"/>
      <dgm:spPr/>
      <dgm:t>
        <a:bodyPr/>
        <a:lstStyle/>
        <a:p>
          <a:endParaRPr lang="en-GB"/>
        </a:p>
      </dgm:t>
    </dgm:pt>
    <dgm:pt modelId="{494683FE-4E53-41A6-95B4-E4BFC8B8A714}" type="pres">
      <dgm:prSet presAssocID="{6B29CCF9-52DA-47F9-BD1C-D4348047A226}" presName="Name9" presStyleLbl="parChTrans1D2" presStyleIdx="0" presStyleCnt="4"/>
      <dgm:spPr/>
      <dgm:t>
        <a:bodyPr/>
        <a:lstStyle/>
        <a:p>
          <a:endParaRPr lang="en-GB"/>
        </a:p>
      </dgm:t>
    </dgm:pt>
    <dgm:pt modelId="{307C8146-68F4-45D9-85EA-481338B0B577}" type="pres">
      <dgm:prSet presAssocID="{6B29CCF9-52DA-47F9-BD1C-D4348047A226}" presName="connTx" presStyleLbl="parChTrans1D2" presStyleIdx="0" presStyleCnt="4"/>
      <dgm:spPr/>
      <dgm:t>
        <a:bodyPr/>
        <a:lstStyle/>
        <a:p>
          <a:endParaRPr lang="en-GB"/>
        </a:p>
      </dgm:t>
    </dgm:pt>
    <dgm:pt modelId="{164F9B8A-720E-4AB3-84B5-78E0BE56027F}" type="pres">
      <dgm:prSet presAssocID="{A2EE08ED-34E6-41C5-AE3B-086609112ADD}" presName="node" presStyleLbl="node1" presStyleIdx="0" presStyleCnt="4">
        <dgm:presLayoutVars>
          <dgm:bulletEnabled val="1"/>
        </dgm:presLayoutVars>
      </dgm:prSet>
      <dgm:spPr/>
      <dgm:t>
        <a:bodyPr/>
        <a:lstStyle/>
        <a:p>
          <a:endParaRPr lang="en-GB"/>
        </a:p>
      </dgm:t>
    </dgm:pt>
    <dgm:pt modelId="{B4BE90D3-1899-4828-8717-36A72A685ED7}" type="pres">
      <dgm:prSet presAssocID="{2A5B0B63-569D-489D-A849-255FDFB527DC}" presName="Name9" presStyleLbl="parChTrans1D2" presStyleIdx="1" presStyleCnt="4"/>
      <dgm:spPr/>
      <dgm:t>
        <a:bodyPr/>
        <a:lstStyle/>
        <a:p>
          <a:endParaRPr lang="en-GB"/>
        </a:p>
      </dgm:t>
    </dgm:pt>
    <dgm:pt modelId="{14442817-ECCB-4B44-9158-274C72883FC6}" type="pres">
      <dgm:prSet presAssocID="{2A5B0B63-569D-489D-A849-255FDFB527DC}" presName="connTx" presStyleLbl="parChTrans1D2" presStyleIdx="1" presStyleCnt="4"/>
      <dgm:spPr/>
      <dgm:t>
        <a:bodyPr/>
        <a:lstStyle/>
        <a:p>
          <a:endParaRPr lang="en-GB"/>
        </a:p>
      </dgm:t>
    </dgm:pt>
    <dgm:pt modelId="{40D30F32-E515-4120-A959-E0EE5897F32E}" type="pres">
      <dgm:prSet presAssocID="{88061447-A00F-455D-902D-73F1E5494991}" presName="node" presStyleLbl="node1" presStyleIdx="1" presStyleCnt="4">
        <dgm:presLayoutVars>
          <dgm:bulletEnabled val="1"/>
        </dgm:presLayoutVars>
      </dgm:prSet>
      <dgm:spPr/>
      <dgm:t>
        <a:bodyPr/>
        <a:lstStyle/>
        <a:p>
          <a:endParaRPr lang="en-GB"/>
        </a:p>
      </dgm:t>
    </dgm:pt>
    <dgm:pt modelId="{3149A9E2-F1ED-4613-95F5-C63E76316092}" type="pres">
      <dgm:prSet presAssocID="{3D6B930A-93BC-44A9-8F62-97BC74776683}" presName="Name9" presStyleLbl="parChTrans1D2" presStyleIdx="2" presStyleCnt="4"/>
      <dgm:spPr/>
      <dgm:t>
        <a:bodyPr/>
        <a:lstStyle/>
        <a:p>
          <a:endParaRPr lang="en-GB"/>
        </a:p>
      </dgm:t>
    </dgm:pt>
    <dgm:pt modelId="{2BDCE7E5-7EDF-46E3-AC79-1AA8C502DA97}" type="pres">
      <dgm:prSet presAssocID="{3D6B930A-93BC-44A9-8F62-97BC74776683}" presName="connTx" presStyleLbl="parChTrans1D2" presStyleIdx="2" presStyleCnt="4"/>
      <dgm:spPr/>
      <dgm:t>
        <a:bodyPr/>
        <a:lstStyle/>
        <a:p>
          <a:endParaRPr lang="en-GB"/>
        </a:p>
      </dgm:t>
    </dgm:pt>
    <dgm:pt modelId="{9995D0E5-355F-4DEB-88C0-5F2150FB3B09}" type="pres">
      <dgm:prSet presAssocID="{60473147-171B-4D8A-89DB-EE965621D8FF}" presName="node" presStyleLbl="node1" presStyleIdx="2" presStyleCnt="4">
        <dgm:presLayoutVars>
          <dgm:bulletEnabled val="1"/>
        </dgm:presLayoutVars>
      </dgm:prSet>
      <dgm:spPr/>
      <dgm:t>
        <a:bodyPr/>
        <a:lstStyle/>
        <a:p>
          <a:endParaRPr lang="en-GB"/>
        </a:p>
      </dgm:t>
    </dgm:pt>
    <dgm:pt modelId="{AC54A9D8-B43A-41A5-8FE2-E94E6D1EFFB9}" type="pres">
      <dgm:prSet presAssocID="{B2082A5D-D8F1-4B11-B296-F8341A036F6C}" presName="Name9" presStyleLbl="parChTrans1D2" presStyleIdx="3" presStyleCnt="4"/>
      <dgm:spPr/>
      <dgm:t>
        <a:bodyPr/>
        <a:lstStyle/>
        <a:p>
          <a:endParaRPr lang="en-GB"/>
        </a:p>
      </dgm:t>
    </dgm:pt>
    <dgm:pt modelId="{1C04D978-F314-414B-A1C8-31602AD8F71B}" type="pres">
      <dgm:prSet presAssocID="{B2082A5D-D8F1-4B11-B296-F8341A036F6C}" presName="connTx" presStyleLbl="parChTrans1D2" presStyleIdx="3" presStyleCnt="4"/>
      <dgm:spPr/>
      <dgm:t>
        <a:bodyPr/>
        <a:lstStyle/>
        <a:p>
          <a:endParaRPr lang="en-GB"/>
        </a:p>
      </dgm:t>
    </dgm:pt>
    <dgm:pt modelId="{5648ED8B-5BEE-4929-AFE5-08707060D669}" type="pres">
      <dgm:prSet presAssocID="{231343A7-5909-476D-A107-C085B08054F8}" presName="node" presStyleLbl="node1" presStyleIdx="3" presStyleCnt="4">
        <dgm:presLayoutVars>
          <dgm:bulletEnabled val="1"/>
        </dgm:presLayoutVars>
      </dgm:prSet>
      <dgm:spPr/>
      <dgm:t>
        <a:bodyPr/>
        <a:lstStyle/>
        <a:p>
          <a:endParaRPr lang="en-GB"/>
        </a:p>
      </dgm:t>
    </dgm:pt>
  </dgm:ptLst>
  <dgm:cxnLst>
    <dgm:cxn modelId="{2141AC93-8A1E-4FC7-83D9-9CFA6FF72E4C}" type="presOf" srcId="{60473147-171B-4D8A-89DB-EE965621D8FF}" destId="{9995D0E5-355F-4DEB-88C0-5F2150FB3B09}" srcOrd="0" destOrd="0" presId="urn:microsoft.com/office/officeart/2005/8/layout/radial1"/>
    <dgm:cxn modelId="{3B9EAF5F-8A66-4DE7-8B5C-023D5BCCD6A7}" type="presOf" srcId="{A2EE08ED-34E6-41C5-AE3B-086609112ADD}" destId="{164F9B8A-720E-4AB3-84B5-78E0BE56027F}" srcOrd="0" destOrd="0" presId="urn:microsoft.com/office/officeart/2005/8/layout/radial1"/>
    <dgm:cxn modelId="{CB038E2A-A5B1-4EA2-AF18-3BE68A5B1A6C}" type="presOf" srcId="{3D6B930A-93BC-44A9-8F62-97BC74776683}" destId="{2BDCE7E5-7EDF-46E3-AC79-1AA8C502DA97}" srcOrd="1" destOrd="0" presId="urn:microsoft.com/office/officeart/2005/8/layout/radial1"/>
    <dgm:cxn modelId="{F506C82A-D823-4C67-ADAD-55C20E2CDAC3}" type="presOf" srcId="{231343A7-5909-476D-A107-C085B08054F8}" destId="{5648ED8B-5BEE-4929-AFE5-08707060D669}" srcOrd="0" destOrd="0" presId="urn:microsoft.com/office/officeart/2005/8/layout/radial1"/>
    <dgm:cxn modelId="{AFAF249A-BD7C-4F45-8326-8A4AF922276C}" srcId="{E2DDA185-2F3D-4F94-A5E4-099ADCF0D984}" destId="{88061447-A00F-455D-902D-73F1E5494991}" srcOrd="1" destOrd="0" parTransId="{2A5B0B63-569D-489D-A849-255FDFB527DC}" sibTransId="{062C970A-C682-4FB2-AE65-8355CF261BD5}"/>
    <dgm:cxn modelId="{64163074-0C56-4885-9D47-359595CB7AB5}" type="presOf" srcId="{6B29CCF9-52DA-47F9-BD1C-D4348047A226}" destId="{307C8146-68F4-45D9-85EA-481338B0B577}" srcOrd="1" destOrd="0" presId="urn:microsoft.com/office/officeart/2005/8/layout/radial1"/>
    <dgm:cxn modelId="{90D055B8-57C5-40D9-83C3-9563B92F1176}" type="presOf" srcId="{6B29CCF9-52DA-47F9-BD1C-D4348047A226}" destId="{494683FE-4E53-41A6-95B4-E4BFC8B8A714}" srcOrd="0" destOrd="0" presId="urn:microsoft.com/office/officeart/2005/8/layout/radial1"/>
    <dgm:cxn modelId="{F47018E9-4AC1-4441-A155-BD3F7C44901E}" srcId="{E2DDA185-2F3D-4F94-A5E4-099ADCF0D984}" destId="{A2EE08ED-34E6-41C5-AE3B-086609112ADD}" srcOrd="0" destOrd="0" parTransId="{6B29CCF9-52DA-47F9-BD1C-D4348047A226}" sibTransId="{307AD472-ADE5-4A42-9321-4C7582C301EA}"/>
    <dgm:cxn modelId="{590EDB46-9BE6-4D10-8219-01CD5B995F0F}" type="presOf" srcId="{520DF54C-81BB-44B6-B5C2-DEEA6128BD41}" destId="{DC3DE84D-2101-4539-A57B-D9DBD543DBB1}" srcOrd="0" destOrd="0" presId="urn:microsoft.com/office/officeart/2005/8/layout/radial1"/>
    <dgm:cxn modelId="{7FF0DAB7-66CA-4327-9290-4866556CCC1D}" type="presOf" srcId="{B2082A5D-D8F1-4B11-B296-F8341A036F6C}" destId="{AC54A9D8-B43A-41A5-8FE2-E94E6D1EFFB9}" srcOrd="0" destOrd="0" presId="urn:microsoft.com/office/officeart/2005/8/layout/radial1"/>
    <dgm:cxn modelId="{835E691C-AB00-4559-AA57-96A56860DF0F}" type="presOf" srcId="{2A5B0B63-569D-489D-A849-255FDFB527DC}" destId="{14442817-ECCB-4B44-9158-274C72883FC6}" srcOrd="1" destOrd="0" presId="urn:microsoft.com/office/officeart/2005/8/layout/radial1"/>
    <dgm:cxn modelId="{25F64EFB-43D1-4F51-9048-7431971A0F8C}" srcId="{E2DDA185-2F3D-4F94-A5E4-099ADCF0D984}" destId="{231343A7-5909-476D-A107-C085B08054F8}" srcOrd="3" destOrd="0" parTransId="{B2082A5D-D8F1-4B11-B296-F8341A036F6C}" sibTransId="{403C7C7B-D552-4B0B-B9A7-661AC9688A0F}"/>
    <dgm:cxn modelId="{0BCD2846-4B13-4F00-BC89-C3EF4FB7F822}" type="presOf" srcId="{B2082A5D-D8F1-4B11-B296-F8341A036F6C}" destId="{1C04D978-F314-414B-A1C8-31602AD8F71B}" srcOrd="1" destOrd="0" presId="urn:microsoft.com/office/officeart/2005/8/layout/radial1"/>
    <dgm:cxn modelId="{44204AF1-ED92-429E-B751-64B2DFD1F13D}" srcId="{520DF54C-81BB-44B6-B5C2-DEEA6128BD41}" destId="{E2DDA185-2F3D-4F94-A5E4-099ADCF0D984}" srcOrd="0" destOrd="0" parTransId="{C8A73DA1-21EB-4115-A829-5AB782E62E4F}" sibTransId="{EBF1C964-027B-4E9D-9B05-53CAFBD8F956}"/>
    <dgm:cxn modelId="{9A2E2F1A-0805-4D8E-95A7-A06AB82664FA}" type="presOf" srcId="{E2DDA185-2F3D-4F94-A5E4-099ADCF0D984}" destId="{D2E747A9-92AA-498B-A709-09C844FE7FDA}" srcOrd="0" destOrd="0" presId="urn:microsoft.com/office/officeart/2005/8/layout/radial1"/>
    <dgm:cxn modelId="{F7ED4AEA-BBAA-4031-98B7-877C62F6DC1D}" type="presOf" srcId="{88061447-A00F-455D-902D-73F1E5494991}" destId="{40D30F32-E515-4120-A959-E0EE5897F32E}" srcOrd="0" destOrd="0" presId="urn:microsoft.com/office/officeart/2005/8/layout/radial1"/>
    <dgm:cxn modelId="{BE677163-0B85-477F-BDD7-3967222C090A}" srcId="{E2DDA185-2F3D-4F94-A5E4-099ADCF0D984}" destId="{60473147-171B-4D8A-89DB-EE965621D8FF}" srcOrd="2" destOrd="0" parTransId="{3D6B930A-93BC-44A9-8F62-97BC74776683}" sibTransId="{C39FA501-77FB-4F2D-99DF-572C37CCE3A1}"/>
    <dgm:cxn modelId="{3F3B1525-C29D-4087-A0F3-01465E718553}" type="presOf" srcId="{3D6B930A-93BC-44A9-8F62-97BC74776683}" destId="{3149A9E2-F1ED-4613-95F5-C63E76316092}" srcOrd="0" destOrd="0" presId="urn:microsoft.com/office/officeart/2005/8/layout/radial1"/>
    <dgm:cxn modelId="{C411A8B0-1700-42B4-B56F-059424DE8AC2}" type="presOf" srcId="{2A5B0B63-569D-489D-A849-255FDFB527DC}" destId="{B4BE90D3-1899-4828-8717-36A72A685ED7}" srcOrd="0" destOrd="0" presId="urn:microsoft.com/office/officeart/2005/8/layout/radial1"/>
    <dgm:cxn modelId="{A25FBC84-9ED6-481C-8059-F88AD5FA6C1D}" type="presParOf" srcId="{DC3DE84D-2101-4539-A57B-D9DBD543DBB1}" destId="{D2E747A9-92AA-498B-A709-09C844FE7FDA}" srcOrd="0" destOrd="0" presId="urn:microsoft.com/office/officeart/2005/8/layout/radial1"/>
    <dgm:cxn modelId="{3995461B-8D62-4640-8900-101DED2742D2}" type="presParOf" srcId="{DC3DE84D-2101-4539-A57B-D9DBD543DBB1}" destId="{494683FE-4E53-41A6-95B4-E4BFC8B8A714}" srcOrd="1" destOrd="0" presId="urn:microsoft.com/office/officeart/2005/8/layout/radial1"/>
    <dgm:cxn modelId="{2640E13E-0B9B-489A-A447-76727C423A8B}" type="presParOf" srcId="{494683FE-4E53-41A6-95B4-E4BFC8B8A714}" destId="{307C8146-68F4-45D9-85EA-481338B0B577}" srcOrd="0" destOrd="0" presId="urn:microsoft.com/office/officeart/2005/8/layout/radial1"/>
    <dgm:cxn modelId="{11E2F633-7A7F-4BF4-9670-C3B98F59F0D5}" type="presParOf" srcId="{DC3DE84D-2101-4539-A57B-D9DBD543DBB1}" destId="{164F9B8A-720E-4AB3-84B5-78E0BE56027F}" srcOrd="2" destOrd="0" presId="urn:microsoft.com/office/officeart/2005/8/layout/radial1"/>
    <dgm:cxn modelId="{C800350B-D12C-4C63-A8BB-759EE659D092}" type="presParOf" srcId="{DC3DE84D-2101-4539-A57B-D9DBD543DBB1}" destId="{B4BE90D3-1899-4828-8717-36A72A685ED7}" srcOrd="3" destOrd="0" presId="urn:microsoft.com/office/officeart/2005/8/layout/radial1"/>
    <dgm:cxn modelId="{1DAAB8CC-F242-48FB-8C87-38473EA198BC}" type="presParOf" srcId="{B4BE90D3-1899-4828-8717-36A72A685ED7}" destId="{14442817-ECCB-4B44-9158-274C72883FC6}" srcOrd="0" destOrd="0" presId="urn:microsoft.com/office/officeart/2005/8/layout/radial1"/>
    <dgm:cxn modelId="{F8899374-6EB2-4B60-AADC-C2543758A5CC}" type="presParOf" srcId="{DC3DE84D-2101-4539-A57B-D9DBD543DBB1}" destId="{40D30F32-E515-4120-A959-E0EE5897F32E}" srcOrd="4" destOrd="0" presId="urn:microsoft.com/office/officeart/2005/8/layout/radial1"/>
    <dgm:cxn modelId="{BF76B928-458E-4D49-88AC-6B2C7B7BA7EF}" type="presParOf" srcId="{DC3DE84D-2101-4539-A57B-D9DBD543DBB1}" destId="{3149A9E2-F1ED-4613-95F5-C63E76316092}" srcOrd="5" destOrd="0" presId="urn:microsoft.com/office/officeart/2005/8/layout/radial1"/>
    <dgm:cxn modelId="{98DCC270-1814-4094-A8AE-80AB82CB5DC0}" type="presParOf" srcId="{3149A9E2-F1ED-4613-95F5-C63E76316092}" destId="{2BDCE7E5-7EDF-46E3-AC79-1AA8C502DA97}" srcOrd="0" destOrd="0" presId="urn:microsoft.com/office/officeart/2005/8/layout/radial1"/>
    <dgm:cxn modelId="{B8F89B13-C668-4EB1-B386-237C15AABA79}" type="presParOf" srcId="{DC3DE84D-2101-4539-A57B-D9DBD543DBB1}" destId="{9995D0E5-355F-4DEB-88C0-5F2150FB3B09}" srcOrd="6" destOrd="0" presId="urn:microsoft.com/office/officeart/2005/8/layout/radial1"/>
    <dgm:cxn modelId="{81974859-DF92-433B-8903-DCCAE3D98C06}" type="presParOf" srcId="{DC3DE84D-2101-4539-A57B-D9DBD543DBB1}" destId="{AC54A9D8-B43A-41A5-8FE2-E94E6D1EFFB9}" srcOrd="7" destOrd="0" presId="urn:microsoft.com/office/officeart/2005/8/layout/radial1"/>
    <dgm:cxn modelId="{E675C624-073C-4388-8DC3-932843C0C229}" type="presParOf" srcId="{AC54A9D8-B43A-41A5-8FE2-E94E6D1EFFB9}" destId="{1C04D978-F314-414B-A1C8-31602AD8F71B}" srcOrd="0" destOrd="0" presId="urn:microsoft.com/office/officeart/2005/8/layout/radial1"/>
    <dgm:cxn modelId="{869EE072-4AD5-46E7-9E69-574DDA5FCA9E}" type="presParOf" srcId="{DC3DE84D-2101-4539-A57B-D9DBD543DBB1}" destId="{5648ED8B-5BEE-4929-AFE5-08707060D669}" srcOrd="8"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2E51BAF-A53B-4D75-97BF-BC092BF2E805}" type="datetimeFigureOut">
              <a:rPr lang="en-GB" smtClean="0"/>
              <a:t>06/09/2017</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460EF06F-20CB-4933-A116-96EC151C4DEF}" type="slidenum">
              <a:rPr lang="en-GB" smtClean="0"/>
              <a:t>‹#›</a:t>
            </a:fld>
            <a:endParaRPr lang="en-GB"/>
          </a:p>
        </p:txBody>
      </p:sp>
    </p:spTree>
    <p:extLst>
      <p:ext uri="{BB962C8B-B14F-4D97-AF65-F5344CB8AC3E}">
        <p14:creationId xmlns:p14="http://schemas.microsoft.com/office/powerpoint/2010/main" val="4482530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E51BAF-A53B-4D75-97BF-BC092BF2E805}" type="datetimeFigureOut">
              <a:rPr lang="en-GB" smtClean="0"/>
              <a:t>06/09/2017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460EF06F-20CB-4933-A116-96EC151C4DEF}" type="slidenum">
              <a:rPr lang="en-GB" smtClean="0"/>
              <a:t>‹#›</a:t>
            </a:fld>
            <a:endParaRPr lang="en-GB"/>
          </a:p>
        </p:txBody>
      </p:sp>
    </p:spTree>
    <p:extLst>
      <p:ext uri="{BB962C8B-B14F-4D97-AF65-F5344CB8AC3E}">
        <p14:creationId xmlns:p14="http://schemas.microsoft.com/office/powerpoint/2010/main" val="10907071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2E51BAF-A53B-4D75-97BF-BC092BF2E805}" type="datetimeFigureOut">
              <a:rPr lang="en-GB" smtClean="0"/>
              <a:t>06/09/2017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0EF06F-20CB-4933-A116-96EC151C4DEF}" type="slidenum">
              <a:rPr lang="en-GB" smtClean="0"/>
              <a:t>‹#›</a:t>
            </a:fld>
            <a:endParaRPr lang="en-GB"/>
          </a:p>
        </p:txBody>
      </p:sp>
    </p:spTree>
    <p:extLst>
      <p:ext uri="{BB962C8B-B14F-4D97-AF65-F5344CB8AC3E}">
        <p14:creationId xmlns:p14="http://schemas.microsoft.com/office/powerpoint/2010/main" val="12051282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2E51BAF-A53B-4D75-97BF-BC092BF2E805}" type="datetimeFigureOut">
              <a:rPr lang="en-GB" smtClean="0"/>
              <a:t>06/09/2017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0EF06F-20CB-4933-A116-96EC151C4DEF}" type="slidenum">
              <a:rPr lang="en-GB" smtClean="0"/>
              <a:t>‹#›</a:t>
            </a:fld>
            <a:endParaRPr lang="en-GB"/>
          </a:p>
        </p:txBody>
      </p:sp>
    </p:spTree>
    <p:extLst>
      <p:ext uri="{BB962C8B-B14F-4D97-AF65-F5344CB8AC3E}">
        <p14:creationId xmlns:p14="http://schemas.microsoft.com/office/powerpoint/2010/main" val="41715087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2E51BAF-A53B-4D75-97BF-BC092BF2E805}" type="datetimeFigureOut">
              <a:rPr lang="en-GB" smtClean="0"/>
              <a:t>06/09/2017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0EF06F-20CB-4933-A116-96EC151C4DEF}" type="slidenum">
              <a:rPr lang="en-GB" smtClean="0"/>
              <a:t>‹#›</a:t>
            </a:fld>
            <a:endParaRPr lang="en-GB"/>
          </a:p>
        </p:txBody>
      </p:sp>
    </p:spTree>
    <p:extLst>
      <p:ext uri="{BB962C8B-B14F-4D97-AF65-F5344CB8AC3E}">
        <p14:creationId xmlns:p14="http://schemas.microsoft.com/office/powerpoint/2010/main" val="27109516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2E51BAF-A53B-4D75-97BF-BC092BF2E805}" type="datetimeFigureOut">
              <a:rPr lang="en-GB" smtClean="0"/>
              <a:t>06/09/2017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0EF06F-20CB-4933-A116-96EC151C4DEF}" type="slidenum">
              <a:rPr lang="en-GB" smtClean="0"/>
              <a:t>‹#›</a:t>
            </a:fld>
            <a:endParaRPr lang="en-GB"/>
          </a:p>
        </p:txBody>
      </p:sp>
    </p:spTree>
    <p:extLst>
      <p:ext uri="{BB962C8B-B14F-4D97-AF65-F5344CB8AC3E}">
        <p14:creationId xmlns:p14="http://schemas.microsoft.com/office/powerpoint/2010/main" val="13322672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E51BAF-A53B-4D75-97BF-BC092BF2E805}" type="datetimeFigureOut">
              <a:rPr lang="en-GB" smtClean="0"/>
              <a:t>06/09/2017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0EF06F-20CB-4933-A116-96EC151C4DEF}" type="slidenum">
              <a:rPr lang="en-GB" smtClean="0"/>
              <a:t>‹#›</a:t>
            </a:fld>
            <a:endParaRPr lang="en-GB"/>
          </a:p>
        </p:txBody>
      </p:sp>
    </p:spTree>
    <p:extLst>
      <p:ext uri="{BB962C8B-B14F-4D97-AF65-F5344CB8AC3E}">
        <p14:creationId xmlns:p14="http://schemas.microsoft.com/office/powerpoint/2010/main" val="3507623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E51BAF-A53B-4D75-97BF-BC092BF2E805}" type="datetimeFigureOut">
              <a:rPr lang="en-GB" smtClean="0"/>
              <a:t>06/09/2017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0EF06F-20CB-4933-A116-96EC151C4DEF}" type="slidenum">
              <a:rPr lang="en-GB" smtClean="0"/>
              <a:t>‹#›</a:t>
            </a:fld>
            <a:endParaRPr lang="en-GB"/>
          </a:p>
        </p:txBody>
      </p:sp>
    </p:spTree>
    <p:extLst>
      <p:ext uri="{BB962C8B-B14F-4D97-AF65-F5344CB8AC3E}">
        <p14:creationId xmlns:p14="http://schemas.microsoft.com/office/powerpoint/2010/main" val="9470562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E51BAF-A53B-4D75-97BF-BC092BF2E805}" type="datetimeFigureOut">
              <a:rPr lang="en-GB" smtClean="0"/>
              <a:t>06/09/2017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0EF06F-20CB-4933-A116-96EC151C4DEF}" type="slidenum">
              <a:rPr lang="en-GB" smtClean="0"/>
              <a:t>‹#›</a:t>
            </a:fld>
            <a:endParaRPr lang="en-GB"/>
          </a:p>
        </p:txBody>
      </p:sp>
    </p:spTree>
    <p:extLst>
      <p:ext uri="{BB962C8B-B14F-4D97-AF65-F5344CB8AC3E}">
        <p14:creationId xmlns:p14="http://schemas.microsoft.com/office/powerpoint/2010/main" val="34981187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E51BAF-A53B-4D75-97BF-BC092BF2E805}" type="datetimeFigureOut">
              <a:rPr lang="en-GB" smtClean="0"/>
              <a:t>06/09/2017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0EF06F-20CB-4933-A116-96EC151C4DEF}" type="slidenum">
              <a:rPr lang="en-GB" smtClean="0"/>
              <a:t>‹#›</a:t>
            </a:fld>
            <a:endParaRPr lang="en-GB"/>
          </a:p>
        </p:txBody>
      </p:sp>
    </p:spTree>
    <p:extLst>
      <p:ext uri="{BB962C8B-B14F-4D97-AF65-F5344CB8AC3E}">
        <p14:creationId xmlns:p14="http://schemas.microsoft.com/office/powerpoint/2010/main" val="26405763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2E51BAF-A53B-4D75-97BF-BC092BF2E805}" type="datetimeFigureOut">
              <a:rPr lang="en-GB" smtClean="0"/>
              <a:t>06/09/2017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0EF06F-20CB-4933-A116-96EC151C4DEF}" type="slidenum">
              <a:rPr lang="en-GB" smtClean="0"/>
              <a:t>‹#›</a:t>
            </a:fld>
            <a:endParaRPr lang="en-GB"/>
          </a:p>
        </p:txBody>
      </p:sp>
    </p:spTree>
    <p:extLst>
      <p:ext uri="{BB962C8B-B14F-4D97-AF65-F5344CB8AC3E}">
        <p14:creationId xmlns:p14="http://schemas.microsoft.com/office/powerpoint/2010/main" val="38304607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2E51BAF-A53B-4D75-97BF-BC092BF2E805}" type="datetimeFigureOut">
              <a:rPr lang="en-GB" smtClean="0"/>
              <a:t>06/09/2017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0EF06F-20CB-4933-A116-96EC151C4DEF}" type="slidenum">
              <a:rPr lang="en-GB" smtClean="0"/>
              <a:t>‹#›</a:t>
            </a:fld>
            <a:endParaRPr lang="en-GB"/>
          </a:p>
        </p:txBody>
      </p:sp>
    </p:spTree>
    <p:extLst>
      <p:ext uri="{BB962C8B-B14F-4D97-AF65-F5344CB8AC3E}">
        <p14:creationId xmlns:p14="http://schemas.microsoft.com/office/powerpoint/2010/main" val="20368799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2E51BAF-A53B-4D75-97BF-BC092BF2E805}" type="datetimeFigureOut">
              <a:rPr lang="en-GB" smtClean="0"/>
              <a:t>06/09/2017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0EF06F-20CB-4933-A116-96EC151C4DEF}" type="slidenum">
              <a:rPr lang="en-GB" smtClean="0"/>
              <a:t>‹#›</a:t>
            </a:fld>
            <a:endParaRPr lang="en-GB"/>
          </a:p>
        </p:txBody>
      </p:sp>
    </p:spTree>
    <p:extLst>
      <p:ext uri="{BB962C8B-B14F-4D97-AF65-F5344CB8AC3E}">
        <p14:creationId xmlns:p14="http://schemas.microsoft.com/office/powerpoint/2010/main" val="20858468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2E51BAF-A53B-4D75-97BF-BC092BF2E805}" type="datetimeFigureOut">
              <a:rPr lang="en-GB" smtClean="0"/>
              <a:t>06/09/2017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0EF06F-20CB-4933-A116-96EC151C4DEF}" type="slidenum">
              <a:rPr lang="en-GB" smtClean="0"/>
              <a:t>‹#›</a:t>
            </a:fld>
            <a:endParaRPr lang="en-GB"/>
          </a:p>
        </p:txBody>
      </p:sp>
    </p:spTree>
    <p:extLst>
      <p:ext uri="{BB962C8B-B14F-4D97-AF65-F5344CB8AC3E}">
        <p14:creationId xmlns:p14="http://schemas.microsoft.com/office/powerpoint/2010/main" val="12348616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2E51BAF-A53B-4D75-97BF-BC092BF2E805}" type="datetimeFigureOut">
              <a:rPr lang="en-GB" smtClean="0"/>
              <a:t>06/09/2017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0EF06F-20CB-4933-A116-96EC151C4DEF}" type="slidenum">
              <a:rPr lang="en-GB" smtClean="0"/>
              <a:t>‹#›</a:t>
            </a:fld>
            <a:endParaRPr lang="en-GB"/>
          </a:p>
        </p:txBody>
      </p:sp>
    </p:spTree>
    <p:extLst>
      <p:ext uri="{BB962C8B-B14F-4D97-AF65-F5344CB8AC3E}">
        <p14:creationId xmlns:p14="http://schemas.microsoft.com/office/powerpoint/2010/main" val="24418895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E51BAF-A53B-4D75-97BF-BC092BF2E805}" type="datetimeFigureOut">
              <a:rPr lang="en-GB" smtClean="0"/>
              <a:t>06/09/2017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0EF06F-20CB-4933-A116-96EC151C4DEF}" type="slidenum">
              <a:rPr lang="en-GB" smtClean="0"/>
              <a:t>‹#›</a:t>
            </a:fld>
            <a:endParaRPr lang="en-GB"/>
          </a:p>
        </p:txBody>
      </p:sp>
    </p:spTree>
    <p:extLst>
      <p:ext uri="{BB962C8B-B14F-4D97-AF65-F5344CB8AC3E}">
        <p14:creationId xmlns:p14="http://schemas.microsoft.com/office/powerpoint/2010/main" val="29713119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E51BAF-A53B-4D75-97BF-BC092BF2E805}" type="datetimeFigureOut">
              <a:rPr lang="en-GB" smtClean="0"/>
              <a:t>06/09/2017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0EF06F-20CB-4933-A116-96EC151C4DEF}" type="slidenum">
              <a:rPr lang="en-GB" smtClean="0"/>
              <a:t>‹#›</a:t>
            </a:fld>
            <a:endParaRPr lang="en-GB"/>
          </a:p>
        </p:txBody>
      </p:sp>
    </p:spTree>
    <p:extLst>
      <p:ext uri="{BB962C8B-B14F-4D97-AF65-F5344CB8AC3E}">
        <p14:creationId xmlns:p14="http://schemas.microsoft.com/office/powerpoint/2010/main" val="14834949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2E51BAF-A53B-4D75-97BF-BC092BF2E805}" type="datetimeFigureOut">
              <a:rPr lang="en-GB" smtClean="0"/>
              <a:t>06/09/2017</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60EF06F-20CB-4933-A116-96EC151C4DEF}" type="slidenum">
              <a:rPr lang="en-GB" smtClean="0"/>
              <a:t>‹#›</a:t>
            </a:fld>
            <a:endParaRPr lang="en-GB"/>
          </a:p>
        </p:txBody>
      </p:sp>
    </p:spTree>
    <p:extLst>
      <p:ext uri="{BB962C8B-B14F-4D97-AF65-F5344CB8AC3E}">
        <p14:creationId xmlns:p14="http://schemas.microsoft.com/office/powerpoint/2010/main" val="1280128989"/>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qualityadvocacy.org.uk/wp-content/uploads/2014/03/Code-of-Practice.pdf"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equalityhumanrights.com/sites/default/files/documents/research/research_report_67_advocacy_in_social_care_for_groups_protected_under_equality_legislation.pdf"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advocacyinitiative.ie/category/why-does-advocacy-matter%20Accessed%2019/09/2015" TargetMode="External"/><Relationship Id="rId2" Type="http://schemas.openxmlformats.org/officeDocument/2006/relationships/hyperlink" Target="http://www.ageuk.org.uk/brandpartnerglobal/bristolvpp/documents/advocacy-care-service-charter.pdf"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mtClean="0"/>
              <a:t>ECAY</a:t>
            </a:r>
            <a:r>
              <a:rPr lang="en-GB" smtClean="0"/>
              <a:t>4002</a:t>
            </a:r>
            <a:r>
              <a:rPr lang="en-GB" dirty="0" smtClean="0"/>
              <a:t/>
            </a:r>
            <a:br>
              <a:rPr lang="en-GB" dirty="0" smtClean="0"/>
            </a:br>
            <a:r>
              <a:rPr lang="en-GB" dirty="0" smtClean="0"/>
              <a:t>Phillip Morgan</a:t>
            </a:r>
            <a:endParaRPr lang="en-GB" dirty="0"/>
          </a:p>
        </p:txBody>
      </p:sp>
      <p:sp>
        <p:nvSpPr>
          <p:cNvPr id="3" name="Subtitle 2"/>
          <p:cNvSpPr>
            <a:spLocks noGrp="1"/>
          </p:cNvSpPr>
          <p:nvPr>
            <p:ph type="subTitle" idx="1"/>
          </p:nvPr>
        </p:nvSpPr>
        <p:spPr/>
        <p:txBody>
          <a:bodyPr/>
          <a:lstStyle/>
          <a:p>
            <a:r>
              <a:rPr lang="en-GB" dirty="0" smtClean="0"/>
              <a:t>Introduction to Advocacy</a:t>
            </a:r>
          </a:p>
          <a:p>
            <a:r>
              <a:rPr lang="en-GB" smtClean="0"/>
              <a:t>2016/17</a:t>
            </a:r>
            <a:endParaRPr lang="en-GB" dirty="0"/>
          </a:p>
        </p:txBody>
      </p:sp>
    </p:spTree>
    <p:extLst>
      <p:ext uri="{BB962C8B-B14F-4D97-AF65-F5344CB8AC3E}">
        <p14:creationId xmlns:p14="http://schemas.microsoft.com/office/powerpoint/2010/main" val="225870436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What is Advocacy?</a:t>
            </a:r>
            <a:endParaRPr lang="en-GB" dirty="0"/>
          </a:p>
        </p:txBody>
      </p:sp>
      <p:sp>
        <p:nvSpPr>
          <p:cNvPr id="3" name="Content Placeholder 2"/>
          <p:cNvSpPr>
            <a:spLocks noGrp="1"/>
          </p:cNvSpPr>
          <p:nvPr>
            <p:ph idx="1"/>
          </p:nvPr>
        </p:nvSpPr>
        <p:spPr>
          <a:xfrm>
            <a:off x="838200" y="1825625"/>
            <a:ext cx="10515600" cy="3144727"/>
          </a:xfrm>
        </p:spPr>
        <p:txBody>
          <a:bodyPr/>
          <a:lstStyle/>
          <a:p>
            <a:r>
              <a:rPr lang="en-GB" dirty="0" smtClean="0"/>
              <a:t>Originated in America</a:t>
            </a:r>
          </a:p>
          <a:p>
            <a:r>
              <a:rPr lang="en-GB" dirty="0" smtClean="0"/>
              <a:t>A lack of universal agreement</a:t>
            </a:r>
          </a:p>
          <a:p>
            <a:r>
              <a:rPr lang="en-GB" dirty="0" smtClean="0"/>
              <a:t>It means different things to different people</a:t>
            </a:r>
          </a:p>
          <a:p>
            <a:r>
              <a:rPr lang="en-GB" dirty="0" smtClean="0"/>
              <a:t>Various definitions by Lawyers-e.g.-legal, social care, health </a:t>
            </a:r>
          </a:p>
          <a:p>
            <a:r>
              <a:rPr lang="en-GB" dirty="0" smtClean="0"/>
              <a:t>Often regarded as a marginal task (medical model of care)</a:t>
            </a:r>
          </a:p>
          <a:p>
            <a:endParaRPr lang="en-GB" dirty="0"/>
          </a:p>
        </p:txBody>
      </p:sp>
      <p:sp>
        <p:nvSpPr>
          <p:cNvPr id="4" name="TextBox 3"/>
          <p:cNvSpPr txBox="1"/>
          <p:nvPr/>
        </p:nvSpPr>
        <p:spPr>
          <a:xfrm>
            <a:off x="7070756" y="5649362"/>
            <a:ext cx="4381878" cy="369332"/>
          </a:xfrm>
          <a:prstGeom prst="rect">
            <a:avLst/>
          </a:prstGeom>
          <a:noFill/>
        </p:spPr>
        <p:txBody>
          <a:bodyPr wrap="square" rtlCol="0">
            <a:spAutoFit/>
          </a:bodyPr>
          <a:lstStyle/>
          <a:p>
            <a:r>
              <a:rPr lang="en-GB" dirty="0" smtClean="0"/>
              <a:t>(Bateman, 2000)</a:t>
            </a:r>
            <a:endParaRPr lang="en-GB" dirty="0"/>
          </a:p>
        </p:txBody>
      </p:sp>
    </p:spTree>
    <p:extLst>
      <p:ext uri="{BB962C8B-B14F-4D97-AF65-F5344CB8AC3E}">
        <p14:creationId xmlns:p14="http://schemas.microsoft.com/office/powerpoint/2010/main" val="340658599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Define Advocacy</a:t>
            </a:r>
            <a:endParaRPr lang="en-GB" dirty="0"/>
          </a:p>
        </p:txBody>
      </p:sp>
      <p:sp>
        <p:nvSpPr>
          <p:cNvPr id="3" name="Content Placeholder 2"/>
          <p:cNvSpPr>
            <a:spLocks noGrp="1"/>
          </p:cNvSpPr>
          <p:nvPr>
            <p:ph idx="1"/>
          </p:nvPr>
        </p:nvSpPr>
        <p:spPr/>
        <p:txBody>
          <a:bodyPr/>
          <a:lstStyle/>
          <a:p>
            <a:pPr marL="0" indent="0">
              <a:buNone/>
            </a:pPr>
            <a:r>
              <a:rPr lang="en-GB" dirty="0" smtClean="0"/>
              <a:t>Class Task:</a:t>
            </a:r>
          </a:p>
          <a:p>
            <a:r>
              <a:rPr lang="en-GB" dirty="0" smtClean="0"/>
              <a:t>Individually, small group and then class</a:t>
            </a:r>
          </a:p>
          <a:p>
            <a:endParaRPr lang="en-GB" dirty="0"/>
          </a:p>
          <a:p>
            <a:endParaRPr lang="en-GB" dirty="0"/>
          </a:p>
          <a:p>
            <a:r>
              <a:rPr lang="en-GB" dirty="0" smtClean="0"/>
              <a:t>In no more than 30 words define Advocacy</a:t>
            </a:r>
            <a:endParaRPr lang="en-GB" dirty="0"/>
          </a:p>
        </p:txBody>
      </p:sp>
    </p:spTree>
    <p:extLst>
      <p:ext uri="{BB962C8B-B14F-4D97-AF65-F5344CB8AC3E}">
        <p14:creationId xmlns:p14="http://schemas.microsoft.com/office/powerpoint/2010/main" val="32794489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 Definitions of Advocacy</a:t>
            </a:r>
            <a:endParaRPr lang="en-GB" dirty="0"/>
          </a:p>
        </p:txBody>
      </p:sp>
      <p:sp>
        <p:nvSpPr>
          <p:cNvPr id="3" name="Content Placeholder 2"/>
          <p:cNvSpPr>
            <a:spLocks noGrp="1"/>
          </p:cNvSpPr>
          <p:nvPr>
            <p:ph idx="1"/>
          </p:nvPr>
        </p:nvSpPr>
        <p:spPr>
          <a:xfrm>
            <a:off x="1783533" y="2043341"/>
            <a:ext cx="8401616" cy="2383804"/>
          </a:xfrm>
        </p:spPr>
        <p:txBody>
          <a:bodyPr>
            <a:noAutofit/>
          </a:bodyPr>
          <a:lstStyle/>
          <a:p>
            <a:pPr lvl="1">
              <a:lnSpc>
                <a:spcPct val="200000"/>
              </a:lnSpc>
            </a:pPr>
            <a:r>
              <a:rPr lang="en-GB" dirty="0" smtClean="0"/>
              <a:t>‘a devise to influence the balance of the needs/rights of the group in favour of the needs/rights of individuals, especially those on the social margins’</a:t>
            </a:r>
            <a:endParaRPr lang="en-GB" dirty="0"/>
          </a:p>
        </p:txBody>
      </p:sp>
      <p:sp>
        <p:nvSpPr>
          <p:cNvPr id="4" name="TextBox 3"/>
          <p:cNvSpPr txBox="1"/>
          <p:nvPr/>
        </p:nvSpPr>
        <p:spPr>
          <a:xfrm>
            <a:off x="7043597" y="5069941"/>
            <a:ext cx="4310204" cy="369332"/>
          </a:xfrm>
          <a:prstGeom prst="rect">
            <a:avLst/>
          </a:prstGeom>
          <a:noFill/>
        </p:spPr>
        <p:txBody>
          <a:bodyPr wrap="square" rtlCol="0">
            <a:spAutoFit/>
          </a:bodyPr>
          <a:lstStyle/>
          <a:p>
            <a:r>
              <a:rPr lang="en-GB" dirty="0" smtClean="0"/>
              <a:t>(Brandon, 1995 </a:t>
            </a:r>
            <a:r>
              <a:rPr lang="en-GB" i="1" dirty="0" smtClean="0"/>
              <a:t>cited in </a:t>
            </a:r>
            <a:r>
              <a:rPr lang="en-GB" dirty="0" smtClean="0"/>
              <a:t>Bateman, 2000)</a:t>
            </a:r>
            <a:endParaRPr lang="en-GB" dirty="0"/>
          </a:p>
        </p:txBody>
      </p:sp>
    </p:spTree>
    <p:extLst>
      <p:ext uri="{BB962C8B-B14F-4D97-AF65-F5344CB8AC3E}">
        <p14:creationId xmlns:p14="http://schemas.microsoft.com/office/powerpoint/2010/main" val="107196863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Definitions of Advocacy</a:t>
            </a:r>
            <a:endParaRPr lang="en-GB" dirty="0"/>
          </a:p>
        </p:txBody>
      </p:sp>
      <p:sp>
        <p:nvSpPr>
          <p:cNvPr id="3" name="Content Placeholder 2"/>
          <p:cNvSpPr>
            <a:spLocks noGrp="1"/>
          </p:cNvSpPr>
          <p:nvPr>
            <p:ph idx="1"/>
          </p:nvPr>
        </p:nvSpPr>
        <p:spPr>
          <a:xfrm>
            <a:off x="2451603" y="2024801"/>
            <a:ext cx="7288794" cy="1687120"/>
          </a:xfrm>
        </p:spPr>
        <p:txBody>
          <a:bodyPr/>
          <a:lstStyle/>
          <a:p>
            <a:r>
              <a:rPr lang="en-GB" dirty="0" smtClean="0"/>
              <a:t>‘An intercessor or defender; one who pleads the cause of another, one who recommends or urges something.</a:t>
            </a:r>
            <a:endParaRPr lang="en-GB" dirty="0"/>
          </a:p>
        </p:txBody>
      </p:sp>
      <p:sp>
        <p:nvSpPr>
          <p:cNvPr id="4" name="TextBox 3"/>
          <p:cNvSpPr txBox="1"/>
          <p:nvPr/>
        </p:nvSpPr>
        <p:spPr>
          <a:xfrm>
            <a:off x="7632071" y="5531667"/>
            <a:ext cx="2181885" cy="369332"/>
          </a:xfrm>
          <a:prstGeom prst="rect">
            <a:avLst/>
          </a:prstGeom>
          <a:noFill/>
        </p:spPr>
        <p:txBody>
          <a:bodyPr wrap="square" rtlCol="0">
            <a:spAutoFit/>
          </a:bodyPr>
          <a:lstStyle/>
          <a:p>
            <a:r>
              <a:rPr lang="en-GB" dirty="0" smtClean="0"/>
              <a:t>(Chambers, 2009)</a:t>
            </a:r>
            <a:endParaRPr lang="en-GB" dirty="0"/>
          </a:p>
        </p:txBody>
      </p:sp>
    </p:spTree>
    <p:extLst>
      <p:ext uri="{BB962C8B-B14F-4D97-AF65-F5344CB8AC3E}">
        <p14:creationId xmlns:p14="http://schemas.microsoft.com/office/powerpoint/2010/main" val="279520005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Definitions of Advocacy</a:t>
            </a:r>
            <a:endParaRPr lang="en-GB" dirty="0"/>
          </a:p>
        </p:txBody>
      </p:sp>
      <p:sp>
        <p:nvSpPr>
          <p:cNvPr id="3" name="Content Placeholder 2"/>
          <p:cNvSpPr>
            <a:spLocks noGrp="1"/>
          </p:cNvSpPr>
          <p:nvPr>
            <p:ph idx="1"/>
          </p:nvPr>
        </p:nvSpPr>
        <p:spPr>
          <a:xfrm>
            <a:off x="1484310" y="2268646"/>
            <a:ext cx="10018713" cy="3124201"/>
          </a:xfrm>
        </p:spPr>
        <p:txBody>
          <a:bodyPr/>
          <a:lstStyle/>
          <a:p>
            <a:r>
              <a:rPr lang="en-GB" dirty="0" smtClean="0"/>
              <a:t>‘</a:t>
            </a:r>
            <a:r>
              <a:rPr lang="en-GB" dirty="0"/>
              <a:t>Advocacy is taking action to help people say what they want, secure their rights, represent their interests and obtain services they need. Advocates and advocacy schemes work in partnership with the people they support and take their side. Advocacy promotes social inclusion, equality and social justice.’ Action for Advocacy</a:t>
            </a:r>
          </a:p>
        </p:txBody>
      </p:sp>
      <p:sp>
        <p:nvSpPr>
          <p:cNvPr id="4" name="TextBox 3"/>
          <p:cNvSpPr txBox="1"/>
          <p:nvPr/>
        </p:nvSpPr>
        <p:spPr>
          <a:xfrm>
            <a:off x="7677339" y="5893806"/>
            <a:ext cx="3404103" cy="369332"/>
          </a:xfrm>
          <a:prstGeom prst="rect">
            <a:avLst/>
          </a:prstGeom>
          <a:noFill/>
        </p:spPr>
        <p:txBody>
          <a:bodyPr wrap="square" rtlCol="0">
            <a:spAutoFit/>
          </a:bodyPr>
          <a:lstStyle/>
          <a:p>
            <a:r>
              <a:rPr lang="en-GB" dirty="0" smtClean="0"/>
              <a:t>(Age UK Bristol, 2014)</a:t>
            </a:r>
            <a:endParaRPr lang="en-GB" dirty="0"/>
          </a:p>
        </p:txBody>
      </p:sp>
    </p:spTree>
    <p:extLst>
      <p:ext uri="{BB962C8B-B14F-4D97-AF65-F5344CB8AC3E}">
        <p14:creationId xmlns:p14="http://schemas.microsoft.com/office/powerpoint/2010/main" val="9845322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233535"/>
          </a:xfrm>
        </p:spPr>
        <p:txBody>
          <a:bodyPr/>
          <a:lstStyle/>
          <a:p>
            <a:pPr algn="ctr"/>
            <a:r>
              <a:rPr lang="en-GB" dirty="0" smtClean="0"/>
              <a:t>Why it matters.</a:t>
            </a:r>
            <a:endParaRPr lang="en-GB" dirty="0"/>
          </a:p>
        </p:txBody>
      </p:sp>
      <p:sp>
        <p:nvSpPr>
          <p:cNvPr id="3" name="Content Placeholder 2"/>
          <p:cNvSpPr>
            <a:spLocks noGrp="1"/>
          </p:cNvSpPr>
          <p:nvPr>
            <p:ph idx="1"/>
          </p:nvPr>
        </p:nvSpPr>
        <p:spPr>
          <a:xfrm>
            <a:off x="1411882" y="2015149"/>
            <a:ext cx="10018713" cy="3869603"/>
          </a:xfrm>
        </p:spPr>
        <p:txBody>
          <a:bodyPr>
            <a:normAutofit/>
          </a:bodyPr>
          <a:lstStyle/>
          <a:p>
            <a:r>
              <a:rPr lang="en-GB" dirty="0"/>
              <a:t>Social justice advocacy is aimed at influencing public policy. It contributes to democracy and aims to nurture and support a society based on values of justice, equality, inclusion and participation</a:t>
            </a:r>
            <a:r>
              <a:rPr lang="en-GB" dirty="0" smtClean="0"/>
              <a:t>. E.G.</a:t>
            </a:r>
          </a:p>
          <a:p>
            <a:r>
              <a:rPr lang="en-GB" dirty="0" smtClean="0"/>
              <a:t>A voluntary body-challenging a statement of Special Educational Needs( S.E.N.)</a:t>
            </a:r>
          </a:p>
          <a:p>
            <a:r>
              <a:rPr lang="en-GB" dirty="0" smtClean="0"/>
              <a:t>A social worker assisting a client to obtain additional benefits</a:t>
            </a:r>
          </a:p>
          <a:p>
            <a:r>
              <a:rPr lang="en-GB" dirty="0" smtClean="0"/>
              <a:t>A Housing officer-motivated by a combined need i.e. obtaining rent and concern for the ‘affected individual’.</a:t>
            </a:r>
            <a:endParaRPr lang="en-GB" dirty="0"/>
          </a:p>
        </p:txBody>
      </p:sp>
      <p:sp>
        <p:nvSpPr>
          <p:cNvPr id="4" name="TextBox 3"/>
          <p:cNvSpPr txBox="1"/>
          <p:nvPr/>
        </p:nvSpPr>
        <p:spPr>
          <a:xfrm>
            <a:off x="7233719" y="5975287"/>
            <a:ext cx="4110273" cy="369332"/>
          </a:xfrm>
          <a:prstGeom prst="rect">
            <a:avLst/>
          </a:prstGeom>
          <a:noFill/>
        </p:spPr>
        <p:txBody>
          <a:bodyPr wrap="square" rtlCol="0">
            <a:spAutoFit/>
          </a:bodyPr>
          <a:lstStyle/>
          <a:p>
            <a:r>
              <a:rPr lang="en-GB" dirty="0" smtClean="0"/>
              <a:t>(The Advocacy Initiative, 2015)</a:t>
            </a:r>
            <a:endParaRPr lang="en-GB" dirty="0"/>
          </a:p>
        </p:txBody>
      </p:sp>
    </p:spTree>
    <p:extLst>
      <p:ext uri="{BB962C8B-B14F-4D97-AF65-F5344CB8AC3E}">
        <p14:creationId xmlns:p14="http://schemas.microsoft.com/office/powerpoint/2010/main" val="308513989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Why it happens.</a:t>
            </a:r>
            <a:endParaRPr lang="en-GB" dirty="0"/>
          </a:p>
        </p:txBody>
      </p:sp>
      <p:sp>
        <p:nvSpPr>
          <p:cNvPr id="3" name="Content Placeholder 2"/>
          <p:cNvSpPr>
            <a:spLocks noGrp="1"/>
          </p:cNvSpPr>
          <p:nvPr>
            <p:ph idx="1"/>
          </p:nvPr>
        </p:nvSpPr>
        <p:spPr>
          <a:xfrm>
            <a:off x="2498756" y="2172832"/>
            <a:ext cx="9424658" cy="3259248"/>
          </a:xfrm>
        </p:spPr>
        <p:txBody>
          <a:bodyPr/>
          <a:lstStyle/>
          <a:p>
            <a:r>
              <a:rPr lang="en-GB" dirty="0" smtClean="0"/>
              <a:t>Legal obligation</a:t>
            </a:r>
          </a:p>
          <a:p>
            <a:r>
              <a:rPr lang="en-GB" dirty="0" smtClean="0"/>
              <a:t>Moral obligation</a:t>
            </a:r>
          </a:p>
          <a:p>
            <a:r>
              <a:rPr lang="en-GB" dirty="0" smtClean="0"/>
              <a:t>Personal to legal demand</a:t>
            </a:r>
          </a:p>
          <a:p>
            <a:r>
              <a:rPr lang="en-GB" dirty="0" smtClean="0"/>
              <a:t>Pressure groups</a:t>
            </a:r>
          </a:p>
          <a:p>
            <a:r>
              <a:rPr lang="en-GB" dirty="0" smtClean="0"/>
              <a:t>Press reports</a:t>
            </a:r>
          </a:p>
          <a:p>
            <a:r>
              <a:rPr lang="en-GB" dirty="0" smtClean="0"/>
              <a:t>Public opinion</a:t>
            </a:r>
          </a:p>
          <a:p>
            <a:endParaRPr lang="en-GB" dirty="0"/>
          </a:p>
        </p:txBody>
      </p:sp>
      <p:sp>
        <p:nvSpPr>
          <p:cNvPr id="4" name="TextBox 3"/>
          <p:cNvSpPr txBox="1"/>
          <p:nvPr/>
        </p:nvSpPr>
        <p:spPr>
          <a:xfrm>
            <a:off x="6500388" y="5785164"/>
            <a:ext cx="5088048" cy="369332"/>
          </a:xfrm>
          <a:prstGeom prst="rect">
            <a:avLst/>
          </a:prstGeom>
          <a:noFill/>
        </p:spPr>
        <p:txBody>
          <a:bodyPr wrap="square" rtlCol="0">
            <a:spAutoFit/>
          </a:bodyPr>
          <a:lstStyle/>
          <a:p>
            <a:r>
              <a:rPr lang="en-GB" dirty="0" smtClean="0"/>
              <a:t>(Oliver and Dalrymple, 2008)</a:t>
            </a:r>
            <a:endParaRPr lang="en-GB" dirty="0"/>
          </a:p>
        </p:txBody>
      </p:sp>
    </p:spTree>
    <p:extLst>
      <p:ext uri="{BB962C8B-B14F-4D97-AF65-F5344CB8AC3E}">
        <p14:creationId xmlns:p14="http://schemas.microsoft.com/office/powerpoint/2010/main" val="316441741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Types of Contemporary Advocacy</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Self-an empowered individual with agency</a:t>
            </a:r>
          </a:p>
          <a:p>
            <a:r>
              <a:rPr lang="en-GB" dirty="0" smtClean="0"/>
              <a:t>Peer to Peer-within employment</a:t>
            </a:r>
          </a:p>
          <a:p>
            <a:r>
              <a:rPr lang="en-GB" dirty="0" smtClean="0"/>
              <a:t>Citizen-motivated to improve community</a:t>
            </a:r>
          </a:p>
          <a:p>
            <a:r>
              <a:rPr lang="en-GB" dirty="0" smtClean="0"/>
              <a:t>Collective-organisations, pressure groups, community organisations</a:t>
            </a:r>
          </a:p>
          <a:p>
            <a:r>
              <a:rPr lang="en-GB" dirty="0" smtClean="0"/>
              <a:t>Legal-professional service</a:t>
            </a:r>
          </a:p>
          <a:p>
            <a:r>
              <a:rPr lang="en-GB" dirty="0" smtClean="0"/>
              <a:t>Medical-statutory rights to advocacy-legislated for by Government?</a:t>
            </a:r>
          </a:p>
          <a:p>
            <a:r>
              <a:rPr lang="en-GB" dirty="0" smtClean="0"/>
              <a:t>Social Care-children and young people, elderly, infirm, asylum seekers</a:t>
            </a:r>
            <a:endParaRPr lang="en-GB" dirty="0"/>
          </a:p>
        </p:txBody>
      </p:sp>
      <p:sp>
        <p:nvSpPr>
          <p:cNvPr id="4" name="TextBox 3"/>
          <p:cNvSpPr txBox="1"/>
          <p:nvPr/>
        </p:nvSpPr>
        <p:spPr>
          <a:xfrm>
            <a:off x="7396681" y="6011501"/>
            <a:ext cx="3376943" cy="369332"/>
          </a:xfrm>
          <a:prstGeom prst="rect">
            <a:avLst/>
          </a:prstGeom>
          <a:noFill/>
        </p:spPr>
        <p:txBody>
          <a:bodyPr wrap="square" rtlCol="0">
            <a:spAutoFit/>
          </a:bodyPr>
          <a:lstStyle/>
          <a:p>
            <a:r>
              <a:rPr lang="en-GB" dirty="0" smtClean="0"/>
              <a:t>(</a:t>
            </a:r>
            <a:r>
              <a:rPr lang="en-GB" dirty="0" err="1" smtClean="0"/>
              <a:t>Wales.Gov</a:t>
            </a:r>
            <a:r>
              <a:rPr lang="en-GB" dirty="0" smtClean="0"/>
              <a:t>, 2016)</a:t>
            </a:r>
            <a:endParaRPr lang="en-GB" dirty="0"/>
          </a:p>
        </p:txBody>
      </p:sp>
    </p:spTree>
    <p:extLst>
      <p:ext uri="{BB962C8B-B14F-4D97-AF65-F5344CB8AC3E}">
        <p14:creationId xmlns:p14="http://schemas.microsoft.com/office/powerpoint/2010/main" val="63489037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Who needs advocacy? Is it only:</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955697390"/>
              </p:ext>
            </p:extLst>
          </p:nvPr>
        </p:nvGraphicFramePr>
        <p:xfrm>
          <a:off x="1484313" y="2667000"/>
          <a:ext cx="10018712" cy="312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p:cNvSpPr txBox="1"/>
          <p:nvPr/>
        </p:nvSpPr>
        <p:spPr>
          <a:xfrm>
            <a:off x="2308634" y="5911913"/>
            <a:ext cx="7831247" cy="646331"/>
          </a:xfrm>
          <a:prstGeom prst="rect">
            <a:avLst/>
          </a:prstGeom>
          <a:noFill/>
        </p:spPr>
        <p:txBody>
          <a:bodyPr wrap="square" rtlCol="0">
            <a:spAutoFit/>
          </a:bodyPr>
          <a:lstStyle/>
          <a:p>
            <a:r>
              <a:rPr lang="en-GB" b="1" dirty="0" smtClean="0"/>
              <a:t>Class exercise</a:t>
            </a:r>
            <a:r>
              <a:rPr lang="en-GB" dirty="0" smtClean="0"/>
              <a:t>: Expand this diagram and discuss within your groups; then present your list and reasons for inclusion.</a:t>
            </a:r>
            <a:endParaRPr lang="en-GB" dirty="0"/>
          </a:p>
        </p:txBody>
      </p:sp>
    </p:spTree>
    <p:extLst>
      <p:ext uri="{BB962C8B-B14F-4D97-AF65-F5344CB8AC3E}">
        <p14:creationId xmlns:p14="http://schemas.microsoft.com/office/powerpoint/2010/main" val="118527568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Professional Advocacy Services</a:t>
            </a:r>
            <a:endParaRPr lang="en-GB" dirty="0"/>
          </a:p>
        </p:txBody>
      </p:sp>
      <p:sp>
        <p:nvSpPr>
          <p:cNvPr id="3" name="Content Placeholder 2"/>
          <p:cNvSpPr>
            <a:spLocks noGrp="1"/>
          </p:cNvSpPr>
          <p:nvPr>
            <p:ph idx="1"/>
          </p:nvPr>
        </p:nvSpPr>
        <p:spPr/>
        <p:txBody>
          <a:bodyPr>
            <a:normAutofit fontScale="85000" lnSpcReduction="20000"/>
          </a:bodyPr>
          <a:lstStyle/>
          <a:p>
            <a:pPr lvl="1"/>
            <a:r>
              <a:rPr lang="en-GB" dirty="0" smtClean="0"/>
              <a:t>Provided by:</a:t>
            </a:r>
          </a:p>
          <a:p>
            <a:r>
              <a:rPr lang="en-GB" dirty="0" smtClean="0"/>
              <a:t>Solicitors</a:t>
            </a:r>
          </a:p>
          <a:p>
            <a:r>
              <a:rPr lang="en-GB" dirty="0" smtClean="0"/>
              <a:t>Barristers</a:t>
            </a:r>
          </a:p>
          <a:p>
            <a:r>
              <a:rPr lang="en-GB" dirty="0" smtClean="0"/>
              <a:t>Appointed Person (Voluntary organisation)</a:t>
            </a:r>
          </a:p>
          <a:p>
            <a:r>
              <a:rPr lang="en-GB" dirty="0" smtClean="0"/>
              <a:t>Appointed by the courts (Paid advocacy work)</a:t>
            </a:r>
          </a:p>
          <a:p>
            <a:pPr lvl="0"/>
            <a:r>
              <a:rPr lang="en-US" dirty="0">
                <a:solidFill>
                  <a:prstClr val="black"/>
                </a:solidFill>
              </a:rPr>
              <a:t>Legally qualified advocates</a:t>
            </a:r>
          </a:p>
          <a:p>
            <a:pPr lvl="0"/>
            <a:r>
              <a:rPr lang="en-US" dirty="0">
                <a:solidFill>
                  <a:prstClr val="black"/>
                </a:solidFill>
              </a:rPr>
              <a:t>Advocates in community and voluntary organisations</a:t>
            </a:r>
          </a:p>
          <a:p>
            <a:pPr lvl="0"/>
            <a:r>
              <a:rPr lang="en-US" dirty="0">
                <a:solidFill>
                  <a:prstClr val="black"/>
                </a:solidFill>
              </a:rPr>
              <a:t>Informal peer advocates. </a:t>
            </a:r>
            <a:endParaRPr lang="en-GB" dirty="0">
              <a:solidFill>
                <a:prstClr val="black"/>
              </a:solidFill>
            </a:endParaRPr>
          </a:p>
          <a:p>
            <a:endParaRPr lang="en-GB" dirty="0"/>
          </a:p>
        </p:txBody>
      </p:sp>
    </p:spTree>
    <p:extLst>
      <p:ext uri="{BB962C8B-B14F-4D97-AF65-F5344CB8AC3E}">
        <p14:creationId xmlns:p14="http://schemas.microsoft.com/office/powerpoint/2010/main" val="384643173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Voluntary/Third Sector Organisations </a:t>
            </a:r>
            <a:endParaRPr lang="en-GB" dirty="0"/>
          </a:p>
        </p:txBody>
      </p:sp>
      <p:sp>
        <p:nvSpPr>
          <p:cNvPr id="3" name="Content Placeholder 2"/>
          <p:cNvSpPr>
            <a:spLocks noGrp="1"/>
          </p:cNvSpPr>
          <p:nvPr>
            <p:ph idx="1"/>
          </p:nvPr>
        </p:nvSpPr>
        <p:spPr/>
        <p:txBody>
          <a:bodyPr/>
          <a:lstStyle/>
          <a:p>
            <a:r>
              <a:rPr lang="en-GB" dirty="0" smtClean="0"/>
              <a:t>Age UK</a:t>
            </a:r>
          </a:p>
          <a:p>
            <a:r>
              <a:rPr lang="en-GB" dirty="0" smtClean="0"/>
              <a:t>Alzheimer’s Society</a:t>
            </a:r>
          </a:p>
          <a:p>
            <a:r>
              <a:rPr lang="en-GB" dirty="0" smtClean="0"/>
              <a:t>British Heart Foundation</a:t>
            </a:r>
          </a:p>
          <a:p>
            <a:r>
              <a:rPr lang="en-GB" dirty="0" smtClean="0"/>
              <a:t>Prism</a:t>
            </a:r>
          </a:p>
          <a:p>
            <a:r>
              <a:rPr lang="en-GB" dirty="0" smtClean="0"/>
              <a:t>Action for Children</a:t>
            </a:r>
          </a:p>
          <a:p>
            <a:r>
              <a:rPr lang="en-GB" dirty="0" smtClean="0"/>
              <a:t>Numerous other organisations</a:t>
            </a:r>
          </a:p>
          <a:p>
            <a:endParaRPr lang="en-GB" dirty="0" smtClean="0"/>
          </a:p>
          <a:p>
            <a:endParaRPr lang="en-GB" dirty="0"/>
          </a:p>
        </p:txBody>
      </p:sp>
      <p:sp>
        <p:nvSpPr>
          <p:cNvPr id="4" name="TextBox 3"/>
          <p:cNvSpPr txBox="1"/>
          <p:nvPr/>
        </p:nvSpPr>
        <p:spPr>
          <a:xfrm>
            <a:off x="1865014" y="5576935"/>
            <a:ext cx="9638009" cy="369332"/>
          </a:xfrm>
          <a:prstGeom prst="rect">
            <a:avLst/>
          </a:prstGeom>
          <a:noFill/>
        </p:spPr>
        <p:txBody>
          <a:bodyPr wrap="square" rtlCol="0">
            <a:spAutoFit/>
          </a:bodyPr>
          <a:lstStyle/>
          <a:p>
            <a:r>
              <a:rPr lang="en-GB" b="1" dirty="0" smtClean="0"/>
              <a:t>In your groups: </a:t>
            </a:r>
            <a:r>
              <a:rPr lang="en-GB" dirty="0" smtClean="0"/>
              <a:t>produce a list of organisations with potential to provide placement opportunities.</a:t>
            </a:r>
            <a:endParaRPr lang="en-GB" dirty="0"/>
          </a:p>
        </p:txBody>
      </p:sp>
    </p:spTree>
    <p:extLst>
      <p:ext uri="{BB962C8B-B14F-4D97-AF65-F5344CB8AC3E}">
        <p14:creationId xmlns:p14="http://schemas.microsoft.com/office/powerpoint/2010/main" val="193611120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Advocacy </a:t>
            </a:r>
            <a:r>
              <a:rPr lang="en-US" dirty="0" smtClean="0"/>
              <a:t>Charter, 2014 </a:t>
            </a:r>
            <a:endParaRPr lang="en-GB" dirty="0"/>
          </a:p>
        </p:txBody>
      </p:sp>
      <p:sp>
        <p:nvSpPr>
          <p:cNvPr id="3" name="Content Placeholder 2"/>
          <p:cNvSpPr>
            <a:spLocks noGrp="1"/>
          </p:cNvSpPr>
          <p:nvPr>
            <p:ph idx="1"/>
          </p:nvPr>
        </p:nvSpPr>
        <p:spPr>
          <a:xfrm>
            <a:off x="838200" y="1825625"/>
            <a:ext cx="10515600" cy="4113448"/>
          </a:xfrm>
        </p:spPr>
        <p:txBody>
          <a:bodyPr/>
          <a:lstStyle/>
          <a:p>
            <a:r>
              <a:rPr lang="en-GB" b="1" dirty="0" smtClean="0"/>
              <a:t>States that </a:t>
            </a:r>
            <a:r>
              <a:rPr lang="en-GB" dirty="0" smtClean="0"/>
              <a:t>:</a:t>
            </a:r>
          </a:p>
          <a:p>
            <a:r>
              <a:rPr lang="en-GB" dirty="0"/>
              <a:t>People are entitled to be in control of their own </a:t>
            </a:r>
            <a:r>
              <a:rPr lang="en-GB" dirty="0" smtClean="0"/>
              <a:t>lives</a:t>
            </a:r>
          </a:p>
          <a:p>
            <a:r>
              <a:rPr lang="en-GB" dirty="0" smtClean="0"/>
              <a:t>Where </a:t>
            </a:r>
            <a:r>
              <a:rPr lang="en-GB" dirty="0"/>
              <a:t>their ability to exercise choice or represent their own interests is </a:t>
            </a:r>
            <a:r>
              <a:rPr lang="en-GB" dirty="0" smtClean="0"/>
              <a:t>limited, then</a:t>
            </a:r>
          </a:p>
          <a:p>
            <a:r>
              <a:rPr lang="en-GB" dirty="0" smtClean="0"/>
              <a:t>Independent </a:t>
            </a:r>
            <a:r>
              <a:rPr lang="en-GB" dirty="0"/>
              <a:t>advocates can help ensure that an individual’s rights are upheld and that views, wishes and needs are heard, respected and acted upon</a:t>
            </a:r>
            <a:r>
              <a:rPr lang="en-GB" dirty="0" smtClean="0"/>
              <a:t>.</a:t>
            </a:r>
          </a:p>
          <a:p>
            <a:r>
              <a:rPr lang="en-GB" dirty="0">
                <a:hlinkClick r:id="rId2"/>
              </a:rPr>
              <a:t>http://</a:t>
            </a:r>
            <a:r>
              <a:rPr lang="en-GB" dirty="0" smtClean="0">
                <a:hlinkClick r:id="rId2"/>
              </a:rPr>
              <a:t>www.qualityadvocacy.org.uk/wp-content/uploads/2014/03/Code-of-Practice.pdf</a:t>
            </a:r>
            <a:r>
              <a:rPr lang="en-GB" dirty="0" smtClean="0"/>
              <a:t> </a:t>
            </a:r>
          </a:p>
        </p:txBody>
      </p:sp>
      <p:sp>
        <p:nvSpPr>
          <p:cNvPr id="4" name="TextBox 3"/>
          <p:cNvSpPr txBox="1"/>
          <p:nvPr/>
        </p:nvSpPr>
        <p:spPr>
          <a:xfrm>
            <a:off x="6264998" y="5939073"/>
            <a:ext cx="5024673" cy="369332"/>
          </a:xfrm>
          <a:prstGeom prst="rect">
            <a:avLst/>
          </a:prstGeom>
          <a:noFill/>
        </p:spPr>
        <p:txBody>
          <a:bodyPr wrap="square" rtlCol="0">
            <a:spAutoFit/>
          </a:bodyPr>
          <a:lstStyle/>
          <a:p>
            <a:r>
              <a:rPr lang="en-GB" dirty="0" smtClean="0"/>
              <a:t>(Advocacy, Code of Practice, Revised Edition, 2014)</a:t>
            </a:r>
            <a:endParaRPr lang="en-GB" dirty="0"/>
          </a:p>
        </p:txBody>
      </p:sp>
    </p:spTree>
    <p:extLst>
      <p:ext uri="{BB962C8B-B14F-4D97-AF65-F5344CB8AC3E}">
        <p14:creationId xmlns:p14="http://schemas.microsoft.com/office/powerpoint/2010/main" val="223309045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4188" y="-92797"/>
            <a:ext cx="10018713" cy="1414604"/>
          </a:xfrm>
        </p:spPr>
        <p:txBody>
          <a:bodyPr/>
          <a:lstStyle/>
          <a:p>
            <a:pPr algn="ctr"/>
            <a:r>
              <a:rPr lang="en-US" dirty="0"/>
              <a:t>Welsh Government Strategy and Policy</a:t>
            </a:r>
            <a:endParaRPr lang="en-GB" dirty="0"/>
          </a:p>
        </p:txBody>
      </p:sp>
      <p:sp>
        <p:nvSpPr>
          <p:cNvPr id="3" name="Content Placeholder 2"/>
          <p:cNvSpPr>
            <a:spLocks noGrp="1"/>
          </p:cNvSpPr>
          <p:nvPr>
            <p:ph idx="1"/>
          </p:nvPr>
        </p:nvSpPr>
        <p:spPr>
          <a:xfrm>
            <a:off x="1973952" y="1394234"/>
            <a:ext cx="8808725" cy="4490518"/>
          </a:xfrm>
        </p:spPr>
        <p:txBody>
          <a:bodyPr>
            <a:normAutofit fontScale="85000" lnSpcReduction="20000"/>
          </a:bodyPr>
          <a:lstStyle/>
          <a:p>
            <a:pPr lvl="0"/>
            <a:endParaRPr lang="en-GB" dirty="0" smtClean="0"/>
          </a:p>
          <a:p>
            <a:pPr lvl="0"/>
            <a:endParaRPr lang="en-GB" dirty="0"/>
          </a:p>
          <a:p>
            <a:pPr lvl="0"/>
            <a:r>
              <a:rPr lang="en-GB" dirty="0" smtClean="0"/>
              <a:t>Children </a:t>
            </a:r>
            <a:r>
              <a:rPr lang="en-GB" dirty="0"/>
              <a:t>and Young People: Rights to Action, (2004</a:t>
            </a:r>
            <a:r>
              <a:rPr lang="en-GB" dirty="0" smtClean="0"/>
              <a:t>)</a:t>
            </a:r>
          </a:p>
          <a:p>
            <a:pPr lvl="0"/>
            <a:r>
              <a:rPr lang="en-GB" dirty="0" smtClean="0"/>
              <a:t>UNCRC </a:t>
            </a:r>
            <a:r>
              <a:rPr lang="en-GB" dirty="0"/>
              <a:t>Action plan for Wales—Getting it Right  (2009</a:t>
            </a:r>
            <a:r>
              <a:rPr lang="en-GB" dirty="0" smtClean="0"/>
              <a:t>).</a:t>
            </a:r>
          </a:p>
          <a:p>
            <a:r>
              <a:rPr lang="en-GB" dirty="0"/>
              <a:t>Health and Social Care Act </a:t>
            </a:r>
            <a:r>
              <a:rPr lang="en-GB" dirty="0" smtClean="0"/>
              <a:t>2012</a:t>
            </a:r>
          </a:p>
          <a:p>
            <a:pPr lvl="0"/>
            <a:r>
              <a:rPr lang="en-GB" dirty="0"/>
              <a:t>Securing rights and Entitlements (2013) </a:t>
            </a:r>
            <a:endParaRPr lang="en-GB" dirty="0" smtClean="0"/>
          </a:p>
          <a:p>
            <a:r>
              <a:rPr lang="en-GB" dirty="0"/>
              <a:t>Equality and Human Rights Commission Research report 67. Advocacy in social care for groups protected under equality </a:t>
            </a:r>
            <a:r>
              <a:rPr lang="en-GB" dirty="0" smtClean="0"/>
              <a:t>legislation</a:t>
            </a:r>
          </a:p>
          <a:p>
            <a:r>
              <a:rPr lang="en-GB" dirty="0">
                <a:hlinkClick r:id="rId2"/>
              </a:rPr>
              <a:t>http://</a:t>
            </a:r>
            <a:r>
              <a:rPr lang="en-GB" dirty="0" smtClean="0">
                <a:hlinkClick r:id="rId2"/>
              </a:rPr>
              <a:t>www.equalityhumanrights.com/sites/default/files/documents/research/research_report_67_advocacy_in_social_care_for_groups_protected_under_equality_legislation.pdf</a:t>
            </a:r>
            <a:r>
              <a:rPr lang="en-GB" dirty="0" smtClean="0"/>
              <a:t> </a:t>
            </a:r>
          </a:p>
          <a:p>
            <a:r>
              <a:rPr lang="en-GB" b="1" dirty="0" smtClean="0"/>
              <a:t>What else? </a:t>
            </a:r>
            <a:r>
              <a:rPr lang="en-GB" dirty="0" smtClean="0"/>
              <a:t>Produce a list of current Government Strategies, legislation and Policies in relation to the provision of Independent Advocacy Services.</a:t>
            </a:r>
            <a:endParaRPr lang="en-GB" dirty="0"/>
          </a:p>
          <a:p>
            <a:endParaRPr lang="en-GB" dirty="0"/>
          </a:p>
          <a:p>
            <a:pPr lvl="0"/>
            <a:endParaRPr lang="en-GB" dirty="0"/>
          </a:p>
          <a:p>
            <a:endParaRPr lang="en-GB" dirty="0"/>
          </a:p>
        </p:txBody>
      </p:sp>
    </p:spTree>
    <p:extLst>
      <p:ext uri="{BB962C8B-B14F-4D97-AF65-F5344CB8AC3E}">
        <p14:creationId xmlns:p14="http://schemas.microsoft.com/office/powerpoint/2010/main" val="78669228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8677" y="685801"/>
            <a:ext cx="9864347" cy="844236"/>
          </a:xfrm>
        </p:spPr>
        <p:txBody>
          <a:bodyPr/>
          <a:lstStyle/>
          <a:p>
            <a:pPr algn="ctr"/>
            <a:r>
              <a:rPr lang="en-US" dirty="0"/>
              <a:t>Dilemmas </a:t>
            </a:r>
            <a:r>
              <a:rPr lang="en-US" dirty="0" smtClean="0"/>
              <a:t>–what are they?</a:t>
            </a:r>
            <a:endParaRPr lang="en-GB" dirty="0"/>
          </a:p>
        </p:txBody>
      </p:sp>
      <p:sp>
        <p:nvSpPr>
          <p:cNvPr id="3" name="Content Placeholder 2"/>
          <p:cNvSpPr>
            <a:spLocks noGrp="1"/>
          </p:cNvSpPr>
          <p:nvPr>
            <p:ph idx="1"/>
          </p:nvPr>
        </p:nvSpPr>
        <p:spPr>
          <a:xfrm>
            <a:off x="1313050" y="1530037"/>
            <a:ext cx="10515600" cy="3543080"/>
          </a:xfrm>
        </p:spPr>
        <p:txBody>
          <a:bodyPr>
            <a:normAutofit fontScale="92500" lnSpcReduction="20000"/>
          </a:bodyPr>
          <a:lstStyle/>
          <a:p>
            <a:pPr lvl="0"/>
            <a:endParaRPr lang="en-GB" dirty="0" smtClean="0"/>
          </a:p>
          <a:p>
            <a:pPr lvl="0"/>
            <a:r>
              <a:rPr lang="en-GB" dirty="0" smtClean="0"/>
              <a:t>Including </a:t>
            </a:r>
            <a:r>
              <a:rPr lang="en-GB" dirty="0"/>
              <a:t>working with legal, medical and social care </a:t>
            </a:r>
            <a:r>
              <a:rPr lang="en-GB" dirty="0" smtClean="0"/>
              <a:t>professionals</a:t>
            </a:r>
          </a:p>
          <a:p>
            <a:pPr lvl="0"/>
            <a:r>
              <a:rPr lang="en-GB" dirty="0"/>
              <a:t>R</a:t>
            </a:r>
            <a:r>
              <a:rPr lang="en-GB" dirty="0" smtClean="0"/>
              <a:t>epresenting </a:t>
            </a:r>
            <a:r>
              <a:rPr lang="en-GB" dirty="0"/>
              <a:t>the wishes of individuals which may not appear to be in their long-term best </a:t>
            </a:r>
            <a:r>
              <a:rPr lang="en-GB" dirty="0" smtClean="0"/>
              <a:t>interests</a:t>
            </a:r>
          </a:p>
          <a:p>
            <a:pPr lvl="0"/>
            <a:r>
              <a:rPr lang="en-GB" dirty="0" smtClean="0"/>
              <a:t>Advocating </a:t>
            </a:r>
            <a:r>
              <a:rPr lang="en-GB" dirty="0"/>
              <a:t>for individuals against the wishes of family </a:t>
            </a:r>
            <a:r>
              <a:rPr lang="en-GB" dirty="0" smtClean="0"/>
              <a:t>members</a:t>
            </a:r>
          </a:p>
          <a:p>
            <a:pPr lvl="0"/>
            <a:r>
              <a:rPr lang="en-GB" dirty="0"/>
              <a:t>J</a:t>
            </a:r>
            <a:r>
              <a:rPr lang="en-GB" dirty="0" smtClean="0"/>
              <a:t>ustifying </a:t>
            </a:r>
            <a:r>
              <a:rPr lang="en-GB" dirty="0"/>
              <a:t>resource expenditure on vulnerable people in a context of austerity and competition for </a:t>
            </a:r>
            <a:r>
              <a:rPr lang="en-GB" dirty="0" smtClean="0"/>
              <a:t>resources</a:t>
            </a:r>
          </a:p>
          <a:p>
            <a:pPr lvl="0"/>
            <a:r>
              <a:rPr lang="en-GB" dirty="0"/>
              <a:t>H</a:t>
            </a:r>
            <a:r>
              <a:rPr lang="en-GB" dirty="0" smtClean="0"/>
              <a:t>andling </a:t>
            </a:r>
            <a:r>
              <a:rPr lang="en-GB" dirty="0"/>
              <a:t>conflicts of interest for the advocate, and the necessity of support for advocates.</a:t>
            </a:r>
          </a:p>
          <a:p>
            <a:endParaRPr lang="en-GB" dirty="0"/>
          </a:p>
        </p:txBody>
      </p:sp>
      <p:sp>
        <p:nvSpPr>
          <p:cNvPr id="4" name="TextBox 3"/>
          <p:cNvSpPr txBox="1"/>
          <p:nvPr/>
        </p:nvSpPr>
        <p:spPr>
          <a:xfrm>
            <a:off x="1865014" y="5549774"/>
            <a:ext cx="9306962" cy="646331"/>
          </a:xfrm>
          <a:prstGeom prst="rect">
            <a:avLst/>
          </a:prstGeom>
          <a:noFill/>
        </p:spPr>
        <p:txBody>
          <a:bodyPr wrap="square" rtlCol="0">
            <a:spAutoFit/>
          </a:bodyPr>
          <a:lstStyle/>
          <a:p>
            <a:r>
              <a:rPr lang="en-GB" b="1" dirty="0" smtClean="0"/>
              <a:t>In your groups</a:t>
            </a:r>
            <a:r>
              <a:rPr lang="en-GB" dirty="0" smtClean="0"/>
              <a:t>: Discuss how these dilemmas impact on everyday service provision. Report to the class which areas require most support.</a:t>
            </a:r>
            <a:endParaRPr lang="en-GB" dirty="0"/>
          </a:p>
        </p:txBody>
      </p:sp>
    </p:spTree>
    <p:extLst>
      <p:ext uri="{BB962C8B-B14F-4D97-AF65-F5344CB8AC3E}">
        <p14:creationId xmlns:p14="http://schemas.microsoft.com/office/powerpoint/2010/main" val="275780339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1"/>
            <a:ext cx="10018713" cy="744648"/>
          </a:xfrm>
        </p:spPr>
        <p:txBody>
          <a:bodyPr/>
          <a:lstStyle/>
          <a:p>
            <a:r>
              <a:rPr lang="en-GB" dirty="0" smtClean="0"/>
              <a:t>Good Advocacy work should:</a:t>
            </a:r>
            <a:endParaRPr lang="en-GB" dirty="0"/>
          </a:p>
        </p:txBody>
      </p:sp>
      <p:sp>
        <p:nvSpPr>
          <p:cNvPr id="3" name="Content Placeholder 2"/>
          <p:cNvSpPr>
            <a:spLocks noGrp="1"/>
          </p:cNvSpPr>
          <p:nvPr>
            <p:ph idx="1"/>
          </p:nvPr>
        </p:nvSpPr>
        <p:spPr>
          <a:xfrm>
            <a:off x="1729212" y="2055137"/>
            <a:ext cx="10036361" cy="2015905"/>
          </a:xfrm>
        </p:spPr>
        <p:txBody>
          <a:bodyPr/>
          <a:lstStyle/>
          <a:p>
            <a:pPr marL="0" indent="0">
              <a:buNone/>
            </a:pPr>
            <a:r>
              <a:rPr lang="en-GB" dirty="0" smtClean="0"/>
              <a:t>When working with young people:</a:t>
            </a:r>
          </a:p>
          <a:p>
            <a:pPr marL="0" indent="0">
              <a:buNone/>
            </a:pPr>
            <a:r>
              <a:rPr lang="en-GB" dirty="0" smtClean="0"/>
              <a:t>‘Effective intervention requires both individual work on issues such as ‘identity’ and educational opportunity, and network building, advocacy and challenging issues’</a:t>
            </a:r>
            <a:endParaRPr lang="en-GB" dirty="0"/>
          </a:p>
        </p:txBody>
      </p:sp>
      <p:sp>
        <p:nvSpPr>
          <p:cNvPr id="5" name="TextBox 4"/>
          <p:cNvSpPr txBox="1"/>
          <p:nvPr/>
        </p:nvSpPr>
        <p:spPr>
          <a:xfrm>
            <a:off x="7677338" y="3701710"/>
            <a:ext cx="3929204" cy="369332"/>
          </a:xfrm>
          <a:prstGeom prst="rect">
            <a:avLst/>
          </a:prstGeom>
          <a:noFill/>
        </p:spPr>
        <p:txBody>
          <a:bodyPr wrap="square" rtlCol="0">
            <a:spAutoFit/>
          </a:bodyPr>
          <a:lstStyle/>
          <a:p>
            <a:r>
              <a:rPr lang="en-GB" dirty="0" smtClean="0"/>
              <a:t>(Thomas, 2005 </a:t>
            </a:r>
            <a:r>
              <a:rPr lang="en-GB" i="1" dirty="0" smtClean="0"/>
              <a:t>cited in </a:t>
            </a:r>
            <a:r>
              <a:rPr lang="en-GB" dirty="0" smtClean="0"/>
              <a:t>Smith, 2008)</a:t>
            </a:r>
            <a:endParaRPr lang="en-GB" dirty="0"/>
          </a:p>
        </p:txBody>
      </p:sp>
      <p:sp>
        <p:nvSpPr>
          <p:cNvPr id="6" name="TextBox 5"/>
          <p:cNvSpPr txBox="1"/>
          <p:nvPr/>
        </p:nvSpPr>
        <p:spPr>
          <a:xfrm>
            <a:off x="1865014" y="4511064"/>
            <a:ext cx="8302028" cy="646331"/>
          </a:xfrm>
          <a:prstGeom prst="rect">
            <a:avLst/>
          </a:prstGeom>
          <a:noFill/>
        </p:spPr>
        <p:txBody>
          <a:bodyPr wrap="square" rtlCol="0">
            <a:spAutoFit/>
          </a:bodyPr>
          <a:lstStyle/>
          <a:p>
            <a:r>
              <a:rPr lang="en-GB" b="1" dirty="0" smtClean="0"/>
              <a:t>As an independent Advocates</a:t>
            </a:r>
            <a:r>
              <a:rPr lang="en-GB" dirty="0" smtClean="0"/>
              <a:t>: Consider how you would support the above aspiration, report to the class your ideas. </a:t>
            </a:r>
            <a:endParaRPr lang="en-GB" dirty="0"/>
          </a:p>
        </p:txBody>
      </p:sp>
    </p:spTree>
    <p:extLst>
      <p:ext uri="{BB962C8B-B14F-4D97-AF65-F5344CB8AC3E}">
        <p14:creationId xmlns:p14="http://schemas.microsoft.com/office/powerpoint/2010/main" val="114351475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93410" y="597529"/>
            <a:ext cx="10004079" cy="3693319"/>
          </a:xfrm>
          <a:prstGeom prst="rect">
            <a:avLst/>
          </a:prstGeom>
          <a:noFill/>
        </p:spPr>
        <p:txBody>
          <a:bodyPr wrap="square" rtlCol="0">
            <a:spAutoFit/>
          </a:bodyPr>
          <a:lstStyle/>
          <a:p>
            <a:r>
              <a:rPr lang="en-GB" b="1" dirty="0" smtClean="0"/>
              <a:t>References</a:t>
            </a:r>
            <a:r>
              <a:rPr lang="en-GB" dirty="0" smtClean="0"/>
              <a:t>:</a:t>
            </a:r>
          </a:p>
          <a:p>
            <a:r>
              <a:rPr lang="en-GB" dirty="0"/>
              <a:t>Age UK </a:t>
            </a:r>
            <a:r>
              <a:rPr lang="en-GB" dirty="0" smtClean="0"/>
              <a:t>Bristol. (2014) The Advocacy Charter. </a:t>
            </a:r>
            <a:r>
              <a:rPr lang="en-GB" dirty="0"/>
              <a:t>Available at </a:t>
            </a:r>
            <a:r>
              <a:rPr lang="en-GB" dirty="0">
                <a:hlinkClick r:id="rId2"/>
              </a:rPr>
              <a:t>http://</a:t>
            </a:r>
            <a:r>
              <a:rPr lang="en-GB" dirty="0" smtClean="0">
                <a:hlinkClick r:id="rId2"/>
              </a:rPr>
              <a:t>www.ageuk.org.uk/brandpartnerglobal/bristolvpp/documents/advocacy-care-service-charter.pdf</a:t>
            </a:r>
            <a:r>
              <a:rPr lang="en-GB" dirty="0" smtClean="0"/>
              <a:t> Accessed 19/09/2015.</a:t>
            </a:r>
          </a:p>
          <a:p>
            <a:r>
              <a:rPr lang="en-GB" dirty="0" smtClean="0"/>
              <a:t>Bateman, N. (2000) Advocacy Skills for Health and Social Care Professionals. London, UK: Jessica Kingsley Publishers.</a:t>
            </a:r>
          </a:p>
          <a:p>
            <a:r>
              <a:rPr lang="en-GB" dirty="0" smtClean="0"/>
              <a:t>Chambers, (2009) Concise Dictionary. </a:t>
            </a:r>
          </a:p>
          <a:p>
            <a:r>
              <a:rPr lang="en-GB" dirty="0" smtClean="0"/>
              <a:t>The </a:t>
            </a:r>
            <a:r>
              <a:rPr lang="en-GB" dirty="0"/>
              <a:t>A</a:t>
            </a:r>
            <a:r>
              <a:rPr lang="en-GB" dirty="0" smtClean="0"/>
              <a:t>dvocacy Initiative. (2015) Available </a:t>
            </a:r>
            <a:r>
              <a:rPr lang="en-GB" dirty="0"/>
              <a:t>at </a:t>
            </a:r>
            <a:r>
              <a:rPr lang="en-GB" dirty="0">
                <a:hlinkClick r:id="rId3"/>
              </a:rPr>
              <a:t>http://</a:t>
            </a:r>
            <a:r>
              <a:rPr lang="en-GB" dirty="0" smtClean="0">
                <a:hlinkClick r:id="rId3"/>
              </a:rPr>
              <a:t>www.advocacyinitiative.ie/category/why-does-advocacy-matter Accessed 19/09/2015</a:t>
            </a:r>
            <a:r>
              <a:rPr lang="en-GB" dirty="0" smtClean="0"/>
              <a:t>.</a:t>
            </a:r>
          </a:p>
          <a:p>
            <a:r>
              <a:rPr lang="en-GB" dirty="0" smtClean="0"/>
              <a:t>Oliver, M.C. and Dalrymple, J. (2008) Developing Advocacy for Children and Young People. London, UK: Jessica Kingsley Publishers.</a:t>
            </a:r>
          </a:p>
          <a:p>
            <a:r>
              <a:rPr lang="en-GB" dirty="0" smtClean="0"/>
              <a:t>Smith, R. (2008) Social Work with Young People. Cambridge, UK: Polity Press.</a:t>
            </a:r>
          </a:p>
          <a:p>
            <a:r>
              <a:rPr lang="en-GB" dirty="0" smtClean="0"/>
              <a:t>Wright, A.C. and Jaffe, K.J. (2014) Six Steps to Successful Child Advocacy. London, UK: Sage.</a:t>
            </a:r>
            <a:endParaRPr lang="en-GB" dirty="0"/>
          </a:p>
        </p:txBody>
      </p:sp>
    </p:spTree>
    <p:extLst>
      <p:ext uri="{BB962C8B-B14F-4D97-AF65-F5344CB8AC3E}">
        <p14:creationId xmlns:p14="http://schemas.microsoft.com/office/powerpoint/2010/main" val="280912546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Parallax</Template>
  <TotalTime>286</TotalTime>
  <Words>942</Words>
  <Application>Microsoft Office PowerPoint</Application>
  <PresentationFormat>Widescreen</PresentationFormat>
  <Paragraphs>111</Paragraphs>
  <Slides>17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Corbel</vt:lpstr>
      <vt:lpstr>Parallax</vt:lpstr>
      <vt:lpstr>ECAY4002 Phillip Morgan</vt:lpstr>
      <vt:lpstr>What is Advocacy?</vt:lpstr>
      <vt:lpstr>Define Advocacy</vt:lpstr>
      <vt:lpstr>A Definitions of Advocacy</vt:lpstr>
      <vt:lpstr>Definitions of Advocacy</vt:lpstr>
      <vt:lpstr>Definitions of Advocacy</vt:lpstr>
      <vt:lpstr>Why it matters.</vt:lpstr>
      <vt:lpstr>Why it happens.</vt:lpstr>
      <vt:lpstr>Types of Contemporary Advocacy</vt:lpstr>
      <vt:lpstr>Who needs advocacy? Is it only:</vt:lpstr>
      <vt:lpstr>Professional Advocacy Services</vt:lpstr>
      <vt:lpstr>Voluntary/Third Sector Organisations </vt:lpstr>
      <vt:lpstr>Advocacy Charter, 2014 </vt:lpstr>
      <vt:lpstr>Welsh Government Strategy and Policy</vt:lpstr>
      <vt:lpstr>Dilemmas –what are they?</vt:lpstr>
      <vt:lpstr>Good Advocacy work should:</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SJAD4001 Phillip Morgan</dc:title>
  <dc:creator>Phill Morgan</dc:creator>
  <cp:lastModifiedBy>Phill Morgan</cp:lastModifiedBy>
  <cp:revision>28</cp:revision>
  <dcterms:created xsi:type="dcterms:W3CDTF">2015-09-17T19:17:01Z</dcterms:created>
  <dcterms:modified xsi:type="dcterms:W3CDTF">2017-09-06T18:58:43Z</dcterms:modified>
</cp:coreProperties>
</file>