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4"/>
  </p:sldMasterIdLst>
  <p:notesMasterIdLst>
    <p:notesMasterId r:id="rId31"/>
  </p:notesMasterIdLst>
  <p:handoutMasterIdLst>
    <p:handoutMasterId r:id="rId32"/>
  </p:handoutMasterIdLst>
  <p:sldIdLst>
    <p:sldId id="265" r:id="rId5"/>
    <p:sldId id="258" r:id="rId6"/>
    <p:sldId id="506" r:id="rId7"/>
    <p:sldId id="298" r:id="rId8"/>
    <p:sldId id="297" r:id="rId9"/>
    <p:sldId id="259" r:id="rId10"/>
    <p:sldId id="260" r:id="rId11"/>
    <p:sldId id="261" r:id="rId12"/>
    <p:sldId id="262" r:id="rId13"/>
    <p:sldId id="264" r:id="rId14"/>
    <p:sldId id="507" r:id="rId15"/>
    <p:sldId id="296" r:id="rId16"/>
    <p:sldId id="272" r:id="rId17"/>
    <p:sldId id="273" r:id="rId18"/>
    <p:sldId id="275" r:id="rId19"/>
    <p:sldId id="276" r:id="rId20"/>
    <p:sldId id="270" r:id="rId21"/>
    <p:sldId id="280" r:id="rId22"/>
    <p:sldId id="278" r:id="rId23"/>
    <p:sldId id="281" r:id="rId24"/>
    <p:sldId id="282" r:id="rId25"/>
    <p:sldId id="284" r:id="rId26"/>
    <p:sldId id="285" r:id="rId27"/>
    <p:sldId id="505" r:id="rId28"/>
    <p:sldId id="504" r:id="rId29"/>
    <p:sldId id="27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93" autoAdjust="0"/>
    <p:restoredTop sz="96357" autoAdjust="0"/>
  </p:normalViewPr>
  <p:slideViewPr>
    <p:cSldViewPr snapToGrid="0" showGuides="1">
      <p:cViewPr varScale="1">
        <p:scale>
          <a:sx n="83" d="100"/>
          <a:sy n="83" d="100"/>
        </p:scale>
        <p:origin x="219" y="3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277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9/2/2025</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dirty="0"/>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9/2/2025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dirty="0"/>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810E1E9A-E921-4174-A0FC-51868D7AC568}" type="slidenum">
              <a:rPr lang="en-US" smtClean="0"/>
              <a:t>7</a:t>
            </a:fld>
            <a:endParaRPr lang="en-US" dirty="0"/>
          </a:p>
        </p:txBody>
      </p:sp>
    </p:spTree>
    <p:extLst>
      <p:ext uri="{BB962C8B-B14F-4D97-AF65-F5344CB8AC3E}">
        <p14:creationId xmlns:p14="http://schemas.microsoft.com/office/powerpoint/2010/main" val="3242354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solidFill>
                  <a:srgbClr val="6A6F77"/>
                </a:solidFill>
                <a:effectLst/>
                <a:latin typeface="Georgia" panose="02040502050405020303" pitchFamily="18" charset="0"/>
              </a:rPr>
              <a:t>Concrete experience:</a:t>
            </a:r>
            <a:endParaRPr lang="en-GB" b="0" i="0" dirty="0">
              <a:solidFill>
                <a:srgbClr val="6A6F77"/>
              </a:solidFill>
              <a:effectLst/>
              <a:latin typeface="helvetica" panose="020B0604020202020204" pitchFamily="34" charset="0"/>
            </a:endParaRPr>
          </a:p>
          <a:p>
            <a:pPr algn="l" fontAlgn="base"/>
            <a:r>
              <a:rPr lang="en-GB" b="0" i="0" dirty="0">
                <a:solidFill>
                  <a:srgbClr val="6A6F77"/>
                </a:solidFill>
                <a:effectLst/>
                <a:latin typeface="helvetica" panose="020B0604020202020204" pitchFamily="34" charset="0"/>
              </a:rPr>
              <a:t>You consciously and physically experience a situation, which makes you realise that you need to reflect systematically in order to learn something new or improve on your existing skill and practice. At this stage you will make a note of the specific situation and just describe what you see, how you feel and what you think.</a:t>
            </a:r>
          </a:p>
          <a:p>
            <a:pPr algn="l" fontAlgn="base"/>
            <a:r>
              <a:rPr lang="en-GB" b="0" i="1" dirty="0">
                <a:solidFill>
                  <a:srgbClr val="6A6F77"/>
                </a:solidFill>
                <a:effectLst/>
                <a:latin typeface="Georgia" panose="02040502050405020303" pitchFamily="18" charset="0"/>
              </a:rPr>
              <a:t>Reflective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observation: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Having written down the description of the experience, it is now time to reflect more deeply on what has happened in that situation. The questions you need to ask yourself are: what worked? what failed? why did the situation arise? why did others and I behave the way we did?</a:t>
            </a:r>
          </a:p>
          <a:p>
            <a:pPr algn="l" fontAlgn="base"/>
            <a:r>
              <a:rPr lang="en-GB" b="0" i="1" dirty="0">
                <a:solidFill>
                  <a:srgbClr val="6A6F77"/>
                </a:solidFill>
                <a:effectLst/>
                <a:latin typeface="Georgia" panose="02040502050405020303" pitchFamily="18" charset="0"/>
              </a:rPr>
              <a:t>Abstract conceptualisation:</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The guiding question for this stage leads on from the questions in the reflective observation stage: what could I have done better or differently? how can I improve? Initially, you try to find different ways for dealing with the situations and think up strategies for when you experience a similar situation again. Also, this is the stage where you should consult colleagues and literature in order to get a better understanding and further ideas.</a:t>
            </a:r>
          </a:p>
          <a:p>
            <a:pPr algn="l" fontAlgn="base"/>
            <a:r>
              <a:rPr lang="en-GB" b="0" i="1" dirty="0">
                <a:solidFill>
                  <a:srgbClr val="6A6F77"/>
                </a:solidFill>
                <a:effectLst/>
                <a:latin typeface="Georgia" panose="02040502050405020303" pitchFamily="18" charset="0"/>
              </a:rPr>
              <a:t>Active</a:t>
            </a:r>
            <a:r>
              <a:rPr lang="en-GB" b="0" i="0" dirty="0">
                <a:solidFill>
                  <a:srgbClr val="6A6F77"/>
                </a:solidFill>
                <a:effectLst/>
                <a:latin typeface="helvetica" panose="020B0604020202020204" pitchFamily="34" charset="0"/>
              </a:rPr>
              <a:t> </a:t>
            </a:r>
            <a:r>
              <a:rPr lang="en-GB" b="0" i="1" dirty="0">
                <a:solidFill>
                  <a:srgbClr val="6A6F77"/>
                </a:solidFill>
                <a:effectLst/>
                <a:latin typeface="Georgia" panose="02040502050405020303" pitchFamily="18" charset="0"/>
              </a:rPr>
              <a:t>experimentation</a:t>
            </a:r>
            <a:r>
              <a:rPr lang="en-GB" b="0" i="0" dirty="0">
                <a:solidFill>
                  <a:srgbClr val="6A6F77"/>
                </a:solidFill>
                <a:effectLst/>
                <a:latin typeface="helvetica" panose="020B0604020202020204" pitchFamily="34" charset="0"/>
              </a:rPr>
              <a:t>:</a:t>
            </a:r>
            <a:br>
              <a:rPr lang="en-GB" b="0" i="0" dirty="0">
                <a:solidFill>
                  <a:srgbClr val="6A6F77"/>
                </a:solidFill>
                <a:effectLst/>
                <a:latin typeface="helvetica" panose="020B0604020202020204" pitchFamily="34" charset="0"/>
              </a:rPr>
            </a:br>
            <a:r>
              <a:rPr lang="en-GB" b="0" i="0" dirty="0">
                <a:solidFill>
                  <a:srgbClr val="6A6F77"/>
                </a:solidFill>
                <a:effectLst/>
                <a:latin typeface="helvetica" panose="020B0604020202020204" pitchFamily="34" charset="0"/>
              </a:rPr>
              <a:t>This stage is now practising the newly acquired theoretical knowledge. You take your own reflections and thoughts about improvements as well as the theories back into your practice and try out the new strategies. Some of them will work, others won’t, so this is then automatically the basis for the new cycle. As the experiences within the active experimentation stage become the new “concrete experiences”.</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8</a:t>
            </a:fld>
            <a:endParaRPr lang="en-GB" dirty="0"/>
          </a:p>
        </p:txBody>
      </p:sp>
    </p:spTree>
    <p:extLst>
      <p:ext uri="{BB962C8B-B14F-4D97-AF65-F5344CB8AC3E}">
        <p14:creationId xmlns:p14="http://schemas.microsoft.com/office/powerpoint/2010/main" val="33929295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in</a:t>
            </a:r>
            <a:r>
              <a:rPr lang="en-GB" b="0" i="0" dirty="0">
                <a:solidFill>
                  <a:srgbClr val="7F888F"/>
                </a:solidFill>
                <a:effectLst/>
                <a:latin typeface="Source Sans Pro" panose="020B0503030403020204" pitchFamily="34" charset="0"/>
              </a:rPr>
              <a:t>-action, sometimes described as 'thinking on our feet', is the process that allows professionals to reshape the situation or activity on which they are working while it is unfolding. It is generally associated with the experience of surprise: Schon suggests that, by "reflecting-in-action", professionals reflect on unexpected experiences and conduct 'experiments' which serve to generate both a new understanding of the experience and a change in the situation.</a:t>
            </a:r>
          </a:p>
          <a:p>
            <a:pPr algn="l" fontAlgn="base"/>
            <a:r>
              <a:rPr lang="en-GB" b="0" i="0" dirty="0">
                <a:solidFill>
                  <a:srgbClr val="7F888F"/>
                </a:solidFill>
                <a:effectLst/>
                <a:latin typeface="Source Sans Pro" panose="020B0503030403020204" pitchFamily="34" charset="0"/>
              </a:rPr>
              <a:t>Reflection-</a:t>
            </a:r>
            <a:r>
              <a:rPr lang="en-GB" b="0" i="1" dirty="0">
                <a:solidFill>
                  <a:srgbClr val="7F888F"/>
                </a:solidFill>
                <a:effectLst/>
                <a:latin typeface="inherit"/>
              </a:rPr>
              <a:t>on</a:t>
            </a:r>
            <a:r>
              <a:rPr lang="en-GB" b="0" i="0" dirty="0">
                <a:solidFill>
                  <a:srgbClr val="7F888F"/>
                </a:solidFill>
                <a:effectLst/>
                <a:latin typeface="Source Sans Pro" panose="020B0503030403020204" pitchFamily="34" charset="0"/>
              </a:rPr>
              <a:t>-action involves reflecting on an experience, situation or phenomenon </a:t>
            </a:r>
            <a:r>
              <a:rPr lang="en-GB" b="0" i="1" dirty="0">
                <a:solidFill>
                  <a:srgbClr val="7F888F"/>
                </a:solidFill>
                <a:effectLst/>
                <a:latin typeface="inherit"/>
              </a:rPr>
              <a:t>after </a:t>
            </a:r>
            <a:r>
              <a:rPr lang="en-GB" b="0" i="0" dirty="0">
                <a:solidFill>
                  <a:srgbClr val="7F888F"/>
                </a:solidFill>
                <a:effectLst/>
                <a:latin typeface="Source Sans Pro" panose="020B0503030403020204" pitchFamily="34" charset="0"/>
              </a:rPr>
              <a:t>it has occurred. When professionals "reflect-on-action" they explore what happened in that particular situation, why they acted as they did, whether they could have acted differently, and so on. Reflection-on-action is often associated with reflective writing in which professionals reflect on their experiences and examine alternative ways to improve their practice.</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9</a:t>
            </a:fld>
            <a:endParaRPr lang="en-GB" dirty="0"/>
          </a:p>
        </p:txBody>
      </p:sp>
    </p:spTree>
    <p:extLst>
      <p:ext uri="{BB962C8B-B14F-4D97-AF65-F5344CB8AC3E}">
        <p14:creationId xmlns:p14="http://schemas.microsoft.com/office/powerpoint/2010/main" val="489930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3A3C"/>
                </a:solidFill>
                <a:effectLst/>
                <a:latin typeface="-apple-system"/>
              </a:rPr>
              <a:t>Driscoll (2007) first developed their reflective model in 1994 as a framework to guide self-reflection on specific events or happenings. The model was based on the 1970s work of Borton (1970) who had advocated for reflective practice using three questions: What? So what? and Now what? (Driscoll, 2007). These three questions are useful but may be argued as somewhat ambiguous, so Driscoll's development took Boston's questions and matched them to an experiential learning cycle (Driscoll, 2007).</a:t>
            </a:r>
          </a:p>
          <a:p>
            <a:pPr algn="l"/>
            <a:r>
              <a:rPr lang="en-GB" b="0" i="0" dirty="0">
                <a:solidFill>
                  <a:srgbClr val="373A3C"/>
                </a:solidFill>
                <a:effectLst/>
                <a:latin typeface="-apple-system"/>
              </a:rPr>
              <a:t>Driscoll's (2007) model is designed for the learner guide their own learning by reflecting on the event using the three questions, with the addition of guidance regarding what should be incorporated at each stage pf the model. The first stage, the What? Is where the learned should reflect on what happened, first considering why they are undertaking the reflection. For example, the learner may want to understand why they reacted in a specific way, to assess what went right or what went wrong and identify behaviours or practices to avoid, repeat, or improve, or any combination of these motivations. The what stage is a descriptive stage, describing what occurred, the questions which may be used at this stage to fully describe what occurred may include several of the following questions:</a:t>
            </a:r>
          </a:p>
          <a:p>
            <a:pPr algn="l"/>
            <a:r>
              <a:rPr lang="en-GB" b="0" i="0" dirty="0">
                <a:solidFill>
                  <a:srgbClr val="373A3C"/>
                </a:solidFill>
                <a:effectLst/>
                <a:latin typeface="Zilla Slab"/>
              </a:rPr>
              <a:t>• What was it that happened?</a:t>
            </a:r>
          </a:p>
          <a:p>
            <a:pPr algn="l"/>
            <a:r>
              <a:rPr lang="en-GB" b="0" i="0" dirty="0">
                <a:solidFill>
                  <a:srgbClr val="373A3C"/>
                </a:solidFill>
                <a:effectLst/>
                <a:latin typeface="Zilla Slab"/>
              </a:rPr>
              <a:t>• What did you observe?</a:t>
            </a:r>
          </a:p>
          <a:p>
            <a:pPr algn="l"/>
            <a:r>
              <a:rPr lang="en-GB" b="0" i="0" dirty="0">
                <a:solidFill>
                  <a:srgbClr val="373A3C"/>
                </a:solidFill>
                <a:effectLst/>
                <a:latin typeface="Zilla Slab"/>
              </a:rPr>
              <a:t>• What action(s) did you take?</a:t>
            </a:r>
          </a:p>
          <a:p>
            <a:pPr algn="l"/>
            <a:r>
              <a:rPr lang="en-GB" b="0" i="0" dirty="0">
                <a:solidFill>
                  <a:srgbClr val="373A3C"/>
                </a:solidFill>
                <a:effectLst/>
                <a:latin typeface="Zilla Slab"/>
              </a:rPr>
              <a:t>• How did you react?</a:t>
            </a:r>
          </a:p>
          <a:p>
            <a:pPr algn="l"/>
            <a:r>
              <a:rPr lang="en-GB" b="0" i="0" dirty="0">
                <a:solidFill>
                  <a:srgbClr val="373A3C"/>
                </a:solidFill>
                <a:effectLst/>
                <a:latin typeface="Zilla Slab"/>
              </a:rPr>
              <a:t>• How did other people react?</a:t>
            </a:r>
          </a:p>
          <a:p>
            <a:pPr algn="l"/>
            <a:r>
              <a:rPr lang="en-GB" b="0" i="0" dirty="0">
                <a:solidFill>
                  <a:srgbClr val="373A3C"/>
                </a:solidFill>
                <a:effectLst/>
                <a:latin typeface="Zilla Slab"/>
              </a:rPr>
              <a:t>• What are the most important elements in the event?</a:t>
            </a:r>
          </a:p>
          <a:p>
            <a:pPr algn="l"/>
            <a:r>
              <a:rPr lang="en-GB" b="0" i="0" dirty="0">
                <a:solidFill>
                  <a:srgbClr val="373A3C"/>
                </a:solidFill>
                <a:effectLst/>
                <a:latin typeface="-apple-system"/>
              </a:rPr>
              <a:t>This stage is purely descriptive; it is not asking why, the stage is merely allowing the data to be collected that will form the framework for the next stage of the analysis. However, the process does require the user to be honest and recall events accurately.</a:t>
            </a:r>
          </a:p>
          <a:p>
            <a:pPr algn="l"/>
            <a:r>
              <a:rPr lang="en-GB" b="0" i="0" dirty="0">
                <a:solidFill>
                  <a:srgbClr val="373A3C"/>
                </a:solidFill>
                <a:effectLst/>
                <a:latin typeface="-apple-system"/>
              </a:rPr>
              <a:t>The second stage is the So What? question. This is the stage where the analysis is undertaken, and it the stage where most learning will be undertaken. By asking So What? the model will trigger the cognitive processes to increase understandings of the event (Driscoll, 2007). During this stage, the learner will examine their own feelings regarding the event and assess the way their feelings impacted on their behaviour or actions (Driscoll, 2007). Questions the learner may ask themselves during this stage include:</a:t>
            </a:r>
          </a:p>
          <a:p>
            <a:pPr algn="l"/>
            <a:r>
              <a:rPr lang="en-GB" b="0" i="0" dirty="0">
                <a:solidFill>
                  <a:srgbClr val="373A3C"/>
                </a:solidFill>
                <a:effectLst/>
                <a:latin typeface="Zilla Slab"/>
              </a:rPr>
              <a:t>• What did you feel during the event?</a:t>
            </a:r>
          </a:p>
          <a:p>
            <a:pPr algn="l"/>
            <a:r>
              <a:rPr lang="en-GB" b="0" i="0" dirty="0">
                <a:solidFill>
                  <a:srgbClr val="373A3C"/>
                </a:solidFill>
                <a:effectLst/>
                <a:latin typeface="Zilla Slab"/>
              </a:rPr>
              <a:t>• How do you feel about it now?</a:t>
            </a:r>
          </a:p>
          <a:p>
            <a:pPr algn="l"/>
            <a:r>
              <a:rPr lang="en-GB" b="0" i="0" dirty="0">
                <a:solidFill>
                  <a:srgbClr val="373A3C"/>
                </a:solidFill>
                <a:effectLst/>
                <a:latin typeface="Zilla Slab"/>
              </a:rPr>
              <a:t>• Do you feel differently now? If you do, why do you feel differently?</a:t>
            </a:r>
          </a:p>
          <a:p>
            <a:pPr algn="l"/>
            <a:r>
              <a:rPr lang="en-GB" b="0" i="0" dirty="0">
                <a:solidFill>
                  <a:srgbClr val="373A3C"/>
                </a:solidFill>
                <a:effectLst/>
                <a:latin typeface="Zilla Slab"/>
              </a:rPr>
              <a:t>• Why did you react (or fail to react) in the way you did?</a:t>
            </a:r>
          </a:p>
          <a:p>
            <a:pPr algn="l"/>
            <a:r>
              <a:rPr lang="en-GB" b="0" i="0" dirty="0">
                <a:solidFill>
                  <a:srgbClr val="373A3C"/>
                </a:solidFill>
                <a:effectLst/>
                <a:latin typeface="Zilla Slab"/>
              </a:rPr>
              <a:t>• What (if any) were the positive aspects of the happening?</a:t>
            </a:r>
          </a:p>
          <a:p>
            <a:pPr algn="l"/>
            <a:r>
              <a:rPr lang="en-GB" b="0" i="0" dirty="0">
                <a:solidFill>
                  <a:srgbClr val="373A3C"/>
                </a:solidFill>
                <a:effectLst/>
                <a:latin typeface="Zilla Slab"/>
              </a:rPr>
              <a:t>• What were the negative or worrying aspects of the experience?</a:t>
            </a:r>
          </a:p>
          <a:p>
            <a:pPr algn="l"/>
            <a:r>
              <a:rPr lang="en-GB" b="0" i="0" dirty="0">
                <a:solidFill>
                  <a:srgbClr val="373A3C"/>
                </a:solidFill>
                <a:effectLst/>
                <a:latin typeface="Zilla Slab"/>
              </a:rPr>
              <a:t>• Were your experiences different to others? If so, why was that?</a:t>
            </a:r>
          </a:p>
          <a:p>
            <a:pPr algn="l"/>
            <a:r>
              <a:rPr lang="en-GB" b="0" i="0" dirty="0">
                <a:solidFill>
                  <a:srgbClr val="373A3C"/>
                </a:solidFill>
                <a:effectLst/>
                <a:latin typeface="-apple-system"/>
              </a:rPr>
              <a:t>The second stage requires the learned to accept and acknowledge weaknesses or errors, but it is also a stage where the strengths and good reaction may be recognised. The understanding of what happened leads naturally to the last stage: Now What?</a:t>
            </a:r>
          </a:p>
          <a:p>
            <a:pPr algn="l"/>
            <a:r>
              <a:rPr lang="en-GB" b="0" i="0" dirty="0">
                <a:solidFill>
                  <a:srgbClr val="373A3C"/>
                </a:solidFill>
                <a:effectLst/>
                <a:latin typeface="-apple-system"/>
              </a:rPr>
              <a:t>The third question leads to the improvement with the learner developing an action plan to decide who they will react or behave the next time they are in a similar position (Driscoll, 2007). To adjust behaviours and reactions, the learner must have self-awareness and understand how and why they acted or reacted in a specific way (Perusso, Blankesteijn and Leal, 2019). By understanding and being aware of the issues, they may adjust their reactions, even if the improvements are not fully aligned with the desired outcomes (Moon, 2004). Questions a learner may ask themselves during this stage may include:</a:t>
            </a:r>
          </a:p>
          <a:p>
            <a:pPr algn="l"/>
            <a:r>
              <a:rPr lang="en-GB" b="0" i="0" dirty="0">
                <a:solidFill>
                  <a:srgbClr val="373A3C"/>
                </a:solidFill>
                <a:effectLst/>
                <a:latin typeface="Zilla Slab"/>
              </a:rPr>
              <a:t>• What impact did the event have on/for you?</a:t>
            </a:r>
          </a:p>
          <a:p>
            <a:pPr algn="l"/>
            <a:r>
              <a:rPr lang="en-GB" b="0" i="0" dirty="0">
                <a:solidFill>
                  <a:srgbClr val="373A3C"/>
                </a:solidFill>
                <a:effectLst/>
                <a:latin typeface="Zilla Slab"/>
              </a:rPr>
              <a:t>• What needs to take place to alter the outcome?</a:t>
            </a:r>
          </a:p>
          <a:p>
            <a:pPr algn="l"/>
            <a:r>
              <a:rPr lang="en-GB" b="0" i="0" dirty="0">
                <a:solidFill>
                  <a:srgbClr val="373A3C"/>
                </a:solidFill>
                <a:effectLst/>
                <a:latin typeface="Zilla Slab"/>
              </a:rPr>
              <a:t>• What actions would you take next time in the same situation?</a:t>
            </a:r>
          </a:p>
          <a:p>
            <a:pPr algn="l"/>
            <a:r>
              <a:rPr lang="en-GB" b="0" i="0" dirty="0">
                <a:solidFill>
                  <a:srgbClr val="373A3C"/>
                </a:solidFill>
                <a:effectLst/>
                <a:latin typeface="Zilla Slab"/>
              </a:rPr>
              <a:t>• What information will you need when you face the same situation again?</a:t>
            </a:r>
          </a:p>
          <a:p>
            <a:pPr algn="l"/>
            <a:r>
              <a:rPr lang="en-GB" b="0" i="0" dirty="0">
                <a:solidFill>
                  <a:srgbClr val="373A3C"/>
                </a:solidFill>
                <a:effectLst/>
                <a:latin typeface="Zilla Slab"/>
              </a:rPr>
              <a:t>• What do you need to prepare or adapt so you can improve your performance the next time?</a:t>
            </a:r>
          </a:p>
          <a:p>
            <a:pPr algn="l"/>
            <a:r>
              <a:rPr lang="en-GB" b="0" i="0" dirty="0">
                <a:solidFill>
                  <a:srgbClr val="373A3C"/>
                </a:solidFill>
                <a:effectLst/>
                <a:latin typeface="-apple-system"/>
              </a:rPr>
              <a:t>This is a planning stage: by determining what needs to be done next time the learning process is brought to the fore, allowing a proactive approach which is more likely to create change compared to an unstructured and anecdotal review or unplanned approach (NMC, 2020; Driscoll, 2007). The process creates a cycle, as when the event or a similar event occurs, the same stages of What? So What? And Now What? with the next first stage identifying what happened and how, which will reflect any changes which are made and will allow reflection of the process, creating an ongoing learning cycle (Driscoll, 2007)</a:t>
            </a:r>
          </a:p>
          <a:p>
            <a:endParaRPr lang="en-GB" dirty="0"/>
          </a:p>
        </p:txBody>
      </p:sp>
      <p:sp>
        <p:nvSpPr>
          <p:cNvPr id="4" name="Slide Number Placeholder 3"/>
          <p:cNvSpPr>
            <a:spLocks noGrp="1"/>
          </p:cNvSpPr>
          <p:nvPr>
            <p:ph type="sldNum" sz="quarter" idx="5"/>
          </p:nvPr>
        </p:nvSpPr>
        <p:spPr/>
        <p:txBody>
          <a:bodyPr/>
          <a:lstStyle/>
          <a:p>
            <a:fld id="{D333EAC5-2712-4164-9F8E-4B18EE48151D}" type="slidenum">
              <a:rPr lang="en-GB" smtClean="0"/>
              <a:t>10</a:t>
            </a:fld>
            <a:endParaRPr lang="en-GB" dirty="0"/>
          </a:p>
        </p:txBody>
      </p:sp>
    </p:spTree>
    <p:extLst>
      <p:ext uri="{BB962C8B-B14F-4D97-AF65-F5344CB8AC3E}">
        <p14:creationId xmlns:p14="http://schemas.microsoft.com/office/powerpoint/2010/main" val="3248322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810E1E9A-E921-4174-A0FC-51868D7AC568}" type="slidenum">
              <a:rPr lang="en-US" smtClean="0"/>
              <a:t>12</a:t>
            </a:fld>
            <a:endParaRPr lang="en-US" dirty="0"/>
          </a:p>
        </p:txBody>
      </p:sp>
    </p:spTree>
    <p:extLst>
      <p:ext uri="{BB962C8B-B14F-4D97-AF65-F5344CB8AC3E}">
        <p14:creationId xmlns:p14="http://schemas.microsoft.com/office/powerpoint/2010/main" val="2375362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13</a:t>
            </a:fld>
            <a:endParaRPr lang="en-US" dirty="0"/>
          </a:p>
        </p:txBody>
      </p:sp>
    </p:spTree>
    <p:extLst>
      <p:ext uri="{BB962C8B-B14F-4D97-AF65-F5344CB8AC3E}">
        <p14:creationId xmlns:p14="http://schemas.microsoft.com/office/powerpoint/2010/main" val="180649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14</a:t>
            </a:fld>
            <a:endParaRPr lang="en-US" dirty="0"/>
          </a:p>
        </p:txBody>
      </p:sp>
    </p:spTree>
    <p:extLst>
      <p:ext uri="{BB962C8B-B14F-4D97-AF65-F5344CB8AC3E}">
        <p14:creationId xmlns:p14="http://schemas.microsoft.com/office/powerpoint/2010/main" val="504185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15</a:t>
            </a:fld>
            <a:endParaRPr lang="en-US" dirty="0"/>
          </a:p>
        </p:txBody>
      </p:sp>
    </p:spTree>
    <p:extLst>
      <p:ext uri="{BB962C8B-B14F-4D97-AF65-F5344CB8AC3E}">
        <p14:creationId xmlns:p14="http://schemas.microsoft.com/office/powerpoint/2010/main" val="354898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dirty="0"/>
          </a:p>
        </p:txBody>
      </p:sp>
    </p:spTree>
    <p:extLst>
      <p:ext uri="{BB962C8B-B14F-4D97-AF65-F5344CB8AC3E}">
        <p14:creationId xmlns:p14="http://schemas.microsoft.com/office/powerpoint/2010/main" val="3841083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dirty="0"/>
          </a:p>
        </p:txBody>
      </p:sp>
    </p:spTree>
    <p:extLst>
      <p:ext uri="{BB962C8B-B14F-4D97-AF65-F5344CB8AC3E}">
        <p14:creationId xmlns:p14="http://schemas.microsoft.com/office/powerpoint/2010/main" val="38485565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18</a:t>
            </a:fld>
            <a:endParaRPr lang="en-US" dirty="0"/>
          </a:p>
        </p:txBody>
      </p:sp>
    </p:spTree>
    <p:extLst>
      <p:ext uri="{BB962C8B-B14F-4D97-AF65-F5344CB8AC3E}">
        <p14:creationId xmlns:p14="http://schemas.microsoft.com/office/powerpoint/2010/main" val="502558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dirty="0"/>
          </a:p>
        </p:txBody>
      </p:sp>
    </p:spTree>
    <p:extLst>
      <p:ext uri="{BB962C8B-B14F-4D97-AF65-F5344CB8AC3E}">
        <p14:creationId xmlns:p14="http://schemas.microsoft.com/office/powerpoint/2010/main" val="4012416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810E1E9A-E921-4174-A0FC-51868D7AC568}" type="slidenum">
              <a:rPr lang="en-US" smtClean="0"/>
              <a:t>20</a:t>
            </a:fld>
            <a:endParaRPr lang="en-US" dirty="0"/>
          </a:p>
        </p:txBody>
      </p:sp>
    </p:spTree>
    <p:extLst>
      <p:ext uri="{BB962C8B-B14F-4D97-AF65-F5344CB8AC3E}">
        <p14:creationId xmlns:p14="http://schemas.microsoft.com/office/powerpoint/2010/main" val="38250511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21</a:t>
            </a:fld>
            <a:endParaRPr lang="en-US" dirty="0"/>
          </a:p>
        </p:txBody>
      </p:sp>
    </p:spTree>
    <p:extLst>
      <p:ext uri="{BB962C8B-B14F-4D97-AF65-F5344CB8AC3E}">
        <p14:creationId xmlns:p14="http://schemas.microsoft.com/office/powerpoint/2010/main" val="23272974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22</a:t>
            </a:fld>
            <a:endParaRPr lang="en-US" dirty="0"/>
          </a:p>
        </p:txBody>
      </p:sp>
    </p:spTree>
    <p:extLst>
      <p:ext uri="{BB962C8B-B14F-4D97-AF65-F5344CB8AC3E}">
        <p14:creationId xmlns:p14="http://schemas.microsoft.com/office/powerpoint/2010/main" val="37204597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dirty="0"/>
          </a:p>
        </p:txBody>
      </p:sp>
    </p:spTree>
    <p:extLst>
      <p:ext uri="{BB962C8B-B14F-4D97-AF65-F5344CB8AC3E}">
        <p14:creationId xmlns:p14="http://schemas.microsoft.com/office/powerpoint/2010/main" val="747783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810E1E9A-E921-4174-A0FC-51868D7AC568}" type="slidenum">
              <a:rPr lang="en-US" smtClean="0"/>
              <a:t>24</a:t>
            </a:fld>
            <a:endParaRPr lang="en-US" dirty="0"/>
          </a:p>
        </p:txBody>
      </p:sp>
    </p:spTree>
    <p:extLst>
      <p:ext uri="{BB962C8B-B14F-4D97-AF65-F5344CB8AC3E}">
        <p14:creationId xmlns:p14="http://schemas.microsoft.com/office/powerpoint/2010/main" val="42387935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810E1E9A-E921-4174-A0FC-51868D7AC568}" type="slidenum">
              <a:rPr lang="en-US" smtClean="0"/>
              <a:t>25</a:t>
            </a:fld>
            <a:endParaRPr lang="en-US" dirty="0"/>
          </a:p>
        </p:txBody>
      </p:sp>
    </p:spTree>
    <p:extLst>
      <p:ext uri="{BB962C8B-B14F-4D97-AF65-F5344CB8AC3E}">
        <p14:creationId xmlns:p14="http://schemas.microsoft.com/office/powerpoint/2010/main" val="2357853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810E1E9A-E921-4174-A0FC-51868D7AC568}" type="slidenum">
              <a:rPr lang="en-US" smtClean="0"/>
              <a:t>26</a:t>
            </a:fld>
            <a:endParaRPr lang="en-US" dirty="0"/>
          </a:p>
        </p:txBody>
      </p:sp>
    </p:spTree>
    <p:extLst>
      <p:ext uri="{BB962C8B-B14F-4D97-AF65-F5344CB8AC3E}">
        <p14:creationId xmlns:p14="http://schemas.microsoft.com/office/powerpoint/2010/main" val="309238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dirty="0"/>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a:xfrm>
            <a:off x="2324100" y="274638"/>
            <a:ext cx="9023350" cy="1143000"/>
          </a:xfrm>
        </p:spPr>
        <p:txBody>
          <a:bodyPr/>
          <a:lstStyle/>
          <a:p>
            <a:r>
              <a:rPr lang="en-US"/>
              <a:t>Click to edit Master title style</a:t>
            </a:r>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EAB7D7-3608-4730-B2E2-670834DF882C}" type="datetimeFigureOut">
              <a:rPr lang="en-US" smtClean="0"/>
              <a:t>9/2/2025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
        <p:nvSpPr>
          <p:cNvPr id="3" name="Picture Placeholder 2"/>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EAB7D7-3608-4730-B2E2-670834DF882C}" type="datetimeFigureOut">
              <a:rPr lang="en-US" smtClean="0"/>
              <a:pPr/>
              <a:t>9/2/2025</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B7BAC7-FE87-40F6-AA24-4F4685D1B022}" type="slidenum">
              <a:rPr lang="en-US" smtClean="0"/>
              <a:t>‹#›</a:t>
            </a:fld>
            <a:endParaRPr lang="en-US" dirty="0"/>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crowe-associates.co.uk/coaching-tools/gibbs-reflective-cycl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crowe-associates.co.uk/coaching-tools/gibbs-reflective-cycl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robsegers.blogspot.com/2014/05/driscoll-model-of-reflection.html" TargetMode="External"/><Relationship Id="rId4" Type="http://schemas.openxmlformats.org/officeDocument/2006/relationships/hyperlink" Target="https://thecvmethod.wordpress.com/2016/10/24/398/"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602038"/>
            <a:ext cx="3547462" cy="1655762"/>
          </a:xfrm>
        </p:spPr>
        <p:txBody>
          <a:bodyPr vert="horz" lIns="91440" tIns="45720" rIns="91440" bIns="45720" rtlCol="0" anchor="t">
            <a:normAutofit/>
          </a:bodyPr>
          <a:lstStyle/>
          <a:p>
            <a:r>
              <a:rPr lang="cy-GB" dirty="0">
                <a:solidFill>
                  <a:srgbClr val="0070C0"/>
                </a:solidFill>
              </a:rPr>
              <a:t>ECIE5007C</a:t>
            </a:r>
          </a:p>
          <a:p>
            <a:r>
              <a:rPr lang="cy-GB" dirty="0">
                <a:solidFill>
                  <a:srgbClr val="0070C0"/>
                </a:solidFill>
              </a:rPr>
              <a:t>Sesiwn 3</a:t>
            </a:r>
          </a:p>
        </p:txBody>
      </p:sp>
      <p:sp>
        <p:nvSpPr>
          <p:cNvPr id="2" name="Title 1"/>
          <p:cNvSpPr>
            <a:spLocks noGrp="1"/>
          </p:cNvSpPr>
          <p:nvPr>
            <p:ph type="ctrTitle"/>
          </p:nvPr>
        </p:nvSpPr>
        <p:spPr>
          <a:xfrm>
            <a:off x="594232" y="2393973"/>
            <a:ext cx="6048652" cy="1116106"/>
          </a:xfrm>
        </p:spPr>
        <p:txBody>
          <a:bodyPr>
            <a:normAutofit fontScale="90000"/>
          </a:bodyPr>
          <a:lstStyle/>
          <a:p>
            <a:r>
              <a:rPr lang="cy-GB" dirty="0"/>
              <a:t>Modelau Adfyfyriol ac </a:t>
            </a:r>
            <a:r>
              <a:rPr lang="cy-GB"/>
              <a:t>Ysgrifennu Adfyfyriol</a:t>
            </a:r>
            <a:endParaRPr lang="cy-GB" dirty="0"/>
          </a:p>
        </p:txBody>
      </p:sp>
      <p:pic>
        <p:nvPicPr>
          <p:cNvPr id="3074" name="Picture 2" descr="A person gazing at their reflection in a rock pool&#1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2878" y="786038"/>
            <a:ext cx="3755066" cy="563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58E71F-4C2C-4AE1-B20A-C52E06ED8842}"/>
              </a:ext>
            </a:extLst>
          </p:cNvPr>
          <p:cNvSpPr>
            <a:spLocks noGrp="1"/>
          </p:cNvSpPr>
          <p:nvPr>
            <p:ph type="title"/>
          </p:nvPr>
        </p:nvSpPr>
        <p:spPr/>
        <p:txBody>
          <a:bodyPr>
            <a:normAutofit fontScale="90000"/>
          </a:bodyPr>
          <a:lstStyle/>
          <a:p>
            <a:r>
              <a:rPr lang="cy-GB" dirty="0"/>
              <a:t>AMCANION Y SESIWN            </a:t>
            </a:r>
            <a:br>
              <a:rPr lang="cy-GB" dirty="0"/>
            </a:br>
            <a:r>
              <a:rPr lang="en-GB" dirty="0"/>
              <a:t>Session Objectives</a:t>
            </a:r>
          </a:p>
        </p:txBody>
      </p:sp>
      <p:sp>
        <p:nvSpPr>
          <p:cNvPr id="5" name="Content Placeholder 4">
            <a:extLst>
              <a:ext uri="{FF2B5EF4-FFF2-40B4-BE49-F238E27FC236}">
                <a16:creationId xmlns:a16="http://schemas.microsoft.com/office/drawing/2014/main" id="{D88AC683-C952-4411-B5D8-295A99832174}"/>
              </a:ext>
            </a:extLst>
          </p:cNvPr>
          <p:cNvSpPr>
            <a:spLocks noGrp="1"/>
          </p:cNvSpPr>
          <p:nvPr>
            <p:ph sz="half" idx="1"/>
          </p:nvPr>
        </p:nvSpPr>
        <p:spPr/>
        <p:txBody>
          <a:bodyPr/>
          <a:lstStyle/>
          <a:p>
            <a:r>
              <a:rPr lang="cy-GB" dirty="0"/>
              <a:t>Erbyn diwedd y sesiwn hon byddwch yn gallu: </a:t>
            </a:r>
          </a:p>
          <a:p>
            <a:pPr lvl="1"/>
            <a:r>
              <a:rPr lang="cy-GB" dirty="0"/>
              <a:t>Gwerthuso’n feirniadol fodelau adfyfyriol allweddol</a:t>
            </a:r>
          </a:p>
          <a:p>
            <a:pPr lvl="1"/>
            <a:r>
              <a:rPr lang="cy-GB" dirty="0"/>
              <a:t>Bod yn gyfarwydd â naws ac arddull ysgrifennu adfyfyriol</a:t>
            </a:r>
          </a:p>
          <a:p>
            <a:pPr lvl="1"/>
            <a:r>
              <a:rPr lang="cy-GB" dirty="0"/>
              <a:t>Trafod sut mae’r modelau adfyfyriol yn ymwneud â datblygu eich brand personol.</a:t>
            </a:r>
          </a:p>
          <a:p>
            <a:endParaRPr lang="cy-GB" dirty="0"/>
          </a:p>
        </p:txBody>
      </p:sp>
      <p:sp>
        <p:nvSpPr>
          <p:cNvPr id="6" name="Content Placeholder 5">
            <a:extLst>
              <a:ext uri="{FF2B5EF4-FFF2-40B4-BE49-F238E27FC236}">
                <a16:creationId xmlns:a16="http://schemas.microsoft.com/office/drawing/2014/main" id="{5C2A76A4-B633-4464-BC3D-6E427710D65D}"/>
              </a:ext>
            </a:extLst>
          </p:cNvPr>
          <p:cNvSpPr>
            <a:spLocks noGrp="1"/>
          </p:cNvSpPr>
          <p:nvPr>
            <p:ph sz="half" idx="2"/>
          </p:nvPr>
        </p:nvSpPr>
        <p:spPr/>
        <p:txBody>
          <a:bodyPr/>
          <a:lstStyle/>
          <a:p>
            <a:r>
              <a:rPr lang="en-GB" dirty="0">
                <a:solidFill>
                  <a:srgbClr val="0070C0"/>
                </a:solidFill>
              </a:rPr>
              <a:t>By the end of this session you will be able to: </a:t>
            </a:r>
          </a:p>
          <a:p>
            <a:pPr lvl="1"/>
            <a:r>
              <a:rPr lang="en-GB" dirty="0">
                <a:solidFill>
                  <a:srgbClr val="0070C0"/>
                </a:solidFill>
              </a:rPr>
              <a:t>Critically evaluate key reflective models</a:t>
            </a:r>
          </a:p>
          <a:p>
            <a:pPr lvl="1"/>
            <a:r>
              <a:rPr lang="en-GB" dirty="0">
                <a:solidFill>
                  <a:srgbClr val="0070C0"/>
                </a:solidFill>
              </a:rPr>
              <a:t>Be familiar with the tone and style of reflective writing</a:t>
            </a:r>
          </a:p>
          <a:p>
            <a:pPr lvl="1"/>
            <a:r>
              <a:rPr lang="en-GB" dirty="0">
                <a:solidFill>
                  <a:srgbClr val="0070C0"/>
                </a:solidFill>
              </a:rPr>
              <a:t>Discuss how the reflective models relate to developing your personal brand.</a:t>
            </a:r>
          </a:p>
        </p:txBody>
      </p:sp>
    </p:spTree>
    <p:extLst>
      <p:ext uri="{BB962C8B-B14F-4D97-AF65-F5344CB8AC3E}">
        <p14:creationId xmlns:p14="http://schemas.microsoft.com/office/powerpoint/2010/main" val="2638721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38E0878-EF7E-3284-E9DB-5EC67BF58DA1}"/>
              </a:ext>
            </a:extLst>
          </p:cNvPr>
          <p:cNvSpPr>
            <a:spLocks noGrp="1"/>
          </p:cNvSpPr>
          <p:nvPr>
            <p:ph idx="1"/>
          </p:nvPr>
        </p:nvSpPr>
        <p:spPr/>
        <p:txBody>
          <a:bodyPr>
            <a:normAutofit/>
          </a:bodyPr>
          <a:lstStyle/>
          <a:p>
            <a:r>
              <a:rPr lang="cy-GB" sz="3200" dirty="0">
                <a:solidFill>
                  <a:srgbClr val="0070C0"/>
                </a:solidFill>
              </a:rPr>
              <a:t>Eich adroddiad adfyfyriol yw eich cyfle i adfyfyrio'n feirniadol a thrafod pa mor dda rydych chi wedi datblygu sgiliau yn ystod y modwl a'ch anghenion datblygu personol (er enghraifft, sut y gallai datblygu'r sgiliau hyn eich cynorthwyo mewn cyflogaeth yn y dyfodol). </a:t>
            </a:r>
          </a:p>
          <a:p>
            <a:endParaRPr lang="cy-GB" sz="3200" dirty="0">
              <a:solidFill>
                <a:srgbClr val="0070C0"/>
              </a:solidFill>
            </a:endParaRPr>
          </a:p>
          <a:p>
            <a:r>
              <a:rPr lang="cy-GB" sz="3200" dirty="0">
                <a:solidFill>
                  <a:srgbClr val="0070C0"/>
                </a:solidFill>
              </a:rPr>
              <a:t>Bydd angen i chi gysylltu eich adfyfyrdod â llenyddiaeth berthnasol ac o leiaf un model adfyfyriol</a:t>
            </a:r>
          </a:p>
        </p:txBody>
      </p:sp>
      <p:sp>
        <p:nvSpPr>
          <p:cNvPr id="3" name="Title 2">
            <a:extLst>
              <a:ext uri="{FF2B5EF4-FFF2-40B4-BE49-F238E27FC236}">
                <a16:creationId xmlns:a16="http://schemas.microsoft.com/office/drawing/2014/main" id="{E7F08D58-D0F6-41DB-66BC-6872BFEF729C}"/>
              </a:ext>
            </a:extLst>
          </p:cNvPr>
          <p:cNvSpPr>
            <a:spLocks noGrp="1"/>
          </p:cNvSpPr>
          <p:nvPr>
            <p:ph type="title"/>
          </p:nvPr>
        </p:nvSpPr>
        <p:spPr>
          <a:xfrm>
            <a:off x="1562100" y="365125"/>
            <a:ext cx="9791700" cy="1325563"/>
          </a:xfrm>
        </p:spPr>
        <p:txBody>
          <a:bodyPr>
            <a:normAutofit fontScale="90000"/>
          </a:bodyPr>
          <a:lstStyle/>
          <a:p>
            <a:br>
              <a:rPr lang="cy-GB" dirty="0"/>
            </a:br>
            <a:r>
              <a:rPr lang="cy-GB" dirty="0"/>
              <a:t>Asesiad 2: </a:t>
            </a:r>
            <a:r>
              <a:rPr lang="cy-GB" b="1" dirty="0"/>
              <a:t>Ysgrifennu adfyfyrdod</a:t>
            </a:r>
            <a:br>
              <a:rPr lang="cy-GB" dirty="0"/>
            </a:br>
            <a:r>
              <a:rPr lang="cy-GB" dirty="0"/>
              <a:t>I’w gyflwyno 02/11/2025         2000 o eiriau</a:t>
            </a:r>
            <a:br>
              <a:rPr lang="cy-GB" dirty="0"/>
            </a:br>
            <a:endParaRPr lang="cy-GB" dirty="0"/>
          </a:p>
        </p:txBody>
      </p:sp>
    </p:spTree>
    <p:extLst>
      <p:ext uri="{BB962C8B-B14F-4D97-AF65-F5344CB8AC3E}">
        <p14:creationId xmlns:p14="http://schemas.microsoft.com/office/powerpoint/2010/main" val="4096901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br>
              <a:rPr lang="cy-GB" sz="4400" b="1" i="1" dirty="0">
                <a:effectLst/>
                <a:latin typeface="Arial" panose="020B0604020202020204" pitchFamily="34" charset="0"/>
                <a:ea typeface="Times New Roman" panose="02020603050405020304" pitchFamily="18" charset="0"/>
                <a:cs typeface="Arial" panose="020B0604020202020204" pitchFamily="34" charset="0"/>
              </a:rPr>
            </a:br>
            <a:r>
              <a:rPr lang="cy-GB" sz="4400" b="1" i="1" dirty="0">
                <a:effectLst/>
                <a:latin typeface="Arial" panose="020B0604020202020204" pitchFamily="34" charset="0"/>
                <a:ea typeface="Times New Roman" panose="02020603050405020304" pitchFamily="18" charset="0"/>
                <a:cs typeface="Arial" panose="020B0604020202020204" pitchFamily="34" charset="0"/>
              </a:rPr>
              <a:t>Dylai eich darn adfyfyriol gynnwys y canlynol:</a:t>
            </a:r>
            <a:br>
              <a:rPr lang="cy-GB" sz="4400" b="1" i="1" dirty="0">
                <a:effectLst/>
                <a:latin typeface="Arial" panose="020B0604020202020204" pitchFamily="34" charset="0"/>
                <a:ea typeface="Times New Roman" panose="02020603050405020304" pitchFamily="18" charset="0"/>
                <a:cs typeface="Times New Roman" panose="02020603050405020304" pitchFamily="18" charset="0"/>
              </a:rPr>
            </a:br>
            <a:endParaRPr lang="cy-GB" dirty="0"/>
          </a:p>
        </p:txBody>
      </p:sp>
      <p:sp>
        <p:nvSpPr>
          <p:cNvPr id="5" name="Content Placeholder 4">
            <a:extLst>
              <a:ext uri="{FF2B5EF4-FFF2-40B4-BE49-F238E27FC236}">
                <a16:creationId xmlns:a16="http://schemas.microsoft.com/office/drawing/2014/main" id="{1475DE39-E969-6D4A-430F-C65CCAA3C428}"/>
              </a:ext>
            </a:extLst>
          </p:cNvPr>
          <p:cNvSpPr>
            <a:spLocks noGrp="1"/>
          </p:cNvSpPr>
          <p:nvPr>
            <p:ph idx="1"/>
          </p:nvPr>
        </p:nvSpPr>
        <p:spPr>
          <a:xfrm>
            <a:off x="924233" y="1825625"/>
            <a:ext cx="10707328" cy="4493113"/>
          </a:xfrm>
        </p:spPr>
        <p:txBody>
          <a:bodyPr>
            <a:normAutofit fontScale="25000" lnSpcReduction="20000"/>
          </a:bodyPr>
          <a:lstStyle/>
          <a:p>
            <a:pPr marL="0" lvl="0" indent="0">
              <a:lnSpc>
                <a:spcPct val="200000"/>
              </a:lnSpc>
              <a:buNone/>
            </a:pPr>
            <a:r>
              <a:rPr lang="cy-GB" sz="6200" dirty="0">
                <a:latin typeface="Arial" panose="020B0604020202020204" pitchFamily="34" charset="0"/>
                <a:ea typeface="Times New Roman" panose="02020603050405020304" pitchFamily="18" charset="0"/>
                <a:cs typeface="Times New Roman" panose="02020603050405020304" pitchFamily="18" charset="0"/>
              </a:rPr>
              <a:t>- </a:t>
            </a: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Cyflwyniad i'r model adfyfyriol y byddwch chi'n ei ddefnyddio</a:t>
            </a:r>
            <a:endParaRPr lang="cy-GB" sz="6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Cyflwyniad byr i'r modwl, eich disgwyliadau a’ch meddyliau cychwynnol</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Sut roeddech chi'n teimlo ynglŷn â datblygu eich sgiliau cyflogadwyedd cyfredol a'ch 'brand personol' ymhellach </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Eich ymgysylltiad a'ch cyfranogiad mewn sesiynau</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Unrhyw heriau? Pam? Meysydd rydych chi'n teimlo rydych wedi llwyddo ynddynt fwyaf. A oes unrhyw beth oedd yn peri trafferth i chi?</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Sut mae'r modwl hwn wedi eich helpu i symud ymlaen o ran nodi llwybr cynnydd gyrfaol?</a:t>
            </a:r>
          </a:p>
          <a:p>
            <a:pPr marL="342900" lvl="0" indent="-342900">
              <a:lnSpc>
                <a:spcPct val="200000"/>
              </a:lnSpc>
              <a:buFont typeface="Arial" panose="020B0604020202020204" pitchFamily="34" charset="0"/>
              <a:buChar char="-"/>
            </a:pPr>
            <a:r>
              <a:rPr lang="cy-GB" sz="6200" dirty="0">
                <a:solidFill>
                  <a:srgbClr val="0070C0"/>
                </a:solidFill>
                <a:latin typeface="Arial" panose="020B0604020202020204" pitchFamily="34" charset="0"/>
                <a:ea typeface="Times New Roman" panose="02020603050405020304" pitchFamily="18" charset="0"/>
                <a:cs typeface="Arial" panose="020B0604020202020204" pitchFamily="34" charset="0"/>
              </a:rPr>
              <a:t>Unrhyw sgiliau pellach y mae angen i chi eu datblygu ar ôl y modwl hwn a fydd yn eich helpu i gael cyfleoedd cyflogaeth?  									</a:t>
            </a:r>
            <a:r>
              <a:rPr lang="cy-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(2000 o eiriau) </a:t>
            </a:r>
            <a:endParaRPr lang="cy-GB" sz="3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cy-GB" dirty="0"/>
          </a:p>
        </p:txBody>
      </p:sp>
    </p:spTree>
    <p:extLst>
      <p:ext uri="{BB962C8B-B14F-4D97-AF65-F5344CB8AC3E}">
        <p14:creationId xmlns:p14="http://schemas.microsoft.com/office/powerpoint/2010/main" val="2917558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cy-GB" dirty="0"/>
          </a:p>
        </p:txBody>
      </p:sp>
      <p:pic>
        <p:nvPicPr>
          <p:cNvPr id="2050" name="Picture 2" descr="A quotation from John Dewey about self-refl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7892" y="365126"/>
            <a:ext cx="10117854" cy="5693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2876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EC1DC-2C40-4861-A69E-AE022C106CCE}"/>
              </a:ext>
            </a:extLst>
          </p:cNvPr>
          <p:cNvSpPr>
            <a:spLocks noGrp="1"/>
          </p:cNvSpPr>
          <p:nvPr>
            <p:ph type="title"/>
          </p:nvPr>
        </p:nvSpPr>
        <p:spPr/>
        <p:txBody>
          <a:bodyPr>
            <a:normAutofit fontScale="90000"/>
          </a:bodyPr>
          <a:lstStyle/>
          <a:p>
            <a:r>
              <a:rPr lang="cy-GB" dirty="0"/>
              <a:t>DAMCANIAETHWYR ALLWEDDOL</a:t>
            </a:r>
            <a:br>
              <a:rPr lang="cy-GB" dirty="0"/>
            </a:br>
            <a:r>
              <a:rPr lang="en-GB" dirty="0"/>
              <a:t>Key Theorists</a:t>
            </a:r>
          </a:p>
        </p:txBody>
      </p:sp>
      <p:sp>
        <p:nvSpPr>
          <p:cNvPr id="3" name="Content Placeholder 2">
            <a:extLst>
              <a:ext uri="{FF2B5EF4-FFF2-40B4-BE49-F238E27FC236}">
                <a16:creationId xmlns:a16="http://schemas.microsoft.com/office/drawing/2014/main" id="{9CEE5664-152C-4DF5-A7E2-8F35A8702A8F}"/>
              </a:ext>
            </a:extLst>
          </p:cNvPr>
          <p:cNvSpPr>
            <a:spLocks noGrp="1"/>
          </p:cNvSpPr>
          <p:nvPr>
            <p:ph sz="half" idx="1"/>
          </p:nvPr>
        </p:nvSpPr>
        <p:spPr/>
        <p:txBody>
          <a:bodyPr/>
          <a:lstStyle/>
          <a:p>
            <a:endParaRPr lang="cy-GB" dirty="0"/>
          </a:p>
          <a:p>
            <a:r>
              <a:rPr lang="cy-GB" dirty="0"/>
              <a:t>Gibbs (1988)</a:t>
            </a:r>
          </a:p>
          <a:p>
            <a:r>
              <a:rPr lang="cy-GB" dirty="0"/>
              <a:t>Kolb (1984)</a:t>
            </a:r>
          </a:p>
          <a:p>
            <a:r>
              <a:rPr lang="cy-GB" dirty="0"/>
              <a:t>Schön (1991)</a:t>
            </a:r>
          </a:p>
          <a:p>
            <a:r>
              <a:rPr lang="cy-GB" dirty="0"/>
              <a:t>Driscoll (1994)</a:t>
            </a:r>
          </a:p>
          <a:p>
            <a:r>
              <a:rPr lang="cy-GB" dirty="0" err="1"/>
              <a:t>Jasper</a:t>
            </a:r>
            <a:r>
              <a:rPr lang="cy-GB" dirty="0"/>
              <a:t> (2013)</a:t>
            </a:r>
          </a:p>
          <a:p>
            <a:endParaRPr lang="cy-GB" dirty="0"/>
          </a:p>
          <a:p>
            <a:endParaRPr lang="cy-GB" dirty="0"/>
          </a:p>
        </p:txBody>
      </p:sp>
      <p:sp>
        <p:nvSpPr>
          <p:cNvPr id="4" name="Content Placeholder 3">
            <a:extLst>
              <a:ext uri="{FF2B5EF4-FFF2-40B4-BE49-F238E27FC236}">
                <a16:creationId xmlns:a16="http://schemas.microsoft.com/office/drawing/2014/main" id="{83C813E7-D564-4E3C-A759-3D8B150342CD}"/>
              </a:ext>
            </a:extLst>
          </p:cNvPr>
          <p:cNvSpPr>
            <a:spLocks noGrp="1"/>
          </p:cNvSpPr>
          <p:nvPr>
            <p:ph sz="half" idx="2"/>
          </p:nvPr>
        </p:nvSpPr>
        <p:spPr/>
        <p:txBody>
          <a:bodyPr/>
          <a:lstStyle/>
          <a:p>
            <a:endParaRPr lang="cy-GB" dirty="0"/>
          </a:p>
          <a:p>
            <a:r>
              <a:rPr lang="cy-GB" dirty="0">
                <a:solidFill>
                  <a:srgbClr val="0070C0"/>
                </a:solidFill>
              </a:rPr>
              <a:t>Gibbs (1988)</a:t>
            </a:r>
          </a:p>
          <a:p>
            <a:r>
              <a:rPr lang="cy-GB" dirty="0">
                <a:solidFill>
                  <a:srgbClr val="0070C0"/>
                </a:solidFill>
              </a:rPr>
              <a:t>Kolb (1984)</a:t>
            </a:r>
          </a:p>
          <a:p>
            <a:r>
              <a:rPr lang="cy-GB" dirty="0">
                <a:solidFill>
                  <a:srgbClr val="0070C0"/>
                </a:solidFill>
              </a:rPr>
              <a:t>Schön (1991)</a:t>
            </a:r>
          </a:p>
          <a:p>
            <a:r>
              <a:rPr lang="cy-GB" dirty="0">
                <a:solidFill>
                  <a:srgbClr val="0070C0"/>
                </a:solidFill>
              </a:rPr>
              <a:t>Driscoll (1994)</a:t>
            </a:r>
          </a:p>
          <a:p>
            <a:r>
              <a:rPr lang="cy-GB" dirty="0" err="1">
                <a:solidFill>
                  <a:srgbClr val="0070C0"/>
                </a:solidFill>
              </a:rPr>
              <a:t>Jasper</a:t>
            </a:r>
            <a:r>
              <a:rPr lang="cy-GB" dirty="0">
                <a:solidFill>
                  <a:srgbClr val="0070C0"/>
                </a:solidFill>
              </a:rPr>
              <a:t> (2013)</a:t>
            </a:r>
          </a:p>
          <a:p>
            <a:endParaRPr lang="cy-GB" dirty="0"/>
          </a:p>
          <a:p>
            <a:endParaRPr lang="cy-GB" dirty="0"/>
          </a:p>
        </p:txBody>
      </p:sp>
    </p:spTree>
    <p:extLst>
      <p:ext uri="{BB962C8B-B14F-4D97-AF65-F5344CB8AC3E}">
        <p14:creationId xmlns:p14="http://schemas.microsoft.com/office/powerpoint/2010/main" val="2591979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9582F6E-EB25-4B76-BE5E-CD77A65DA25E}"/>
              </a:ext>
            </a:extLst>
          </p:cNvPr>
          <p:cNvSpPr>
            <a:spLocks noGrp="1"/>
          </p:cNvSpPr>
          <p:nvPr>
            <p:ph sz="half" idx="2"/>
          </p:nvPr>
        </p:nvSpPr>
        <p:spPr>
          <a:xfrm>
            <a:off x="6598920" y="1825625"/>
            <a:ext cx="4754880" cy="4351338"/>
          </a:xfrm>
        </p:spPr>
        <p:txBody>
          <a:bodyPr vert="horz" lIns="91440" tIns="45720" rIns="91440" bIns="45720" rtlCol="0">
            <a:normAutofit/>
          </a:bodyPr>
          <a:lstStyle/>
          <a:p>
            <a:endParaRPr lang="cy-GB" dirty="0"/>
          </a:p>
          <a:p>
            <a:r>
              <a:rPr lang="cy-GB" dirty="0"/>
              <a:t>Beth wyddoch chi am Gibbs?</a:t>
            </a:r>
          </a:p>
          <a:p>
            <a:endParaRPr lang="cy-GB" dirty="0"/>
          </a:p>
          <a:p>
            <a:r>
              <a:rPr lang="en-GB" dirty="0"/>
              <a:t>What do you know about Gibbs?</a:t>
            </a:r>
          </a:p>
          <a:p>
            <a:endParaRPr lang="cy-GB" dirty="0"/>
          </a:p>
          <a:p>
            <a:endParaRPr lang="cy-GB" dirty="0"/>
          </a:p>
        </p:txBody>
      </p:sp>
      <p:pic>
        <p:nvPicPr>
          <p:cNvPr id="1026" name="Picture 2" descr="gibbs_reflective_cycle">
            <a:extLst>
              <a:ext uri="{FF2B5EF4-FFF2-40B4-BE49-F238E27FC236}">
                <a16:creationId xmlns:a16="http://schemas.microsoft.com/office/drawing/2014/main" id="{1C78C12E-F182-28AB-3BE9-E9651C2DB7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56869" y="1825625"/>
            <a:ext cx="4380541" cy="4351338"/>
          </a:xfrm>
          <a:prstGeom prst="rect">
            <a:avLst/>
          </a:prstGeom>
          <a:solidFill>
            <a:srgbClr val="FFFFFF"/>
          </a:solidFill>
        </p:spPr>
      </p:pic>
      <p:sp>
        <p:nvSpPr>
          <p:cNvPr id="2" name="Title 1">
            <a:extLst>
              <a:ext uri="{FF2B5EF4-FFF2-40B4-BE49-F238E27FC236}">
                <a16:creationId xmlns:a16="http://schemas.microsoft.com/office/drawing/2014/main" id="{4A7F86EA-AB60-4AF3-BB04-42EABEA3D126}"/>
              </a:ext>
            </a:extLst>
          </p:cNvPr>
          <p:cNvSpPr>
            <a:spLocks noGrp="1"/>
          </p:cNvSpPr>
          <p:nvPr>
            <p:ph type="title"/>
          </p:nvPr>
        </p:nvSpPr>
        <p:spPr>
          <a:xfrm>
            <a:off x="2324100" y="365125"/>
            <a:ext cx="9029700" cy="1325563"/>
          </a:xfrm>
        </p:spPr>
        <p:txBody>
          <a:bodyPr vert="horz" lIns="91440" tIns="45720" rIns="91440" bIns="45720" rtlCol="0" anchor="ctr">
            <a:normAutofit/>
          </a:bodyPr>
          <a:lstStyle/>
          <a:p>
            <a:r>
              <a:rPr lang="cy-GB" dirty="0"/>
              <a:t>Gibbs (1988)</a:t>
            </a:r>
          </a:p>
        </p:txBody>
      </p:sp>
      <p:sp>
        <p:nvSpPr>
          <p:cNvPr id="7" name="TextBox 6">
            <a:extLst>
              <a:ext uri="{FF2B5EF4-FFF2-40B4-BE49-F238E27FC236}">
                <a16:creationId xmlns:a16="http://schemas.microsoft.com/office/drawing/2014/main" id="{238DA7E7-1E50-5AC0-0DC1-C2C3CEDA211C}"/>
              </a:ext>
            </a:extLst>
          </p:cNvPr>
          <p:cNvSpPr txBox="1"/>
          <p:nvPr/>
        </p:nvSpPr>
        <p:spPr>
          <a:xfrm>
            <a:off x="1532709" y="6414572"/>
            <a:ext cx="3335382" cy="369332"/>
          </a:xfrm>
          <a:prstGeom prst="rect">
            <a:avLst/>
          </a:prstGeom>
          <a:noFill/>
          <a:ln>
            <a:solidFill>
              <a:schemeClr val="bg2"/>
            </a:solidFill>
          </a:ln>
        </p:spPr>
        <p:txBody>
          <a:bodyPr wrap="square" rtlCol="0" anchor="ctr" anchorCtr="1">
            <a:spAutoFit/>
          </a:bodyPr>
          <a:lstStyle/>
          <a:p>
            <a:r>
              <a:rPr lang="en-GB" dirty="0">
                <a:solidFill>
                  <a:srgbClr val="0070C0"/>
                </a:solidFill>
              </a:rPr>
              <a:t>Crow Associates ltd, </a:t>
            </a:r>
            <a:r>
              <a:rPr lang="cy-GB" dirty="0">
                <a:solidFill>
                  <a:srgbClr val="0070C0"/>
                </a:solidFill>
              </a:rPr>
              <a:t>dim dyddiad</a:t>
            </a:r>
          </a:p>
        </p:txBody>
      </p:sp>
      <p:sp>
        <p:nvSpPr>
          <p:cNvPr id="8" name="Action Button: Document 7">
            <a:hlinkClick r:id="rId4" highlightClick="1"/>
            <a:extLst>
              <a:ext uri="{FF2B5EF4-FFF2-40B4-BE49-F238E27FC236}">
                <a16:creationId xmlns:a16="http://schemas.microsoft.com/office/drawing/2014/main" id="{256EAC02-CE00-44D9-0E70-842C8A34C37C}"/>
              </a:ext>
            </a:extLst>
          </p:cNvPr>
          <p:cNvSpPr/>
          <p:nvPr/>
        </p:nvSpPr>
        <p:spPr>
          <a:xfrm>
            <a:off x="7341326" y="4998720"/>
            <a:ext cx="862148" cy="827314"/>
          </a:xfrm>
          <a:prstGeom prst="actionButtonDocumen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spTree>
    <p:extLst>
      <p:ext uri="{BB962C8B-B14F-4D97-AF65-F5344CB8AC3E}">
        <p14:creationId xmlns:p14="http://schemas.microsoft.com/office/powerpoint/2010/main" val="2307017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6D465-8C72-4248-BD65-2BCB6F296B41}"/>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cy-GB" dirty="0"/>
              <a:t>Kolb (1988)</a:t>
            </a:r>
          </a:p>
        </p:txBody>
      </p:sp>
      <p:pic>
        <p:nvPicPr>
          <p:cNvPr id="6" name="Content Placeholder 5" descr="Timeline&#10;&#10;Description automatically generated">
            <a:extLst>
              <a:ext uri="{FF2B5EF4-FFF2-40B4-BE49-F238E27FC236}">
                <a16:creationId xmlns:a16="http://schemas.microsoft.com/office/drawing/2014/main" id="{71A5B123-790D-4474-8EDD-3D5668CDE662}"/>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Lst>
          </a:blip>
          <a:srcRect l="3586" r="942" b="4"/>
          <a:stretch/>
        </p:blipFill>
        <p:spPr>
          <a:xfrm>
            <a:off x="452154" y="1116344"/>
            <a:ext cx="6297896" cy="5046218"/>
          </a:xfrm>
          <a:prstGeom prst="rect">
            <a:avLst/>
          </a:prstGeom>
        </p:spPr>
      </p:pic>
      <p:sp>
        <p:nvSpPr>
          <p:cNvPr id="4" name="Content Placeholder 3">
            <a:extLst>
              <a:ext uri="{FF2B5EF4-FFF2-40B4-BE49-F238E27FC236}">
                <a16:creationId xmlns:a16="http://schemas.microsoft.com/office/drawing/2014/main" id="{A85D8ED3-5710-49DA-921C-0BF8F702D553}"/>
              </a:ext>
            </a:extLst>
          </p:cNvPr>
          <p:cNvSpPr>
            <a:spLocks noGrp="1"/>
          </p:cNvSpPr>
          <p:nvPr>
            <p:ph sz="half" idx="2"/>
          </p:nvPr>
        </p:nvSpPr>
        <p:spPr>
          <a:xfrm>
            <a:off x="7218029" y="2015732"/>
            <a:ext cx="4973668" cy="3450613"/>
          </a:xfrm>
        </p:spPr>
        <p:txBody>
          <a:bodyPr vert="horz" lIns="91440" tIns="45720" rIns="91440" bIns="45720" rtlCol="0" anchor="t">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sz="2400" dirty="0">
                <a:solidFill>
                  <a:prstClr val="black"/>
                </a:solidFill>
              </a:rPr>
              <a:t>Manteision</a:t>
            </a:r>
            <a:r>
              <a:rPr kumimoji="0" lang="cy-GB" sz="2400" b="0" i="0" u="none" strike="noStrike" kern="1200" cap="none" spc="0" normalizeH="0" baseline="0" noProof="0" dirty="0">
                <a:ln>
                  <a:noFill/>
                </a:ln>
                <a:solidFill>
                  <a:prstClr val="black"/>
                </a:solidFill>
                <a:effectLst/>
                <a:uLnTx/>
                <a:uFillTx/>
                <a:ea typeface="+mn-ea"/>
                <a:cs typeface="+mn-cs"/>
              </a:rPr>
              <a:t> </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lang="cy-GB" dirty="0">
                <a:solidFill>
                  <a:prstClr val="black"/>
                </a:solidFill>
              </a:rPr>
              <a:t>Man </a:t>
            </a:r>
            <a:r>
              <a:rPr kumimoji="0" lang="cy-GB" b="0" i="0" u="none" strike="noStrike" kern="1200" cap="none" spc="0" normalizeH="0" baseline="0" noProof="0" dirty="0">
                <a:ln>
                  <a:noFill/>
                </a:ln>
                <a:solidFill>
                  <a:prstClr val="black"/>
                </a:solidFill>
                <a:effectLst/>
                <a:uLnTx/>
                <a:uFillTx/>
                <a:ea typeface="+mn-ea"/>
                <a:cs typeface="+mn-cs"/>
              </a:rPr>
              <a:t>cychwyn sylfaenol? Yn cynnwys gwneud, gofyn sut / pam, gwneud dyfarniad, profi.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sz="2400" dirty="0">
                <a:solidFill>
                  <a:prstClr val="black"/>
                </a:solidFill>
              </a:rPr>
              <a:t>Anfanteision</a:t>
            </a:r>
            <a:endParaRPr kumimoji="0" lang="cy-GB" sz="2400" b="0" i="0" u="none" strike="noStrike" kern="1200" cap="none" spc="0" normalizeH="0" baseline="0" noProof="0" dirty="0">
              <a:ln>
                <a:noFill/>
              </a:ln>
              <a:solidFill>
                <a:prstClr val="black"/>
              </a:solidFill>
              <a:effectLst/>
              <a:uLnTx/>
              <a:uFillTx/>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b="0" i="0" u="none" strike="noStrike" kern="1200" cap="none" spc="0" normalizeH="0" baseline="0" noProof="0" dirty="0">
                <a:ln>
                  <a:noFill/>
                </a:ln>
                <a:solidFill>
                  <a:prstClr val="black"/>
                </a:solidFill>
                <a:effectLst/>
                <a:uLnTx/>
                <a:uFillTx/>
                <a:ea typeface="+mn-ea"/>
                <a:cs typeface="+mn-cs"/>
              </a:rPr>
              <a:t>Adfyfyrio arwynebol – dim cyfeiriad at feddwl yn feirniadol/ dadansoddi /tybiaethau</a:t>
            </a:r>
          </a:p>
          <a:p>
            <a:r>
              <a:rPr lang="en-GB" sz="2400" dirty="0"/>
              <a:t>Pros </a:t>
            </a:r>
          </a:p>
          <a:p>
            <a:pPr lvl="1"/>
            <a:r>
              <a:rPr lang="en-GB" dirty="0"/>
              <a:t>Basic starter? Consists of doing, asking how/why, making judgement, testing out.	</a:t>
            </a:r>
          </a:p>
          <a:p>
            <a:r>
              <a:rPr lang="en-GB" dirty="0"/>
              <a:t>Cons</a:t>
            </a:r>
          </a:p>
          <a:p>
            <a:pPr lvl="1"/>
            <a:r>
              <a:rPr lang="en-GB" dirty="0"/>
              <a:t>superficial reflection- no referral to critical thinking/analysis/assumptions</a:t>
            </a:r>
          </a:p>
        </p:txBody>
      </p:sp>
      <p:sp>
        <p:nvSpPr>
          <p:cNvPr id="3" name="TextBox 2">
            <a:extLst>
              <a:ext uri="{FF2B5EF4-FFF2-40B4-BE49-F238E27FC236}">
                <a16:creationId xmlns:a16="http://schemas.microsoft.com/office/drawing/2014/main" id="{6D70B94C-2269-A69B-3CA2-EF28F93CAF74}"/>
              </a:ext>
            </a:extLst>
          </p:cNvPr>
          <p:cNvSpPr txBox="1"/>
          <p:nvPr/>
        </p:nvSpPr>
        <p:spPr>
          <a:xfrm>
            <a:off x="2476500" y="6400284"/>
            <a:ext cx="2609850" cy="369332"/>
          </a:xfrm>
          <a:prstGeom prst="rect">
            <a:avLst/>
          </a:prstGeom>
          <a:noFill/>
          <a:ln>
            <a:solidFill>
              <a:schemeClr val="bg2"/>
            </a:solidFill>
          </a:ln>
        </p:spPr>
        <p:txBody>
          <a:bodyPr wrap="square" rtlCol="0" anchor="ctr" anchorCtr="1">
            <a:spAutoFit/>
          </a:bodyPr>
          <a:lstStyle/>
          <a:p>
            <a:r>
              <a:rPr lang="en-GB" dirty="0"/>
              <a:t>Skillshub, 2017</a:t>
            </a:r>
            <a:endParaRPr lang="en-US" dirty="0"/>
          </a:p>
        </p:txBody>
      </p:sp>
    </p:spTree>
    <p:extLst>
      <p:ext uri="{BB962C8B-B14F-4D97-AF65-F5344CB8AC3E}">
        <p14:creationId xmlns:p14="http://schemas.microsoft.com/office/powerpoint/2010/main" val="3741330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178B2-BDB0-4C48-BF65-F3DD80647DE6}"/>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cy-GB" dirty="0"/>
              <a:t>Schön (1991)</a:t>
            </a:r>
          </a:p>
        </p:txBody>
      </p:sp>
      <p:sp>
        <p:nvSpPr>
          <p:cNvPr id="4" name="Content Placeholder 3">
            <a:extLst>
              <a:ext uri="{FF2B5EF4-FFF2-40B4-BE49-F238E27FC236}">
                <a16:creationId xmlns:a16="http://schemas.microsoft.com/office/drawing/2014/main" id="{987BC5E8-CE9E-4908-95C7-4423789BE9D2}"/>
              </a:ext>
            </a:extLst>
          </p:cNvPr>
          <p:cNvSpPr>
            <a:spLocks noGrp="1"/>
          </p:cNvSpPr>
          <p:nvPr>
            <p:ph sz="half" idx="2"/>
          </p:nvPr>
        </p:nvSpPr>
        <p:spPr>
          <a:xfrm>
            <a:off x="350809" y="2015732"/>
            <a:ext cx="4627296" cy="3450613"/>
          </a:xfrm>
        </p:spPr>
        <p:txBody>
          <a:bodyPr vert="horz" lIns="91440" tIns="45720" rIns="91440" bIns="45720" rtlCol="0" anchor="t">
            <a:normAutofit fontScale="62500" lnSpcReduction="20000"/>
          </a:bodyPr>
          <a:lstStyle/>
          <a:p>
            <a:r>
              <a:rPr lang="cy-GB" dirty="0"/>
              <a:t>Manteision</a:t>
            </a:r>
          </a:p>
          <a:p>
            <a:pPr lvl="1"/>
            <a:r>
              <a:rPr lang="cy-GB" dirty="0"/>
              <a:t>Model proffesiynol: ennill sgiliau proffesiynol a chynyddu hyder proffesiynol.</a:t>
            </a:r>
          </a:p>
          <a:p>
            <a:r>
              <a:rPr lang="cy-GB" dirty="0"/>
              <a:t>Anfanteision</a:t>
            </a:r>
          </a:p>
          <a:p>
            <a:pPr lvl="1"/>
            <a:r>
              <a:rPr lang="cy-GB" dirty="0"/>
              <a:t>Yn rhoi sylw i’r gwahaniaeth rhwng y ddau fath o adfyfyrio ond ddim yn rhoi cyfarwyddyd helaeth ynghylch cyflawni’r naill na’r llall</a:t>
            </a:r>
          </a:p>
          <a:p>
            <a:r>
              <a:rPr lang="en-GB" b="1" dirty="0">
                <a:solidFill>
                  <a:srgbClr val="0070C0"/>
                </a:solidFill>
              </a:rPr>
              <a:t>Pros</a:t>
            </a:r>
          </a:p>
          <a:p>
            <a:pPr lvl="1"/>
            <a:r>
              <a:rPr lang="en-GB" b="1" dirty="0">
                <a:solidFill>
                  <a:srgbClr val="0070C0"/>
                </a:solidFill>
              </a:rPr>
              <a:t>Professional model: gaining professional artistry and increasing professional confidence.</a:t>
            </a:r>
          </a:p>
          <a:p>
            <a:r>
              <a:rPr lang="en-GB" b="1" dirty="0">
                <a:solidFill>
                  <a:srgbClr val="0070C0"/>
                </a:solidFill>
              </a:rPr>
              <a:t>Cons</a:t>
            </a:r>
          </a:p>
          <a:p>
            <a:pPr lvl="1"/>
            <a:r>
              <a:rPr lang="en-GB" b="1" dirty="0">
                <a:solidFill>
                  <a:srgbClr val="0070C0"/>
                </a:solidFill>
              </a:rPr>
              <a:t>highlights the difference between the two types of reflection but does not provide extensive guidance for carrying out either</a:t>
            </a:r>
          </a:p>
        </p:txBody>
      </p:sp>
      <p:pic>
        <p:nvPicPr>
          <p:cNvPr id="6" name="Content Placeholder 5" descr="A diagram explaining Schon's Reflection in action and Reflection on action (1991)">
            <a:extLst>
              <a:ext uri="{FF2B5EF4-FFF2-40B4-BE49-F238E27FC236}">
                <a16:creationId xmlns:a16="http://schemas.microsoft.com/office/drawing/2014/main" id="{B2E3E10D-D32B-467E-A64D-EB73135685F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096000" y="1558019"/>
            <a:ext cx="4821551" cy="2982823"/>
          </a:xfrm>
          <a:prstGeom prst="rect">
            <a:avLst/>
          </a:prstGeom>
        </p:spPr>
      </p:pic>
      <p:sp>
        <p:nvSpPr>
          <p:cNvPr id="3" name="Rectangle 2">
            <a:extLst>
              <a:ext uri="{FF2B5EF4-FFF2-40B4-BE49-F238E27FC236}">
                <a16:creationId xmlns:a16="http://schemas.microsoft.com/office/drawing/2014/main" id="{692EB018-F22F-5F75-20B3-9C4B1EB2F3C3}"/>
              </a:ext>
            </a:extLst>
          </p:cNvPr>
          <p:cNvSpPr/>
          <p:nvPr/>
        </p:nvSpPr>
        <p:spPr>
          <a:xfrm>
            <a:off x="5253644" y="5246703"/>
            <a:ext cx="3961377" cy="479394"/>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srgbClr val="0070C0"/>
                </a:solidFill>
              </a:rPr>
              <a:t>Lifelong Learning with OT (n.d) dyfynnwyd yn Read, 2022, wordpress)</a:t>
            </a:r>
            <a:endParaRPr lang="en-US" dirty="0">
              <a:solidFill>
                <a:srgbClr val="0070C0"/>
              </a:solidFill>
            </a:endParaRPr>
          </a:p>
        </p:txBody>
      </p:sp>
    </p:spTree>
    <p:extLst>
      <p:ext uri="{BB962C8B-B14F-4D97-AF65-F5344CB8AC3E}">
        <p14:creationId xmlns:p14="http://schemas.microsoft.com/office/powerpoint/2010/main" val="2822151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EE50E-12AC-466F-92B8-C97D6B2DF6DB}"/>
              </a:ext>
            </a:extLst>
          </p:cNvPr>
          <p:cNvSpPr>
            <a:spLocks noGrp="1"/>
          </p:cNvSpPr>
          <p:nvPr>
            <p:ph type="title"/>
          </p:nvPr>
        </p:nvSpPr>
        <p:spPr>
          <a:xfrm>
            <a:off x="7218030" y="804520"/>
            <a:ext cx="3520367" cy="1049235"/>
          </a:xfrm>
        </p:spPr>
        <p:txBody>
          <a:bodyPr vert="horz" lIns="91440" tIns="45720" rIns="91440" bIns="45720" rtlCol="0" anchor="t">
            <a:normAutofit fontScale="90000"/>
          </a:bodyPr>
          <a:lstStyle/>
          <a:p>
            <a:r>
              <a:rPr lang="cy-GB" dirty="0"/>
              <a:t>Driscoll (1994)</a:t>
            </a:r>
          </a:p>
        </p:txBody>
      </p:sp>
      <p:pic>
        <p:nvPicPr>
          <p:cNvPr id="1026" name="Picture 2" descr="A diagram showing Driscoll's Experiential Learning Cycle (1994)">
            <a:extLst>
              <a:ext uri="{FF2B5EF4-FFF2-40B4-BE49-F238E27FC236}">
                <a16:creationId xmlns:a16="http://schemas.microsoft.com/office/drawing/2014/main" id="{2B5B5229-C843-45C9-A570-481DAC3203D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12605" y="1116345"/>
            <a:ext cx="4542384" cy="386617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F7E1ADB-1EE0-4DB1-AEFA-78966E74BDFF}"/>
              </a:ext>
            </a:extLst>
          </p:cNvPr>
          <p:cNvSpPr>
            <a:spLocks noGrp="1"/>
          </p:cNvSpPr>
          <p:nvPr>
            <p:ph sz="half" idx="2"/>
          </p:nvPr>
        </p:nvSpPr>
        <p:spPr>
          <a:xfrm>
            <a:off x="7218028" y="2015732"/>
            <a:ext cx="4778440" cy="3450613"/>
          </a:xfrm>
        </p:spPr>
        <p:txBody>
          <a:bodyPr vert="horz" lIns="91440" tIns="45720" rIns="91440" bIns="45720" rtlCol="0" anchor="t">
            <a:normAutofit fontScale="70000" lnSpcReduction="20000"/>
          </a:bodyPr>
          <a:lstStyle/>
          <a:p>
            <a:r>
              <a:rPr lang="cy-GB" dirty="0"/>
              <a:t>Manteision</a:t>
            </a:r>
          </a:p>
          <a:p>
            <a:pPr lvl="1"/>
            <a:r>
              <a:rPr lang="cy-GB" dirty="0"/>
              <a:t>Hawdd ei gofio pan rydych ar hyd y lle, gan ddefnyddio’r cwestiynau syml “Beth? Beth felly? Beth nawr?”</a:t>
            </a:r>
          </a:p>
          <a:p>
            <a:r>
              <a:rPr lang="cy-GB" dirty="0"/>
              <a:t>Anfanteision</a:t>
            </a:r>
          </a:p>
          <a:p>
            <a:pPr lvl="1"/>
            <a:r>
              <a:rPr lang="cy-GB" dirty="0"/>
              <a:t>Ddim yn arwain at adfyfyrio dyfnach amdanoch chi, dim ond am y sefyllfa.</a:t>
            </a:r>
          </a:p>
          <a:p>
            <a:r>
              <a:rPr lang="en-GB" dirty="0"/>
              <a:t>Pros</a:t>
            </a:r>
          </a:p>
          <a:p>
            <a:pPr lvl="1"/>
            <a:r>
              <a:rPr lang="en-GB" dirty="0"/>
              <a:t>Easy to remember when you’re out and about using the simple “What? So what? Now what?”</a:t>
            </a:r>
          </a:p>
          <a:p>
            <a:r>
              <a:rPr lang="en-GB" dirty="0"/>
              <a:t>Cons</a:t>
            </a:r>
          </a:p>
          <a:p>
            <a:pPr lvl="1"/>
            <a:r>
              <a:rPr lang="en-GB" dirty="0"/>
              <a:t>does not lead to deeper reflection about yourself, only the situation.</a:t>
            </a:r>
          </a:p>
        </p:txBody>
      </p:sp>
      <p:sp>
        <p:nvSpPr>
          <p:cNvPr id="3" name="Rectangle 2">
            <a:extLst>
              <a:ext uri="{FF2B5EF4-FFF2-40B4-BE49-F238E27FC236}">
                <a16:creationId xmlns:a16="http://schemas.microsoft.com/office/drawing/2014/main" id="{6F8F6305-75F6-10F2-D135-8C3DF11A9207}"/>
              </a:ext>
            </a:extLst>
          </p:cNvPr>
          <p:cNvSpPr/>
          <p:nvPr/>
        </p:nvSpPr>
        <p:spPr>
          <a:xfrm>
            <a:off x="1873188" y="5548544"/>
            <a:ext cx="1837678" cy="372862"/>
          </a:xfrm>
          <a:prstGeom prst="rect">
            <a:avLst/>
          </a:prstGeom>
          <a:ln>
            <a:no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dirty="0">
                <a:solidFill>
                  <a:srgbClr val="0070C0"/>
                </a:solidFill>
              </a:rPr>
              <a:t>Segers, (2014)</a:t>
            </a:r>
            <a:endParaRPr lang="en-US" b="1" dirty="0">
              <a:solidFill>
                <a:srgbClr val="0070C0"/>
              </a:solidFill>
            </a:endParaRPr>
          </a:p>
        </p:txBody>
      </p:sp>
    </p:spTree>
    <p:extLst>
      <p:ext uri="{BB962C8B-B14F-4D97-AF65-F5344CB8AC3E}">
        <p14:creationId xmlns:p14="http://schemas.microsoft.com/office/powerpoint/2010/main" val="3280173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1">
            <a:extLst>
              <a:ext uri="{FF2B5EF4-FFF2-40B4-BE49-F238E27FC236}">
                <a16:creationId xmlns:a16="http://schemas.microsoft.com/office/drawing/2014/main" id="{9A66AD12-5521-0A95-ED43-034C0109CDCF}"/>
              </a:ext>
            </a:extLst>
          </p:cNvPr>
          <p:cNvSpPr>
            <a:spLocks noGrp="1"/>
          </p:cNvSpPr>
          <p:nvPr>
            <p:ph sz="half" idx="2"/>
          </p:nvPr>
        </p:nvSpPr>
        <p:spPr>
          <a:xfrm>
            <a:off x="6605325" y="1825625"/>
            <a:ext cx="4754880" cy="4351338"/>
          </a:xfrm>
        </p:spPr>
        <p:txBody>
          <a:bodyPr>
            <a:normAutofit fontScale="55000" lnSpcReduction="20000"/>
          </a:bodyPr>
          <a:lstStyle/>
          <a:p>
            <a:pPr marL="0" indent="0">
              <a:buNone/>
            </a:pPr>
            <a:r>
              <a:rPr lang="en-GB" dirty="0"/>
              <a:t>One of the most simple models of reflection and contains only three stages: </a:t>
            </a:r>
          </a:p>
          <a:p>
            <a:pPr marL="0" indent="0">
              <a:buNone/>
            </a:pPr>
            <a:r>
              <a:rPr lang="en-GB" dirty="0"/>
              <a:t>• Experience </a:t>
            </a:r>
          </a:p>
          <a:p>
            <a:pPr marL="0" indent="0">
              <a:buNone/>
            </a:pPr>
            <a:r>
              <a:rPr lang="en-GB" dirty="0"/>
              <a:t>•Reflection </a:t>
            </a:r>
          </a:p>
          <a:p>
            <a:pPr marL="0" indent="0">
              <a:buNone/>
            </a:pPr>
            <a:r>
              <a:rPr lang="en-GB" dirty="0"/>
              <a:t>• Action </a:t>
            </a:r>
          </a:p>
          <a:p>
            <a:pPr marL="0" indent="0">
              <a:buNone/>
            </a:pPr>
            <a:r>
              <a:rPr lang="en-GB" dirty="0"/>
              <a:t>The cycle shows that we will start with an experience, either something we have been through before or something completely new to us. This experience can be positive or negative and may be related to our work or something else entirely. </a:t>
            </a:r>
          </a:p>
          <a:p>
            <a:pPr marL="0" indent="0">
              <a:buNone/>
            </a:pPr>
            <a:r>
              <a:rPr lang="en-GB" dirty="0"/>
              <a:t>Once something has been experienced we will naturally start to reflect on what happened. This will allow us to think through the experience, examine our feelings about what happened and decide on the next steps. </a:t>
            </a:r>
          </a:p>
          <a:p>
            <a:pPr marL="0" indent="0">
              <a:buNone/>
            </a:pPr>
            <a:r>
              <a:rPr lang="en-GB" dirty="0"/>
              <a:t>This leads to the final element of the cycle - taking an action. What we do as a result of an experience will be different depending on our own feelings and experiences leading up to it. This action will result in another experience and the cycle will continue. </a:t>
            </a:r>
          </a:p>
          <a:p>
            <a:pPr marL="0" indent="0">
              <a:buNone/>
            </a:pPr>
            <a:endParaRPr lang="en-GB" dirty="0"/>
          </a:p>
          <a:p>
            <a:pPr marL="0" indent="0" algn="ctr">
              <a:buNone/>
            </a:pPr>
            <a:r>
              <a:rPr lang="en-GB" dirty="0"/>
              <a:t>Pros?       Cons?</a:t>
            </a:r>
          </a:p>
          <a:p>
            <a:pPr marL="0" indent="0">
              <a:buNone/>
            </a:pPr>
            <a:endParaRPr lang="en-GB" sz="1600" dirty="0"/>
          </a:p>
          <a:p>
            <a:pPr marL="0" indent="0">
              <a:buNone/>
            </a:pPr>
            <a:r>
              <a:rPr lang="en-GB" sz="1600" dirty="0"/>
              <a:t>Image: Jasper (2013)</a:t>
            </a:r>
            <a:endParaRPr lang="en-US" sz="1600" dirty="0"/>
          </a:p>
        </p:txBody>
      </p:sp>
      <p:pic>
        <p:nvPicPr>
          <p:cNvPr id="9" name="Content Placeholder 8" descr="A diagram of a diagram&#10;&#10;Description automatically generated">
            <a:extLst>
              <a:ext uri="{FF2B5EF4-FFF2-40B4-BE49-F238E27FC236}">
                <a16:creationId xmlns:a16="http://schemas.microsoft.com/office/drawing/2014/main" id="{68BC66E7-20B3-755B-7AE2-510B24E63AFF}"/>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570038" y="2664073"/>
            <a:ext cx="4754562" cy="2674441"/>
          </a:xfrm>
          <a:noFill/>
        </p:spPr>
      </p:pic>
      <p:sp>
        <p:nvSpPr>
          <p:cNvPr id="3" name="Title 2">
            <a:extLst>
              <a:ext uri="{FF2B5EF4-FFF2-40B4-BE49-F238E27FC236}">
                <a16:creationId xmlns:a16="http://schemas.microsoft.com/office/drawing/2014/main" id="{CB357002-B3EA-80C1-AB42-0291F7DC69D9}"/>
              </a:ext>
            </a:extLst>
          </p:cNvPr>
          <p:cNvSpPr>
            <a:spLocks noGrp="1"/>
          </p:cNvSpPr>
          <p:nvPr>
            <p:ph type="title"/>
          </p:nvPr>
        </p:nvSpPr>
        <p:spPr>
          <a:xfrm>
            <a:off x="2324100" y="365125"/>
            <a:ext cx="9029700" cy="1325563"/>
          </a:xfrm>
        </p:spPr>
        <p:txBody>
          <a:bodyPr anchor="ctr">
            <a:normAutofit/>
          </a:bodyPr>
          <a:lstStyle/>
          <a:p>
            <a:r>
              <a:rPr lang="en-GB" dirty="0"/>
              <a:t>ERA Cycle (Jasper, 2013)</a:t>
            </a:r>
          </a:p>
        </p:txBody>
      </p:sp>
    </p:spTree>
    <p:extLst>
      <p:ext uri="{BB962C8B-B14F-4D97-AF65-F5344CB8AC3E}">
        <p14:creationId xmlns:p14="http://schemas.microsoft.com/office/powerpoint/2010/main" val="3357930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C460-6670-4A4F-B80D-8D05E0161B1A}"/>
              </a:ext>
            </a:extLst>
          </p:cNvPr>
          <p:cNvSpPr>
            <a:spLocks noGrp="1"/>
          </p:cNvSpPr>
          <p:nvPr>
            <p:ph type="title"/>
          </p:nvPr>
        </p:nvSpPr>
        <p:spPr/>
        <p:txBody>
          <a:bodyPr>
            <a:normAutofit fontScale="90000"/>
          </a:bodyPr>
          <a:lstStyle/>
          <a:p>
            <a:r>
              <a:rPr lang="cy-GB" dirty="0">
                <a:solidFill>
                  <a:schemeClr val="tx1"/>
                </a:solidFill>
              </a:rPr>
              <a:t>SUT MAE HYN YN CYSYLLTU Â’CH DATBLYGIAD PROFFESIYNOL?</a:t>
            </a:r>
            <a:br>
              <a:rPr lang="cy-GB" dirty="0"/>
            </a:br>
            <a:endParaRPr lang="cy-GB" dirty="0"/>
          </a:p>
        </p:txBody>
      </p:sp>
      <p:sp>
        <p:nvSpPr>
          <p:cNvPr id="5" name="Text Placeholder 4">
            <a:extLst>
              <a:ext uri="{FF2B5EF4-FFF2-40B4-BE49-F238E27FC236}">
                <a16:creationId xmlns:a16="http://schemas.microsoft.com/office/drawing/2014/main" id="{36E18BBC-1EF4-4748-8E1E-F136E22E5689}"/>
              </a:ext>
            </a:extLst>
          </p:cNvPr>
          <p:cNvSpPr>
            <a:spLocks noGrp="1"/>
          </p:cNvSpPr>
          <p:nvPr>
            <p:ph type="body" idx="1"/>
          </p:nvPr>
        </p:nvSpPr>
        <p:spPr/>
        <p:txBody>
          <a:bodyPr>
            <a:noAutofit/>
          </a:bodyPr>
          <a:lstStyle/>
          <a:p>
            <a:r>
              <a:rPr lang="cy-GB" sz="5400" dirty="0">
                <a:solidFill>
                  <a:srgbClr val="0070C0"/>
                </a:solidFill>
              </a:rPr>
              <a:t>HOW DOES THIS LINK TO YOUR PROFESSIONAL DEVELOPMENT?</a:t>
            </a:r>
          </a:p>
        </p:txBody>
      </p:sp>
    </p:spTree>
    <p:extLst>
      <p:ext uri="{BB962C8B-B14F-4D97-AF65-F5344CB8AC3E}">
        <p14:creationId xmlns:p14="http://schemas.microsoft.com/office/powerpoint/2010/main" val="1833511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endParaRPr lang="cy-GB" b="1" dirty="0"/>
          </a:p>
          <a:p>
            <a:r>
              <a:rPr lang="cy-GB" dirty="0">
                <a:solidFill>
                  <a:srgbClr val="0070C0"/>
                </a:solidFill>
              </a:rPr>
              <a:t>Mae’n seiliedig ar eich profiad eich hun, felly mae'n briodol defnyddio'r person cyntaf: “fi” </a:t>
            </a:r>
          </a:p>
          <a:p>
            <a:r>
              <a:rPr lang="cy-GB" dirty="0">
                <a:solidFill>
                  <a:srgbClr val="0070C0"/>
                </a:solidFill>
              </a:rPr>
              <a:t>Fodd bynnag, bydd y rhan fwyaf o aseiniadau sy'n cynnwys ysgrifennu adfyfyriol hefyd yn cynnwys ysgrifennu academaidd.</a:t>
            </a:r>
          </a:p>
          <a:p>
            <a:pPr marL="0" indent="0">
              <a:buNone/>
            </a:pPr>
            <a:r>
              <a:rPr lang="cy-GB" dirty="0">
                <a:solidFill>
                  <a:srgbClr val="0070C0"/>
                </a:solidFill>
              </a:rPr>
              <a:t>Mae’n debygol felly y bydd angen i chi ysgrifennu’r ddau:</a:t>
            </a:r>
          </a:p>
          <a:p>
            <a:r>
              <a:rPr lang="cy-GB" dirty="0">
                <a:solidFill>
                  <a:srgbClr val="0070C0"/>
                </a:solidFill>
              </a:rPr>
              <a:t>yn y person cyntaf (‘teimlais…‛) ac </a:t>
            </a:r>
          </a:p>
          <a:p>
            <a:r>
              <a:rPr lang="cy-GB" dirty="0">
                <a:solidFill>
                  <a:srgbClr val="0070C0"/>
                </a:solidFill>
              </a:rPr>
              <a:t>yn y trydydd person (Cynigia Smith (2009) …‛). </a:t>
            </a:r>
          </a:p>
        </p:txBody>
      </p:sp>
      <p:sp>
        <p:nvSpPr>
          <p:cNvPr id="3" name="Title 2"/>
          <p:cNvSpPr>
            <a:spLocks noGrp="1"/>
          </p:cNvSpPr>
          <p:nvPr>
            <p:ph type="title"/>
          </p:nvPr>
        </p:nvSpPr>
        <p:spPr/>
        <p:txBody>
          <a:bodyPr>
            <a:normAutofit/>
          </a:bodyPr>
          <a:lstStyle/>
          <a:p>
            <a:r>
              <a:rPr lang="cy-GB" dirty="0"/>
              <a:t>Iaith ysgrifennu adfyfyriol – y person</a:t>
            </a:r>
          </a:p>
        </p:txBody>
      </p:sp>
      <p:sp>
        <p:nvSpPr>
          <p:cNvPr id="4" name="Footer Placeholder 3"/>
          <p:cNvSpPr>
            <a:spLocks noGrp="1"/>
          </p:cNvSpPr>
          <p:nvPr>
            <p:ph type="ftr" sz="quarter" idx="11"/>
          </p:nvPr>
        </p:nvSpPr>
        <p:spPr/>
        <p:txBody>
          <a:bodyPr/>
          <a:lstStyle/>
          <a:p>
            <a:r>
              <a:rPr lang="en-GB" dirty="0">
                <a:solidFill>
                  <a:srgbClr val="0070C0"/>
                </a:solidFill>
              </a:rPr>
              <a:t>Prifysgol Reading, (dyddiad anhysbys)</a:t>
            </a:r>
            <a:endParaRPr lang="en-US" dirty="0">
              <a:solidFill>
                <a:srgbClr val="0070C0"/>
              </a:solidFill>
            </a:endParaRPr>
          </a:p>
        </p:txBody>
      </p:sp>
    </p:spTree>
    <p:extLst>
      <p:ext uri="{BB962C8B-B14F-4D97-AF65-F5344CB8AC3E}">
        <p14:creationId xmlns:p14="http://schemas.microsoft.com/office/powerpoint/2010/main" val="896672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cy-GB" b="1" dirty="0">
                <a:solidFill>
                  <a:srgbClr val="0070C0"/>
                </a:solidFill>
              </a:rPr>
              <a:t>Cymysgu damcaniaeth ac arfer</a:t>
            </a:r>
          </a:p>
          <a:p>
            <a:r>
              <a:rPr lang="cy-GB" dirty="0">
                <a:solidFill>
                  <a:srgbClr val="0070C0"/>
                </a:solidFill>
              </a:rPr>
              <a:t>Wrth ysgrifennu am eich adfyfyrdodau, defnyddiwch yr amser gorffennol gan eich bod yn cyfeirio at foment benodol: </a:t>
            </a:r>
            <a:r>
              <a:rPr lang="cy-GB" i="1" dirty="0">
                <a:solidFill>
                  <a:srgbClr val="0070C0"/>
                </a:solidFill>
              </a:rPr>
              <a:t> Teimlais…. </a:t>
            </a:r>
          </a:p>
          <a:p>
            <a:r>
              <a:rPr lang="cy-GB" dirty="0">
                <a:solidFill>
                  <a:srgbClr val="0070C0"/>
                </a:solidFill>
              </a:rPr>
              <a:t>Wrth gyfeirio at ddamcaniaeth, defnyddiwch yr amser presennol gan fod y syniadau’n dal i fod yn gyfredol: </a:t>
            </a:r>
            <a:r>
              <a:rPr lang="cy-GB" i="1" dirty="0">
                <a:solidFill>
                  <a:srgbClr val="0070C0"/>
                </a:solidFill>
              </a:rPr>
              <a:t>Cynigia Smith (2013)...</a:t>
            </a:r>
          </a:p>
        </p:txBody>
      </p:sp>
      <p:sp>
        <p:nvSpPr>
          <p:cNvPr id="3" name="Title 2"/>
          <p:cNvSpPr>
            <a:spLocks noGrp="1"/>
          </p:cNvSpPr>
          <p:nvPr>
            <p:ph type="title"/>
          </p:nvPr>
        </p:nvSpPr>
        <p:spPr/>
        <p:txBody>
          <a:bodyPr>
            <a:normAutofit fontScale="90000"/>
          </a:bodyPr>
          <a:lstStyle/>
          <a:p>
            <a:r>
              <a:rPr lang="cy-GB" dirty="0"/>
              <a:t>Iaith ysgrifennu adfyfyriol – amser y ferf</a:t>
            </a:r>
          </a:p>
        </p:txBody>
      </p:sp>
      <p:sp>
        <p:nvSpPr>
          <p:cNvPr id="4" name="Footer Placeholder 3"/>
          <p:cNvSpPr>
            <a:spLocks noGrp="1"/>
          </p:cNvSpPr>
          <p:nvPr>
            <p:ph type="ftr" sz="quarter" idx="11"/>
          </p:nvPr>
        </p:nvSpPr>
        <p:spPr/>
        <p:txBody>
          <a:bodyPr/>
          <a:lstStyle/>
          <a:p>
            <a:r>
              <a:rPr lang="en-GB" dirty="0">
                <a:solidFill>
                  <a:srgbClr val="0070C0"/>
                </a:solidFill>
              </a:rPr>
              <a:t>Prifysgol Reading, (dyddiad anhysys</a:t>
            </a:r>
            <a:r>
              <a:rPr lang="en-GB" dirty="0"/>
              <a:t>)</a:t>
            </a:r>
            <a:endParaRPr lang="en-US" dirty="0"/>
          </a:p>
        </p:txBody>
      </p:sp>
    </p:spTree>
    <p:extLst>
      <p:ext uri="{BB962C8B-B14F-4D97-AF65-F5344CB8AC3E}">
        <p14:creationId xmlns:p14="http://schemas.microsoft.com/office/powerpoint/2010/main" val="2826199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cy-GB" dirty="0">
                <a:solidFill>
                  <a:srgbClr val="0070C0"/>
                </a:solidFill>
              </a:rPr>
              <a:t>Mae’n cynnwys archwilio ac esbonio digwyddiad, neu nifer o ddigwyddiadau cysylltiedig.</a:t>
            </a:r>
          </a:p>
          <a:p>
            <a:r>
              <a:rPr lang="cy-GB" dirty="0">
                <a:solidFill>
                  <a:srgbClr val="0070C0"/>
                </a:solidFill>
              </a:rPr>
              <a:t>Gall deimlo'n arbennig o anodd ac yn fwy heriol na ffurfiau eraill o ysgrifennu academaidd gan ei fod yn cynnwys meddwl ac ysgrifennu am bryderon a gwallau, yn ogystal â llwyddiannau, yn eich rhyngweithio ag unigolyn neu wrth gyflawni tasg ymarferol. </a:t>
            </a:r>
          </a:p>
          <a:p>
            <a:endParaRPr lang="cy-GB" dirty="0"/>
          </a:p>
        </p:txBody>
      </p:sp>
      <p:sp>
        <p:nvSpPr>
          <p:cNvPr id="3" name="Title 2"/>
          <p:cNvSpPr>
            <a:spLocks noGrp="1"/>
          </p:cNvSpPr>
          <p:nvPr>
            <p:ph type="title"/>
          </p:nvPr>
        </p:nvSpPr>
        <p:spPr/>
        <p:txBody>
          <a:bodyPr/>
          <a:lstStyle/>
          <a:p>
            <a:r>
              <a:rPr lang="cy-GB" dirty="0"/>
              <a:t>Ysgrifennu adfyfyriol</a:t>
            </a:r>
          </a:p>
        </p:txBody>
      </p:sp>
      <p:sp>
        <p:nvSpPr>
          <p:cNvPr id="5" name="Footer Placeholder 4"/>
          <p:cNvSpPr>
            <a:spLocks noGrp="1"/>
          </p:cNvSpPr>
          <p:nvPr>
            <p:ph type="ftr" sz="quarter" idx="11"/>
          </p:nvPr>
        </p:nvSpPr>
        <p:spPr>
          <a:xfrm>
            <a:off x="4648199" y="6356350"/>
            <a:ext cx="2899229" cy="365125"/>
          </a:xfrm>
        </p:spPr>
        <p:txBody>
          <a:bodyPr/>
          <a:lstStyle/>
          <a:p>
            <a:r>
              <a:rPr lang="en-GB" dirty="0">
                <a:solidFill>
                  <a:srgbClr val="0070C0"/>
                </a:solidFill>
              </a:rPr>
              <a:t>Prifysgol Reading, (dyddiad anhysys)</a:t>
            </a:r>
            <a:endParaRPr lang="en-US" dirty="0">
              <a:solidFill>
                <a:srgbClr val="0070C0"/>
              </a:solidFill>
            </a:endParaRPr>
          </a:p>
        </p:txBody>
      </p:sp>
    </p:spTree>
    <p:extLst>
      <p:ext uri="{BB962C8B-B14F-4D97-AF65-F5344CB8AC3E}">
        <p14:creationId xmlns:p14="http://schemas.microsoft.com/office/powerpoint/2010/main" val="2608598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cy-GB" dirty="0">
                <a:solidFill>
                  <a:srgbClr val="0070C0"/>
                </a:solidFill>
              </a:rPr>
              <a:t>Ceisiwch sefyll yn ôl o’r sefyllfa       ail gylch o adfyfyrio</a:t>
            </a:r>
          </a:p>
          <a:p>
            <a:r>
              <a:rPr lang="cy-GB" dirty="0">
                <a:solidFill>
                  <a:srgbClr val="0070C0"/>
                </a:solidFill>
              </a:rPr>
              <a:t>Byddwch mor wrthrychol â phosibl. </a:t>
            </a:r>
          </a:p>
          <a:p>
            <a:r>
              <a:rPr lang="cy-GB" dirty="0">
                <a:solidFill>
                  <a:srgbClr val="0070C0"/>
                </a:solidFill>
              </a:rPr>
              <a:t>Er eich bod yn ysgrifennu am eich profiadau a'ch teimladau eich hun, mae angen i chi fod mor drylwyr a thrwyadl ag y byddech ar gyfer unrhyw aseiniad arall.</a:t>
            </a:r>
            <a:endParaRPr lang="cy-GB" dirty="0"/>
          </a:p>
        </p:txBody>
      </p:sp>
      <p:sp>
        <p:nvSpPr>
          <p:cNvPr id="3" name="Title 2"/>
          <p:cNvSpPr>
            <a:spLocks noGrp="1"/>
          </p:cNvSpPr>
          <p:nvPr>
            <p:ph type="title"/>
          </p:nvPr>
        </p:nvSpPr>
        <p:spPr/>
        <p:txBody>
          <a:bodyPr/>
          <a:lstStyle/>
          <a:p>
            <a:r>
              <a:rPr lang="cy-GB" dirty="0"/>
              <a:t>Ysgrifennu adfyfyriol</a:t>
            </a:r>
          </a:p>
        </p:txBody>
      </p:sp>
      <p:sp>
        <p:nvSpPr>
          <p:cNvPr id="4" name="Right Arrow 3"/>
          <p:cNvSpPr/>
          <p:nvPr/>
        </p:nvSpPr>
        <p:spPr>
          <a:xfrm>
            <a:off x="6457950" y="2017119"/>
            <a:ext cx="308758" cy="142503"/>
          </a:xfrm>
          <a:prstGeom prst="rightArrow">
            <a:avLst/>
          </a:prstGeom>
          <a:solidFill>
            <a:schemeClr val="bg2">
              <a:lumMod val="50000"/>
            </a:schemeClr>
          </a:solidFill>
          <a:ln>
            <a:no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5" name="Footer Placeholder 4"/>
          <p:cNvSpPr>
            <a:spLocks noGrp="1"/>
          </p:cNvSpPr>
          <p:nvPr>
            <p:ph type="ftr" sz="quarter" idx="11"/>
          </p:nvPr>
        </p:nvSpPr>
        <p:spPr/>
        <p:txBody>
          <a:bodyPr/>
          <a:lstStyle/>
          <a:p>
            <a:r>
              <a:rPr lang="en-GB" dirty="0">
                <a:solidFill>
                  <a:srgbClr val="0070C0"/>
                </a:solidFill>
              </a:rPr>
              <a:t>Prifysgol Reading, (dyddiad anhysys)</a:t>
            </a:r>
            <a:endParaRPr lang="en-US" dirty="0">
              <a:solidFill>
                <a:srgbClr val="0070C0"/>
              </a:solidFill>
            </a:endParaRPr>
          </a:p>
        </p:txBody>
      </p:sp>
    </p:spTree>
    <p:extLst>
      <p:ext uri="{BB962C8B-B14F-4D97-AF65-F5344CB8AC3E}">
        <p14:creationId xmlns:p14="http://schemas.microsoft.com/office/powerpoint/2010/main" val="3543083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943100" y="1847850"/>
            <a:ext cx="9791700" cy="4351338"/>
          </a:xfrm>
        </p:spPr>
        <p:txBody>
          <a:bodyPr>
            <a:normAutofit/>
          </a:bodyPr>
          <a:lstStyle/>
          <a:p>
            <a:pPr marL="0" indent="0">
              <a:buNone/>
            </a:pPr>
            <a:r>
              <a:rPr lang="cy-GB" dirty="0">
                <a:solidFill>
                  <a:srgbClr val="0070C0"/>
                </a:solidFill>
              </a:rPr>
              <a:t>Arddodiaid allweddol</a:t>
            </a:r>
          </a:p>
          <a:p>
            <a:r>
              <a:rPr lang="cy-GB" b="1" dirty="0">
                <a:solidFill>
                  <a:srgbClr val="0070C0"/>
                </a:solidFill>
              </a:rPr>
              <a:t>yn</a:t>
            </a:r>
            <a:r>
              <a:rPr lang="cy-GB" dirty="0">
                <a:solidFill>
                  <a:srgbClr val="0070C0"/>
                </a:solidFill>
              </a:rPr>
              <a:t> yn cyfeirio at gyd-destun</a:t>
            </a:r>
          </a:p>
          <a:p>
            <a:r>
              <a:rPr lang="cy-GB" b="1" dirty="0">
                <a:solidFill>
                  <a:srgbClr val="0070C0"/>
                </a:solidFill>
              </a:rPr>
              <a:t>ar</a:t>
            </a:r>
            <a:r>
              <a:rPr lang="cy-GB" dirty="0">
                <a:solidFill>
                  <a:srgbClr val="0070C0"/>
                </a:solidFill>
              </a:rPr>
              <a:t> yn cyfeirio at ffocws ac </a:t>
            </a:r>
          </a:p>
          <a:p>
            <a:r>
              <a:rPr lang="cy-GB" b="1" dirty="0">
                <a:solidFill>
                  <a:srgbClr val="0070C0"/>
                </a:solidFill>
              </a:rPr>
              <a:t>ar gyfer </a:t>
            </a:r>
            <a:r>
              <a:rPr lang="cy-GB" dirty="0">
                <a:solidFill>
                  <a:srgbClr val="0070C0"/>
                </a:solidFill>
              </a:rPr>
              <a:t>yn cyfeirio at ddiben. </a:t>
            </a:r>
          </a:p>
        </p:txBody>
      </p:sp>
      <p:sp>
        <p:nvSpPr>
          <p:cNvPr id="4" name="Title 3"/>
          <p:cNvSpPr>
            <a:spLocks noGrp="1"/>
          </p:cNvSpPr>
          <p:nvPr>
            <p:ph type="title"/>
          </p:nvPr>
        </p:nvSpPr>
        <p:spPr>
          <a:xfrm>
            <a:off x="1199535" y="365125"/>
            <a:ext cx="10154265" cy="1325563"/>
          </a:xfrm>
        </p:spPr>
        <p:txBody>
          <a:bodyPr>
            <a:normAutofit fontScale="90000"/>
          </a:bodyPr>
          <a:lstStyle/>
          <a:p>
            <a:r>
              <a:rPr lang="cy-GB" dirty="0"/>
              <a:t>Gwahanol fodelau o adfyfyrio: yn, ar, ar gyfer</a:t>
            </a:r>
          </a:p>
        </p:txBody>
      </p:sp>
      <p:sp>
        <p:nvSpPr>
          <p:cNvPr id="2" name="Footer Placeholder 1"/>
          <p:cNvSpPr>
            <a:spLocks noGrp="1"/>
          </p:cNvSpPr>
          <p:nvPr>
            <p:ph type="ftr" sz="quarter" idx="11"/>
          </p:nvPr>
        </p:nvSpPr>
        <p:spPr/>
        <p:txBody>
          <a:bodyPr/>
          <a:lstStyle/>
          <a:p>
            <a:r>
              <a:rPr lang="en-US" dirty="0">
                <a:solidFill>
                  <a:srgbClr val="0070C0"/>
                </a:solidFill>
              </a:rPr>
              <a:t>Eraut, 1995, t.9-12</a:t>
            </a:r>
          </a:p>
        </p:txBody>
      </p:sp>
    </p:spTree>
    <p:extLst>
      <p:ext uri="{BB962C8B-B14F-4D97-AF65-F5344CB8AC3E}">
        <p14:creationId xmlns:p14="http://schemas.microsoft.com/office/powerpoint/2010/main" val="50041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pPr marL="0" indent="0">
              <a:buNone/>
            </a:pPr>
            <a:r>
              <a:rPr lang="cy-GB" dirty="0">
                <a:solidFill>
                  <a:srgbClr val="0070C0"/>
                </a:solidFill>
              </a:rPr>
              <a:t>Arwyddocâd y dimensiwn amser: </a:t>
            </a:r>
          </a:p>
          <a:p>
            <a:pPr marL="0" indent="0">
              <a:buNone/>
            </a:pPr>
            <a:r>
              <a:rPr lang="cy-GB" dirty="0">
                <a:solidFill>
                  <a:srgbClr val="0070C0"/>
                </a:solidFill>
              </a:rPr>
              <a:t>nid yw proses sythweledol gyflym (ar waith) yr un fath â phroses arafach, fwy bwriadol (ar weithredu, ar gyfer gweithredu) </a:t>
            </a:r>
          </a:p>
        </p:txBody>
      </p:sp>
      <p:sp>
        <p:nvSpPr>
          <p:cNvPr id="4" name="Title 3"/>
          <p:cNvSpPr>
            <a:spLocks noGrp="1"/>
          </p:cNvSpPr>
          <p:nvPr>
            <p:ph type="title"/>
          </p:nvPr>
        </p:nvSpPr>
        <p:spPr>
          <a:xfrm>
            <a:off x="1317523" y="365125"/>
            <a:ext cx="10036277" cy="1325563"/>
          </a:xfrm>
        </p:spPr>
        <p:txBody>
          <a:bodyPr>
            <a:normAutofit fontScale="90000"/>
          </a:bodyPr>
          <a:lstStyle/>
          <a:p>
            <a:r>
              <a:rPr lang="cy-GB" dirty="0"/>
              <a:t>Gwahanol fodelau o adfyfyrio: yn, ar, ar gyfer</a:t>
            </a:r>
          </a:p>
        </p:txBody>
      </p:sp>
      <p:sp>
        <p:nvSpPr>
          <p:cNvPr id="2" name="Footer Placeholder 1"/>
          <p:cNvSpPr>
            <a:spLocks noGrp="1"/>
          </p:cNvSpPr>
          <p:nvPr>
            <p:ph type="ftr" sz="quarter" idx="11"/>
          </p:nvPr>
        </p:nvSpPr>
        <p:spPr/>
        <p:txBody>
          <a:bodyPr/>
          <a:lstStyle/>
          <a:p>
            <a:r>
              <a:rPr lang="en-US" dirty="0">
                <a:solidFill>
                  <a:srgbClr val="0070C0"/>
                </a:solidFill>
              </a:rPr>
              <a:t>Eraut, 1995, t.9-12</a:t>
            </a:r>
          </a:p>
        </p:txBody>
      </p:sp>
    </p:spTree>
    <p:extLst>
      <p:ext uri="{BB962C8B-B14F-4D97-AF65-F5344CB8AC3E}">
        <p14:creationId xmlns:p14="http://schemas.microsoft.com/office/powerpoint/2010/main" val="382472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lnSpcReduction="10000"/>
          </a:bodyPr>
          <a:lstStyle/>
          <a:p>
            <a:pPr marL="0" indent="0">
              <a:buNone/>
            </a:pPr>
            <a:r>
              <a:rPr lang="cy-GB" dirty="0">
                <a:solidFill>
                  <a:srgbClr val="0070C0"/>
                </a:solidFill>
              </a:rPr>
              <a:t>Gwahaniaethu rhwng proses gwneud penderfyniadau neu ddatrys problemau a dimensiwn metawybyddol o fewn y broses honno. </a:t>
            </a:r>
          </a:p>
          <a:p>
            <a:r>
              <a:rPr lang="cy-GB" dirty="0">
                <a:solidFill>
                  <a:srgbClr val="0070C0"/>
                </a:solidFill>
              </a:rPr>
              <a:t>Mae Swartz a Perkins yn diffinio metawybyddiaeth fel 'dod yn ymwybodol o'ch prosesau meddwl er mwyn eu rheoli wedyn pan fo'n briodol’(</a:t>
            </a:r>
            <a:r>
              <a:rPr lang="cy-GB" i="1" dirty="0">
                <a:solidFill>
                  <a:srgbClr val="0070C0"/>
                </a:solidFill>
              </a:rPr>
              <a:t>dyfynnwyd yn </a:t>
            </a:r>
            <a:r>
              <a:rPr lang="cy-GB" dirty="0">
                <a:solidFill>
                  <a:srgbClr val="0070C0"/>
                </a:solidFill>
              </a:rPr>
              <a:t>Barell, 1992, t. 258). </a:t>
            </a:r>
          </a:p>
          <a:p>
            <a:r>
              <a:rPr lang="cy-GB" dirty="0">
                <a:solidFill>
                  <a:srgbClr val="0070C0"/>
                </a:solidFill>
              </a:rPr>
              <a:t>Mae myfyrdodau metawybyddol yn caniatáu i fyfyrwyr reoli ac asesu eu strategaethau meddwl eu hunain. Mae metawybyddiaeth yn cynnwys monitro a rheoli agweddau, megis credoau myfyrwyr amdanynt eu hunain, gwerth dyfalbarhad, natur gwaith, a'u cyfrifoldeb personol wrth gyflawni nod." (Fusco &amp; Fountain, 1992, t. 240).</a:t>
            </a:r>
          </a:p>
          <a:p>
            <a:pPr marL="0" indent="0">
              <a:buNone/>
            </a:pPr>
            <a:endParaRPr lang="cy-GB" dirty="0"/>
          </a:p>
        </p:txBody>
      </p:sp>
      <p:sp>
        <p:nvSpPr>
          <p:cNvPr id="4" name="Title 3"/>
          <p:cNvSpPr>
            <a:spLocks noGrp="1"/>
          </p:cNvSpPr>
          <p:nvPr>
            <p:ph type="title"/>
          </p:nvPr>
        </p:nvSpPr>
        <p:spPr>
          <a:xfrm>
            <a:off x="1318161" y="365125"/>
            <a:ext cx="10035639" cy="1325563"/>
          </a:xfrm>
        </p:spPr>
        <p:txBody>
          <a:bodyPr>
            <a:normAutofit fontScale="90000"/>
          </a:bodyPr>
          <a:lstStyle/>
          <a:p>
            <a:pPr algn="ctr"/>
            <a:r>
              <a:rPr lang="cy-GB" dirty="0"/>
              <a:t>Gwahanol ddimensiynau adfyfyrio: </a:t>
            </a:r>
            <a:r>
              <a:rPr lang="cy-GB" dirty="0" err="1"/>
              <a:t>Metawybyddiaeth</a:t>
            </a:r>
            <a:r>
              <a:rPr lang="cy-GB" dirty="0"/>
              <a:t> (Meddwl am feddwl)</a:t>
            </a:r>
          </a:p>
        </p:txBody>
      </p:sp>
      <p:sp>
        <p:nvSpPr>
          <p:cNvPr id="2" name="Footer Placeholder 1"/>
          <p:cNvSpPr>
            <a:spLocks noGrp="1"/>
          </p:cNvSpPr>
          <p:nvPr>
            <p:ph type="ftr" sz="quarter" idx="11"/>
          </p:nvPr>
        </p:nvSpPr>
        <p:spPr>
          <a:xfrm>
            <a:off x="4648200" y="6356350"/>
            <a:ext cx="3581400" cy="365125"/>
          </a:xfrm>
        </p:spPr>
        <p:txBody>
          <a:bodyPr/>
          <a:lstStyle/>
          <a:p>
            <a:r>
              <a:rPr lang="en-US" dirty="0">
                <a:solidFill>
                  <a:srgbClr val="0070C0"/>
                </a:solidFill>
              </a:rPr>
              <a:t>Eraut, 1995, t.9-12; Burte, dyddiad anhysys, p:96</a:t>
            </a:r>
          </a:p>
        </p:txBody>
      </p:sp>
    </p:spTree>
    <p:extLst>
      <p:ext uri="{BB962C8B-B14F-4D97-AF65-F5344CB8AC3E}">
        <p14:creationId xmlns:p14="http://schemas.microsoft.com/office/powerpoint/2010/main" val="39428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cy-GB" sz="3200" dirty="0">
                <a:solidFill>
                  <a:srgbClr val="0070C0"/>
                </a:solidFill>
              </a:rPr>
              <a:t>Mae'r rhan fwyaf o'r marciau a ddyfernir am eich gwaith yn debygol o fod am y mewnwelediadau adfyfyriol ac nid am y disgrifiad</a:t>
            </a:r>
          </a:p>
          <a:p>
            <a:r>
              <a:rPr lang="cy-GB" sz="3200" dirty="0">
                <a:solidFill>
                  <a:srgbClr val="0070C0"/>
                </a:solidFill>
              </a:rPr>
              <a:t>Cadwch eich disgrifiadau'n gryno ac yn bwrpasol.</a:t>
            </a:r>
          </a:p>
          <a:p>
            <a:endParaRPr lang="cy-GB" sz="3200" dirty="0"/>
          </a:p>
          <a:p>
            <a:endParaRPr lang="cy-GB" dirty="0"/>
          </a:p>
        </p:txBody>
      </p:sp>
      <p:sp>
        <p:nvSpPr>
          <p:cNvPr id="3" name="Title 2"/>
          <p:cNvSpPr>
            <a:spLocks noGrp="1"/>
          </p:cNvSpPr>
          <p:nvPr>
            <p:ph type="title"/>
          </p:nvPr>
        </p:nvSpPr>
        <p:spPr>
          <a:xfrm>
            <a:off x="1327355" y="365125"/>
            <a:ext cx="10026445" cy="1325563"/>
          </a:xfrm>
        </p:spPr>
        <p:txBody>
          <a:bodyPr>
            <a:normAutofit fontScale="90000"/>
          </a:bodyPr>
          <a:lstStyle/>
          <a:p>
            <a:r>
              <a:rPr lang="cy-GB" dirty="0"/>
              <a:t>Cofiwch:</a:t>
            </a:r>
            <a:br>
              <a:rPr lang="cy-GB" dirty="0"/>
            </a:br>
            <a:r>
              <a:rPr lang="cy-GB" dirty="0"/>
              <a:t>Disgrifiad, gwybyddiaeth, metawybyddiaeth</a:t>
            </a:r>
          </a:p>
        </p:txBody>
      </p:sp>
      <p:cxnSp>
        <p:nvCxnSpPr>
          <p:cNvPr id="5" name="Straight Connector 4"/>
          <p:cNvCxnSpPr/>
          <p:nvPr/>
        </p:nvCxnSpPr>
        <p:spPr>
          <a:xfrm flipV="1">
            <a:off x="4612943" y="4626591"/>
            <a:ext cx="4544705" cy="13648"/>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179648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cy-GB" dirty="0">
                <a:solidFill>
                  <a:srgbClr val="0070C0"/>
                </a:solidFill>
              </a:rPr>
              <a:t>Sicrhewch gydbwysedd</a:t>
            </a:r>
          </a:p>
          <a:p>
            <a:r>
              <a:rPr lang="cy-GB" dirty="0">
                <a:solidFill>
                  <a:srgbClr val="0070C0"/>
                </a:solidFill>
              </a:rPr>
              <a:t>trwy blethu ynghyd adrannau yn cynnwys ‘Meddyliais... ‘Teimlais,...' a'r damcaniaethau academaidd perthnasol. </a:t>
            </a:r>
          </a:p>
          <a:p>
            <a:r>
              <a:rPr lang="cy-GB" dirty="0">
                <a:solidFill>
                  <a:srgbClr val="0070C0"/>
                </a:solidFill>
              </a:rPr>
              <a:t>Mae hyn yn fwy effeithiol na chael adran sy'n ymdrin â'r theori, ac adran ar wahân sy'n ymdrin â'ch profiadau. </a:t>
            </a:r>
          </a:p>
          <a:p>
            <a:r>
              <a:rPr lang="cy-GB" dirty="0">
                <a:solidFill>
                  <a:srgbClr val="0070C0"/>
                </a:solidFill>
              </a:rPr>
              <a:t>Ceisiwch osgoi termau sy’n cynhyrfu’r emosiynau neu sy’n oddrychol.</a:t>
            </a:r>
          </a:p>
        </p:txBody>
      </p:sp>
      <p:sp>
        <p:nvSpPr>
          <p:cNvPr id="3" name="Title 2"/>
          <p:cNvSpPr>
            <a:spLocks noGrp="1"/>
          </p:cNvSpPr>
          <p:nvPr>
            <p:ph type="title"/>
          </p:nvPr>
        </p:nvSpPr>
        <p:spPr/>
        <p:txBody>
          <a:bodyPr/>
          <a:lstStyle/>
          <a:p>
            <a:r>
              <a:rPr lang="cy-GB" dirty="0"/>
              <a:t>Cofiwch: Ysgrifennu adfyfyriol</a:t>
            </a:r>
          </a:p>
        </p:txBody>
      </p:sp>
      <p:sp>
        <p:nvSpPr>
          <p:cNvPr id="4" name="Footer Placeholder 3"/>
          <p:cNvSpPr>
            <a:spLocks noGrp="1"/>
          </p:cNvSpPr>
          <p:nvPr>
            <p:ph type="ftr" sz="quarter" idx="11"/>
          </p:nvPr>
        </p:nvSpPr>
        <p:spPr/>
        <p:txBody>
          <a:bodyPr/>
          <a:lstStyle/>
          <a:p>
            <a:r>
              <a:rPr lang="en-GB" dirty="0">
                <a:solidFill>
                  <a:srgbClr val="0070C0"/>
                </a:solidFill>
              </a:rPr>
              <a:t>Prifysgol Reading, (dyddiad anhysys)</a:t>
            </a:r>
            <a:endParaRPr lang="en-US" dirty="0">
              <a:solidFill>
                <a:srgbClr val="0070C0"/>
              </a:solidFill>
            </a:endParaRPr>
          </a:p>
        </p:txBody>
      </p:sp>
    </p:spTree>
    <p:extLst>
      <p:ext uri="{BB962C8B-B14F-4D97-AF65-F5344CB8AC3E}">
        <p14:creationId xmlns:p14="http://schemas.microsoft.com/office/powerpoint/2010/main" val="364305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cy-GB" dirty="0">
                <a:solidFill>
                  <a:srgbClr val="0070C0"/>
                </a:solidFill>
              </a:rPr>
              <a:t>Byddwch yn ddetholus: </a:t>
            </a:r>
          </a:p>
          <a:p>
            <a:r>
              <a:rPr lang="cy-GB" dirty="0">
                <a:solidFill>
                  <a:srgbClr val="0070C0"/>
                </a:solidFill>
              </a:rPr>
              <a:t>Nodwch rannau heriol neu lwyddiannus y cyfarfyddiad.</a:t>
            </a:r>
          </a:p>
          <a:p>
            <a:r>
              <a:rPr kumimoji="0" lang="cy-GB" sz="2600" b="0" i="0" u="none" strike="noStrike" kern="1200" cap="none" spc="0" normalizeH="0" baseline="0" noProof="0" dirty="0">
                <a:ln>
                  <a:noFill/>
                </a:ln>
                <a:solidFill>
                  <a:srgbClr val="0070C0"/>
                </a:solidFill>
                <a:effectLst/>
                <a:uLnTx/>
                <a:uFillTx/>
                <a:latin typeface="Calibri" panose="020F0502020204030204"/>
                <a:ea typeface="+mn-ea"/>
                <a:cs typeface="+mn-cs"/>
              </a:rPr>
              <a:t>Adfyfyriwch yn ddwfn ar ychydig o agweddau a phwyntiau dysgu pwysig.</a:t>
            </a:r>
            <a:endParaRPr lang="cy-GB" dirty="0">
              <a:solidFill>
                <a:srgbClr val="0070C0"/>
              </a:solidFill>
            </a:endParaRPr>
          </a:p>
          <a:p>
            <a:pPr marL="0" indent="0">
              <a:buNone/>
            </a:pPr>
            <a:r>
              <a:rPr lang="cy-GB" dirty="0">
                <a:solidFill>
                  <a:srgbClr val="0070C0"/>
                </a:solidFill>
              </a:rPr>
              <a:t>Trafodwch eich adfyfyrdodau gydag eraill i</a:t>
            </a:r>
          </a:p>
          <a:p>
            <a:r>
              <a:rPr lang="cy-GB" dirty="0">
                <a:solidFill>
                  <a:srgbClr val="0070C0"/>
                </a:solidFill>
              </a:rPr>
              <a:t>ddyfnhau eich mewnwelediad, </a:t>
            </a:r>
          </a:p>
          <a:p>
            <a:r>
              <a:rPr lang="cy-GB" dirty="0">
                <a:solidFill>
                  <a:srgbClr val="0070C0"/>
                </a:solidFill>
              </a:rPr>
              <a:t>gwella eich gallu i fynegi eich syniadau a</a:t>
            </a:r>
          </a:p>
          <a:p>
            <a:r>
              <a:rPr lang="cy-GB" dirty="0">
                <a:solidFill>
                  <a:srgbClr val="0070C0"/>
                </a:solidFill>
              </a:rPr>
              <a:t>helpu i archwilio amrywiaeth o safbwyntiau</a:t>
            </a:r>
          </a:p>
        </p:txBody>
      </p:sp>
      <p:sp>
        <p:nvSpPr>
          <p:cNvPr id="3" name="Title 2"/>
          <p:cNvSpPr>
            <a:spLocks noGrp="1"/>
          </p:cNvSpPr>
          <p:nvPr>
            <p:ph type="title"/>
          </p:nvPr>
        </p:nvSpPr>
        <p:spPr/>
        <p:txBody>
          <a:bodyPr/>
          <a:lstStyle/>
          <a:p>
            <a:r>
              <a:rPr lang="cy-GB" dirty="0"/>
              <a:t>Ysgrifennu adfyfyriol</a:t>
            </a:r>
          </a:p>
        </p:txBody>
      </p:sp>
      <p:sp>
        <p:nvSpPr>
          <p:cNvPr id="4" name="Footer Placeholder 3"/>
          <p:cNvSpPr>
            <a:spLocks noGrp="1"/>
          </p:cNvSpPr>
          <p:nvPr>
            <p:ph type="ftr" sz="quarter" idx="11"/>
          </p:nvPr>
        </p:nvSpPr>
        <p:spPr/>
        <p:txBody>
          <a:bodyPr/>
          <a:lstStyle/>
          <a:p>
            <a:r>
              <a:rPr lang="en-GB" dirty="0">
                <a:solidFill>
                  <a:srgbClr val="0070C0"/>
                </a:solidFill>
              </a:rPr>
              <a:t>Prifysgol Reading, (dyddiad anhysys)</a:t>
            </a:r>
            <a:endParaRPr lang="en-US" dirty="0">
              <a:solidFill>
                <a:srgbClr val="0070C0"/>
              </a:solidFill>
            </a:endParaRPr>
          </a:p>
        </p:txBody>
      </p:sp>
    </p:spTree>
    <p:extLst>
      <p:ext uri="{BB962C8B-B14F-4D97-AF65-F5344CB8AC3E}">
        <p14:creationId xmlns:p14="http://schemas.microsoft.com/office/powerpoint/2010/main" val="972989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cy-GB" dirty="0">
                <a:solidFill>
                  <a:srgbClr val="0070C0"/>
                </a:solidFill>
              </a:rPr>
              <a:t>Casglu tystiolaeth. Mae tair ffynhonnell o dystiolaeth y mae angen eu defnyddio mewn aseiniadau ysgrifennu adfyfyriol:</a:t>
            </a:r>
          </a:p>
          <a:p>
            <a:r>
              <a:rPr lang="cy-GB" dirty="0">
                <a:solidFill>
                  <a:srgbClr val="0070C0"/>
                </a:solidFill>
              </a:rPr>
              <a:t>1) Mae eich adfyfyrdodau yn dystiolaeth hanfodol o'ch profiadau. Cadwch nodiadau ar eich adfyfyrdodau a'r datblygiadau sydd wedi digwydd yn ystod y broses.</a:t>
            </a:r>
          </a:p>
          <a:p>
            <a:r>
              <a:rPr lang="cy-GB" dirty="0">
                <a:solidFill>
                  <a:srgbClr val="0070C0"/>
                </a:solidFill>
              </a:rPr>
              <a:t>2) Tystiolaeth academaidd o astudiaethau achos/ymchwil a damcaniaethau cyhoeddedig i ddangos sut mae eich syniadau a'ch arferion wedi datblygu yng nghyd-destun y llenyddiaeth academaidd berthnasol. </a:t>
            </a:r>
          </a:p>
          <a:p>
            <a:r>
              <a:rPr lang="cy-GB" dirty="0">
                <a:solidFill>
                  <a:srgbClr val="0070C0"/>
                </a:solidFill>
              </a:rPr>
              <a:t>3) Polisïau ac adroddiadau.</a:t>
            </a:r>
          </a:p>
        </p:txBody>
      </p:sp>
      <p:sp>
        <p:nvSpPr>
          <p:cNvPr id="3" name="Title 2"/>
          <p:cNvSpPr>
            <a:spLocks noGrp="1"/>
          </p:cNvSpPr>
          <p:nvPr>
            <p:ph type="title"/>
          </p:nvPr>
        </p:nvSpPr>
        <p:spPr/>
        <p:txBody>
          <a:bodyPr>
            <a:normAutofit/>
          </a:bodyPr>
          <a:lstStyle/>
          <a:p>
            <a:r>
              <a:rPr lang="cy-GB" dirty="0"/>
              <a:t>Ysgrifennu adfyfyriol</a:t>
            </a:r>
          </a:p>
        </p:txBody>
      </p:sp>
      <p:sp>
        <p:nvSpPr>
          <p:cNvPr id="4" name="Footer Placeholder 3"/>
          <p:cNvSpPr>
            <a:spLocks noGrp="1"/>
          </p:cNvSpPr>
          <p:nvPr>
            <p:ph type="ftr" sz="quarter" idx="11"/>
          </p:nvPr>
        </p:nvSpPr>
        <p:spPr/>
        <p:txBody>
          <a:bodyPr/>
          <a:lstStyle/>
          <a:p>
            <a:r>
              <a:rPr lang="en-GB" dirty="0">
                <a:solidFill>
                  <a:srgbClr val="0070C0"/>
                </a:solidFill>
              </a:rPr>
              <a:t>Prifysgol Reading, (dyddiad anhysys)</a:t>
            </a:r>
            <a:endParaRPr lang="en-US" dirty="0">
              <a:solidFill>
                <a:srgbClr val="0070C0"/>
              </a:solidFill>
            </a:endParaRPr>
          </a:p>
        </p:txBody>
      </p:sp>
    </p:spTree>
    <p:extLst>
      <p:ext uri="{BB962C8B-B14F-4D97-AF65-F5344CB8AC3E}">
        <p14:creationId xmlns:p14="http://schemas.microsoft.com/office/powerpoint/2010/main" val="2120691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38E0878-EF7E-3284-E9DB-5EC67BF58DA1}"/>
              </a:ext>
            </a:extLst>
          </p:cNvPr>
          <p:cNvSpPr>
            <a:spLocks noGrp="1"/>
          </p:cNvSpPr>
          <p:nvPr>
            <p:ph idx="1"/>
          </p:nvPr>
        </p:nvSpPr>
        <p:spPr/>
        <p:txBody>
          <a:bodyPr>
            <a:normAutofit/>
          </a:bodyPr>
          <a:lstStyle/>
          <a:p>
            <a:r>
              <a:rPr lang="cy-GB" sz="3200">
                <a:solidFill>
                  <a:srgbClr val="0070C0"/>
                </a:solidFill>
              </a:rPr>
              <a:t>Eich adroddiad </a:t>
            </a:r>
            <a:r>
              <a:rPr lang="cy-GB" sz="3200" dirty="0">
                <a:solidFill>
                  <a:srgbClr val="0070C0"/>
                </a:solidFill>
              </a:rPr>
              <a:t>adfyfyriol yw eich cyfle i adfyfyrio'n feirniadol a thrafod pa mor dda rydych chi wedi datblygu sgiliau yn ystod y modwl a'ch anghenion datblygu personol (er enghraifft, sut y gallai datblygu'r sgiliau hyn eich cynorthwyo mewn cyflogaeth yn y dyfodol). </a:t>
            </a:r>
          </a:p>
          <a:p>
            <a:endParaRPr lang="cy-GB" sz="3200" dirty="0">
              <a:solidFill>
                <a:srgbClr val="0070C0"/>
              </a:solidFill>
            </a:endParaRPr>
          </a:p>
          <a:p>
            <a:r>
              <a:rPr lang="cy-GB" sz="3200" dirty="0">
                <a:solidFill>
                  <a:srgbClr val="0070C0"/>
                </a:solidFill>
              </a:rPr>
              <a:t>Bydd angen i chi gysylltu eich adfyfyrdod â llenyddiaeth berthnasol ac o leiaf un model adfyfyriol</a:t>
            </a:r>
          </a:p>
        </p:txBody>
      </p:sp>
      <p:sp>
        <p:nvSpPr>
          <p:cNvPr id="3" name="Title 2">
            <a:extLst>
              <a:ext uri="{FF2B5EF4-FFF2-40B4-BE49-F238E27FC236}">
                <a16:creationId xmlns:a16="http://schemas.microsoft.com/office/drawing/2014/main" id="{E7F08D58-D0F6-41DB-66BC-6872BFEF729C}"/>
              </a:ext>
            </a:extLst>
          </p:cNvPr>
          <p:cNvSpPr>
            <a:spLocks noGrp="1"/>
          </p:cNvSpPr>
          <p:nvPr>
            <p:ph type="title"/>
          </p:nvPr>
        </p:nvSpPr>
        <p:spPr>
          <a:xfrm>
            <a:off x="1562100" y="365125"/>
            <a:ext cx="9791700" cy="1325563"/>
          </a:xfrm>
        </p:spPr>
        <p:txBody>
          <a:bodyPr>
            <a:normAutofit fontScale="90000"/>
          </a:bodyPr>
          <a:lstStyle/>
          <a:p>
            <a:br>
              <a:rPr lang="cy-GB" dirty="0"/>
            </a:br>
            <a:r>
              <a:rPr lang="cy-GB" dirty="0"/>
              <a:t>Asesiad 2: </a:t>
            </a:r>
            <a:r>
              <a:rPr lang="cy-GB" b="1" dirty="0"/>
              <a:t>Ysgrifennu adfyfyrdod</a:t>
            </a:r>
            <a:br>
              <a:rPr lang="cy-GB" b="1" dirty="0"/>
            </a:br>
            <a:r>
              <a:rPr lang="cy-GB" dirty="0"/>
              <a:t>I’w gyflwyno 02/11/2025         2000 o eiriau</a:t>
            </a:r>
            <a:br>
              <a:rPr lang="cy-GB" dirty="0"/>
            </a:br>
            <a:endParaRPr lang="cy-GB" dirty="0"/>
          </a:p>
        </p:txBody>
      </p:sp>
    </p:spTree>
    <p:extLst>
      <p:ext uri="{BB962C8B-B14F-4D97-AF65-F5344CB8AC3E}">
        <p14:creationId xmlns:p14="http://schemas.microsoft.com/office/powerpoint/2010/main" val="4149288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br>
              <a:rPr lang="cy-GB" sz="4400" b="1" i="1" dirty="0">
                <a:effectLst/>
                <a:latin typeface="Arial" panose="020B0604020202020204" pitchFamily="34" charset="0"/>
                <a:ea typeface="Times New Roman" panose="02020603050405020304" pitchFamily="18" charset="0"/>
                <a:cs typeface="Arial" panose="020B0604020202020204" pitchFamily="34" charset="0"/>
              </a:rPr>
            </a:br>
            <a:r>
              <a:rPr lang="cy-GB" sz="4400" b="1" i="1" dirty="0">
                <a:effectLst/>
                <a:latin typeface="Arial" panose="020B0604020202020204" pitchFamily="34" charset="0"/>
                <a:ea typeface="Times New Roman" panose="02020603050405020304" pitchFamily="18" charset="0"/>
                <a:cs typeface="Arial" panose="020B0604020202020204" pitchFamily="34" charset="0"/>
              </a:rPr>
              <a:t>Dylai eich darn adfyfyriol gynnwys y canlynol:</a:t>
            </a:r>
            <a:br>
              <a:rPr lang="cy-GB" sz="4400" b="1" i="1" dirty="0">
                <a:effectLst/>
                <a:latin typeface="Arial" panose="020B0604020202020204" pitchFamily="34" charset="0"/>
                <a:ea typeface="Times New Roman" panose="02020603050405020304" pitchFamily="18" charset="0"/>
                <a:cs typeface="Times New Roman" panose="02020603050405020304" pitchFamily="18" charset="0"/>
              </a:rPr>
            </a:br>
            <a:endParaRPr lang="cy-GB" dirty="0"/>
          </a:p>
        </p:txBody>
      </p:sp>
      <p:sp>
        <p:nvSpPr>
          <p:cNvPr id="5" name="Content Placeholder 4">
            <a:extLst>
              <a:ext uri="{FF2B5EF4-FFF2-40B4-BE49-F238E27FC236}">
                <a16:creationId xmlns:a16="http://schemas.microsoft.com/office/drawing/2014/main" id="{1475DE39-E969-6D4A-430F-C65CCAA3C428}"/>
              </a:ext>
            </a:extLst>
          </p:cNvPr>
          <p:cNvSpPr>
            <a:spLocks noGrp="1"/>
          </p:cNvSpPr>
          <p:nvPr>
            <p:ph idx="1"/>
          </p:nvPr>
        </p:nvSpPr>
        <p:spPr>
          <a:xfrm>
            <a:off x="1562100" y="1825625"/>
            <a:ext cx="9791700" cy="4493113"/>
          </a:xfrm>
        </p:spPr>
        <p:txBody>
          <a:bodyPr>
            <a:normAutofit fontScale="25000" lnSpcReduction="20000"/>
          </a:bodyPr>
          <a:lstStyle/>
          <a:p>
            <a:pPr marL="0" lvl="0" indent="0">
              <a:lnSpc>
                <a:spcPct val="200000"/>
              </a:lnSpc>
              <a:buNone/>
            </a:pPr>
            <a:r>
              <a:rPr lang="cy-GB" sz="6200"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 Cyflwyniad i'r model adfyfyriol y byddwch chi'n ei ddefnyddio</a:t>
            </a:r>
            <a:endParaRPr lang="cy-GB" sz="6200" dirty="0">
              <a:solidFill>
                <a:srgbClr val="0070C0"/>
              </a:solidFill>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Cyflwyniad byr i'r modwl, eich disgwyliadau a’ch meddyliau cychwynnol</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Sut roeddech chi'n teimlo ynglŷn â datblygu eich sgiliau cyflogadwyedd cyfredol a'ch 'brand personol' ymhellach</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Eich ymgysylltiad a'ch cyfranogiad mewn sesiynau</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Unrhyw heriau? Pam? Meysydd rydych chi'n teimlo rydych wedi llwyddo ynddynt fwyaf. A oes unrhyw beth oedd yn peri trafferth i chi?</a:t>
            </a:r>
          </a:p>
          <a:p>
            <a:pPr marL="342900" lvl="0" indent="-342900">
              <a:lnSpc>
                <a:spcPct val="200000"/>
              </a:lnSpc>
              <a:buFont typeface="Arial" panose="020B0604020202020204" pitchFamily="34" charset="0"/>
              <a:buChar char="-"/>
            </a:pPr>
            <a:r>
              <a:rPr lang="cy-GB" sz="6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Sut mae'r modwl hwn wedi eich helpu i symud ymlaen o ran nodi llwybr cynnydd gyrfaol?</a:t>
            </a:r>
          </a:p>
          <a:p>
            <a:pPr marL="342900" lvl="0" indent="-342900">
              <a:lnSpc>
                <a:spcPct val="200000"/>
              </a:lnSpc>
              <a:buFont typeface="Arial" panose="020B0604020202020204" pitchFamily="34" charset="0"/>
              <a:buChar char="-"/>
            </a:pPr>
            <a:r>
              <a:rPr lang="cy-GB" sz="6200" dirty="0">
                <a:solidFill>
                  <a:srgbClr val="0070C0"/>
                </a:solidFill>
                <a:latin typeface="Arial" panose="020B0604020202020204" pitchFamily="34" charset="0"/>
                <a:ea typeface="Times New Roman" panose="02020603050405020304" pitchFamily="18" charset="0"/>
                <a:cs typeface="Arial" panose="020B0604020202020204" pitchFamily="34" charset="0"/>
              </a:rPr>
              <a:t>Unrhyw sgiliau pellach y mae angen i chi eu datblygu ar ôl y modwl hwn a fydd yn eich helpu i gael cyfleoedd cyflogaeth?  							</a:t>
            </a:r>
            <a:r>
              <a:rPr lang="cy-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(2000 o eiriau)</a:t>
            </a:r>
            <a:endParaRPr lang="cy-GB" dirty="0"/>
          </a:p>
        </p:txBody>
      </p:sp>
    </p:spTree>
    <p:extLst>
      <p:ext uri="{BB962C8B-B14F-4D97-AF65-F5344CB8AC3E}">
        <p14:creationId xmlns:p14="http://schemas.microsoft.com/office/powerpoint/2010/main" val="2968628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204186" y="1012054"/>
            <a:ext cx="11987814" cy="5734975"/>
          </a:xfrm>
        </p:spPr>
        <p:txBody>
          <a:bodyPr>
            <a:normAutofit fontScale="55000" lnSpcReduction="20000"/>
          </a:bodyPr>
          <a:lstStyle/>
          <a:p>
            <a:r>
              <a:rPr lang="en-GB" dirty="0">
                <a:solidFill>
                  <a:srgbClr val="0070C0"/>
                </a:solidFill>
              </a:rPr>
              <a:t>Crowes Associates (n.d.). Gibbs’Reflective cycle  </a:t>
            </a:r>
            <a:r>
              <a:rPr lang="en-GB" dirty="0">
                <a:solidFill>
                  <a:srgbClr val="0070C0"/>
                </a:solidFill>
                <a:hlinkClick r:id="rId3">
                  <a:extLst>
                    <a:ext uri="{A12FA001-AC4F-418D-AE19-62706E023703}">
                      <ahyp:hlinkClr xmlns:ahyp="http://schemas.microsoft.com/office/drawing/2018/hyperlinkcolor" val="tx"/>
                    </a:ext>
                  </a:extLst>
                </a:hlinkClick>
              </a:rPr>
              <a:t>https://www.crowe-associates.co.uk/coaching-tools/gibbs-reflective-cycle/</a:t>
            </a:r>
            <a:endParaRPr lang="en-GB" dirty="0">
              <a:solidFill>
                <a:srgbClr val="0070C0"/>
              </a:solidFill>
            </a:endParaRPr>
          </a:p>
          <a:p>
            <a:pPr marL="0" indent="0">
              <a:buNone/>
            </a:pPr>
            <a:endParaRPr lang="en-GB" dirty="0">
              <a:solidFill>
                <a:srgbClr val="0070C0"/>
              </a:solidFill>
            </a:endParaRPr>
          </a:p>
          <a:p>
            <a:r>
              <a:rPr lang="en-GB" dirty="0">
                <a:solidFill>
                  <a:srgbClr val="0070C0"/>
                </a:solidFill>
              </a:rPr>
              <a:t>Dewey, J. (1938) Logic: The Theory of Inquiry. MN: Rinehart &amp; Winston</a:t>
            </a:r>
          </a:p>
          <a:p>
            <a:endParaRPr lang="en-GB" dirty="0">
              <a:solidFill>
                <a:srgbClr val="0070C0"/>
              </a:solidFill>
            </a:endParaRPr>
          </a:p>
          <a:p>
            <a:r>
              <a:rPr lang="en-GB" dirty="0">
                <a:solidFill>
                  <a:srgbClr val="0070C0"/>
                </a:solidFill>
              </a:rPr>
              <a:t>Eraut, Michael (1995), Schoen Schock, a case for refraining reflection-in-action, London: Routledge</a:t>
            </a:r>
          </a:p>
          <a:p>
            <a:pPr marL="0" indent="0">
              <a:buNone/>
            </a:pPr>
            <a:endParaRPr lang="en-GB" dirty="0">
              <a:solidFill>
                <a:srgbClr val="0070C0"/>
              </a:solidFill>
            </a:endParaRPr>
          </a:p>
          <a:p>
            <a:r>
              <a:rPr lang="en-GB" dirty="0">
                <a:solidFill>
                  <a:srgbClr val="0070C0"/>
                </a:solidFill>
              </a:rPr>
              <a:t>Ixer, G. (2003) Developing the relationship between reflective practice &amp; social work values. Journal of Practice Teaching, 5, 1, pp 7-22.</a:t>
            </a:r>
          </a:p>
          <a:p>
            <a:endParaRPr lang="en-GB" dirty="0">
              <a:solidFill>
                <a:srgbClr val="0070C0"/>
              </a:solidFill>
            </a:endParaRPr>
          </a:p>
          <a:p>
            <a:r>
              <a:rPr lang="en-GB" dirty="0">
                <a:solidFill>
                  <a:srgbClr val="0070C0"/>
                </a:solidFill>
              </a:rPr>
              <a:t>Jasper, M. (2013). Beginning Reflective Practice. Andover: Cengage Learning</a:t>
            </a:r>
          </a:p>
          <a:p>
            <a:pPr marL="0" indent="0">
              <a:buNone/>
            </a:pPr>
            <a:endParaRPr lang="en-GB" dirty="0">
              <a:solidFill>
                <a:srgbClr val="0070C0"/>
              </a:solidFill>
            </a:endParaRPr>
          </a:p>
          <a:p>
            <a:r>
              <a:rPr lang="en-GB" dirty="0">
                <a:solidFill>
                  <a:srgbClr val="0070C0"/>
                </a:solidFill>
              </a:rPr>
              <a:t>Johns, C. (2000). Becoming a Reflective Practitioner. Oxford; Blackwell</a:t>
            </a:r>
          </a:p>
          <a:p>
            <a:endParaRPr lang="en-GB" dirty="0">
              <a:solidFill>
                <a:srgbClr val="0070C0"/>
              </a:solidFill>
            </a:endParaRPr>
          </a:p>
          <a:p>
            <a:r>
              <a:rPr lang="en-GB" dirty="0">
                <a:solidFill>
                  <a:srgbClr val="0070C0"/>
                </a:solidFill>
              </a:rPr>
              <a:t>Read, H. (2016).  Reflective Practice Schon. </a:t>
            </a:r>
            <a:r>
              <a:rPr lang="en-GB" dirty="0">
                <a:solidFill>
                  <a:srgbClr val="0070C0"/>
                </a:solidFill>
                <a:hlinkClick r:id="rId4">
                  <a:extLst>
                    <a:ext uri="{A12FA001-AC4F-418D-AE19-62706E023703}">
                      <ahyp:hlinkClr xmlns:ahyp="http://schemas.microsoft.com/office/drawing/2018/hyperlinkcolor" val="tx"/>
                    </a:ext>
                  </a:extLst>
                </a:hlinkClick>
              </a:rPr>
              <a:t>https://thecvmethod.wordpress.com/2016/10/24/398/</a:t>
            </a:r>
            <a:endParaRPr lang="en-GB" dirty="0">
              <a:solidFill>
                <a:srgbClr val="0070C0"/>
              </a:solidFill>
            </a:endParaRPr>
          </a:p>
          <a:p>
            <a:endParaRPr lang="en-GB" dirty="0">
              <a:solidFill>
                <a:srgbClr val="0070C0"/>
              </a:solidFill>
            </a:endParaRPr>
          </a:p>
          <a:p>
            <a:r>
              <a:rPr lang="en-GB" dirty="0">
                <a:solidFill>
                  <a:srgbClr val="0070C0"/>
                </a:solidFill>
              </a:rPr>
              <a:t>Segers, R. (2014) Driscoll Model of Reflection. </a:t>
            </a:r>
            <a:r>
              <a:rPr lang="en-GB" dirty="0">
                <a:solidFill>
                  <a:srgbClr val="0070C0"/>
                </a:solidFill>
                <a:hlinkClick r:id="rId5">
                  <a:extLst>
                    <a:ext uri="{A12FA001-AC4F-418D-AE19-62706E023703}">
                      <ahyp:hlinkClr xmlns:ahyp="http://schemas.microsoft.com/office/drawing/2018/hyperlinkcolor" val="tx"/>
                    </a:ext>
                  </a:extLst>
                </a:hlinkClick>
              </a:rPr>
              <a:t>http://robsegers.blogspot.com/2014/05/driscoll-model-of-reflection.html</a:t>
            </a:r>
            <a:endParaRPr lang="en-GB" dirty="0">
              <a:solidFill>
                <a:srgbClr val="0070C0"/>
              </a:solidFill>
            </a:endParaRPr>
          </a:p>
          <a:p>
            <a:endParaRPr lang="en-GB" dirty="0">
              <a:solidFill>
                <a:srgbClr val="0070C0"/>
              </a:solidFill>
            </a:endParaRPr>
          </a:p>
          <a:p>
            <a:r>
              <a:rPr lang="en-US" sz="2800" dirty="0">
                <a:solidFill>
                  <a:srgbClr val="0070C0"/>
                </a:solidFill>
              </a:rPr>
              <a:t>Skillshub (2017). What Are KOLB’s Learning Styles And What Do They Mean?  https://www.skillshub.com/what-are-kolbs-learning-styles</a:t>
            </a:r>
            <a:endParaRPr lang="en-US" b="0" i="0" dirty="0">
              <a:solidFill>
                <a:srgbClr val="0070C0"/>
              </a:solidFill>
              <a:effectLst/>
              <a:latin typeface="open sans" panose="020B0606030504020204" pitchFamily="34" charset="0"/>
            </a:endParaRPr>
          </a:p>
          <a:p>
            <a:endParaRPr lang="en-GB" dirty="0">
              <a:solidFill>
                <a:srgbClr val="0070C0"/>
              </a:solidFill>
            </a:endParaRPr>
          </a:p>
          <a:p>
            <a:r>
              <a:rPr lang="en-GB" dirty="0">
                <a:solidFill>
                  <a:srgbClr val="0070C0"/>
                </a:solidFill>
              </a:rPr>
              <a:t>Schon, DA. (1987). </a:t>
            </a:r>
            <a:r>
              <a:rPr lang="en-GB" i="1" dirty="0">
                <a:solidFill>
                  <a:srgbClr val="0070C0"/>
                </a:solidFill>
              </a:rPr>
              <a:t>‘Educating the Reflective Practitioner’</a:t>
            </a:r>
            <a:r>
              <a:rPr lang="en-GB" dirty="0">
                <a:solidFill>
                  <a:srgbClr val="0070C0"/>
                </a:solidFill>
              </a:rPr>
              <a:t>. London: Temple Smith.</a:t>
            </a:r>
          </a:p>
          <a:p>
            <a:endParaRPr lang="en-GB" dirty="0">
              <a:solidFill>
                <a:srgbClr val="0070C0"/>
              </a:solidFill>
            </a:endParaRPr>
          </a:p>
          <a:p>
            <a:r>
              <a:rPr lang="en-GB" dirty="0">
                <a:solidFill>
                  <a:srgbClr val="0070C0"/>
                </a:solidFill>
              </a:rPr>
              <a:t>Tate, S. &amp; Sills, M. (eds) (2004). The Development of Critical Reflection in the Health Professions. London; Higher Education Authority.</a:t>
            </a:r>
          </a:p>
          <a:p>
            <a:endParaRPr lang="en-GB" dirty="0">
              <a:solidFill>
                <a:srgbClr val="0070C0"/>
              </a:solidFill>
            </a:endParaRPr>
          </a:p>
          <a:p>
            <a:r>
              <a:rPr lang="en-GB" dirty="0">
                <a:solidFill>
                  <a:srgbClr val="0070C0"/>
                </a:solidFill>
              </a:rPr>
              <a:t>Prifysgol Reading, dyddiad anhysys, Study Advice and Maths Support, Practice based learning, Reflective Writing</a:t>
            </a:r>
          </a:p>
          <a:p>
            <a:endParaRPr lang="en-GB" dirty="0">
              <a:solidFill>
                <a:srgbClr val="0070C0"/>
              </a:solidFill>
            </a:endParaRPr>
          </a:p>
          <a:p>
            <a:endParaRPr lang="en-GB" dirty="0"/>
          </a:p>
          <a:p>
            <a:endParaRPr lang="en-GB" dirty="0"/>
          </a:p>
        </p:txBody>
      </p:sp>
      <p:sp>
        <p:nvSpPr>
          <p:cNvPr id="6" name="Title 5"/>
          <p:cNvSpPr>
            <a:spLocks noGrp="1"/>
          </p:cNvSpPr>
          <p:nvPr>
            <p:ph type="title"/>
          </p:nvPr>
        </p:nvSpPr>
        <p:spPr>
          <a:xfrm>
            <a:off x="2324100" y="365126"/>
            <a:ext cx="9029700" cy="575908"/>
          </a:xfrm>
        </p:spPr>
        <p:txBody>
          <a:bodyPr>
            <a:normAutofit fontScale="90000"/>
          </a:bodyPr>
          <a:lstStyle/>
          <a:p>
            <a:r>
              <a:rPr lang="cy-GB" dirty="0"/>
              <a:t>Rhestr Gyfeiriadau</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7" ma:contentTypeDescription="Create a new document." ma:contentTypeScope="" ma:versionID="cae5b5c8e331af6d2d40ec5d2bca4aa5">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10f3c02630f8c2677f387043e0c04f6"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AutoKeyPoints" minOccurs="0"/>
                <xsd:element ref="ns4:MediaServiceKeyPoints" minOccurs="0"/>
                <xsd:element ref="ns4:MediaServiceOCR" minOccurs="0"/>
                <xsd:element ref="ns4:MediaServiceGenerationTime" minOccurs="0"/>
                <xsd:element ref="ns4:MediaServiceEventHashCode" minOccurs="0"/>
                <xsd:element ref="ns4:MediaLengthInSecond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43D277-0521-48C2-AE96-35177EA62C9D}">
  <ds:schemaRefs>
    <ds:schemaRef ds:uri="http://schemas.microsoft.com/office/2006/documentManagement/types"/>
    <ds:schemaRef ds:uri="http://purl.org/dc/elements/1.1/"/>
    <ds:schemaRef ds:uri="19514574-b5d9-49eb-9678-28308461b4ba"/>
    <ds:schemaRef ds:uri="http://schemas.microsoft.com/office/2006/metadata/properties"/>
    <ds:schemaRef ds:uri="http://schemas.openxmlformats.org/package/2006/metadata/core-properties"/>
    <ds:schemaRef ds:uri="http://purl.org/dc/terms/"/>
    <ds:schemaRef ds:uri="http://purl.org/dc/dcmitype/"/>
    <ds:schemaRef ds:uri="http://schemas.microsoft.com/office/infopath/2007/PartnerControls"/>
    <ds:schemaRef ds:uri="4f627824-a7cf-4e54-9661-934e5f85792b"/>
    <ds:schemaRef ds:uri="http://www.w3.org/XML/1998/namespace"/>
  </ds:schemaRefs>
</ds:datastoreItem>
</file>

<file path=customXml/itemProps2.xml><?xml version="1.0" encoding="utf-8"?>
<ds:datastoreItem xmlns:ds="http://schemas.openxmlformats.org/officeDocument/2006/customXml" ds:itemID="{9A4EEA8D-4655-426D-A029-78888DE0EFA0}">
  <ds:schemaRefs>
    <ds:schemaRef ds:uri="http://schemas.microsoft.com/sharepoint/v3/contenttype/forms"/>
  </ds:schemaRefs>
</ds:datastoreItem>
</file>

<file path=customXml/itemProps3.xml><?xml version="1.0" encoding="utf-8"?>
<ds:datastoreItem xmlns:ds="http://schemas.openxmlformats.org/officeDocument/2006/customXml" ds:itemID="{3A506BBA-00DE-4FB7-B786-FC0B2743A6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0</TotalTime>
  <Words>3320</Words>
  <Application>Microsoft Office PowerPoint</Application>
  <PresentationFormat>Widescreen</PresentationFormat>
  <Paragraphs>236</Paragraphs>
  <Slides>26</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-apple-system</vt:lpstr>
      <vt:lpstr>inherit</vt:lpstr>
      <vt:lpstr>Zilla Slab</vt:lpstr>
      <vt:lpstr>Arial</vt:lpstr>
      <vt:lpstr>Calibri</vt:lpstr>
      <vt:lpstr>Cambria</vt:lpstr>
      <vt:lpstr>Georgia</vt:lpstr>
      <vt:lpstr>helvetica</vt:lpstr>
      <vt:lpstr>open sans</vt:lpstr>
      <vt:lpstr>Source Sans Pro</vt:lpstr>
      <vt:lpstr>Cloud skipper design template</vt:lpstr>
      <vt:lpstr>Modelau Adfyfyriol ac Ysgrifennu Adfyfyriol</vt:lpstr>
      <vt:lpstr>AMCANION Y SESIWN             Session Objectives</vt:lpstr>
      <vt:lpstr> Asesiad 2: Ysgrifennu adfyfyrdod I’w gyflwyno 02/11/2025         2000 o eiriau </vt:lpstr>
      <vt:lpstr> Dylai eich darn adfyfyriol gynnwys y canlynol: </vt:lpstr>
      <vt:lpstr>PowerPoint Presentation</vt:lpstr>
      <vt:lpstr>DAMCANIAETHWYR ALLWEDDOL Key Theorists</vt:lpstr>
      <vt:lpstr>Gibbs (1988)</vt:lpstr>
      <vt:lpstr>Kolb (1988)</vt:lpstr>
      <vt:lpstr>Schön (1991)</vt:lpstr>
      <vt:lpstr>Driscoll (1994)</vt:lpstr>
      <vt:lpstr>ERA Cycle (Jasper, 2013)</vt:lpstr>
      <vt:lpstr>SUT MAE HYN YN CYSYLLTU Â’CH DATBLYGIAD PROFFESIYNOL? </vt:lpstr>
      <vt:lpstr>Iaith ysgrifennu adfyfyriol – y person</vt:lpstr>
      <vt:lpstr>Iaith ysgrifennu adfyfyriol – amser y ferf</vt:lpstr>
      <vt:lpstr>Ysgrifennu adfyfyriol</vt:lpstr>
      <vt:lpstr>Ysgrifennu adfyfyriol</vt:lpstr>
      <vt:lpstr>Gwahanol fodelau o adfyfyrio: yn, ar, ar gyfer</vt:lpstr>
      <vt:lpstr>Gwahanol fodelau o adfyfyrio: yn, ar, ar gyfer</vt:lpstr>
      <vt:lpstr>Gwahanol ddimensiynau adfyfyrio: Metawybyddiaeth (Meddwl am feddwl)</vt:lpstr>
      <vt:lpstr>Cofiwch: Disgrifiad, gwybyddiaeth, metawybyddiaeth</vt:lpstr>
      <vt:lpstr>Cofiwch: Ysgrifennu adfyfyriol</vt:lpstr>
      <vt:lpstr>Ysgrifennu adfyfyriol</vt:lpstr>
      <vt:lpstr>Ysgrifennu adfyfyriol</vt:lpstr>
      <vt:lpstr> Asesiad 2: Ysgrifennu adfyfyrdod I’w gyflwyno 02/11/2025         2000 o eiriau </vt:lpstr>
      <vt:lpstr> Dylai eich darn adfyfyriol gynnwys y canlynol: </vt:lpstr>
      <vt:lpstr>Rhestr Gyfeiriadau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Writing</dc:title>
  <dc:creator/>
  <cp:keywords/>
  <cp:lastModifiedBy/>
  <cp:revision>2</cp:revision>
  <dcterms:created xsi:type="dcterms:W3CDTF">2016-03-03T14:07:10Z</dcterms:created>
  <dcterms:modified xsi:type="dcterms:W3CDTF">2025-09-02T13:51:15Z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TC034605089991</vt:lpwstr>
  </property>
  <property fmtid="{D5CDD505-2E9C-101B-9397-08002B2CF9AE}" pid="3" name="ContentTypeId">
    <vt:lpwstr>0x010100AC06615145061D4EACEAB05172B34509</vt:lpwstr>
  </property>
</Properties>
</file>