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6"/>
  </p:notesMasterIdLst>
  <p:sldIdLst>
    <p:sldId id="256" r:id="rId2"/>
    <p:sldId id="260" r:id="rId3"/>
    <p:sldId id="259" r:id="rId4"/>
    <p:sldId id="257" r:id="rId5"/>
    <p:sldId id="258" r:id="rId6"/>
    <p:sldId id="266" r:id="rId7"/>
    <p:sldId id="267" r:id="rId8"/>
    <p:sldId id="261" r:id="rId9"/>
    <p:sldId id="262" r:id="rId10"/>
    <p:sldId id="263" r:id="rId11"/>
    <p:sldId id="264" r:id="rId12"/>
    <p:sldId id="265"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44"/>
  </p:normalViewPr>
  <p:slideViewPr>
    <p:cSldViewPr snapToGrid="0">
      <p:cViewPr varScale="1">
        <p:scale>
          <a:sx n="108" d="100"/>
          <a:sy n="108" d="100"/>
        </p:scale>
        <p:origin x="7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43F214-2916-4348-9068-682C7C916888}" type="datetimeFigureOut">
              <a:rPr lang="en-GB" smtClean="0"/>
              <a:t>12/04/2022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C8EB6A-C25F-48A2-8616-2FBEE72218EF}" type="slidenum">
              <a:rPr lang="en-GB" smtClean="0"/>
              <a:t>‹#›</a:t>
            </a:fld>
            <a:endParaRPr lang="en-GB"/>
          </a:p>
        </p:txBody>
      </p:sp>
    </p:spTree>
    <p:extLst>
      <p:ext uri="{BB962C8B-B14F-4D97-AF65-F5344CB8AC3E}">
        <p14:creationId xmlns:p14="http://schemas.microsoft.com/office/powerpoint/2010/main" val="2888606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Generally, absenteeism refers to absence from duty or absence in the workplace frequently without good reason is absenteeism</a:t>
            </a:r>
            <a:r>
              <a:rPr lang="en-ZW"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Araujo, et al 2019)</a:t>
            </a: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 It is a stressful situation for all who are involved. The absence of a worker has a vast effect that impacts the team's workload and management. It occurs when a worker does not attend the workplace due to time. Lots of factors work behind absenteeism such as illness, family emergency, workplace harassment, or any other reason. Organizations face huge losses because of absenteeism.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dirty="0"/>
          </a:p>
        </p:txBody>
      </p:sp>
      <p:sp>
        <p:nvSpPr>
          <p:cNvPr id="4" name="Slide Number Placeholder 3"/>
          <p:cNvSpPr>
            <a:spLocks noGrp="1"/>
          </p:cNvSpPr>
          <p:nvPr>
            <p:ph type="sldNum" sz="quarter" idx="10"/>
          </p:nvPr>
        </p:nvSpPr>
        <p:spPr/>
        <p:txBody>
          <a:bodyPr/>
          <a:lstStyle/>
          <a:p>
            <a:fld id="{58C8EB6A-C25F-48A2-8616-2FBEE72218EF}" type="slidenum">
              <a:rPr lang="en-GB" smtClean="0"/>
              <a:t>2</a:t>
            </a:fld>
            <a:endParaRPr lang="en-GB"/>
          </a:p>
        </p:txBody>
      </p:sp>
    </p:spTree>
    <p:extLst>
      <p:ext uri="{BB962C8B-B14F-4D97-AF65-F5344CB8AC3E}">
        <p14:creationId xmlns:p14="http://schemas.microsoft.com/office/powerpoint/2010/main" val="3184403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It is very crucial for an organization to know which type of absenteeism occurs in the organization.  An organization that can quickly identify the type of absenteeism will be able to reduce it quickly. There are various types of absenteeism such as authorized absenteeism, unauthorized absenteeism, wilful absenteeism, absenteeism caused by circumstance, </a:t>
            </a:r>
            <a:r>
              <a:rPr lang="en-ZW" sz="1200" dirty="0" err="1">
                <a:effectLst/>
                <a:latin typeface="Times New Roman" panose="02020603050405020304" pitchFamily="18" charset="0"/>
                <a:ea typeface="Calibri" panose="020F0502020204030204" pitchFamily="34" charset="0"/>
                <a:cs typeface="Times New Roman" panose="02020603050405020304" pitchFamily="18" charset="0"/>
              </a:rPr>
              <a:t>etc</a:t>
            </a:r>
            <a:r>
              <a:rPr lang="en-ZW"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Markussen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et al 2011)</a:t>
            </a: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8C8EB6A-C25F-48A2-8616-2FBEE72218EF}" type="slidenum">
              <a:rPr lang="en-GB" smtClean="0"/>
              <a:t>3</a:t>
            </a:fld>
            <a:endParaRPr lang="en-GB"/>
          </a:p>
        </p:txBody>
      </p:sp>
    </p:spTree>
    <p:extLst>
      <p:ext uri="{BB962C8B-B14F-4D97-AF65-F5344CB8AC3E}">
        <p14:creationId xmlns:p14="http://schemas.microsoft.com/office/powerpoint/2010/main" val="1360693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ZW" sz="1200" dirty="0">
                <a:effectLst/>
                <a:latin typeface="Times New Roman" panose="02020603050405020304" pitchFamily="18" charset="0"/>
                <a:ea typeface="Calibri" panose="020F0502020204030204" pitchFamily="34" charset="0"/>
              </a:rPr>
              <a:t>After analysing absenteeism it is found there are mainly two types of factors is behind absenteeism. One is workers' personal reasons and another is professional reasons and both have a vast impact on workers. Personal factors are illness, family emergencies, depression, injuries, childcare, eldercare, stress, burnout, and low morale. Due to one of these issues workers may be unable to go to work. Professional factors are over-utilization, workplace harassment, fewer opportunities for professional growth, bullying, low compensation, poor supervision etc.</a:t>
            </a:r>
            <a:r>
              <a:rPr lang="en-ZW" sz="1100" dirty="0">
                <a:effectLst/>
                <a:latin typeface="Times New Roman" panose="02020603050405020304" pitchFamily="18" charset="0"/>
                <a:ea typeface="Calibri" panose="020F0502020204030204" pitchFamily="34" charset="0"/>
              </a:rPr>
              <a:t> </a:t>
            </a:r>
            <a:r>
              <a:rPr lang="en-GB" sz="1100" dirty="0">
                <a:effectLst/>
                <a:latin typeface="Times New Roman" panose="02020603050405020304" pitchFamily="18" charset="0"/>
                <a:ea typeface="Calibri" panose="020F0502020204030204" pitchFamily="34" charset="0"/>
              </a:rPr>
              <a:t>(</a:t>
            </a:r>
            <a:r>
              <a:rPr lang="en-GB" sz="1200" dirty="0" err="1">
                <a:effectLst/>
                <a:latin typeface="Times New Roman" panose="02020603050405020304" pitchFamily="18" charset="0"/>
                <a:ea typeface="Calibri" panose="020F0502020204030204" pitchFamily="34" charset="0"/>
              </a:rPr>
              <a:t>Kocakulahet</a:t>
            </a:r>
            <a:r>
              <a:rPr lang="en-GB" sz="1200" dirty="0">
                <a:effectLst/>
                <a:latin typeface="Times New Roman" panose="02020603050405020304" pitchFamily="18" charset="0"/>
                <a:ea typeface="Calibri" panose="020F0502020204030204" pitchFamily="34" charset="0"/>
              </a:rPr>
              <a:t>, al 2016).</a:t>
            </a:r>
            <a:r>
              <a:rPr lang="en-ZW" sz="1200" dirty="0">
                <a:effectLst/>
                <a:latin typeface="Times New Roman" panose="02020603050405020304" pitchFamily="18" charset="0"/>
                <a:ea typeface="Calibri" panose="020F0502020204030204" pitchFamily="34" charset="0"/>
              </a:rPr>
              <a:t> The HR department should give high attention to these issues</a:t>
            </a:r>
            <a:endParaRPr lang="en-GB" dirty="0"/>
          </a:p>
        </p:txBody>
      </p:sp>
      <p:sp>
        <p:nvSpPr>
          <p:cNvPr id="4" name="Slide Number Placeholder 3"/>
          <p:cNvSpPr>
            <a:spLocks noGrp="1"/>
          </p:cNvSpPr>
          <p:nvPr>
            <p:ph type="sldNum" sz="quarter" idx="10"/>
          </p:nvPr>
        </p:nvSpPr>
        <p:spPr/>
        <p:txBody>
          <a:bodyPr/>
          <a:lstStyle/>
          <a:p>
            <a:fld id="{58C8EB6A-C25F-48A2-8616-2FBEE72218EF}" type="slidenum">
              <a:rPr lang="en-GB" smtClean="0"/>
              <a:t>4</a:t>
            </a:fld>
            <a:endParaRPr lang="en-GB"/>
          </a:p>
        </p:txBody>
      </p:sp>
    </p:spTree>
    <p:extLst>
      <p:ext uri="{BB962C8B-B14F-4D97-AF65-F5344CB8AC3E}">
        <p14:creationId xmlns:p14="http://schemas.microsoft.com/office/powerpoint/2010/main" val="3561134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The effects of absenteeism on the workplace are huge. It damages productivity, overall morale, and finance. But it depends on the organization's size, employees, and employee’s roles. However, each organization can realize the effects of absenteeism. It is common in each organization for absenteeism to increase costs. When absenteeism occurs in the organization, the authority replaces that worker. For new recruits costs are increased. The absence of a single employee impacts the productivity of the entire team and organizations face low productivity</a:t>
            </a:r>
            <a:r>
              <a:rPr lang="en-ZW"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Eriksen,et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al 2016)</a:t>
            </a: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 In addition, it demotivates the employees. Absenteeism leads to lower consumer satisfaction because it deteriorates the product or service quality.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58C8EB6A-C25F-48A2-8616-2FBEE72218EF}" type="slidenum">
              <a:rPr lang="en-GB" smtClean="0"/>
              <a:t>5</a:t>
            </a:fld>
            <a:endParaRPr lang="en-GB"/>
          </a:p>
        </p:txBody>
      </p:sp>
    </p:spTree>
    <p:extLst>
      <p:ext uri="{BB962C8B-B14F-4D97-AF65-F5344CB8AC3E}">
        <p14:creationId xmlns:p14="http://schemas.microsoft.com/office/powerpoint/2010/main" val="2170716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As absenteeism lowers the organization's growth, so the organization should calculate the absenteeism rate.1.5% absence rate is a healthy rate while above 4% is indicates a high absenteeism rate. To calculate an employee's absence rate organizations have to take the number of unexcused absences during a period of time then divide it by the total period finally, to get a percentage it has to multiply by one hundred</a:t>
            </a:r>
            <a:r>
              <a:rPr lang="en-ZW" sz="10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0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Wang, et al 2017)</a:t>
            </a: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58C8EB6A-C25F-48A2-8616-2FBEE72218EF}" type="slidenum">
              <a:rPr lang="en-GB" smtClean="0"/>
              <a:t>6</a:t>
            </a:fld>
            <a:endParaRPr lang="en-GB"/>
          </a:p>
        </p:txBody>
      </p:sp>
    </p:spTree>
    <p:extLst>
      <p:ext uri="{BB962C8B-B14F-4D97-AF65-F5344CB8AC3E}">
        <p14:creationId xmlns:p14="http://schemas.microsoft.com/office/powerpoint/2010/main" val="827990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A certain rate of absenteeism brings some positivity to an organization. Generally, a 1.5% of absenteeism rate is a healthy absenteeism rate. So it has some advantages such as it brings discipline to the organization. As a result, employees' work efficiency increases. It motivates employees and improves the training system. In addition, it helps to make a better absenteeism policy</a:t>
            </a:r>
            <a:r>
              <a:rPr lang="en-ZW"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Mikami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et al 2017)</a:t>
            </a: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58C8EB6A-C25F-48A2-8616-2FBEE72218EF}" type="slidenum">
              <a:rPr lang="en-GB" smtClean="0"/>
              <a:t>7</a:t>
            </a:fld>
            <a:endParaRPr lang="en-GB"/>
          </a:p>
        </p:txBody>
      </p:sp>
    </p:spTree>
    <p:extLst>
      <p:ext uri="{BB962C8B-B14F-4D97-AF65-F5344CB8AC3E}">
        <p14:creationId xmlns:p14="http://schemas.microsoft.com/office/powerpoint/2010/main" val="2244279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A hospital is a health care institution, where people go to take medical care. So it is a sensitive place. If absenteeism occurs its consequence is very terrible. It provides low-quality services which lead to low consumer satisfaction. There are lots of key factors that encourage absenteeism in hospitals such as poor working conditions, excessive work pressure, emotional burden, concern about health safety, occupational hazards, etc.</a:t>
            </a:r>
            <a:r>
              <a:rPr lang="en-ZW"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Marques, et al 2015)</a:t>
            </a: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 Employees of the hospital are impacted by absenteeism. Which is seen in employees' performance.  Absenteeism forces low productivity, fewer skills, reduction in motivation, and low morale.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58C8EB6A-C25F-48A2-8616-2FBEE72218EF}" type="slidenum">
              <a:rPr lang="en-GB" smtClean="0"/>
              <a:t>8</a:t>
            </a:fld>
            <a:endParaRPr lang="en-GB"/>
          </a:p>
        </p:txBody>
      </p:sp>
    </p:spTree>
    <p:extLst>
      <p:ext uri="{BB962C8B-B14F-4D97-AF65-F5344CB8AC3E}">
        <p14:creationId xmlns:p14="http://schemas.microsoft.com/office/powerpoint/2010/main" val="3528644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Absenteeism at the hospital is very fatal and impacts daily activities. It hampers the organization's reputation and brings low consumers satisfaction. Basically, when absenteeism occurs it increases organization costs and on the other hand, provides poor quality of service. In hospitals sometimes because of absenteeism death rate goes high rate. Lack of coordination is seen in various departments</a:t>
            </a:r>
            <a:r>
              <a:rPr lang="en-ZW" sz="1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Kottwitz</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et al 2018)</a:t>
            </a: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 The most important thing is it creates low morale among the worker. In a word, it creates an indiscipline situation.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58C8EB6A-C25F-48A2-8616-2FBEE72218EF}" type="slidenum">
              <a:rPr lang="en-GB" smtClean="0"/>
              <a:t>9</a:t>
            </a:fld>
            <a:endParaRPr lang="en-GB"/>
          </a:p>
        </p:txBody>
      </p:sp>
    </p:spTree>
    <p:extLst>
      <p:ext uri="{BB962C8B-B14F-4D97-AF65-F5344CB8AC3E}">
        <p14:creationId xmlns:p14="http://schemas.microsoft.com/office/powerpoint/2010/main" val="2080542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W" sz="1200" dirty="0">
                <a:effectLst/>
                <a:latin typeface="Calibri" panose="020F0502020204030204" pitchFamily="34" charset="0"/>
                <a:ea typeface="Calibri" panose="020F0502020204030204" pitchFamily="34" charset="0"/>
                <a:cs typeface="Times New Roman" panose="02020603050405020304" pitchFamily="18" charset="0"/>
              </a:rPr>
              <a:t>A PESTLE analysis is an effective tool that helps to identify the macro-environmental factors of an organization. PESTLE stands for Political, environmental, Social, Technological, Legal, economic, factors</a:t>
            </a: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a:effectLst/>
                <a:latin typeface="Calibri" panose="020F0502020204030204" pitchFamily="34" charset="0"/>
                <a:ea typeface="Calibri" panose="020F0502020204030204" pitchFamily="34" charset="0"/>
                <a:cs typeface="Times New Roman" panose="02020603050405020304" pitchFamily="18" charset="0"/>
              </a:rPr>
              <a:t>Lee, at al 2014)</a:t>
            </a:r>
            <a:r>
              <a:rPr lang="en-ZW" sz="1200" dirty="0">
                <a:effectLst/>
                <a:latin typeface="Calibri" panose="020F0502020204030204" pitchFamily="34" charset="0"/>
                <a:ea typeface="Calibri" panose="020F0502020204030204" pitchFamily="34" charset="0"/>
                <a:cs typeface="Times New Roman" panose="02020603050405020304" pitchFamily="18" charset="0"/>
              </a:rPr>
              <a:t>. It helps an organization to fix strategy and systematic evaluation of a business's prospects, risks, and opportunities. In the case of, absenteeism PESTLE analysis helps to find which macro-environmental factors contribute to the complex problem. Political factors affect labour law, corruption, and change in drug importing policy. As a result, hospitals face a huge problem in human resources management, and because of corruption chaos is seen everywhere. Change in drug policy also affects organizations' normal operations. Economic factors are consumer confidence, infrastructural development, increase costs. Low consumer confidence hampers an organization's reputation which has a vast impact on the organization. It hampers the economic growth of an organization. Low acceptance, increase in the mortality rate, negative attitudes are social factors.  Excess dependency on technology and risk of technical are appeared in organizations because of absenteeism. For hospitals, waste management is a very important environmental factor.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8C8EB6A-C25F-48A2-8616-2FBEE72218EF}" type="slidenum">
              <a:rPr lang="en-GB" smtClean="0"/>
              <a:t>10</a:t>
            </a:fld>
            <a:endParaRPr lang="en-GB"/>
          </a:p>
        </p:txBody>
      </p:sp>
    </p:spTree>
    <p:extLst>
      <p:ext uri="{BB962C8B-B14F-4D97-AF65-F5344CB8AC3E}">
        <p14:creationId xmlns:p14="http://schemas.microsoft.com/office/powerpoint/2010/main" val="8174170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W" sz="1200" dirty="0">
                <a:effectLst/>
                <a:latin typeface="Calibri" panose="020F0502020204030204" pitchFamily="34" charset="0"/>
                <a:ea typeface="Calibri" panose="020F0502020204030204" pitchFamily="34" charset="0"/>
                <a:cs typeface="Times New Roman" panose="02020603050405020304" pitchFamily="18" charset="0"/>
              </a:rPr>
              <a:t>. Fish bone analysis on absenteeism helps to identify reasons behind the absenteeism. Actually, fishbone diagram is a visualization tool for grading the potential causes of a problem</a:t>
            </a:r>
            <a:r>
              <a:rPr lang="en-ZW"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a:effectLst/>
                <a:latin typeface="Calibri" panose="020F0502020204030204" pitchFamily="34" charset="0"/>
                <a:ea typeface="Calibri" panose="020F0502020204030204" pitchFamily="34" charset="0"/>
                <a:cs typeface="Times New Roman" panose="02020603050405020304" pitchFamily="18" charset="0"/>
              </a:rPr>
              <a:t>King et al 2020)</a:t>
            </a:r>
            <a:r>
              <a:rPr lang="en-ZW" sz="1200" dirty="0">
                <a:effectLst/>
                <a:latin typeface="Calibri" panose="020F0502020204030204" pitchFamily="34" charset="0"/>
                <a:ea typeface="Calibri" panose="020F0502020204030204" pitchFamily="34" charset="0"/>
                <a:cs typeface="Times New Roman" panose="02020603050405020304" pitchFamily="18" charset="0"/>
              </a:rPr>
              <a:t>. By analysing fishbone diagram a clear concept is appear about the reasons of absenteeism in the Mid</a:t>
            </a:r>
            <a:r>
              <a:rPr lang="en-GB" sz="1200">
                <a:effectLst/>
                <a:latin typeface="Calibri" panose="020F0502020204030204" pitchFamily="34" charset="0"/>
                <a:ea typeface="Calibri" panose="020F0502020204030204" pitchFamily="34" charset="0"/>
                <a:cs typeface="Times New Roman" panose="02020603050405020304" pitchFamily="18" charset="0"/>
              </a:rPr>
              <a:t> Cheshire Hospitals NHS Foundation Trust (MCHT).</a:t>
            </a:r>
          </a:p>
          <a:p>
            <a:pPr algn="just">
              <a:lnSpc>
                <a:spcPct val="107000"/>
              </a:lnSpc>
              <a:spcAft>
                <a:spcPts val="800"/>
              </a:spcAft>
            </a:pPr>
            <a:endParaRPr lang="en-GB" dirty="0"/>
          </a:p>
        </p:txBody>
      </p:sp>
      <p:sp>
        <p:nvSpPr>
          <p:cNvPr id="4" name="Slide Number Placeholder 3"/>
          <p:cNvSpPr>
            <a:spLocks noGrp="1"/>
          </p:cNvSpPr>
          <p:nvPr>
            <p:ph type="sldNum" sz="quarter" idx="10"/>
          </p:nvPr>
        </p:nvSpPr>
        <p:spPr/>
        <p:txBody>
          <a:bodyPr/>
          <a:lstStyle/>
          <a:p>
            <a:fld id="{58C8EB6A-C25F-48A2-8616-2FBEE72218EF}" type="slidenum">
              <a:rPr lang="en-GB" smtClean="0"/>
              <a:t>11</a:t>
            </a:fld>
            <a:endParaRPr lang="en-GB"/>
          </a:p>
        </p:txBody>
      </p:sp>
    </p:spTree>
    <p:extLst>
      <p:ext uri="{BB962C8B-B14F-4D97-AF65-F5344CB8AC3E}">
        <p14:creationId xmlns:p14="http://schemas.microsoft.com/office/powerpoint/2010/main" val="30572861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ZW" sz="1200" dirty="0">
                <a:effectLst/>
                <a:latin typeface="Times New Roman" panose="02020603050405020304" pitchFamily="18" charset="0"/>
                <a:ea typeface="Calibri" panose="020F0502020204030204" pitchFamily="34" charset="0"/>
              </a:rPr>
              <a:t>Flexible work schedule, good attendance award, reduce workplace stress, fostering team culture, confirming uniform work distribution, allocating resources proactively etc. are the Solution for absenteeism</a:t>
            </a:r>
            <a:r>
              <a:rPr lang="en-GB" sz="1200" dirty="0">
                <a:effectLst/>
                <a:latin typeface="Times New Roman" panose="02020603050405020304" pitchFamily="18" charset="0"/>
                <a:ea typeface="Calibri" panose="020F0502020204030204" pitchFamily="34" charset="0"/>
              </a:rPr>
              <a:t> (</a:t>
            </a:r>
            <a:r>
              <a:rPr lang="en-GB" sz="1200" dirty="0" err="1">
                <a:effectLst/>
                <a:latin typeface="Times New Roman" panose="02020603050405020304" pitchFamily="18" charset="0"/>
                <a:ea typeface="Calibri" panose="020F0502020204030204" pitchFamily="34" charset="0"/>
              </a:rPr>
              <a:t>Badubi</a:t>
            </a:r>
            <a:r>
              <a:rPr lang="en-GB" sz="1200" dirty="0">
                <a:effectLst/>
                <a:latin typeface="Times New Roman" panose="02020603050405020304" pitchFamily="18" charset="0"/>
                <a:ea typeface="Calibri" panose="020F0502020204030204" pitchFamily="34" charset="0"/>
              </a:rPr>
              <a:t>, 2017)</a:t>
            </a:r>
            <a:r>
              <a:rPr lang="en-ZW" sz="1200" dirty="0">
                <a:effectLst/>
                <a:latin typeface="Times New Roman" panose="02020603050405020304" pitchFamily="18" charset="0"/>
                <a:ea typeface="Calibri" panose="020F0502020204030204" pitchFamily="34" charset="0"/>
              </a:rPr>
              <a:t> . By implementing those strategy the </a:t>
            </a:r>
            <a:r>
              <a:rPr lang="en-GB" sz="1200" dirty="0">
                <a:effectLst/>
                <a:latin typeface="Times New Roman" panose="02020603050405020304" pitchFamily="18" charset="0"/>
                <a:ea typeface="Calibri" panose="020F0502020204030204" pitchFamily="34" charset="0"/>
              </a:rPr>
              <a:t>Mid Cheshire Hospitals NHS Foundation Trust (MCHT), </a:t>
            </a:r>
            <a:r>
              <a:rPr lang="en-ZW" sz="1200" dirty="0">
                <a:effectLst/>
                <a:latin typeface="Times New Roman" panose="02020603050405020304" pitchFamily="18" charset="0"/>
                <a:ea typeface="Calibri" panose="020F0502020204030204" pitchFamily="34" charset="0"/>
              </a:rPr>
              <a:t>can reduce absenteeism</a:t>
            </a:r>
            <a:endParaRPr lang="en-GB" dirty="0"/>
          </a:p>
        </p:txBody>
      </p:sp>
      <p:sp>
        <p:nvSpPr>
          <p:cNvPr id="4" name="Slide Number Placeholder 3"/>
          <p:cNvSpPr>
            <a:spLocks noGrp="1"/>
          </p:cNvSpPr>
          <p:nvPr>
            <p:ph type="sldNum" sz="quarter" idx="10"/>
          </p:nvPr>
        </p:nvSpPr>
        <p:spPr/>
        <p:txBody>
          <a:bodyPr/>
          <a:lstStyle/>
          <a:p>
            <a:fld id="{58C8EB6A-C25F-48A2-8616-2FBEE72218EF}" type="slidenum">
              <a:rPr lang="en-GB" smtClean="0"/>
              <a:t>12</a:t>
            </a:fld>
            <a:endParaRPr lang="en-GB"/>
          </a:p>
        </p:txBody>
      </p:sp>
    </p:spTree>
    <p:extLst>
      <p:ext uri="{BB962C8B-B14F-4D97-AF65-F5344CB8AC3E}">
        <p14:creationId xmlns:p14="http://schemas.microsoft.com/office/powerpoint/2010/main" val="2809791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In every organization each year costs huge amount of money because of absenteeism. Absenteeism also plays vast impact on service of hospital .However, it is not possible to solve hundred percent absenteeism but some initiatives can keep it at minimum level. To reduce absenteeism the </a:t>
            </a:r>
            <a:r>
              <a:rPr lang="en-GB" sz="1200" dirty="0">
                <a:effectLst/>
                <a:latin typeface="Calibri" panose="020F0502020204030204" pitchFamily="34" charset="0"/>
                <a:ea typeface="Calibri" panose="020F0502020204030204" pitchFamily="34" charset="0"/>
                <a:cs typeface="Times New Roman" panose="02020603050405020304" pitchFamily="18" charset="0"/>
              </a:rPr>
              <a:t>Mid Cheshire Hospitals NHS Foundation Trust (MCHT) </a:t>
            </a:r>
            <a:r>
              <a:rPr lang="en-US" sz="1200" dirty="0">
                <a:effectLst/>
                <a:latin typeface="Calibri" panose="020F0502020204030204" pitchFamily="34" charset="0"/>
                <a:ea typeface="Calibri" panose="020F0502020204030204" pitchFamily="34" charset="0"/>
                <a:cs typeface="Times New Roman" panose="02020603050405020304" pitchFamily="18" charset="0"/>
              </a:rPr>
              <a:t>could fix some strategy such as making flexible work schedule, awarding, confirming uniform work distribution, fostering team culture. Absenteeism plays a profound financial effect on an organization, this organization should implement strategy to respond and monitor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58C8EB6A-C25F-48A2-8616-2FBEE72218EF}" type="slidenum">
              <a:rPr lang="en-GB" smtClean="0"/>
              <a:t>13</a:t>
            </a:fld>
            <a:endParaRPr lang="en-GB"/>
          </a:p>
        </p:txBody>
      </p:sp>
    </p:spTree>
    <p:extLst>
      <p:ext uri="{BB962C8B-B14F-4D97-AF65-F5344CB8AC3E}">
        <p14:creationId xmlns:p14="http://schemas.microsoft.com/office/powerpoint/2010/main" val="21242717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F77E0C3-F640-4028-8130-5181651F5E3E}" type="datetimeFigureOut">
              <a:rPr lang="en-GB" smtClean="0"/>
              <a:t>12/04/2022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C476FCE1-1403-43D5-A9F8-2EF3CF73CEBD}"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6886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77E0C3-F640-4028-8130-5181651F5E3E}"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76FCE1-1403-43D5-A9F8-2EF3CF73CEBD}" type="slidenum">
              <a:rPr lang="en-GB" smtClean="0"/>
              <a:t>‹#›</a:t>
            </a:fld>
            <a:endParaRPr lang="en-GB"/>
          </a:p>
        </p:txBody>
      </p:sp>
    </p:spTree>
    <p:extLst>
      <p:ext uri="{BB962C8B-B14F-4D97-AF65-F5344CB8AC3E}">
        <p14:creationId xmlns:p14="http://schemas.microsoft.com/office/powerpoint/2010/main" val="3446044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7E0C3-F640-4028-8130-5181651F5E3E}"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76FCE1-1403-43D5-A9F8-2EF3CF73CEBD}"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7225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77E0C3-F640-4028-8130-5181651F5E3E}" type="datetimeFigureOut">
              <a:rPr lang="en-GB" smtClean="0"/>
              <a:t>12/04/2022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76FCE1-1403-43D5-A9F8-2EF3CF73CEBD}" type="slidenum">
              <a:rPr lang="en-GB" smtClean="0"/>
              <a:t>‹#›</a:t>
            </a:fld>
            <a:endParaRPr lang="en-GB"/>
          </a:p>
        </p:txBody>
      </p:sp>
    </p:spTree>
    <p:extLst>
      <p:ext uri="{BB962C8B-B14F-4D97-AF65-F5344CB8AC3E}">
        <p14:creationId xmlns:p14="http://schemas.microsoft.com/office/powerpoint/2010/main" val="624638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77E0C3-F640-4028-8130-5181651F5E3E}" type="datetimeFigureOut">
              <a:rPr lang="en-GB" smtClean="0"/>
              <a:t>12/04/2022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76FCE1-1403-43D5-A9F8-2EF3CF73CEBD}"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4624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77E0C3-F640-4028-8130-5181651F5E3E}" type="datetimeFigureOut">
              <a:rPr lang="en-GB" smtClean="0"/>
              <a:t>12/04/2022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76FCE1-1403-43D5-A9F8-2EF3CF73CEBD}"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1026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7E0C3-F640-4028-8130-5181651F5E3E}" type="datetimeFigureOut">
              <a:rPr lang="en-GB" smtClean="0"/>
              <a:t>12/04/2022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76FCE1-1403-43D5-A9F8-2EF3CF73CEBD}" type="slidenum">
              <a:rPr lang="en-GB" smtClean="0"/>
              <a:t>‹#›</a:t>
            </a:fld>
            <a:endParaRPr lang="en-GB"/>
          </a:p>
        </p:txBody>
      </p:sp>
    </p:spTree>
    <p:extLst>
      <p:ext uri="{BB962C8B-B14F-4D97-AF65-F5344CB8AC3E}">
        <p14:creationId xmlns:p14="http://schemas.microsoft.com/office/powerpoint/2010/main" val="3985448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77E0C3-F640-4028-8130-5181651F5E3E}" type="datetimeFigureOut">
              <a:rPr lang="en-GB" smtClean="0"/>
              <a:t>12/04/2022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76FCE1-1403-43D5-A9F8-2EF3CF73CEBD}"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26374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77E0C3-F640-4028-8130-5181651F5E3E}" type="datetimeFigureOut">
              <a:rPr lang="en-GB" smtClean="0"/>
              <a:t>12/04/2022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76FCE1-1403-43D5-A9F8-2EF3CF73CEBD}" type="slidenum">
              <a:rPr lang="en-GB" smtClean="0"/>
              <a:t>‹#›</a:t>
            </a:fld>
            <a:endParaRPr lang="en-GB"/>
          </a:p>
        </p:txBody>
      </p:sp>
    </p:spTree>
    <p:extLst>
      <p:ext uri="{BB962C8B-B14F-4D97-AF65-F5344CB8AC3E}">
        <p14:creationId xmlns:p14="http://schemas.microsoft.com/office/powerpoint/2010/main" val="2317382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77E0C3-F640-4028-8130-5181651F5E3E}" type="datetimeFigureOut">
              <a:rPr lang="en-GB" smtClean="0"/>
              <a:t>12/04/2022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76FCE1-1403-43D5-A9F8-2EF3CF73CEBD}" type="slidenum">
              <a:rPr lang="en-GB" smtClean="0"/>
              <a:t>‹#›</a:t>
            </a:fld>
            <a:endParaRPr lang="en-GB"/>
          </a:p>
        </p:txBody>
      </p:sp>
    </p:spTree>
    <p:extLst>
      <p:ext uri="{BB962C8B-B14F-4D97-AF65-F5344CB8AC3E}">
        <p14:creationId xmlns:p14="http://schemas.microsoft.com/office/powerpoint/2010/main" val="1392811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7E0C3-F640-4028-8130-5181651F5E3E}"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76FCE1-1403-43D5-A9F8-2EF3CF73CEBD}"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25026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7E0C3-F640-4028-8130-5181651F5E3E}"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76FCE1-1403-43D5-A9F8-2EF3CF73CEBD}"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4063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7E0C3-F640-4028-8130-5181651F5E3E}"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76FCE1-1403-43D5-A9F8-2EF3CF73CEBD}" type="slidenum">
              <a:rPr lang="en-GB" smtClean="0"/>
              <a:t>‹#›</a:t>
            </a:fld>
            <a:endParaRPr lang="en-GB"/>
          </a:p>
        </p:txBody>
      </p:sp>
    </p:spTree>
    <p:extLst>
      <p:ext uri="{BB962C8B-B14F-4D97-AF65-F5344CB8AC3E}">
        <p14:creationId xmlns:p14="http://schemas.microsoft.com/office/powerpoint/2010/main" val="21830619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7E0C3-F640-4028-8130-5181651F5E3E}"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76FCE1-1403-43D5-A9F8-2EF3CF73CEBD}"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0822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77E0C3-F640-4028-8130-5181651F5E3E}"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76FCE1-1403-43D5-A9F8-2EF3CF73CEBD}"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2807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77E0C3-F640-4028-8130-5181651F5E3E}"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76FCE1-1403-43D5-A9F8-2EF3CF73CEBD}"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42732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77E0C3-F640-4028-8130-5181651F5E3E}" type="datetimeFigureOut">
              <a:rPr lang="en-GB" smtClean="0"/>
              <a:t>12/04/2022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76FCE1-1403-43D5-A9F8-2EF3CF73CEBD}"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2186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F77E0C3-F640-4028-8130-5181651F5E3E}" type="datetimeFigureOut">
              <a:rPr lang="en-GB" smtClean="0"/>
              <a:t>12/04/2022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476FCE1-1403-43D5-A9F8-2EF3CF73CEBD}" type="slidenum">
              <a:rPr lang="en-GB" smtClean="0"/>
              <a:t>‹#›</a:t>
            </a:fld>
            <a:endParaRPr lang="en-GB"/>
          </a:p>
        </p:txBody>
      </p:sp>
    </p:spTree>
    <p:extLst>
      <p:ext uri="{BB962C8B-B14F-4D97-AF65-F5344CB8AC3E}">
        <p14:creationId xmlns:p14="http://schemas.microsoft.com/office/powerpoint/2010/main" val="1939401962"/>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image" Target="../media/image11.jpg" /><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2" Type="http://schemas.openxmlformats.org/officeDocument/2006/relationships/image" Target="../media/image12.emf"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05971" y="2590947"/>
            <a:ext cx="8598089" cy="1169551"/>
          </a:xfrm>
          <a:prstGeom prst="rect">
            <a:avLst/>
          </a:prstGeom>
          <a:noFill/>
          <a:ln>
            <a:solidFill>
              <a:schemeClr val="accent2"/>
            </a:solidFill>
          </a:ln>
        </p:spPr>
        <p:txBody>
          <a:bodyPr wrap="square" rtlCol="0">
            <a:spAutoFit/>
          </a:bodyPr>
          <a:lstStyle/>
          <a:p>
            <a:pPr algn="ctr"/>
            <a:r>
              <a:rPr lang="en-US" sz="3500" b="1" dirty="0"/>
              <a:t>A presentation on how to reduce absenteeism in the workplace </a:t>
            </a:r>
            <a:endParaRPr lang="en-GB" sz="3500" b="1" dirty="0"/>
          </a:p>
        </p:txBody>
      </p:sp>
      <p:sp>
        <p:nvSpPr>
          <p:cNvPr id="3" name="TextBox 2"/>
          <p:cNvSpPr txBox="1"/>
          <p:nvPr/>
        </p:nvSpPr>
        <p:spPr>
          <a:xfrm>
            <a:off x="2113808" y="1413164"/>
            <a:ext cx="7944592" cy="861774"/>
          </a:xfrm>
          <a:prstGeom prst="rect">
            <a:avLst/>
          </a:prstGeom>
          <a:noFill/>
        </p:spPr>
        <p:txBody>
          <a:bodyPr wrap="square" rtlCol="0">
            <a:spAutoFit/>
          </a:bodyPr>
          <a:lstStyle/>
          <a:p>
            <a:pPr algn="ctr"/>
            <a:r>
              <a:rPr lang="en-US" sz="2500" b="1" dirty="0"/>
              <a:t>BMSW4004</a:t>
            </a:r>
          </a:p>
          <a:p>
            <a:pPr algn="ctr"/>
            <a:r>
              <a:rPr lang="en-US" sz="2500" b="1" dirty="0"/>
              <a:t>Problem Solving and Decision Making</a:t>
            </a:r>
          </a:p>
        </p:txBody>
      </p:sp>
    </p:spTree>
    <p:extLst>
      <p:ext uri="{BB962C8B-B14F-4D97-AF65-F5344CB8AC3E}">
        <p14:creationId xmlns:p14="http://schemas.microsoft.com/office/powerpoint/2010/main" val="1800321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93074" y="764275"/>
            <a:ext cx="5650173" cy="923330"/>
          </a:xfrm>
          <a:prstGeom prst="rect">
            <a:avLst/>
          </a:prstGeom>
          <a:noFill/>
        </p:spPr>
        <p:txBody>
          <a:bodyPr wrap="square" rtlCol="0">
            <a:spAutoFit/>
          </a:bodyPr>
          <a:lstStyle/>
          <a:p>
            <a:pPr algn="ctr"/>
            <a:r>
              <a:rPr lang="en-US" sz="5400" b="1" dirty="0"/>
              <a:t>Introduction</a:t>
            </a:r>
          </a:p>
        </p:txBody>
      </p:sp>
      <p:sp>
        <p:nvSpPr>
          <p:cNvPr id="3" name="TextBox 2"/>
          <p:cNvSpPr txBox="1"/>
          <p:nvPr/>
        </p:nvSpPr>
        <p:spPr>
          <a:xfrm>
            <a:off x="1665027" y="2224585"/>
            <a:ext cx="8502555" cy="3046988"/>
          </a:xfrm>
          <a:prstGeom prst="rect">
            <a:avLst/>
          </a:prstGeom>
          <a:noFill/>
        </p:spPr>
        <p:txBody>
          <a:bodyPr wrap="square" rtlCol="0">
            <a:spAutoFit/>
          </a:bodyPr>
          <a:lstStyle/>
          <a:p>
            <a:pPr marL="285750" indent="-285750">
              <a:buFont typeface="Wingdings" panose="05000000000000000000" pitchFamily="2" charset="2"/>
              <a:buChar char="Ø"/>
            </a:pPr>
            <a:r>
              <a:rPr lang="en-US" sz="2400" dirty="0"/>
              <a:t>Absence from duty or in the workplace without good reason is absenteeism</a:t>
            </a:r>
            <a:r>
              <a:rPr lang="en-GB" sz="2000" dirty="0">
                <a:effectLst/>
                <a:latin typeface="Times New Roman" panose="02020603050405020304" pitchFamily="18" charset="0"/>
                <a:ea typeface="Calibri" panose="020F0502020204030204" pitchFamily="34" charset="0"/>
              </a:rPr>
              <a:t>(</a:t>
            </a:r>
            <a:r>
              <a:rPr lang="en-GB" sz="2400" dirty="0">
                <a:effectLst/>
                <a:latin typeface="Times New Roman" panose="02020603050405020304" pitchFamily="18" charset="0"/>
                <a:ea typeface="Calibri" panose="020F0502020204030204" pitchFamily="34" charset="0"/>
              </a:rPr>
              <a:t>Araujo, et al 2019)</a:t>
            </a:r>
            <a:r>
              <a:rPr lang="en-US" sz="2400" dirty="0"/>
              <a:t>.</a:t>
            </a:r>
          </a:p>
          <a:p>
            <a:pPr marL="285750" indent="-285750">
              <a:buFont typeface="Wingdings" panose="05000000000000000000" pitchFamily="2" charset="2"/>
              <a:buChar char="Ø"/>
            </a:pPr>
            <a:endParaRPr lang="en-US" sz="2400" dirty="0"/>
          </a:p>
          <a:p>
            <a:pPr marL="285750" indent="-285750">
              <a:buFont typeface="Wingdings" panose="05000000000000000000" pitchFamily="2" charset="2"/>
              <a:buChar char="Ø"/>
            </a:pPr>
            <a:r>
              <a:rPr lang="en-US" sz="2400" dirty="0"/>
              <a:t>Absenteeism occurs when a worker does not attend the workplace due to time because of illness, family emergency, workplace harassment, or any other reason.</a:t>
            </a:r>
          </a:p>
          <a:p>
            <a:pPr marL="285750" indent="-285750">
              <a:buFont typeface="Wingdings" panose="05000000000000000000" pitchFamily="2" charset="2"/>
              <a:buChar char="Ø"/>
            </a:pPr>
            <a:endParaRPr lang="en-US" sz="2400" dirty="0"/>
          </a:p>
          <a:p>
            <a:pPr marL="285750" indent="-285750">
              <a:buFont typeface="Wingdings" panose="05000000000000000000" pitchFamily="2" charset="2"/>
              <a:buChar char="Ø"/>
            </a:pPr>
            <a:r>
              <a:rPr lang="en-US" sz="2400" dirty="0"/>
              <a:t>Organizations face huge losses because of absenteeism.</a:t>
            </a:r>
            <a:endParaRPr lang="en-GB" sz="2400" dirty="0"/>
          </a:p>
        </p:txBody>
      </p:sp>
    </p:spTree>
    <p:extLst>
      <p:ext uri="{BB962C8B-B14F-4D97-AF65-F5344CB8AC3E}">
        <p14:creationId xmlns:p14="http://schemas.microsoft.com/office/powerpoint/2010/main" val="674708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96789" y="1050878"/>
            <a:ext cx="9321421" cy="1046440"/>
          </a:xfrm>
          <a:prstGeom prst="rect">
            <a:avLst/>
          </a:prstGeom>
          <a:noFill/>
          <a:ln>
            <a:solidFill>
              <a:schemeClr val="accent3">
                <a:lumMod val="60000"/>
                <a:lumOff val="40000"/>
              </a:schemeClr>
            </a:solidFill>
          </a:ln>
        </p:spPr>
        <p:txBody>
          <a:bodyPr wrap="square" rtlCol="0">
            <a:spAutoFit/>
          </a:bodyPr>
          <a:lstStyle/>
          <a:p>
            <a:r>
              <a:rPr lang="en-US" sz="4400" b="1" dirty="0"/>
              <a:t>Types of absenteeism</a:t>
            </a:r>
          </a:p>
          <a:p>
            <a:r>
              <a:rPr lang="en-US" dirty="0"/>
              <a:t> </a:t>
            </a:r>
            <a:endParaRPr lang="en-GB" dirty="0"/>
          </a:p>
        </p:txBody>
      </p:sp>
      <p:sp>
        <p:nvSpPr>
          <p:cNvPr id="3" name="TextBox 2"/>
          <p:cNvSpPr txBox="1"/>
          <p:nvPr/>
        </p:nvSpPr>
        <p:spPr>
          <a:xfrm>
            <a:off x="1160060" y="2743200"/>
            <a:ext cx="4940489" cy="1846659"/>
          </a:xfrm>
          <a:prstGeom prst="rect">
            <a:avLst/>
          </a:prstGeom>
          <a:noFill/>
        </p:spPr>
        <p:txBody>
          <a:bodyPr wrap="square" rtlCol="0">
            <a:spAutoFit/>
          </a:bodyPr>
          <a:lstStyle/>
          <a:p>
            <a:pPr marL="285750" indent="-285750">
              <a:buFont typeface="Wingdings" panose="05000000000000000000" pitchFamily="2" charset="2"/>
              <a:buChar char="q"/>
            </a:pPr>
            <a:r>
              <a:rPr lang="en-US" sz="2400" dirty="0"/>
              <a:t>Authorized absenteeism</a:t>
            </a:r>
          </a:p>
          <a:p>
            <a:pPr marL="285750" indent="-285750">
              <a:buFont typeface="Wingdings" panose="05000000000000000000" pitchFamily="2" charset="2"/>
              <a:buChar char="q"/>
            </a:pPr>
            <a:r>
              <a:rPr lang="en-US" sz="2400" dirty="0"/>
              <a:t>Unauthorized absenteeism</a:t>
            </a:r>
          </a:p>
          <a:p>
            <a:pPr marL="285750" indent="-285750">
              <a:buFont typeface="Wingdings" panose="05000000000000000000" pitchFamily="2" charset="2"/>
              <a:buChar char="q"/>
            </a:pPr>
            <a:r>
              <a:rPr lang="en-US" sz="2400" dirty="0"/>
              <a:t>Willful absenteeism</a:t>
            </a:r>
          </a:p>
          <a:p>
            <a:pPr marL="285750" indent="-285750">
              <a:buFont typeface="Wingdings" panose="05000000000000000000" pitchFamily="2" charset="2"/>
              <a:buChar char="q"/>
            </a:pPr>
            <a:r>
              <a:rPr lang="en-US" sz="2400" dirty="0"/>
              <a:t>Absenteeism caused by circumstance</a:t>
            </a:r>
          </a:p>
          <a:p>
            <a:r>
              <a:rPr lang="en-GB" sz="1600" dirty="0">
                <a:effectLst/>
                <a:latin typeface="Times New Roman" panose="02020603050405020304" pitchFamily="18" charset="0"/>
                <a:ea typeface="Calibri" panose="020F0502020204030204" pitchFamily="34" charset="0"/>
              </a:rPr>
              <a:t>(</a:t>
            </a:r>
            <a:r>
              <a:rPr lang="en-GB" dirty="0" err="1">
                <a:effectLst/>
                <a:latin typeface="Times New Roman" panose="02020603050405020304" pitchFamily="18" charset="0"/>
                <a:ea typeface="Calibri" panose="020F0502020204030204" pitchFamily="34" charset="0"/>
              </a:rPr>
              <a:t>Markussen</a:t>
            </a:r>
            <a:r>
              <a:rPr lang="en-GB" dirty="0">
                <a:effectLst/>
                <a:latin typeface="Times New Roman" panose="02020603050405020304" pitchFamily="18" charset="0"/>
                <a:ea typeface="Calibri" panose="020F0502020204030204" pitchFamily="34" charset="0"/>
              </a:rPr>
              <a:t>, et al 2011)</a:t>
            </a:r>
            <a:r>
              <a:rPr lang="en-ZW" dirty="0">
                <a:effectLst/>
                <a:latin typeface="Times New Roman" panose="02020603050405020304" pitchFamily="18" charset="0"/>
                <a:ea typeface="Calibri" panose="020F0502020204030204" pitchFamily="34" charset="0"/>
              </a:rPr>
              <a:t>.</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7499" y="2213566"/>
            <a:ext cx="4625454" cy="3964686"/>
          </a:xfrm>
          <a:prstGeom prst="rect">
            <a:avLst/>
          </a:prstGeom>
        </p:spPr>
      </p:pic>
    </p:spTree>
    <p:extLst>
      <p:ext uri="{BB962C8B-B14F-4D97-AF65-F5344CB8AC3E}">
        <p14:creationId xmlns:p14="http://schemas.microsoft.com/office/powerpoint/2010/main" val="2251466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83391" y="1119116"/>
            <a:ext cx="7833815" cy="707886"/>
          </a:xfrm>
          <a:prstGeom prst="rect">
            <a:avLst/>
          </a:prstGeom>
          <a:noFill/>
          <a:ln>
            <a:solidFill>
              <a:schemeClr val="accent2">
                <a:lumMod val="60000"/>
                <a:lumOff val="40000"/>
              </a:schemeClr>
            </a:solidFill>
          </a:ln>
        </p:spPr>
        <p:txBody>
          <a:bodyPr wrap="square" rtlCol="0">
            <a:spAutoFit/>
          </a:bodyPr>
          <a:lstStyle/>
          <a:p>
            <a:r>
              <a:rPr lang="en-GB" sz="3600" b="1" i="0" dirty="0">
                <a:solidFill>
                  <a:srgbClr val="333333"/>
                </a:solidFill>
                <a:effectLst/>
                <a:latin typeface="+mj-lt"/>
              </a:rPr>
              <a:t>Causes of </a:t>
            </a:r>
            <a:r>
              <a:rPr lang="en-GB" sz="4000" b="1" i="0" dirty="0">
                <a:solidFill>
                  <a:srgbClr val="333333"/>
                </a:solidFill>
                <a:effectLst/>
                <a:latin typeface="+mj-lt"/>
              </a:rPr>
              <a:t>absenteeism</a:t>
            </a:r>
            <a:endParaRPr lang="en-GB" b="1" i="0" dirty="0">
              <a:solidFill>
                <a:srgbClr val="333333"/>
              </a:solidFill>
              <a:effectLst/>
              <a:latin typeface="+mj-lt"/>
            </a:endParaRPr>
          </a:p>
        </p:txBody>
      </p:sp>
      <p:sp>
        <p:nvSpPr>
          <p:cNvPr id="3" name="TextBox 2"/>
          <p:cNvSpPr txBox="1"/>
          <p:nvPr/>
        </p:nvSpPr>
        <p:spPr>
          <a:xfrm>
            <a:off x="955343" y="2019868"/>
            <a:ext cx="3323229" cy="3657601"/>
          </a:xfrm>
          <a:prstGeom prst="rect">
            <a:avLst/>
          </a:prstGeom>
          <a:noFill/>
        </p:spPr>
        <p:txBody>
          <a:bodyPr wrap="square" rtlCol="0">
            <a:spAutoFit/>
          </a:bodyPr>
          <a:lstStyle/>
          <a:p>
            <a:endParaRPr lang="en-GB" dirty="0"/>
          </a:p>
        </p:txBody>
      </p:sp>
      <p:sp>
        <p:nvSpPr>
          <p:cNvPr id="6" name="TextBox 5"/>
          <p:cNvSpPr txBox="1"/>
          <p:nvPr/>
        </p:nvSpPr>
        <p:spPr>
          <a:xfrm>
            <a:off x="955343" y="2019868"/>
            <a:ext cx="3480179" cy="2308324"/>
          </a:xfrm>
          <a:prstGeom prst="rect">
            <a:avLst/>
          </a:prstGeom>
          <a:noFill/>
        </p:spPr>
        <p:txBody>
          <a:bodyPr wrap="square" rtlCol="0">
            <a:spAutoFit/>
          </a:bodyPr>
          <a:lstStyle/>
          <a:p>
            <a:r>
              <a:rPr lang="en-US" sz="2400" b="1" dirty="0"/>
              <a:t>Personal Factors</a:t>
            </a:r>
          </a:p>
          <a:p>
            <a:pPr marL="342900" indent="-342900">
              <a:buFont typeface="Wingdings" panose="05000000000000000000" pitchFamily="2" charset="2"/>
              <a:buChar char="§"/>
            </a:pPr>
            <a:r>
              <a:rPr lang="en-US" sz="2000" dirty="0">
                <a:latin typeface="+mj-lt"/>
              </a:rPr>
              <a:t>Illness</a:t>
            </a:r>
          </a:p>
          <a:p>
            <a:pPr marL="342900" indent="-342900">
              <a:buFont typeface="Wingdings" panose="05000000000000000000" pitchFamily="2" charset="2"/>
              <a:buChar char="§"/>
            </a:pPr>
            <a:r>
              <a:rPr lang="en-GB" sz="2000" dirty="0">
                <a:latin typeface="+mj-lt"/>
              </a:rPr>
              <a:t>Family emergencies</a:t>
            </a:r>
          </a:p>
          <a:p>
            <a:pPr marL="342900" indent="-342900">
              <a:buFont typeface="Wingdings" panose="05000000000000000000" pitchFamily="2" charset="2"/>
              <a:buChar char="§"/>
            </a:pPr>
            <a:r>
              <a:rPr lang="en-GB" sz="2000" i="0" dirty="0">
                <a:solidFill>
                  <a:srgbClr val="333333"/>
                </a:solidFill>
                <a:effectLst/>
                <a:latin typeface="+mj-lt"/>
              </a:rPr>
              <a:t>Depression </a:t>
            </a:r>
          </a:p>
          <a:p>
            <a:pPr marL="342900" indent="-342900">
              <a:buFont typeface="Wingdings" panose="05000000000000000000" pitchFamily="2" charset="2"/>
              <a:buChar char="§"/>
            </a:pPr>
            <a:r>
              <a:rPr lang="en-GB" sz="2000" i="0" dirty="0">
                <a:solidFill>
                  <a:srgbClr val="333333"/>
                </a:solidFill>
                <a:effectLst/>
                <a:latin typeface="+mj-lt"/>
              </a:rPr>
              <a:t>Injuries</a:t>
            </a:r>
          </a:p>
          <a:p>
            <a:pPr marL="342900" indent="-342900">
              <a:buFont typeface="Wingdings" panose="05000000000000000000" pitchFamily="2" charset="2"/>
              <a:buChar char="§"/>
            </a:pPr>
            <a:r>
              <a:rPr lang="en-US" sz="2000" b="0" i="0" dirty="0">
                <a:solidFill>
                  <a:srgbClr val="333333"/>
                </a:solidFill>
                <a:effectLst/>
                <a:latin typeface="+mj-lt"/>
              </a:rPr>
              <a:t>Stress, burnout, and low morale</a:t>
            </a:r>
            <a:endParaRPr lang="en-GB" sz="2000" dirty="0">
              <a:latin typeface="+mj-lt"/>
            </a:endParaRPr>
          </a:p>
        </p:txBody>
      </p:sp>
      <p:sp>
        <p:nvSpPr>
          <p:cNvPr id="7" name="TextBox 6"/>
          <p:cNvSpPr txBox="1"/>
          <p:nvPr/>
        </p:nvSpPr>
        <p:spPr>
          <a:xfrm>
            <a:off x="7588153" y="2019868"/>
            <a:ext cx="4067035" cy="2985433"/>
          </a:xfrm>
          <a:prstGeom prst="rect">
            <a:avLst/>
          </a:prstGeom>
          <a:noFill/>
        </p:spPr>
        <p:txBody>
          <a:bodyPr wrap="square" rtlCol="0">
            <a:spAutoFit/>
          </a:bodyPr>
          <a:lstStyle/>
          <a:p>
            <a:r>
              <a:rPr lang="en-GB" sz="2400" b="1" dirty="0"/>
              <a:t>Professional Factors</a:t>
            </a:r>
          </a:p>
          <a:p>
            <a:pPr marL="342900" indent="-342900">
              <a:buFont typeface="Wingdings" panose="05000000000000000000" pitchFamily="2" charset="2"/>
              <a:buChar char="§"/>
            </a:pPr>
            <a:r>
              <a:rPr lang="en-GB" sz="2000" dirty="0"/>
              <a:t>Over-utilization</a:t>
            </a:r>
          </a:p>
          <a:p>
            <a:pPr marL="342900" indent="-342900">
              <a:buFont typeface="Wingdings" panose="05000000000000000000" pitchFamily="2" charset="2"/>
              <a:buChar char="§"/>
            </a:pPr>
            <a:r>
              <a:rPr lang="en-GB" sz="2000" dirty="0"/>
              <a:t>Workplace harassment</a:t>
            </a:r>
          </a:p>
          <a:p>
            <a:pPr marL="342900" indent="-342900">
              <a:buFont typeface="Wingdings" panose="05000000000000000000" pitchFamily="2" charset="2"/>
              <a:buChar char="§"/>
            </a:pPr>
            <a:r>
              <a:rPr lang="en-US" sz="2000" dirty="0"/>
              <a:t>Fewer opportunities for professional growth </a:t>
            </a:r>
            <a:r>
              <a:rPr lang="en-GB" sz="2000" dirty="0"/>
              <a:t>Bullying</a:t>
            </a:r>
          </a:p>
          <a:p>
            <a:pPr marL="342900" indent="-342900">
              <a:buFont typeface="Wingdings" panose="05000000000000000000" pitchFamily="2" charset="2"/>
              <a:buChar char="§"/>
            </a:pPr>
            <a:r>
              <a:rPr lang="en-US" sz="2000" dirty="0"/>
              <a:t>Low Compensation</a:t>
            </a:r>
          </a:p>
          <a:p>
            <a:pPr marL="342900" indent="-342900">
              <a:buFont typeface="Wingdings" panose="05000000000000000000" pitchFamily="2" charset="2"/>
              <a:buChar char="§"/>
            </a:pPr>
            <a:r>
              <a:rPr lang="en-US" sz="2000" dirty="0"/>
              <a:t>Poor supervision</a:t>
            </a:r>
            <a:r>
              <a:rPr lang="en-GB" sz="2000" dirty="0">
                <a:effectLst/>
                <a:latin typeface="+mj-lt"/>
                <a:ea typeface="Calibri" panose="020F0502020204030204" pitchFamily="34" charset="0"/>
                <a:cs typeface="Segoe UI Semibold" panose="020B0702040204020203" pitchFamily="34" charset="0"/>
              </a:rPr>
              <a:t>(</a:t>
            </a:r>
            <a:r>
              <a:rPr lang="en-GB" sz="2000" dirty="0" err="1">
                <a:effectLst/>
                <a:latin typeface="+mj-lt"/>
                <a:ea typeface="Calibri" panose="020F0502020204030204" pitchFamily="34" charset="0"/>
                <a:cs typeface="Segoe UI Semibold" panose="020B0702040204020203" pitchFamily="34" charset="0"/>
              </a:rPr>
              <a:t>Kocakulahet</a:t>
            </a:r>
            <a:r>
              <a:rPr lang="en-GB" sz="2000" dirty="0">
                <a:effectLst/>
                <a:latin typeface="+mj-lt"/>
                <a:ea typeface="Calibri" panose="020F0502020204030204" pitchFamily="34" charset="0"/>
                <a:cs typeface="Segoe UI Semibold" panose="020B0702040204020203" pitchFamily="34" charset="0"/>
              </a:rPr>
              <a:t>, al 2016)</a:t>
            </a:r>
            <a:endParaRPr lang="en-GB" sz="2000" dirty="0">
              <a:latin typeface="+mj-lt"/>
              <a:cs typeface="Segoe UI Semibold" panose="020B0702040204020203" pitchFamily="34" charset="0"/>
            </a:endParaRPr>
          </a:p>
          <a:p>
            <a:endParaRPr lang="en-GB" sz="2400"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07724" y="2019868"/>
            <a:ext cx="3780429" cy="3111690"/>
          </a:xfrm>
          <a:prstGeom prst="rect">
            <a:avLst/>
          </a:prstGeom>
        </p:spPr>
      </p:pic>
    </p:spTree>
    <p:extLst>
      <p:ext uri="{BB962C8B-B14F-4D97-AF65-F5344CB8AC3E}">
        <p14:creationId xmlns:p14="http://schemas.microsoft.com/office/powerpoint/2010/main" val="1373345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78925" y="1050878"/>
            <a:ext cx="8175009" cy="646331"/>
          </a:xfrm>
          <a:prstGeom prst="rect">
            <a:avLst/>
          </a:prstGeom>
          <a:noFill/>
          <a:ln>
            <a:solidFill>
              <a:schemeClr val="accent3">
                <a:lumMod val="60000"/>
                <a:lumOff val="40000"/>
              </a:schemeClr>
            </a:solidFill>
          </a:ln>
        </p:spPr>
        <p:txBody>
          <a:bodyPr wrap="square" rtlCol="0">
            <a:spAutoFit/>
          </a:bodyPr>
          <a:lstStyle/>
          <a:p>
            <a:r>
              <a:rPr lang="en-US" sz="3600" b="1" dirty="0"/>
              <a:t>The effects of workplace absenteeism</a:t>
            </a:r>
            <a:endParaRPr lang="en-GB" sz="3600" b="1" dirty="0"/>
          </a:p>
        </p:txBody>
      </p:sp>
      <p:sp>
        <p:nvSpPr>
          <p:cNvPr id="3" name="TextBox 2"/>
          <p:cNvSpPr txBox="1"/>
          <p:nvPr/>
        </p:nvSpPr>
        <p:spPr>
          <a:xfrm>
            <a:off x="1392072" y="2483893"/>
            <a:ext cx="4503761" cy="2308324"/>
          </a:xfrm>
          <a:prstGeom prst="rect">
            <a:avLst/>
          </a:prstGeom>
          <a:noFill/>
        </p:spPr>
        <p:txBody>
          <a:bodyPr wrap="square" rtlCol="0">
            <a:spAutoFit/>
          </a:bodyPr>
          <a:lstStyle/>
          <a:p>
            <a:pPr marL="285750" indent="-285750">
              <a:buFont typeface="Wingdings" panose="05000000000000000000" pitchFamily="2" charset="2"/>
              <a:buChar char="q"/>
            </a:pPr>
            <a:r>
              <a:rPr lang="en-US" dirty="0"/>
              <a:t>Increased costs</a:t>
            </a:r>
          </a:p>
          <a:p>
            <a:pPr marL="285750" indent="-285750">
              <a:buFont typeface="Wingdings" panose="05000000000000000000" pitchFamily="2" charset="2"/>
              <a:buChar char="q"/>
            </a:pPr>
            <a:r>
              <a:rPr lang="en-US" dirty="0"/>
              <a:t>Decreased productivity</a:t>
            </a:r>
          </a:p>
          <a:p>
            <a:pPr marL="285750" indent="-285750">
              <a:buFont typeface="Wingdings" panose="05000000000000000000" pitchFamily="2" charset="2"/>
              <a:buChar char="q"/>
            </a:pPr>
            <a:r>
              <a:rPr lang="en-US" dirty="0"/>
              <a:t>Low consumer's satisfaction</a:t>
            </a:r>
          </a:p>
          <a:p>
            <a:pPr marL="285750" indent="-285750">
              <a:buFont typeface="Wingdings" panose="05000000000000000000" pitchFamily="2" charset="2"/>
              <a:buChar char="q"/>
            </a:pPr>
            <a:r>
              <a:rPr lang="en-US" dirty="0"/>
              <a:t>Demotivated employees</a:t>
            </a:r>
          </a:p>
          <a:p>
            <a:pPr marL="285750" indent="-285750">
              <a:buFont typeface="Wingdings" panose="05000000000000000000" pitchFamily="2" charset="2"/>
              <a:buChar char="q"/>
            </a:pPr>
            <a:r>
              <a:rPr lang="en-US" dirty="0"/>
              <a:t>Deteriorate the product or service quality </a:t>
            </a:r>
            <a:r>
              <a:rPr lang="en-GB" sz="1600" dirty="0">
                <a:effectLst/>
                <a:latin typeface="+mj-lt"/>
                <a:ea typeface="Calibri" panose="020F0502020204030204" pitchFamily="34" charset="0"/>
              </a:rPr>
              <a:t>(</a:t>
            </a:r>
            <a:r>
              <a:rPr lang="en-GB" dirty="0" err="1">
                <a:effectLst/>
                <a:latin typeface="+mj-lt"/>
                <a:ea typeface="Calibri" panose="020F0502020204030204" pitchFamily="34" charset="0"/>
              </a:rPr>
              <a:t>Eriksen,et</a:t>
            </a:r>
            <a:r>
              <a:rPr lang="en-GB" dirty="0">
                <a:effectLst/>
                <a:latin typeface="+mj-lt"/>
                <a:ea typeface="Calibri" panose="020F0502020204030204" pitchFamily="34" charset="0"/>
              </a:rPr>
              <a:t> al 2016)</a:t>
            </a:r>
            <a:r>
              <a:rPr lang="en-ZW" dirty="0">
                <a:effectLst/>
                <a:latin typeface="+mj-lt"/>
                <a:ea typeface="Calibri" panose="020F0502020204030204" pitchFamily="34" charset="0"/>
              </a:rPr>
              <a:t>. </a:t>
            </a:r>
            <a:r>
              <a:rPr lang="en-US" dirty="0">
                <a:latin typeface="+mj-lt"/>
              </a:rPr>
              <a:t> </a:t>
            </a:r>
          </a:p>
          <a:p>
            <a:pPr marL="285750" indent="-285750">
              <a:buFont typeface="Wingdings" panose="05000000000000000000" pitchFamily="2" charset="2"/>
              <a:buChar char="Ø"/>
            </a:pPr>
            <a:endParaRPr lang="en-US"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5832" y="2238232"/>
            <a:ext cx="4749421" cy="2975213"/>
          </a:xfrm>
          <a:prstGeom prst="rect">
            <a:avLst/>
          </a:prstGeom>
        </p:spPr>
      </p:pic>
    </p:spTree>
    <p:extLst>
      <p:ext uri="{BB962C8B-B14F-4D97-AF65-F5344CB8AC3E}">
        <p14:creationId xmlns:p14="http://schemas.microsoft.com/office/powerpoint/2010/main" val="3272133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78424" y="1064525"/>
            <a:ext cx="8570794" cy="830997"/>
          </a:xfrm>
          <a:prstGeom prst="rect">
            <a:avLst/>
          </a:prstGeom>
          <a:noFill/>
          <a:ln>
            <a:solidFill>
              <a:schemeClr val="accent3">
                <a:lumMod val="60000"/>
                <a:lumOff val="40000"/>
              </a:schemeClr>
            </a:solidFill>
          </a:ln>
        </p:spPr>
        <p:txBody>
          <a:bodyPr wrap="square" rtlCol="0">
            <a:spAutoFit/>
          </a:bodyPr>
          <a:lstStyle/>
          <a:p>
            <a:r>
              <a:rPr lang="en-ZW" sz="4800" b="1" dirty="0"/>
              <a:t>How to calculate absenteeism </a:t>
            </a:r>
            <a:endParaRPr lang="en-GB" sz="4800" b="1" dirty="0"/>
          </a:p>
        </p:txBody>
      </p:sp>
      <p:sp>
        <p:nvSpPr>
          <p:cNvPr id="3" name="TextBox 2"/>
          <p:cNvSpPr txBox="1"/>
          <p:nvPr/>
        </p:nvSpPr>
        <p:spPr>
          <a:xfrm>
            <a:off x="1378424" y="2538484"/>
            <a:ext cx="7902054" cy="1477328"/>
          </a:xfrm>
          <a:prstGeom prst="rect">
            <a:avLst/>
          </a:prstGeom>
          <a:noFill/>
        </p:spPr>
        <p:txBody>
          <a:bodyPr wrap="square" rtlCol="0">
            <a:spAutoFit/>
          </a:bodyPr>
          <a:lstStyle/>
          <a:p>
            <a:r>
              <a:rPr lang="en-US" dirty="0"/>
              <a:t>Absenteeism Rate = (Average # of Employees X Missed Workdays) / (Average # of Employees X Total Workdays)</a:t>
            </a:r>
          </a:p>
          <a:p>
            <a:endParaRPr lang="en-US" dirty="0"/>
          </a:p>
          <a:p>
            <a:r>
              <a:rPr lang="en-US" dirty="0"/>
              <a:t>1.5% absence rate is a healthy rate while above 4% is indicates a high absenteeism rate </a:t>
            </a:r>
            <a:r>
              <a:rPr lang="en-GB" sz="1200" dirty="0">
                <a:solidFill>
                  <a:srgbClr val="222222"/>
                </a:solidFill>
                <a:latin typeface="+mj-lt"/>
              </a:rPr>
              <a:t>(</a:t>
            </a:r>
            <a:r>
              <a:rPr lang="en-GB" dirty="0">
                <a:effectLst/>
                <a:latin typeface="+mj-lt"/>
                <a:ea typeface="Calibri" panose="020F0502020204030204" pitchFamily="34" charset="0"/>
              </a:rPr>
              <a:t>Wang, et al 2017)</a:t>
            </a:r>
            <a:r>
              <a:rPr lang="en-US" dirty="0">
                <a:latin typeface="+mj-lt"/>
              </a:rPr>
              <a:t>. </a:t>
            </a:r>
            <a:endParaRPr lang="en-GB" dirty="0">
              <a:latin typeface="+mj-lt"/>
            </a:endParaRPr>
          </a:p>
        </p:txBody>
      </p:sp>
    </p:spTree>
    <p:extLst>
      <p:ext uri="{BB962C8B-B14F-4D97-AF65-F5344CB8AC3E}">
        <p14:creationId xmlns:p14="http://schemas.microsoft.com/office/powerpoint/2010/main" val="667158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28800" y="859809"/>
            <a:ext cx="7874758" cy="646331"/>
          </a:xfrm>
          <a:prstGeom prst="rect">
            <a:avLst/>
          </a:prstGeom>
          <a:noFill/>
          <a:ln>
            <a:solidFill>
              <a:schemeClr val="accent3">
                <a:lumMod val="60000"/>
                <a:lumOff val="40000"/>
              </a:schemeClr>
            </a:solidFill>
          </a:ln>
        </p:spPr>
        <p:txBody>
          <a:bodyPr wrap="square" rtlCol="0">
            <a:spAutoFit/>
          </a:bodyPr>
          <a:lstStyle/>
          <a:p>
            <a:pPr algn="ctr"/>
            <a:r>
              <a:rPr lang="en-ZW" sz="3600" b="1" dirty="0"/>
              <a:t>Advantage of absenteeism </a:t>
            </a:r>
            <a:endParaRPr lang="en-GB" sz="3600" b="1" dirty="0"/>
          </a:p>
        </p:txBody>
      </p:sp>
      <p:sp>
        <p:nvSpPr>
          <p:cNvPr id="3" name="TextBox 2"/>
          <p:cNvSpPr txBox="1"/>
          <p:nvPr/>
        </p:nvSpPr>
        <p:spPr>
          <a:xfrm>
            <a:off x="1487606" y="2169995"/>
            <a:ext cx="5322627" cy="3785652"/>
          </a:xfrm>
          <a:prstGeom prst="rect">
            <a:avLst/>
          </a:prstGeom>
          <a:noFill/>
        </p:spPr>
        <p:txBody>
          <a:bodyPr wrap="square" rtlCol="0">
            <a:spAutoFit/>
          </a:bodyPr>
          <a:lstStyle/>
          <a:p>
            <a:pPr marL="285750" indent="-285750">
              <a:buFont typeface="Arial" panose="020B0604020202020204" pitchFamily="34" charset="0"/>
              <a:buChar char="•"/>
            </a:pPr>
            <a:r>
              <a:rPr lang="en-US" sz="2400" dirty="0"/>
              <a:t>Brings discipline to the organization</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Increased efficiency </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Develop better training </a:t>
            </a:r>
            <a:r>
              <a:rPr lang="en-US" sz="2400" dirty="0">
                <a:latin typeface="+mj-lt"/>
              </a:rPr>
              <a:t>system </a:t>
            </a:r>
            <a:r>
              <a:rPr lang="en-GB" sz="2000" dirty="0">
                <a:effectLst/>
                <a:latin typeface="+mj-lt"/>
                <a:ea typeface="Calibri" panose="020F0502020204030204" pitchFamily="34" charset="0"/>
              </a:rPr>
              <a:t>(</a:t>
            </a:r>
            <a:r>
              <a:rPr lang="en-GB" sz="2400" dirty="0" err="1">
                <a:effectLst/>
                <a:latin typeface="+mj-lt"/>
                <a:ea typeface="Calibri" panose="020F0502020204030204" pitchFamily="34" charset="0"/>
              </a:rPr>
              <a:t>Mikami</a:t>
            </a:r>
            <a:r>
              <a:rPr lang="en-GB" sz="2400" dirty="0">
                <a:effectLst/>
                <a:latin typeface="+mj-lt"/>
                <a:ea typeface="Calibri" panose="020F0502020204030204" pitchFamily="34" charset="0"/>
              </a:rPr>
              <a:t>, et al 2017)</a:t>
            </a:r>
            <a:endParaRPr lang="en-US" sz="2400" dirty="0">
              <a:latin typeface="+mj-lt"/>
            </a:endParaRP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Boost motivation for worker</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Helps to make absenteeism policy</a:t>
            </a:r>
            <a:endParaRPr lang="en-GB" sz="2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1176" y="2005177"/>
            <a:ext cx="4390030" cy="3594785"/>
          </a:xfrm>
          <a:prstGeom prst="rect">
            <a:avLst/>
          </a:prstGeom>
        </p:spPr>
      </p:pic>
    </p:spTree>
    <p:extLst>
      <p:ext uri="{BB962C8B-B14F-4D97-AF65-F5344CB8AC3E}">
        <p14:creationId xmlns:p14="http://schemas.microsoft.com/office/powerpoint/2010/main" val="3987423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00752" y="900752"/>
            <a:ext cx="9321421" cy="461665"/>
          </a:xfrm>
          <a:prstGeom prst="rect">
            <a:avLst/>
          </a:prstGeom>
          <a:noFill/>
          <a:ln>
            <a:solidFill>
              <a:schemeClr val="accent3">
                <a:lumMod val="60000"/>
                <a:lumOff val="40000"/>
              </a:schemeClr>
            </a:solidFill>
          </a:ln>
        </p:spPr>
        <p:txBody>
          <a:bodyPr wrap="square" rtlCol="0">
            <a:spAutoFit/>
          </a:bodyPr>
          <a:lstStyle/>
          <a:p>
            <a:r>
              <a:rPr lang="en-US" sz="2400" b="1" dirty="0"/>
              <a:t>The nature of absenteeism at hospital and its impact on employees</a:t>
            </a:r>
            <a:endParaRPr lang="en-GB" sz="2400" b="1" dirty="0"/>
          </a:p>
        </p:txBody>
      </p:sp>
      <p:sp>
        <p:nvSpPr>
          <p:cNvPr id="3" name="TextBox 2"/>
          <p:cNvSpPr txBox="1"/>
          <p:nvPr/>
        </p:nvSpPr>
        <p:spPr>
          <a:xfrm>
            <a:off x="996286" y="1974881"/>
            <a:ext cx="3671249" cy="3785652"/>
          </a:xfrm>
          <a:prstGeom prst="rect">
            <a:avLst/>
          </a:prstGeom>
          <a:noFill/>
        </p:spPr>
        <p:txBody>
          <a:bodyPr wrap="square" rtlCol="0">
            <a:spAutoFit/>
          </a:bodyPr>
          <a:lstStyle/>
          <a:p>
            <a:r>
              <a:rPr lang="en-US" sz="2000" b="1" dirty="0"/>
              <a:t>Reason for absenteeism in hospital</a:t>
            </a:r>
          </a:p>
          <a:p>
            <a:endParaRPr lang="en-US" sz="2000" b="1" dirty="0"/>
          </a:p>
          <a:p>
            <a:pPr marL="285750" indent="-285750">
              <a:buFont typeface="Arial" panose="020B0604020202020204" pitchFamily="34" charset="0"/>
              <a:buChar char="•"/>
            </a:pPr>
            <a:r>
              <a:rPr lang="en-US" dirty="0"/>
              <a:t>Poor working condition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Excessive work pressure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Emotional </a:t>
            </a:r>
            <a:r>
              <a:rPr lang="en-US" dirty="0">
                <a:latin typeface="+mj-lt"/>
              </a:rPr>
              <a:t>burden </a:t>
            </a:r>
            <a:r>
              <a:rPr lang="en-GB" sz="1600" dirty="0">
                <a:effectLst/>
                <a:latin typeface="+mj-lt"/>
                <a:ea typeface="Calibri" panose="020F0502020204030204" pitchFamily="34" charset="0"/>
              </a:rPr>
              <a:t>(</a:t>
            </a:r>
            <a:r>
              <a:rPr lang="en-GB" dirty="0">
                <a:effectLst/>
                <a:latin typeface="+mj-lt"/>
                <a:ea typeface="Calibri" panose="020F0502020204030204" pitchFamily="34" charset="0"/>
              </a:rPr>
              <a:t>Marques, et al 2015)</a:t>
            </a:r>
            <a:endParaRPr lang="en-US" dirty="0">
              <a:latin typeface="+mj-lt"/>
            </a:endParaRP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Concern about the health safety</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GB" dirty="0"/>
              <a:t>Occupational hazards </a:t>
            </a:r>
          </a:p>
        </p:txBody>
      </p:sp>
      <p:sp>
        <p:nvSpPr>
          <p:cNvPr id="4" name="TextBox 3"/>
          <p:cNvSpPr txBox="1"/>
          <p:nvPr/>
        </p:nvSpPr>
        <p:spPr>
          <a:xfrm>
            <a:off x="7861111" y="1974881"/>
            <a:ext cx="4080680" cy="3231654"/>
          </a:xfrm>
          <a:prstGeom prst="rect">
            <a:avLst/>
          </a:prstGeom>
          <a:noFill/>
        </p:spPr>
        <p:txBody>
          <a:bodyPr wrap="square" rtlCol="0">
            <a:spAutoFit/>
          </a:bodyPr>
          <a:lstStyle/>
          <a:p>
            <a:r>
              <a:rPr lang="en-US" sz="2000" b="1" dirty="0"/>
              <a:t>Absenteeism Impact on hospital employees</a:t>
            </a:r>
          </a:p>
          <a:p>
            <a:endParaRPr lang="en-US" sz="2000" b="1" dirty="0"/>
          </a:p>
          <a:p>
            <a:pPr marL="285750" indent="-285750">
              <a:buFont typeface="Arial" panose="020B0604020202020204" pitchFamily="34" charset="0"/>
              <a:buChar char="•"/>
            </a:pPr>
            <a:r>
              <a:rPr lang="en-US" dirty="0"/>
              <a:t>Low  productivity</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Fewer skills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Reduction in motivation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Low morale</a:t>
            </a:r>
          </a:p>
          <a:p>
            <a:r>
              <a:rPr lang="en-US" dirty="0"/>
              <a:t> </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24425" y="2129051"/>
            <a:ext cx="2343150" cy="2769707"/>
          </a:xfrm>
          <a:prstGeom prst="rect">
            <a:avLst/>
          </a:prstGeom>
        </p:spPr>
      </p:pic>
    </p:spTree>
    <p:extLst>
      <p:ext uri="{BB962C8B-B14F-4D97-AF65-F5344CB8AC3E}">
        <p14:creationId xmlns:p14="http://schemas.microsoft.com/office/powerpoint/2010/main" val="641262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46412" y="900752"/>
            <a:ext cx="9799092" cy="523220"/>
          </a:xfrm>
          <a:prstGeom prst="rect">
            <a:avLst/>
          </a:prstGeom>
          <a:noFill/>
          <a:ln>
            <a:solidFill>
              <a:schemeClr val="accent3">
                <a:lumMod val="60000"/>
                <a:lumOff val="40000"/>
              </a:schemeClr>
            </a:solidFill>
          </a:ln>
        </p:spPr>
        <p:txBody>
          <a:bodyPr wrap="square" rtlCol="0">
            <a:spAutoFit/>
          </a:bodyPr>
          <a:lstStyle/>
          <a:p>
            <a:r>
              <a:rPr lang="en-US" sz="2800" b="1" dirty="0"/>
              <a:t>Absenteeism at the hospital and  impact on its operations</a:t>
            </a:r>
            <a:endParaRPr lang="en-GB" sz="2800" b="1" dirty="0"/>
          </a:p>
        </p:txBody>
      </p:sp>
      <p:sp>
        <p:nvSpPr>
          <p:cNvPr id="3" name="TextBox 2"/>
          <p:cNvSpPr txBox="1"/>
          <p:nvPr/>
        </p:nvSpPr>
        <p:spPr>
          <a:xfrm>
            <a:off x="777922" y="1719618"/>
            <a:ext cx="5827594" cy="3416320"/>
          </a:xfrm>
          <a:prstGeom prst="rect">
            <a:avLst/>
          </a:prstGeom>
          <a:noFill/>
        </p:spPr>
        <p:txBody>
          <a:bodyPr wrap="square" rtlCol="0">
            <a:spAutoFit/>
          </a:bodyPr>
          <a:lstStyle/>
          <a:p>
            <a:pPr marL="285750" indent="-285750">
              <a:buFont typeface="Wingdings" panose="05000000000000000000" pitchFamily="2" charset="2"/>
              <a:buChar char="Ø"/>
            </a:pPr>
            <a:r>
              <a:rPr lang="en-US" dirty="0"/>
              <a:t>Increase cost</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Poor service </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Increase death rate</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Low customer satisfaction</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Lack of coordination</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Low morale among the worker </a:t>
            </a:r>
            <a:r>
              <a:rPr lang="en-GB" sz="1600" dirty="0">
                <a:effectLst/>
                <a:latin typeface="Times New Roman" panose="02020603050405020304" pitchFamily="18" charset="0"/>
                <a:ea typeface="Calibri" panose="020F0502020204030204" pitchFamily="34" charset="0"/>
              </a:rPr>
              <a:t>(</a:t>
            </a:r>
            <a:r>
              <a:rPr lang="en-GB" dirty="0" err="1">
                <a:effectLst/>
                <a:latin typeface="Times New Roman" panose="02020603050405020304" pitchFamily="18" charset="0"/>
                <a:ea typeface="Calibri" panose="020F0502020204030204" pitchFamily="34" charset="0"/>
              </a:rPr>
              <a:t>Kottwitz</a:t>
            </a:r>
            <a:r>
              <a:rPr lang="en-GB" dirty="0">
                <a:effectLst/>
                <a:latin typeface="Times New Roman" panose="02020603050405020304" pitchFamily="18" charset="0"/>
                <a:ea typeface="Calibri" panose="020F0502020204030204" pitchFamily="34" charset="0"/>
              </a:rPr>
              <a:t>, et al 2018)</a:t>
            </a:r>
            <a:endParaRPr lang="en-US" dirty="0"/>
          </a:p>
          <a:p>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78722" y="1882476"/>
            <a:ext cx="4490113" cy="4191692"/>
          </a:xfrm>
          <a:prstGeom prst="rect">
            <a:avLst/>
          </a:prstGeom>
        </p:spPr>
      </p:pic>
    </p:spTree>
    <p:extLst>
      <p:ext uri="{BB962C8B-B14F-4D97-AF65-F5344CB8AC3E}">
        <p14:creationId xmlns:p14="http://schemas.microsoft.com/office/powerpoint/2010/main" val="368939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5594" y="982639"/>
            <a:ext cx="9253182" cy="584775"/>
          </a:xfrm>
          <a:prstGeom prst="rect">
            <a:avLst/>
          </a:prstGeom>
          <a:noFill/>
          <a:ln>
            <a:solidFill>
              <a:schemeClr val="accent3">
                <a:lumMod val="60000"/>
                <a:lumOff val="40000"/>
              </a:schemeClr>
            </a:solidFill>
          </a:ln>
        </p:spPr>
        <p:txBody>
          <a:bodyPr wrap="square" rtlCol="0">
            <a:spAutoFit/>
          </a:bodyPr>
          <a:lstStyle/>
          <a:p>
            <a:r>
              <a:rPr lang="en-US" sz="3200" b="1" dirty="0"/>
              <a:t>A PESTLE analysis of absenteeism at the hospital</a:t>
            </a:r>
            <a:endParaRPr lang="en-GB" sz="3200" b="1" dirty="0"/>
          </a:p>
        </p:txBody>
      </p:sp>
      <p:sp>
        <p:nvSpPr>
          <p:cNvPr id="5" name="TextBox 4"/>
          <p:cNvSpPr txBox="1"/>
          <p:nvPr/>
        </p:nvSpPr>
        <p:spPr>
          <a:xfrm>
            <a:off x="975821" y="2361065"/>
            <a:ext cx="1078174" cy="369332"/>
          </a:xfrm>
          <a:prstGeom prst="rect">
            <a:avLst/>
          </a:prstGeom>
          <a:noFill/>
          <a:ln>
            <a:solidFill>
              <a:schemeClr val="accent3">
                <a:lumMod val="60000"/>
                <a:lumOff val="40000"/>
              </a:schemeClr>
            </a:solidFill>
          </a:ln>
        </p:spPr>
        <p:txBody>
          <a:bodyPr wrap="square" rtlCol="0">
            <a:spAutoFit/>
          </a:bodyPr>
          <a:lstStyle/>
          <a:p>
            <a:r>
              <a:rPr lang="en-US" dirty="0"/>
              <a:t>political</a:t>
            </a:r>
            <a:endParaRPr lang="en-GB" dirty="0"/>
          </a:p>
        </p:txBody>
      </p:sp>
      <p:sp>
        <p:nvSpPr>
          <p:cNvPr id="6" name="TextBox 5"/>
          <p:cNvSpPr txBox="1"/>
          <p:nvPr/>
        </p:nvSpPr>
        <p:spPr>
          <a:xfrm>
            <a:off x="2760264" y="2402007"/>
            <a:ext cx="1282890" cy="369332"/>
          </a:xfrm>
          <a:prstGeom prst="rect">
            <a:avLst/>
          </a:prstGeom>
          <a:noFill/>
          <a:ln>
            <a:solidFill>
              <a:schemeClr val="accent3">
                <a:lumMod val="60000"/>
                <a:lumOff val="40000"/>
              </a:schemeClr>
            </a:solidFill>
          </a:ln>
        </p:spPr>
        <p:txBody>
          <a:bodyPr wrap="square" rtlCol="0">
            <a:spAutoFit/>
          </a:bodyPr>
          <a:lstStyle/>
          <a:p>
            <a:r>
              <a:rPr lang="en-US" dirty="0"/>
              <a:t>Economic </a:t>
            </a:r>
            <a:endParaRPr lang="en-GB" dirty="0"/>
          </a:p>
        </p:txBody>
      </p:sp>
      <p:sp>
        <p:nvSpPr>
          <p:cNvPr id="7" name="TextBox 6"/>
          <p:cNvSpPr txBox="1"/>
          <p:nvPr/>
        </p:nvSpPr>
        <p:spPr>
          <a:xfrm>
            <a:off x="4749423" y="2402007"/>
            <a:ext cx="1310184" cy="369332"/>
          </a:xfrm>
          <a:prstGeom prst="rect">
            <a:avLst/>
          </a:prstGeom>
          <a:noFill/>
          <a:ln>
            <a:solidFill>
              <a:schemeClr val="accent3">
                <a:lumMod val="60000"/>
                <a:lumOff val="40000"/>
              </a:schemeClr>
            </a:solidFill>
          </a:ln>
        </p:spPr>
        <p:txBody>
          <a:bodyPr wrap="square" rtlCol="0">
            <a:spAutoFit/>
          </a:bodyPr>
          <a:lstStyle/>
          <a:p>
            <a:r>
              <a:rPr lang="en-US" dirty="0"/>
              <a:t>Social </a:t>
            </a:r>
            <a:endParaRPr lang="en-GB" dirty="0"/>
          </a:p>
        </p:txBody>
      </p:sp>
      <p:sp>
        <p:nvSpPr>
          <p:cNvPr id="8" name="TextBox 7"/>
          <p:cNvSpPr txBox="1"/>
          <p:nvPr/>
        </p:nvSpPr>
        <p:spPr>
          <a:xfrm>
            <a:off x="6632816" y="2402007"/>
            <a:ext cx="1487606" cy="369332"/>
          </a:xfrm>
          <a:prstGeom prst="rect">
            <a:avLst/>
          </a:prstGeom>
          <a:noFill/>
          <a:ln>
            <a:solidFill>
              <a:schemeClr val="accent3">
                <a:lumMod val="60000"/>
                <a:lumOff val="40000"/>
              </a:schemeClr>
            </a:solidFill>
          </a:ln>
        </p:spPr>
        <p:txBody>
          <a:bodyPr wrap="square" rtlCol="0">
            <a:spAutoFit/>
          </a:bodyPr>
          <a:lstStyle/>
          <a:p>
            <a:r>
              <a:rPr lang="en-US" dirty="0"/>
              <a:t>Technological </a:t>
            </a:r>
            <a:endParaRPr lang="en-GB" dirty="0"/>
          </a:p>
        </p:txBody>
      </p:sp>
      <p:sp>
        <p:nvSpPr>
          <p:cNvPr id="9" name="TextBox 8"/>
          <p:cNvSpPr txBox="1"/>
          <p:nvPr/>
        </p:nvSpPr>
        <p:spPr>
          <a:xfrm>
            <a:off x="8379728" y="2402007"/>
            <a:ext cx="1241946" cy="369332"/>
          </a:xfrm>
          <a:prstGeom prst="rect">
            <a:avLst/>
          </a:prstGeom>
          <a:noFill/>
          <a:ln>
            <a:solidFill>
              <a:schemeClr val="accent3">
                <a:lumMod val="60000"/>
                <a:lumOff val="40000"/>
              </a:schemeClr>
            </a:solidFill>
          </a:ln>
        </p:spPr>
        <p:txBody>
          <a:bodyPr wrap="square" rtlCol="0">
            <a:spAutoFit/>
          </a:bodyPr>
          <a:lstStyle/>
          <a:p>
            <a:r>
              <a:rPr lang="en-US" dirty="0"/>
              <a:t>Legal </a:t>
            </a:r>
            <a:endParaRPr lang="en-GB" dirty="0"/>
          </a:p>
        </p:txBody>
      </p:sp>
      <p:sp>
        <p:nvSpPr>
          <p:cNvPr id="10" name="TextBox 9"/>
          <p:cNvSpPr txBox="1"/>
          <p:nvPr/>
        </p:nvSpPr>
        <p:spPr>
          <a:xfrm>
            <a:off x="10044753" y="2402007"/>
            <a:ext cx="1610436" cy="369332"/>
          </a:xfrm>
          <a:prstGeom prst="rect">
            <a:avLst/>
          </a:prstGeom>
          <a:noFill/>
          <a:ln>
            <a:solidFill>
              <a:schemeClr val="accent3">
                <a:lumMod val="60000"/>
                <a:lumOff val="40000"/>
              </a:schemeClr>
            </a:solidFill>
          </a:ln>
        </p:spPr>
        <p:txBody>
          <a:bodyPr wrap="square" rtlCol="0">
            <a:spAutoFit/>
          </a:bodyPr>
          <a:lstStyle/>
          <a:p>
            <a:r>
              <a:rPr lang="en-US" dirty="0"/>
              <a:t>Environmental </a:t>
            </a:r>
            <a:endParaRPr lang="en-GB" dirty="0"/>
          </a:p>
        </p:txBody>
      </p:sp>
      <p:sp>
        <p:nvSpPr>
          <p:cNvPr id="11" name="TextBox 10"/>
          <p:cNvSpPr txBox="1"/>
          <p:nvPr/>
        </p:nvSpPr>
        <p:spPr>
          <a:xfrm>
            <a:off x="975821" y="2961564"/>
            <a:ext cx="1269241" cy="1754326"/>
          </a:xfrm>
          <a:prstGeom prst="rect">
            <a:avLst/>
          </a:prstGeom>
          <a:noFill/>
          <a:ln>
            <a:solidFill>
              <a:schemeClr val="accent3">
                <a:lumMod val="60000"/>
                <a:lumOff val="40000"/>
              </a:schemeClr>
            </a:solidFill>
          </a:ln>
        </p:spPr>
        <p:txBody>
          <a:bodyPr wrap="square" rtlCol="0">
            <a:spAutoFit/>
          </a:bodyPr>
          <a:lstStyle/>
          <a:p>
            <a:r>
              <a:rPr lang="en-US" dirty="0"/>
              <a:t>- Labor law</a:t>
            </a:r>
            <a:endParaRPr lang="en-GB" dirty="0"/>
          </a:p>
          <a:p>
            <a:r>
              <a:rPr lang="en-US" dirty="0"/>
              <a:t>-Corruption</a:t>
            </a:r>
          </a:p>
          <a:p>
            <a:r>
              <a:rPr lang="en-US" dirty="0"/>
              <a:t>- change in drug importing policy </a:t>
            </a:r>
            <a:endParaRPr lang="en-GB" dirty="0"/>
          </a:p>
        </p:txBody>
      </p:sp>
      <p:sp>
        <p:nvSpPr>
          <p:cNvPr id="12" name="TextBox 11"/>
          <p:cNvSpPr txBox="1"/>
          <p:nvPr/>
        </p:nvSpPr>
        <p:spPr>
          <a:xfrm>
            <a:off x="2715904" y="2961564"/>
            <a:ext cx="1719618" cy="2308324"/>
          </a:xfrm>
          <a:prstGeom prst="rect">
            <a:avLst/>
          </a:prstGeom>
          <a:noFill/>
          <a:ln>
            <a:solidFill>
              <a:schemeClr val="accent3">
                <a:lumMod val="60000"/>
                <a:lumOff val="40000"/>
              </a:schemeClr>
            </a:solidFill>
          </a:ln>
        </p:spPr>
        <p:txBody>
          <a:bodyPr wrap="square" rtlCol="0">
            <a:spAutoFit/>
          </a:bodyPr>
          <a:lstStyle/>
          <a:p>
            <a:r>
              <a:rPr lang="en-US" dirty="0"/>
              <a:t>- Consumer confidence</a:t>
            </a:r>
          </a:p>
          <a:p>
            <a:r>
              <a:rPr lang="en-US" dirty="0"/>
              <a:t>-Infrastructural development</a:t>
            </a:r>
          </a:p>
          <a:p>
            <a:r>
              <a:rPr lang="en-US" dirty="0"/>
              <a:t>- Increase costs</a:t>
            </a:r>
          </a:p>
          <a:p>
            <a:endParaRPr lang="en-US" dirty="0"/>
          </a:p>
          <a:p>
            <a:r>
              <a:rPr lang="en-US" dirty="0"/>
              <a:t> </a:t>
            </a:r>
            <a:r>
              <a:rPr lang="en-GB" dirty="0">
                <a:effectLst/>
                <a:latin typeface="+mj-lt"/>
                <a:ea typeface="Calibri" panose="020F0502020204030204" pitchFamily="34" charset="0"/>
              </a:rPr>
              <a:t>(</a:t>
            </a:r>
            <a:r>
              <a:rPr lang="en-GB" dirty="0">
                <a:effectLst/>
                <a:latin typeface="+mj-lt"/>
                <a:ea typeface="Calibri" panose="020F0502020204030204" pitchFamily="34" charset="0"/>
                <a:cs typeface="Times New Roman" panose="02020603050405020304" pitchFamily="18" charset="0"/>
              </a:rPr>
              <a:t>Lee, at al 2014)</a:t>
            </a:r>
            <a:endParaRPr lang="en-US" dirty="0">
              <a:latin typeface="+mj-lt"/>
            </a:endParaRPr>
          </a:p>
          <a:p>
            <a:endParaRPr lang="en-GB" dirty="0"/>
          </a:p>
        </p:txBody>
      </p:sp>
      <p:sp>
        <p:nvSpPr>
          <p:cNvPr id="13" name="TextBox 12"/>
          <p:cNvSpPr txBox="1"/>
          <p:nvPr/>
        </p:nvSpPr>
        <p:spPr>
          <a:xfrm>
            <a:off x="4735777" y="2961564"/>
            <a:ext cx="1733264" cy="1477328"/>
          </a:xfrm>
          <a:prstGeom prst="rect">
            <a:avLst/>
          </a:prstGeom>
          <a:noFill/>
          <a:ln>
            <a:solidFill>
              <a:schemeClr val="accent3">
                <a:lumMod val="60000"/>
                <a:lumOff val="40000"/>
              </a:schemeClr>
            </a:solidFill>
          </a:ln>
        </p:spPr>
        <p:txBody>
          <a:bodyPr wrap="square" rtlCol="0">
            <a:spAutoFit/>
          </a:bodyPr>
          <a:lstStyle/>
          <a:p>
            <a:r>
              <a:rPr lang="en-US" dirty="0"/>
              <a:t>-Low acceptance</a:t>
            </a:r>
          </a:p>
          <a:p>
            <a:r>
              <a:rPr lang="en-US" dirty="0"/>
              <a:t>-Increase mortality rate</a:t>
            </a:r>
          </a:p>
          <a:p>
            <a:r>
              <a:rPr lang="en-US" dirty="0"/>
              <a:t>-Negative attitude </a:t>
            </a:r>
            <a:endParaRPr lang="en-GB" dirty="0"/>
          </a:p>
        </p:txBody>
      </p:sp>
      <p:sp>
        <p:nvSpPr>
          <p:cNvPr id="14" name="TextBox 13"/>
          <p:cNvSpPr txBox="1"/>
          <p:nvPr/>
        </p:nvSpPr>
        <p:spPr>
          <a:xfrm>
            <a:off x="6769297" y="3019861"/>
            <a:ext cx="1392080" cy="1754326"/>
          </a:xfrm>
          <a:prstGeom prst="rect">
            <a:avLst/>
          </a:prstGeom>
          <a:noFill/>
          <a:ln>
            <a:solidFill>
              <a:schemeClr val="accent3">
                <a:lumMod val="60000"/>
                <a:lumOff val="40000"/>
              </a:schemeClr>
            </a:solidFill>
          </a:ln>
        </p:spPr>
        <p:txBody>
          <a:bodyPr wrap="square" rtlCol="0">
            <a:spAutoFit/>
          </a:bodyPr>
          <a:lstStyle/>
          <a:p>
            <a:r>
              <a:rPr lang="en-US" dirty="0"/>
              <a:t>-Excess dependency on technology </a:t>
            </a:r>
          </a:p>
          <a:p>
            <a:r>
              <a:rPr lang="en-US" dirty="0"/>
              <a:t>-Risk of technical</a:t>
            </a:r>
            <a:endParaRPr lang="en-GB" dirty="0"/>
          </a:p>
        </p:txBody>
      </p:sp>
      <p:sp>
        <p:nvSpPr>
          <p:cNvPr id="15" name="TextBox 14"/>
          <p:cNvSpPr txBox="1"/>
          <p:nvPr/>
        </p:nvSpPr>
        <p:spPr>
          <a:xfrm>
            <a:off x="8379729" y="3019861"/>
            <a:ext cx="1241946" cy="2031325"/>
          </a:xfrm>
          <a:prstGeom prst="rect">
            <a:avLst/>
          </a:prstGeom>
          <a:noFill/>
          <a:ln>
            <a:solidFill>
              <a:schemeClr val="accent3">
                <a:lumMod val="60000"/>
                <a:lumOff val="40000"/>
              </a:schemeClr>
            </a:solidFill>
          </a:ln>
        </p:spPr>
        <p:txBody>
          <a:bodyPr wrap="square" rtlCol="0">
            <a:spAutoFit/>
          </a:bodyPr>
          <a:lstStyle/>
          <a:p>
            <a:r>
              <a:rPr lang="en-US" dirty="0"/>
              <a:t>-Regulations and standards</a:t>
            </a:r>
          </a:p>
          <a:p>
            <a:r>
              <a:rPr lang="en-US" dirty="0"/>
              <a:t>-Employment law</a:t>
            </a:r>
            <a:endParaRPr lang="en-GB" dirty="0"/>
          </a:p>
        </p:txBody>
      </p:sp>
      <p:sp>
        <p:nvSpPr>
          <p:cNvPr id="16" name="TextBox 15"/>
          <p:cNvSpPr txBox="1"/>
          <p:nvPr/>
        </p:nvSpPr>
        <p:spPr>
          <a:xfrm>
            <a:off x="10044753" y="3134013"/>
            <a:ext cx="1610436" cy="923330"/>
          </a:xfrm>
          <a:prstGeom prst="rect">
            <a:avLst/>
          </a:prstGeom>
          <a:noFill/>
          <a:ln>
            <a:solidFill>
              <a:schemeClr val="accent3">
                <a:lumMod val="60000"/>
                <a:lumOff val="40000"/>
              </a:schemeClr>
            </a:solidFill>
          </a:ln>
        </p:spPr>
        <p:txBody>
          <a:bodyPr wrap="square" rtlCol="0">
            <a:spAutoFit/>
          </a:bodyPr>
          <a:lstStyle/>
          <a:p>
            <a:r>
              <a:rPr lang="en-US" dirty="0"/>
              <a:t>-Ethical issue</a:t>
            </a:r>
          </a:p>
          <a:p>
            <a:r>
              <a:rPr lang="en-US" dirty="0"/>
              <a:t>-waste management</a:t>
            </a:r>
            <a:endParaRPr lang="en-GB" dirty="0"/>
          </a:p>
        </p:txBody>
      </p:sp>
    </p:spTree>
    <p:extLst>
      <p:ext uri="{BB962C8B-B14F-4D97-AF65-F5344CB8AC3E}">
        <p14:creationId xmlns:p14="http://schemas.microsoft.com/office/powerpoint/2010/main" val="3935311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01003" y="996287"/>
            <a:ext cx="9130352" cy="955343"/>
          </a:xfrm>
          <a:prstGeom prst="rect">
            <a:avLst/>
          </a:prstGeom>
          <a:noFill/>
        </p:spPr>
        <p:txBody>
          <a:bodyPr wrap="square" rtlCol="0">
            <a:spAutoFit/>
          </a:bodyPr>
          <a:lstStyle/>
          <a:p>
            <a:endParaRPr lang="en-GB" dirty="0"/>
          </a:p>
        </p:txBody>
      </p:sp>
      <p:sp>
        <p:nvSpPr>
          <p:cNvPr id="3" name="TextBox 2"/>
          <p:cNvSpPr txBox="1"/>
          <p:nvPr/>
        </p:nvSpPr>
        <p:spPr>
          <a:xfrm>
            <a:off x="1965277" y="996287"/>
            <a:ext cx="8366078" cy="707886"/>
          </a:xfrm>
          <a:prstGeom prst="rect">
            <a:avLst/>
          </a:prstGeom>
          <a:noFill/>
        </p:spPr>
        <p:txBody>
          <a:bodyPr wrap="square" rtlCol="0">
            <a:spAutoFit/>
          </a:bodyPr>
          <a:lstStyle/>
          <a:p>
            <a:r>
              <a:rPr lang="en-US" sz="4000" b="1" dirty="0"/>
              <a:t>Fish bone analysis on absenteeism</a:t>
            </a:r>
            <a:endParaRPr lang="en-GB" sz="4000" b="1" dirty="0"/>
          </a:p>
        </p:txBody>
      </p:sp>
      <p:cxnSp>
        <p:nvCxnSpPr>
          <p:cNvPr id="8" name="Straight Arrow Connector 7"/>
          <p:cNvCxnSpPr/>
          <p:nvPr/>
        </p:nvCxnSpPr>
        <p:spPr>
          <a:xfrm flipV="1">
            <a:off x="1173708" y="3972657"/>
            <a:ext cx="8529850" cy="955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2790968" y="2371301"/>
            <a:ext cx="2149522" cy="16138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1105469" y="2210937"/>
            <a:ext cx="1651379" cy="368490"/>
          </a:xfrm>
          <a:prstGeom prst="rect">
            <a:avLst/>
          </a:prstGeom>
          <a:noFill/>
          <a:ln>
            <a:solidFill>
              <a:schemeClr val="accent3">
                <a:lumMod val="60000"/>
                <a:lumOff val="40000"/>
              </a:schemeClr>
            </a:solidFill>
          </a:ln>
        </p:spPr>
        <p:txBody>
          <a:bodyPr wrap="square" rtlCol="0">
            <a:spAutoFit/>
          </a:bodyPr>
          <a:lstStyle/>
          <a:p>
            <a:r>
              <a:rPr lang="en-ZW" dirty="0"/>
              <a:t>Environment </a:t>
            </a:r>
            <a:endParaRPr lang="en-GB" dirty="0"/>
          </a:p>
        </p:txBody>
      </p:sp>
      <p:sp>
        <p:nvSpPr>
          <p:cNvPr id="24" name="TextBox 23"/>
          <p:cNvSpPr txBox="1"/>
          <p:nvPr/>
        </p:nvSpPr>
        <p:spPr>
          <a:xfrm>
            <a:off x="6625988" y="1792133"/>
            <a:ext cx="1201003" cy="369332"/>
          </a:xfrm>
          <a:prstGeom prst="rect">
            <a:avLst/>
          </a:prstGeom>
          <a:noFill/>
          <a:ln>
            <a:solidFill>
              <a:schemeClr val="accent3">
                <a:lumMod val="60000"/>
                <a:lumOff val="40000"/>
              </a:schemeClr>
            </a:solidFill>
          </a:ln>
        </p:spPr>
        <p:txBody>
          <a:bodyPr wrap="square" rtlCol="0">
            <a:spAutoFit/>
          </a:bodyPr>
          <a:lstStyle/>
          <a:p>
            <a:r>
              <a:rPr lang="en-ZW" dirty="0"/>
              <a:t>Methods </a:t>
            </a:r>
            <a:endParaRPr lang="en-GB" dirty="0"/>
          </a:p>
        </p:txBody>
      </p:sp>
      <p:sp>
        <p:nvSpPr>
          <p:cNvPr id="25" name="TextBox 24"/>
          <p:cNvSpPr txBox="1"/>
          <p:nvPr/>
        </p:nvSpPr>
        <p:spPr>
          <a:xfrm>
            <a:off x="1050878" y="5459104"/>
            <a:ext cx="1705970" cy="646331"/>
          </a:xfrm>
          <a:prstGeom prst="rect">
            <a:avLst/>
          </a:prstGeom>
          <a:noFill/>
          <a:ln>
            <a:solidFill>
              <a:schemeClr val="accent3">
                <a:lumMod val="60000"/>
                <a:lumOff val="40000"/>
              </a:schemeClr>
            </a:solidFill>
          </a:ln>
        </p:spPr>
        <p:txBody>
          <a:bodyPr wrap="square" rtlCol="0">
            <a:spAutoFit/>
          </a:bodyPr>
          <a:lstStyle/>
          <a:p>
            <a:r>
              <a:rPr lang="en-ZW" dirty="0"/>
              <a:t>Technological support</a:t>
            </a:r>
            <a:endParaRPr lang="en-GB" dirty="0"/>
          </a:p>
        </p:txBody>
      </p:sp>
      <p:sp>
        <p:nvSpPr>
          <p:cNvPr id="26" name="TextBox 25"/>
          <p:cNvSpPr txBox="1"/>
          <p:nvPr/>
        </p:nvSpPr>
        <p:spPr>
          <a:xfrm>
            <a:off x="7506269" y="5459104"/>
            <a:ext cx="1173707" cy="369332"/>
          </a:xfrm>
          <a:prstGeom prst="rect">
            <a:avLst/>
          </a:prstGeom>
          <a:noFill/>
          <a:ln>
            <a:solidFill>
              <a:schemeClr val="accent3">
                <a:lumMod val="60000"/>
                <a:lumOff val="40000"/>
              </a:schemeClr>
            </a:solidFill>
          </a:ln>
        </p:spPr>
        <p:txBody>
          <a:bodyPr wrap="square" rtlCol="0">
            <a:spAutoFit/>
          </a:bodyPr>
          <a:lstStyle/>
          <a:p>
            <a:r>
              <a:rPr lang="en-ZW" dirty="0"/>
              <a:t>Employee  </a:t>
            </a:r>
            <a:endParaRPr lang="en-GB" dirty="0"/>
          </a:p>
        </p:txBody>
      </p:sp>
      <p:cxnSp>
        <p:nvCxnSpPr>
          <p:cNvPr id="28" name="Straight Arrow Connector 27"/>
          <p:cNvCxnSpPr>
            <a:stCxn id="26" idx="0"/>
          </p:cNvCxnSpPr>
          <p:nvPr/>
        </p:nvCxnSpPr>
        <p:spPr>
          <a:xfrm flipV="1">
            <a:off x="8093123" y="4142098"/>
            <a:ext cx="1009933" cy="13170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flipV="1">
            <a:off x="2756848" y="4217158"/>
            <a:ext cx="2047164" cy="12419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996287" y="2866030"/>
            <a:ext cx="2374710" cy="923330"/>
          </a:xfrm>
          <a:prstGeom prst="rect">
            <a:avLst/>
          </a:prstGeom>
          <a:noFill/>
        </p:spPr>
        <p:txBody>
          <a:bodyPr wrap="square" rtlCol="0">
            <a:spAutoFit/>
          </a:bodyPr>
          <a:lstStyle/>
          <a:p>
            <a:r>
              <a:rPr lang="en-ZW" dirty="0"/>
              <a:t>Poor working condition</a:t>
            </a:r>
          </a:p>
          <a:p>
            <a:pPr lvl="0"/>
            <a:r>
              <a:rPr lang="en-US" dirty="0">
                <a:solidFill>
                  <a:prstClr val="black"/>
                </a:solidFill>
              </a:rPr>
              <a:t>Excessive work pressure</a:t>
            </a:r>
          </a:p>
          <a:p>
            <a:endParaRPr lang="en-GB" dirty="0"/>
          </a:p>
        </p:txBody>
      </p:sp>
      <p:cxnSp>
        <p:nvCxnSpPr>
          <p:cNvPr id="39" name="Straight Arrow Connector 38"/>
          <p:cNvCxnSpPr/>
          <p:nvPr/>
        </p:nvCxnSpPr>
        <p:spPr>
          <a:xfrm flipV="1">
            <a:off x="3261815" y="2906973"/>
            <a:ext cx="259307" cy="2047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p:cNvCxnSpPr>
            <a:stCxn id="37" idx="3"/>
          </p:cNvCxnSpPr>
          <p:nvPr/>
        </p:nvCxnSpPr>
        <p:spPr>
          <a:xfrm flipV="1">
            <a:off x="3370997" y="3289110"/>
            <a:ext cx="614149" cy="385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559558" y="4099423"/>
            <a:ext cx="2756848" cy="923330"/>
          </a:xfrm>
          <a:prstGeom prst="rect">
            <a:avLst/>
          </a:prstGeom>
          <a:noFill/>
        </p:spPr>
        <p:txBody>
          <a:bodyPr wrap="square" rtlCol="0">
            <a:spAutoFit/>
          </a:bodyPr>
          <a:lstStyle/>
          <a:p>
            <a:pPr lvl="0"/>
            <a:r>
              <a:rPr lang="en-GB" dirty="0">
                <a:solidFill>
                  <a:prstClr val="black"/>
                </a:solidFill>
              </a:rPr>
              <a:t>Occupational hazards </a:t>
            </a:r>
          </a:p>
          <a:p>
            <a:pPr lvl="0"/>
            <a:r>
              <a:rPr lang="en-ZW" dirty="0">
                <a:solidFill>
                  <a:prstClr val="black"/>
                </a:solidFill>
              </a:rPr>
              <a:t>Not enough technology </a:t>
            </a:r>
          </a:p>
          <a:p>
            <a:pPr lvl="0"/>
            <a:r>
              <a:rPr lang="en-GB" dirty="0">
                <a:solidFill>
                  <a:prstClr val="black"/>
                </a:solidFill>
              </a:rPr>
              <a:t>Back-dated equipment </a:t>
            </a:r>
          </a:p>
        </p:txBody>
      </p:sp>
      <p:cxnSp>
        <p:nvCxnSpPr>
          <p:cNvPr id="52" name="Straight Arrow Connector 51"/>
          <p:cNvCxnSpPr/>
          <p:nvPr/>
        </p:nvCxnSpPr>
        <p:spPr>
          <a:xfrm>
            <a:off x="2456597" y="4203887"/>
            <a:ext cx="1446663" cy="4998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p:cNvCxnSpPr/>
          <p:nvPr/>
        </p:nvCxnSpPr>
        <p:spPr>
          <a:xfrm>
            <a:off x="2756848" y="4561088"/>
            <a:ext cx="634620" cy="4616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p:cNvCxnSpPr/>
          <p:nvPr/>
        </p:nvCxnSpPr>
        <p:spPr>
          <a:xfrm>
            <a:off x="2654490" y="4899548"/>
            <a:ext cx="395785" cy="3458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9" name="TextBox 58"/>
          <p:cNvSpPr txBox="1"/>
          <p:nvPr/>
        </p:nvSpPr>
        <p:spPr>
          <a:xfrm>
            <a:off x="4960962" y="2110773"/>
            <a:ext cx="3289110" cy="1754326"/>
          </a:xfrm>
          <a:prstGeom prst="rect">
            <a:avLst/>
          </a:prstGeom>
          <a:noFill/>
        </p:spPr>
        <p:txBody>
          <a:bodyPr wrap="square" rtlCol="0">
            <a:spAutoFit/>
          </a:bodyPr>
          <a:lstStyle/>
          <a:p>
            <a:r>
              <a:rPr lang="en-US" dirty="0"/>
              <a:t>Lack of transportation service for worker</a:t>
            </a:r>
          </a:p>
          <a:p>
            <a:r>
              <a:rPr lang="en-US" dirty="0"/>
              <a:t>Indiscipline work schedule</a:t>
            </a:r>
          </a:p>
          <a:p>
            <a:r>
              <a:rPr lang="en-US" dirty="0"/>
              <a:t>Emotional burden</a:t>
            </a:r>
          </a:p>
          <a:p>
            <a:r>
              <a:rPr lang="en-US" dirty="0"/>
              <a:t>Lack of training</a:t>
            </a:r>
          </a:p>
          <a:p>
            <a:r>
              <a:rPr lang="en-US" dirty="0"/>
              <a:t>Lack of motivation </a:t>
            </a:r>
          </a:p>
        </p:txBody>
      </p:sp>
      <p:cxnSp>
        <p:nvCxnSpPr>
          <p:cNvPr id="61" name="Straight Arrow Connector 60"/>
          <p:cNvCxnSpPr>
            <a:stCxn id="24" idx="3"/>
          </p:cNvCxnSpPr>
          <p:nvPr/>
        </p:nvCxnSpPr>
        <p:spPr>
          <a:xfrm>
            <a:off x="7826991" y="1976799"/>
            <a:ext cx="1613847" cy="19597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p:cNvCxnSpPr/>
          <p:nvPr/>
        </p:nvCxnSpPr>
        <p:spPr>
          <a:xfrm>
            <a:off x="5766179" y="2579427"/>
            <a:ext cx="249071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p:cNvCxnSpPr/>
          <p:nvPr/>
        </p:nvCxnSpPr>
        <p:spPr>
          <a:xfrm>
            <a:off x="7369791" y="2866030"/>
            <a:ext cx="1228298" cy="2782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6" name="Straight Arrow Connector 85"/>
          <p:cNvCxnSpPr/>
          <p:nvPr/>
        </p:nvCxnSpPr>
        <p:spPr>
          <a:xfrm>
            <a:off x="6755642" y="3630304"/>
            <a:ext cx="2251880" cy="1590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8" name="Straight Arrow Connector 87"/>
          <p:cNvCxnSpPr/>
          <p:nvPr/>
        </p:nvCxnSpPr>
        <p:spPr>
          <a:xfrm>
            <a:off x="6625988" y="3178224"/>
            <a:ext cx="2197290" cy="2258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1" name="TextBox 90"/>
          <p:cNvSpPr txBox="1"/>
          <p:nvPr/>
        </p:nvSpPr>
        <p:spPr>
          <a:xfrm>
            <a:off x="5500048" y="4453823"/>
            <a:ext cx="2971799" cy="923330"/>
          </a:xfrm>
          <a:prstGeom prst="rect">
            <a:avLst/>
          </a:prstGeom>
          <a:noFill/>
        </p:spPr>
        <p:txBody>
          <a:bodyPr wrap="square" rtlCol="0">
            <a:spAutoFit/>
          </a:bodyPr>
          <a:lstStyle/>
          <a:p>
            <a:r>
              <a:rPr lang="en-ZW" dirty="0"/>
              <a:t>Wrong work schedule</a:t>
            </a:r>
          </a:p>
          <a:p>
            <a:r>
              <a:rPr lang="en-ZW" dirty="0"/>
              <a:t>Work pressure</a:t>
            </a:r>
          </a:p>
          <a:p>
            <a:r>
              <a:rPr lang="en-ZW" dirty="0"/>
              <a:t>Facing unexpected situation</a:t>
            </a:r>
            <a:endParaRPr lang="en-GB" dirty="0"/>
          </a:p>
        </p:txBody>
      </p:sp>
      <p:cxnSp>
        <p:nvCxnSpPr>
          <p:cNvPr id="95" name="Straight Arrow Connector 94"/>
          <p:cNvCxnSpPr/>
          <p:nvPr/>
        </p:nvCxnSpPr>
        <p:spPr>
          <a:xfrm flipV="1">
            <a:off x="6864824" y="4703760"/>
            <a:ext cx="1733265" cy="2117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7" name="Straight Arrow Connector 96"/>
          <p:cNvCxnSpPr/>
          <p:nvPr/>
        </p:nvCxnSpPr>
        <p:spPr>
          <a:xfrm flipV="1">
            <a:off x="7506269" y="4497013"/>
            <a:ext cx="1255594" cy="1272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0" name="Straight Arrow Connector 99"/>
          <p:cNvCxnSpPr>
            <a:endCxn id="91" idx="3"/>
          </p:cNvCxnSpPr>
          <p:nvPr/>
        </p:nvCxnSpPr>
        <p:spPr>
          <a:xfrm flipV="1">
            <a:off x="7983940" y="4915488"/>
            <a:ext cx="487907" cy="2622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1" name="TextBox 100"/>
          <p:cNvSpPr txBox="1"/>
          <p:nvPr/>
        </p:nvSpPr>
        <p:spPr>
          <a:xfrm>
            <a:off x="9812741" y="3834555"/>
            <a:ext cx="1610436" cy="369332"/>
          </a:xfrm>
          <a:prstGeom prst="rect">
            <a:avLst/>
          </a:prstGeom>
          <a:noFill/>
          <a:ln>
            <a:solidFill>
              <a:schemeClr val="accent3">
                <a:lumMod val="60000"/>
                <a:lumOff val="40000"/>
              </a:schemeClr>
            </a:solidFill>
          </a:ln>
        </p:spPr>
        <p:txBody>
          <a:bodyPr wrap="square" rtlCol="0">
            <a:spAutoFit/>
          </a:bodyPr>
          <a:lstStyle/>
          <a:p>
            <a:r>
              <a:rPr lang="en-ZW" dirty="0"/>
              <a:t>Absenteeism </a:t>
            </a:r>
            <a:endParaRPr lang="en-GB" dirty="0"/>
          </a:p>
        </p:txBody>
      </p:sp>
      <p:sp>
        <p:nvSpPr>
          <p:cNvPr id="102" name="TextBox 101"/>
          <p:cNvSpPr txBox="1"/>
          <p:nvPr/>
        </p:nvSpPr>
        <p:spPr>
          <a:xfrm>
            <a:off x="9116703" y="4838131"/>
            <a:ext cx="2579427" cy="923330"/>
          </a:xfrm>
          <a:prstGeom prst="rect">
            <a:avLst/>
          </a:prstGeom>
          <a:noFill/>
        </p:spPr>
        <p:txBody>
          <a:bodyPr wrap="square" rtlCol="0">
            <a:spAutoFit/>
          </a:bodyPr>
          <a:lstStyle/>
          <a:p>
            <a:r>
              <a:rPr lang="en-ZW" dirty="0"/>
              <a:t>Poor employee management system</a:t>
            </a:r>
          </a:p>
          <a:p>
            <a:r>
              <a:rPr lang="en-ZW" dirty="0"/>
              <a:t>Not enough employee</a:t>
            </a:r>
            <a:endParaRPr lang="en-GB" dirty="0"/>
          </a:p>
        </p:txBody>
      </p:sp>
      <p:cxnSp>
        <p:nvCxnSpPr>
          <p:cNvPr id="104" name="Straight Arrow Connector 103"/>
          <p:cNvCxnSpPr/>
          <p:nvPr/>
        </p:nvCxnSpPr>
        <p:spPr>
          <a:xfrm flipH="1" flipV="1">
            <a:off x="8707272" y="4561088"/>
            <a:ext cx="460611" cy="35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6" name="Straight Arrow Connector 105"/>
          <p:cNvCxnSpPr/>
          <p:nvPr/>
        </p:nvCxnSpPr>
        <p:spPr>
          <a:xfrm flipH="1" flipV="1">
            <a:off x="8679976" y="4703761"/>
            <a:ext cx="532263" cy="9191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8471847" y="2110773"/>
            <a:ext cx="3101454" cy="923330"/>
          </a:xfrm>
          <a:prstGeom prst="rect">
            <a:avLst/>
          </a:prstGeom>
          <a:noFill/>
        </p:spPr>
        <p:txBody>
          <a:bodyPr wrap="square" rtlCol="0">
            <a:spAutoFit/>
          </a:bodyPr>
          <a:lstStyle/>
          <a:p>
            <a:r>
              <a:rPr lang="en-ZW" dirty="0"/>
              <a:t>Health restriction</a:t>
            </a:r>
          </a:p>
          <a:p>
            <a:r>
              <a:rPr lang="en-ZW" dirty="0"/>
              <a:t>Too much regulation</a:t>
            </a:r>
          </a:p>
          <a:p>
            <a:r>
              <a:rPr lang="en-GB" dirty="0">
                <a:effectLst/>
                <a:latin typeface="+mj-lt"/>
                <a:ea typeface="Calibri" panose="020F0502020204030204" pitchFamily="34" charset="0"/>
              </a:rPr>
              <a:t>(</a:t>
            </a:r>
            <a:r>
              <a:rPr lang="en-GB" dirty="0">
                <a:effectLst/>
                <a:latin typeface="+mj-lt"/>
                <a:ea typeface="Calibri" panose="020F0502020204030204" pitchFamily="34" charset="0"/>
                <a:cs typeface="Times New Roman" panose="02020603050405020304" pitchFamily="18" charset="0"/>
              </a:rPr>
              <a:t>King et al 2020</a:t>
            </a:r>
            <a:r>
              <a:rPr lang="en-GB"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sp>
        <p:nvSpPr>
          <p:cNvPr id="109" name="TextBox 108"/>
          <p:cNvSpPr txBox="1"/>
          <p:nvPr/>
        </p:nvSpPr>
        <p:spPr>
          <a:xfrm>
            <a:off x="4203511" y="4838131"/>
            <a:ext cx="1044054" cy="369332"/>
          </a:xfrm>
          <a:prstGeom prst="rect">
            <a:avLst/>
          </a:prstGeom>
          <a:noFill/>
        </p:spPr>
        <p:txBody>
          <a:bodyPr wrap="square" rtlCol="0">
            <a:spAutoFit/>
          </a:bodyPr>
          <a:lstStyle/>
          <a:p>
            <a:r>
              <a:rPr lang="en-ZW" dirty="0"/>
              <a:t>Skill level</a:t>
            </a:r>
            <a:endParaRPr lang="en-GB" dirty="0"/>
          </a:p>
        </p:txBody>
      </p:sp>
      <p:cxnSp>
        <p:nvCxnSpPr>
          <p:cNvPr id="111" name="Straight Arrow Connector 110"/>
          <p:cNvCxnSpPr/>
          <p:nvPr/>
        </p:nvCxnSpPr>
        <p:spPr>
          <a:xfrm flipH="1" flipV="1">
            <a:off x="3739487" y="4838131"/>
            <a:ext cx="627797" cy="1846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3" name="Straight Arrow Connector 112"/>
          <p:cNvCxnSpPr/>
          <p:nvPr/>
        </p:nvCxnSpPr>
        <p:spPr>
          <a:xfrm flipH="1">
            <a:off x="7983940" y="2210937"/>
            <a:ext cx="6141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5" name="Straight Arrow Connector 114"/>
          <p:cNvCxnSpPr/>
          <p:nvPr/>
        </p:nvCxnSpPr>
        <p:spPr>
          <a:xfrm flipH="1">
            <a:off x="8407021" y="2579427"/>
            <a:ext cx="191068" cy="955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8" name="Straight Arrow Connector 117"/>
          <p:cNvCxnSpPr/>
          <p:nvPr/>
        </p:nvCxnSpPr>
        <p:spPr>
          <a:xfrm flipH="1">
            <a:off x="4367284" y="3404067"/>
            <a:ext cx="709683" cy="1034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721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64776" y="968991"/>
            <a:ext cx="9062113" cy="584775"/>
          </a:xfrm>
          <a:prstGeom prst="rect">
            <a:avLst/>
          </a:prstGeom>
          <a:noFill/>
          <a:ln>
            <a:solidFill>
              <a:schemeClr val="accent3">
                <a:lumMod val="60000"/>
                <a:lumOff val="40000"/>
              </a:schemeClr>
            </a:solidFill>
          </a:ln>
        </p:spPr>
        <p:txBody>
          <a:bodyPr wrap="square" rtlCol="0">
            <a:spAutoFit/>
          </a:bodyPr>
          <a:lstStyle/>
          <a:p>
            <a:pPr algn="ctr"/>
            <a:r>
              <a:rPr lang="en-ZW" sz="3200" b="1" dirty="0"/>
              <a:t>Solution for absenteeism </a:t>
            </a:r>
            <a:endParaRPr lang="en-GB" sz="3200" b="1" dirty="0"/>
          </a:p>
        </p:txBody>
      </p:sp>
      <p:sp>
        <p:nvSpPr>
          <p:cNvPr id="3" name="TextBox 2"/>
          <p:cNvSpPr txBox="1"/>
          <p:nvPr/>
        </p:nvSpPr>
        <p:spPr>
          <a:xfrm>
            <a:off x="1255594" y="2129051"/>
            <a:ext cx="4462818" cy="2677656"/>
          </a:xfrm>
          <a:prstGeom prst="rect">
            <a:avLst/>
          </a:prstGeom>
          <a:noFill/>
        </p:spPr>
        <p:txBody>
          <a:bodyPr wrap="square" rtlCol="0">
            <a:spAutoFit/>
          </a:bodyPr>
          <a:lstStyle/>
          <a:p>
            <a:pPr marL="457200" indent="-457200">
              <a:buFont typeface="Arial" panose="020B0604020202020204" pitchFamily="34" charset="0"/>
              <a:buChar char="•"/>
            </a:pPr>
            <a:r>
              <a:rPr lang="en-US" sz="2400" dirty="0"/>
              <a:t>Flexible work schedule</a:t>
            </a:r>
          </a:p>
          <a:p>
            <a:pPr marL="457200" indent="-457200">
              <a:buFont typeface="Arial" panose="020B0604020202020204" pitchFamily="34" charset="0"/>
              <a:buChar char="•"/>
            </a:pPr>
            <a:r>
              <a:rPr lang="en-US" sz="2400" dirty="0"/>
              <a:t>Good attendance award</a:t>
            </a:r>
          </a:p>
          <a:p>
            <a:pPr marL="457200" indent="-457200">
              <a:buFont typeface="Arial" panose="020B0604020202020204" pitchFamily="34" charset="0"/>
              <a:buChar char="•"/>
            </a:pPr>
            <a:r>
              <a:rPr lang="en-US" sz="2400" dirty="0"/>
              <a:t>Reduce workplace stress</a:t>
            </a:r>
          </a:p>
          <a:p>
            <a:pPr marL="457200" indent="-457200">
              <a:buFont typeface="Arial" panose="020B0604020202020204" pitchFamily="34" charset="0"/>
              <a:buChar char="•"/>
            </a:pPr>
            <a:r>
              <a:rPr lang="en-US" sz="2400" dirty="0"/>
              <a:t>Fostering team culture</a:t>
            </a:r>
          </a:p>
          <a:p>
            <a:pPr marL="457200" indent="-457200">
              <a:buFont typeface="Arial" panose="020B0604020202020204" pitchFamily="34" charset="0"/>
              <a:buChar char="•"/>
            </a:pPr>
            <a:r>
              <a:rPr lang="en-US" sz="2400" dirty="0"/>
              <a:t>Confirming uniform work distribution</a:t>
            </a:r>
            <a:r>
              <a:rPr lang="en-GB" sz="2400" dirty="0">
                <a:effectLst/>
                <a:latin typeface="+mj-lt"/>
                <a:ea typeface="Calibri" panose="020F0502020204030204" pitchFamily="34" charset="0"/>
              </a:rPr>
              <a:t>(</a:t>
            </a:r>
            <a:r>
              <a:rPr lang="en-GB" sz="2400" dirty="0" err="1">
                <a:effectLst/>
                <a:latin typeface="+mj-lt"/>
                <a:ea typeface="Calibri" panose="020F0502020204030204" pitchFamily="34" charset="0"/>
                <a:cs typeface="Times New Roman" panose="02020603050405020304" pitchFamily="18" charset="0"/>
              </a:rPr>
              <a:t>Badubi</a:t>
            </a:r>
            <a:r>
              <a:rPr lang="en-GB" sz="2400" dirty="0">
                <a:effectLst/>
                <a:latin typeface="+mj-lt"/>
                <a:ea typeface="Calibri" panose="020F0502020204030204" pitchFamily="34" charset="0"/>
                <a:cs typeface="Times New Roman" panose="02020603050405020304" pitchFamily="18" charset="0"/>
              </a:rPr>
              <a:t>, 2017) </a:t>
            </a:r>
            <a:endParaRPr lang="en-US" sz="2400" dirty="0">
              <a:latin typeface="+mj-lt"/>
            </a:endParaRPr>
          </a:p>
          <a:p>
            <a:pPr marL="457200" indent="-457200">
              <a:buFont typeface="Arial" panose="020B0604020202020204" pitchFamily="34" charset="0"/>
              <a:buChar char="•"/>
            </a:pPr>
            <a:r>
              <a:rPr lang="en-US" sz="2400" dirty="0"/>
              <a:t>Allocating resources proactively</a:t>
            </a:r>
            <a:endParaRPr lang="en-GB" sz="2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2309" y="2006221"/>
            <a:ext cx="5130563" cy="3166280"/>
          </a:xfrm>
          <a:prstGeom prst="rect">
            <a:avLst/>
          </a:prstGeom>
        </p:spPr>
      </p:pic>
    </p:spTree>
    <p:extLst>
      <p:ext uri="{BB962C8B-B14F-4D97-AF65-F5344CB8AC3E}">
        <p14:creationId xmlns:p14="http://schemas.microsoft.com/office/powerpoint/2010/main" val="20103048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2573" y="1050878"/>
            <a:ext cx="7874758" cy="1015663"/>
          </a:xfrm>
          <a:prstGeom prst="rect">
            <a:avLst/>
          </a:prstGeom>
          <a:noFill/>
          <a:ln>
            <a:solidFill>
              <a:schemeClr val="accent3">
                <a:lumMod val="60000"/>
                <a:lumOff val="40000"/>
              </a:schemeClr>
            </a:solidFill>
          </a:ln>
        </p:spPr>
        <p:txBody>
          <a:bodyPr wrap="square" rtlCol="0">
            <a:spAutoFit/>
          </a:bodyPr>
          <a:lstStyle/>
          <a:p>
            <a:pPr algn="ctr"/>
            <a:r>
              <a:rPr lang="en-ZW" sz="6000" b="1" dirty="0"/>
              <a:t>Conclusion</a:t>
            </a:r>
            <a:endParaRPr lang="en-GB" sz="6000" b="1" dirty="0"/>
          </a:p>
        </p:txBody>
      </p:sp>
      <p:sp>
        <p:nvSpPr>
          <p:cNvPr id="3" name="TextBox 2"/>
          <p:cNvSpPr txBox="1"/>
          <p:nvPr/>
        </p:nvSpPr>
        <p:spPr>
          <a:xfrm>
            <a:off x="1255594" y="2606722"/>
            <a:ext cx="10126639" cy="1754326"/>
          </a:xfrm>
          <a:prstGeom prst="rect">
            <a:avLst/>
          </a:prstGeom>
          <a:noFill/>
        </p:spPr>
        <p:txBody>
          <a:bodyPr wrap="square" rtlCol="0">
            <a:spAutoFit/>
          </a:bodyPr>
          <a:lstStyle/>
          <a:p>
            <a:r>
              <a:rPr lang="en-US" dirty="0"/>
              <a:t>In every organization each year costs huge amount of money because of absenteeism. Absenteeism also plays vast impact on service of hospital .However, it is not possible to solve hundred percent absenteeism but some initiatives can keep it at minimum level. To reduce absenteeism </a:t>
            </a:r>
            <a:r>
              <a:rPr lang="en-GB" b="1" dirty="0"/>
              <a:t> </a:t>
            </a:r>
            <a:r>
              <a:rPr lang="en-GB" dirty="0"/>
              <a:t>Mid Cheshire Hospitals NHS Foundation Trust (MCHT) </a:t>
            </a:r>
            <a:r>
              <a:rPr lang="en-US" dirty="0"/>
              <a:t>could fix some strategy such as making flexible work schedule, awarding, confirming uniform work distribution, fostering team culture. Absenteeism plays a profound financial effect on an organization, this organization should implement strategy to respond and monitor.</a:t>
            </a:r>
            <a:endParaRPr lang="en-GB" dirty="0"/>
          </a:p>
        </p:txBody>
      </p:sp>
    </p:spTree>
    <p:extLst>
      <p:ext uri="{BB962C8B-B14F-4D97-AF65-F5344CB8AC3E}">
        <p14:creationId xmlns:p14="http://schemas.microsoft.com/office/powerpoint/2010/main" val="3116611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229552" y="1061050"/>
            <a:ext cx="5732895" cy="4735899"/>
          </a:xfrm>
          <a:prstGeom prst="rect">
            <a:avLst/>
          </a:prstGeom>
        </p:spPr>
      </p:pic>
      <p:sp>
        <p:nvSpPr>
          <p:cNvPr id="4" name="TextBox 3"/>
          <p:cNvSpPr txBox="1"/>
          <p:nvPr/>
        </p:nvSpPr>
        <p:spPr>
          <a:xfrm>
            <a:off x="1241946" y="750627"/>
            <a:ext cx="4148920" cy="646331"/>
          </a:xfrm>
          <a:prstGeom prst="rect">
            <a:avLst/>
          </a:prstGeom>
          <a:noFill/>
        </p:spPr>
        <p:txBody>
          <a:bodyPr wrap="square" rtlCol="0">
            <a:spAutoFit/>
          </a:bodyPr>
          <a:lstStyle/>
          <a:p>
            <a:pPr algn="ctr"/>
            <a:r>
              <a:rPr lang="en-ZW"/>
              <a:t>            Reference</a:t>
            </a:r>
            <a:endParaRPr lang="en-ZW" dirty="0"/>
          </a:p>
          <a:p>
            <a:endParaRPr lang="en-GB" dirty="0"/>
          </a:p>
        </p:txBody>
      </p:sp>
    </p:spTree>
    <p:extLst>
      <p:ext uri="{BB962C8B-B14F-4D97-AF65-F5344CB8AC3E}">
        <p14:creationId xmlns:p14="http://schemas.microsoft.com/office/powerpoint/2010/main" val="90233136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1502</TotalTime>
  <Words>1760</Words>
  <Application>Microsoft Office PowerPoint</Application>
  <PresentationFormat>Widescreen</PresentationFormat>
  <Paragraphs>166</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IT</dc:creator>
  <cp:lastModifiedBy>Razvan Trufia</cp:lastModifiedBy>
  <cp:revision>65</cp:revision>
  <dcterms:created xsi:type="dcterms:W3CDTF">2022-03-27T04:04:48Z</dcterms:created>
  <dcterms:modified xsi:type="dcterms:W3CDTF">2022-04-12T18:23:37Z</dcterms:modified>
</cp:coreProperties>
</file>