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20"/>
  </p:notesMasterIdLst>
  <p:handoutMasterIdLst>
    <p:handoutMasterId r:id="rId21"/>
  </p:handoutMasterIdLst>
  <p:sldIdLst>
    <p:sldId id="257" r:id="rId5"/>
    <p:sldId id="389" r:id="rId6"/>
    <p:sldId id="384" r:id="rId7"/>
    <p:sldId id="317" r:id="rId8"/>
    <p:sldId id="277" r:id="rId9"/>
    <p:sldId id="396" r:id="rId10"/>
    <p:sldId id="393" r:id="rId11"/>
    <p:sldId id="268" r:id="rId12"/>
    <p:sldId id="394" r:id="rId13"/>
    <p:sldId id="395" r:id="rId14"/>
    <p:sldId id="272" r:id="rId15"/>
    <p:sldId id="270" r:id="rId16"/>
    <p:sldId id="399" r:id="rId17"/>
    <p:sldId id="321" r:id="rId18"/>
    <p:sldId id="39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368" autoAdjust="0"/>
    <p:restoredTop sz="93725" autoAdjust="0"/>
  </p:normalViewPr>
  <p:slideViewPr>
    <p:cSldViewPr snapToGrid="0">
      <p:cViewPr varScale="1">
        <p:scale>
          <a:sx n="69" d="100"/>
          <a:sy n="69" d="100"/>
        </p:scale>
        <p:origin x="762" y="6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911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F2C1D-F243-42AB-ADF2-E7CB4E04900E}" type="datetimeFigureOut">
              <a:rPr lang="en-US" smtClean="0"/>
              <a:t>11/24/2022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CDBB5-5B4A-4483-935D-A73935186B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0CE34E-5667-4A32-A6BA-10C7A552BC63}" type="datetimeFigureOut">
              <a:rPr lang="en-US" smtClean="0"/>
              <a:t>11/24/2022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CCE34D-CFF1-4FFE-815B-D050E7ED2D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331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550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304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DC0559-D619-4E56-BF6F-3712370C215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5412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041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892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anchor="b" anchorCtr="0">
            <a:noAutofit/>
          </a:bodyPr>
          <a:lstStyle/>
          <a:p>
            <a:r>
              <a:rPr lang="en-US" sz="4800" dirty="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anchor="b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anchor="t" anchorCtr="0">
            <a:noAutofit/>
          </a:bodyPr>
          <a:lstStyle>
            <a:lvl1pPr>
              <a:buNone/>
              <a:defRPr/>
            </a:lvl1pPr>
          </a:lstStyle>
          <a:p>
            <a:pPr>
              <a:lnSpc>
                <a:spcPct val="120000"/>
              </a:lnSpc>
            </a:pPr>
            <a:r>
              <a:rPr lang="en-US" sz="1600" dirty="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anchor="b" anchorCtr="0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>
            <a:noAutofit/>
          </a:bodyPr>
          <a:lstStyle/>
          <a:p>
            <a:r>
              <a:rPr lang="en-US" dirty="0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 dirty="0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resource1.com/3-ways-to-improve-employee-engagement-through-your-leadership/" TargetMode="External"/><Relationship Id="rId5" Type="http://schemas.openxmlformats.org/officeDocument/2006/relationships/image" Target="../media/image2.jpg"/><Relationship Id="rId4" Type="http://schemas.openxmlformats.org/officeDocument/2006/relationships/hyperlink" Target="https://www.zaggle.in/blog/why-employee-engagement-is-a-must-have-for-any-organization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eople-equation.com/4-things-top-managers-do-to-improve-employee-engagement/happy-workers-holding-sign_employee-engagement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anveernaseer.com/3-steps-to-encourage-shared-ownership-employee-engagement-efforts-kevin-kruse/" TargetMode="Externa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team.net/employee-benefits-concept-employees-allowance-ppt-powerpoint-presentation-icon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hifives.in/simple-strategies-for-organizations-to-boost-employee-engagement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ercliff.com/employee-engagement-strategies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m/pin/711991022311228476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mmarly.com/business/learn/improve-employee-engagement/?&amp;utm_source=bing&amp;utm_medium=cpc&amp;utm_campaign=384891503&amp;utm_targetid=dat-2332820076896030:loc-188&amp;msclkid=b31bb9ee970b19632924da6e9f95a1ce&amp;gclid=b31bb9ee970b19632924da6e9f95a1ce&amp;gclsrc=3p.d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ethrive.net/employee-engagement/employee-engagement-models-and-theories/(Accessed" TargetMode="External"/><Relationship Id="rId5" Type="http://schemas.openxmlformats.org/officeDocument/2006/relationships/hyperlink" Target="https://www.offineeds.com/employee-engagement-activities-for-indian-companies/#:~:text=Top%2010%20employee%20engagement%20activities%20that%20work%20well,...%208%208.%20Potluck%20lunches%20...%20More%20items" TargetMode="External"/><Relationship Id="rId4" Type="http://schemas.openxmlformats.org/officeDocument/2006/relationships/hyperlink" Target="https://insights.ehotelier.com/insights/2021/09/20/why-employee-engagement-is-so-important-in-the-hospitality-industry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uvzilla.com/thank-you-messages-for-attending-meeting/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1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4" y="549275"/>
            <a:ext cx="5437186" cy="2663806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59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Assignment  Title: Employee Engagement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02B90D2A-7985-A104-EFC2-A1DE89B8AD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319" r="2" b="2"/>
          <a:stretch/>
        </p:blipFill>
        <p:spPr>
          <a:xfrm>
            <a:off x="6557146" y="1"/>
            <a:ext cx="5632453" cy="3428999"/>
          </a:xfrm>
          <a:custGeom>
            <a:avLst/>
            <a:gdLst/>
            <a:ahLst/>
            <a:cxnLst/>
            <a:rect l="l" t="t" r="r" b="b"/>
            <a:pathLst>
              <a:path w="5632453" h="3428999">
                <a:moveTo>
                  <a:pt x="0" y="0"/>
                </a:moveTo>
                <a:lnTo>
                  <a:pt x="5632453" y="0"/>
                </a:lnTo>
                <a:lnTo>
                  <a:pt x="5632453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11" name="Picture 10" descr="A picture containing text, painting&#10;&#10;Description automatically generated">
            <a:extLst>
              <a:ext uri="{FF2B5EF4-FFF2-40B4-BE49-F238E27FC236}">
                <a16:creationId xmlns:a16="http://schemas.microsoft.com/office/drawing/2014/main" id="{70AD7C9F-A55A-E8B3-30E7-5DD196F49AE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5963" b="1"/>
          <a:stretch/>
        </p:blipFill>
        <p:spPr>
          <a:xfrm>
            <a:off x="6557147" y="3429002"/>
            <a:ext cx="5632453" cy="3428999"/>
          </a:xfrm>
          <a:custGeom>
            <a:avLst/>
            <a:gdLst/>
            <a:ahLst/>
            <a:cxnLst/>
            <a:rect l="l" t="t" r="r" b="b"/>
            <a:pathLst>
              <a:path w="5632453" h="3428999">
                <a:moveTo>
                  <a:pt x="0" y="0"/>
                </a:moveTo>
                <a:lnTo>
                  <a:pt x="5632453" y="0"/>
                </a:lnTo>
                <a:lnTo>
                  <a:pt x="5632453" y="3428999"/>
                </a:lnTo>
                <a:lnTo>
                  <a:pt x="0" y="3428999"/>
                </a:lnTo>
                <a:close/>
              </a:path>
            </a:pathLst>
          </a:cu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A16EB032-3F37-4641-A90D-DC9B574EB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0863" y="3409936"/>
            <a:ext cx="5437187" cy="2682889"/>
          </a:xfrm>
        </p:spPr>
        <p:txBody>
          <a:bodyPr vert="horz" wrap="square" lIns="0" tIns="0" rIns="0" bIns="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/>
              <a:t>Module name: Operating hotel facilities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/>
              <a:t> Module number: BMIH4006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/>
              <a:t>Student name: Tayeb Mohammed Cherif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/>
              <a:t>Student number: 2118821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/>
              <a:t>Lecture: Laurence Blake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6426E-F6F6-4A7C-9181-8C3090996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2345" y="549275"/>
            <a:ext cx="3164107" cy="857494"/>
          </a:xfrm>
        </p:spPr>
        <p:txBody>
          <a:bodyPr vert="horz" wrap="square" lIns="0" tIns="0" rIns="0" bIns="0" rtlCol="0" anchor="b" anchorCtr="0"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sz="6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Contents</a:t>
            </a:r>
          </a:p>
        </p:txBody>
      </p:sp>
      <p:pic>
        <p:nvPicPr>
          <p:cNvPr id="17" name="Picture 16" descr="A group of people holding a sign&#10;&#10;Description automatically generated with medium confidence">
            <a:extLst>
              <a:ext uri="{FF2B5EF4-FFF2-40B4-BE49-F238E27FC236}">
                <a16:creationId xmlns:a16="http://schemas.microsoft.com/office/drawing/2014/main" id="{44503294-3D65-099C-493A-895F2CC2C4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109" r="-1" b="1343"/>
          <a:stretch/>
        </p:blipFill>
        <p:spPr>
          <a:xfrm>
            <a:off x="7049192" y="256734"/>
            <a:ext cx="5210745" cy="3172266"/>
          </a:xfrm>
          <a:custGeom>
            <a:avLst/>
            <a:gdLst/>
            <a:ahLst/>
            <a:cxnLst/>
            <a:rect l="l" t="t" r="r" b="b"/>
            <a:pathLst>
              <a:path w="5632453" h="3428999">
                <a:moveTo>
                  <a:pt x="0" y="0"/>
                </a:moveTo>
                <a:lnTo>
                  <a:pt x="5632453" y="0"/>
                </a:lnTo>
                <a:lnTo>
                  <a:pt x="5632453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20" name="Picture 19" descr="A group of people shaking hands&#10;&#10;Description automatically generated with low confidence">
            <a:extLst>
              <a:ext uri="{FF2B5EF4-FFF2-40B4-BE49-F238E27FC236}">
                <a16:creationId xmlns:a16="http://schemas.microsoft.com/office/drawing/2014/main" id="{3B8ED63B-21C3-EFA2-5550-4608A836FE5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991" r="-1" b="5803"/>
          <a:stretch/>
        </p:blipFill>
        <p:spPr>
          <a:xfrm>
            <a:off x="6978855" y="3685735"/>
            <a:ext cx="5210745" cy="3172266"/>
          </a:xfrm>
          <a:custGeom>
            <a:avLst/>
            <a:gdLst/>
            <a:ahLst/>
            <a:cxnLst/>
            <a:rect l="l" t="t" r="r" b="b"/>
            <a:pathLst>
              <a:path w="5632453" h="3428999">
                <a:moveTo>
                  <a:pt x="0" y="0"/>
                </a:moveTo>
                <a:lnTo>
                  <a:pt x="5632453" y="0"/>
                </a:lnTo>
                <a:lnTo>
                  <a:pt x="5632453" y="3428999"/>
                </a:lnTo>
                <a:lnTo>
                  <a:pt x="0" y="3428999"/>
                </a:lnTo>
                <a:close/>
              </a:path>
            </a:pathLst>
          </a:cu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A16EB032-3F37-4641-A90D-DC9B574EB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56735"/>
            <a:ext cx="7049192" cy="7106400"/>
          </a:xfrm>
        </p:spPr>
        <p:txBody>
          <a:bodyPr vert="horz" wrap="square" lIns="0" tIns="0" rIns="0" bIns="0" rtlCol="0" anchor="t">
            <a:normAutofit/>
          </a:bodyPr>
          <a:lstStyle/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1, Introduce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2. Employee engagement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3. Engagement theoretic module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4.Employee benefit concept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5. 5 Drivers employee engagement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6.Effective strategy to improve engagement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7. Employee engagement strategy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8. Maslow hierarchy of need employee engagement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9,Types workplace discrimination</a:t>
            </a:r>
          </a:p>
          <a:p>
            <a:pPr indent="0">
              <a:lnSpc>
                <a:spcPct val="100000"/>
              </a:lnSpc>
            </a:pPr>
            <a:r>
              <a:rPr lang="en-US" dirty="0"/>
              <a:t>10. Employee type</a:t>
            </a:r>
          </a:p>
          <a:p>
            <a:pPr indent="0">
              <a:lnSpc>
                <a:spcPct val="100000"/>
              </a:lnSpc>
            </a:pPr>
            <a:r>
              <a:rPr lang="en-US" dirty="0"/>
              <a:t>11,Importance of employee engagement</a:t>
            </a:r>
          </a:p>
          <a:p>
            <a:pPr indent="0">
              <a:lnSpc>
                <a:spcPct val="100000"/>
              </a:lnSpc>
            </a:pPr>
            <a:r>
              <a:rPr lang="en-US" dirty="0"/>
              <a:t>12. Reference  list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400" dirty="0"/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400" dirty="0"/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400" dirty="0"/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400" dirty="0"/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400" dirty="0"/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400" dirty="0"/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400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199C97-F175-437D-8311-DB662925C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3418ADF-358F-4647-A511-FCFFEDA83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211498"/>
            <a:ext cx="4500562" cy="1858662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pic>
        <p:nvPicPr>
          <p:cNvPr id="18" name="Picture Placeholder 17" descr="A group of people sitting at a table">
            <a:extLst>
              <a:ext uri="{FF2B5EF4-FFF2-40B4-BE49-F238E27FC236}">
                <a16:creationId xmlns:a16="http://schemas.microsoft.com/office/drawing/2014/main" id="{E2536017-F539-430C-A901-70AB81CA612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" b="42"/>
          <a:stretch/>
        </p:blipFill>
        <p:spPr>
          <a:xfrm>
            <a:off x="0" y="0"/>
            <a:ext cx="3054096" cy="3776472"/>
          </a:xfr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A3302E-502D-4151-81C9-5FD6AF959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0863" y="5306291"/>
            <a:ext cx="9187497" cy="1354809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sz="2000" dirty="0"/>
              <a:t>Employee engagement fundamental is concept effort to describe and understand. Quantitatively  and  qualitatively nature of relationship between organization and employees.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907F8-C614-4D59-A03F-BF9CD5E3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23" name="Picture Placeholder 22" descr="A person drawing on a white board">
            <a:extLst>
              <a:ext uri="{FF2B5EF4-FFF2-40B4-BE49-F238E27FC236}">
                <a16:creationId xmlns:a16="http://schemas.microsoft.com/office/drawing/2014/main" id="{2B3C4F95-A0FA-45D9-BF43-1C398F65B89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" b="42"/>
          <a:stretch/>
        </p:blipFill>
        <p:spPr>
          <a:xfrm>
            <a:off x="6083808" y="0"/>
            <a:ext cx="3054096" cy="3776472"/>
          </a:xfrm>
        </p:spPr>
      </p:pic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E010BE-24D5-E7BA-F597-811CA3CBCF7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1DD584E8-2895-8B8B-4BE9-20131943B088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/>
          <a:srcRect l="20319" r="20319"/>
          <a:stretch>
            <a:fillRect/>
          </a:stretch>
        </p:blipFill>
        <p:spPr>
          <a:xfrm>
            <a:off x="9137650" y="0"/>
            <a:ext cx="3054350" cy="38039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69C301A-C193-23AE-A86F-D9FCE603DB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29712" y="25203"/>
            <a:ext cx="3054095" cy="3775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886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Freeform: Shape 169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2" name="Oval 171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4" name="Oval 173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76" name="Group 175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79" name="Oval 178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0" name="Oval 179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82" name="Rectangle 181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" name="Oval 183">
            <a:extLst>
              <a:ext uri="{FF2B5EF4-FFF2-40B4-BE49-F238E27FC236}">
                <a16:creationId xmlns:a16="http://schemas.microsoft.com/office/drawing/2014/main" id="{28A00A08-E4E6-4184-B484-E0E034072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171" y="13882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86" name="Group 185">
            <a:extLst>
              <a:ext uri="{FF2B5EF4-FFF2-40B4-BE49-F238E27FC236}">
                <a16:creationId xmlns:a16="http://schemas.microsoft.com/office/drawing/2014/main" id="{0780E404-3121-4F33-AF2D-65F659A97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7675" y="288981"/>
            <a:ext cx="1262947" cy="1335600"/>
            <a:chOff x="2678417" y="2427951"/>
            <a:chExt cx="1262947" cy="1335600"/>
          </a:xfrm>
        </p:grpSpPr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339341D-8322-49F1-91DA-6D115CCAE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8" name="Oval 187">
              <a:extLst>
                <a:ext uri="{FF2B5EF4-FFF2-40B4-BE49-F238E27FC236}">
                  <a16:creationId xmlns:a16="http://schemas.microsoft.com/office/drawing/2014/main" id="{7EB9DB0E-3B0E-411A-9274-448D565CA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4" y="549275"/>
            <a:ext cx="3565524" cy="303465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4800"/>
              <a:t>Employee engagement</a:t>
            </a:r>
          </a:p>
        </p:txBody>
      </p:sp>
      <p:grpSp>
        <p:nvGrpSpPr>
          <p:cNvPr id="190" name="Group 189">
            <a:extLst>
              <a:ext uri="{FF2B5EF4-FFF2-40B4-BE49-F238E27FC236}">
                <a16:creationId xmlns:a16="http://schemas.microsoft.com/office/drawing/2014/main" id="{4B158E9A-DBF4-4AA7-B6B7-8C8EB2FBD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25249" y="5435090"/>
            <a:ext cx="762805" cy="734873"/>
            <a:chOff x="7950336" y="1300590"/>
            <a:chExt cx="762805" cy="734873"/>
          </a:xfrm>
        </p:grpSpPr>
        <p:sp>
          <p:nvSpPr>
            <p:cNvPr id="191" name="Freeform 5">
              <a:extLst>
                <a:ext uri="{FF2B5EF4-FFF2-40B4-BE49-F238E27FC236}">
                  <a16:creationId xmlns:a16="http://schemas.microsoft.com/office/drawing/2014/main" id="{6150ACFD-AEC6-42A3-A5A7-E7AD6B13E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20298" y="1428832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2" name="Freeform 6">
              <a:extLst>
                <a:ext uri="{FF2B5EF4-FFF2-40B4-BE49-F238E27FC236}">
                  <a16:creationId xmlns:a16="http://schemas.microsoft.com/office/drawing/2014/main" id="{DB4D1217-FEB1-4D2A-80F4-C227B66D7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066503" y="1339815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3" name="Freeform 8">
              <a:extLst>
                <a:ext uri="{FF2B5EF4-FFF2-40B4-BE49-F238E27FC236}">
                  <a16:creationId xmlns:a16="http://schemas.microsoft.com/office/drawing/2014/main" id="{0BCA7138-22BA-4785-8B3D-9D45213E8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17173" y="1608753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6" name="Subtitle 15">
            <a:extLst>
              <a:ext uri="{FF2B5EF4-FFF2-40B4-BE49-F238E27FC236}">
                <a16:creationId xmlns:a16="http://schemas.microsoft.com/office/drawing/2014/main" id="{4BDCF583-1D5D-4235-97C2-39272B80A0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03406"/>
            <a:ext cx="3565525" cy="2289419"/>
          </a:xfrm>
        </p:spPr>
        <p:txBody>
          <a:bodyPr vert="horz" wrap="square" lIns="0" tIns="0" rIns="0" bIns="0" rtlCol="0">
            <a:normAutofit/>
          </a:bodyPr>
          <a:lstStyle/>
          <a:p>
            <a:pPr marL="0" indent="0">
              <a:lnSpc>
                <a:spcPct val="100000"/>
              </a:lnSpc>
            </a:pPr>
            <a:r>
              <a:rPr lang="en-US" sz="2000"/>
              <a:t>Drive performance retention</a:t>
            </a:r>
          </a:p>
          <a:p>
            <a:pPr marL="0" indent="0">
              <a:lnSpc>
                <a:spcPct val="100000"/>
              </a:lnSpc>
            </a:pPr>
            <a:r>
              <a:rPr lang="en-US" sz="2000"/>
              <a:t>Employee engagement is investment we make for privilege of staying in business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5A49DB1-BFB6-6FCB-9432-145B5A90E5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083" y="549275"/>
            <a:ext cx="6016748" cy="5761037"/>
          </a:xfrm>
          <a:custGeom>
            <a:avLst/>
            <a:gdLst/>
            <a:ahLst/>
            <a:cxnLst/>
            <a:rect l="l" t="t" r="r" b="b"/>
            <a:pathLst>
              <a:path w="7345363" h="5761037">
                <a:moveTo>
                  <a:pt x="0" y="0"/>
                </a:moveTo>
                <a:lnTo>
                  <a:pt x="7345363" y="0"/>
                </a:lnTo>
                <a:lnTo>
                  <a:pt x="7345363" y="5761037"/>
                </a:lnTo>
                <a:lnTo>
                  <a:pt x="0" y="5761037"/>
                </a:ln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021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E174092-82D3-44E0-8948-4096232ED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15" y="549275"/>
            <a:ext cx="6487886" cy="984885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r>
              <a:rPr lang="en-US" sz="3700" dirty="0"/>
              <a:t>Engagement theoretic module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AF21B0B-77DB-BF56-BD44-8C992E5C57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380" y="1781090"/>
            <a:ext cx="5382520" cy="4534774"/>
          </a:xfrm>
          <a:custGeom>
            <a:avLst/>
            <a:gdLst/>
            <a:ahLst/>
            <a:cxnLst/>
            <a:rect l="l" t="t" r="r" b="b"/>
            <a:pathLst>
              <a:path w="6922273" h="4225290">
                <a:moveTo>
                  <a:pt x="0" y="0"/>
                </a:moveTo>
                <a:lnTo>
                  <a:pt x="6922273" y="0"/>
                </a:lnTo>
                <a:lnTo>
                  <a:pt x="6922273" y="4225290"/>
                </a:lnTo>
                <a:lnTo>
                  <a:pt x="0" y="4225290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BA76DBE-9B48-0F2F-1781-64C0D35A5B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3442" y="297740"/>
            <a:ext cx="5730965" cy="6083125"/>
          </a:xfrm>
          <a:custGeom>
            <a:avLst/>
            <a:gdLst/>
            <a:ahLst/>
            <a:cxnLst/>
            <a:rect l="l" t="t" r="r" b="b"/>
            <a:pathLst>
              <a:path w="6922273" h="4225290">
                <a:moveTo>
                  <a:pt x="0" y="0"/>
                </a:moveTo>
                <a:lnTo>
                  <a:pt x="6922273" y="0"/>
                </a:lnTo>
                <a:lnTo>
                  <a:pt x="6922273" y="4225290"/>
                </a:lnTo>
                <a:lnTo>
                  <a:pt x="0" y="4225290"/>
                </a:lnTo>
                <a:close/>
              </a:path>
            </a:pathLst>
          </a:cu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5337EA23-6703-4C96-9EEB-A408CBDD6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5C33DF-36C9-49E9-B48D-A320B179C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286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22F85-9FC0-928D-FCDF-8958923A5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6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7BE92AE-DB77-F7AD-F682-6A5B8489C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DFE3E18-5354-441F-D71D-F49632594B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43127" cy="7585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595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5EE0CA1-D3EE-4024-8924-687FF7C9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FC73E4-3D4F-86ED-F49A-C9664123F9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14" b="10416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08BA5EF-099A-47C4-B002-198EE687B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29A1CF-1AE0-C8E4-7223-2C10434F5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578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65EE0CA1-D3EE-4024-8924-687FF7C9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" name="Picture 45" descr="Diagram&#10;&#10;Description automatically generated">
            <a:extLst>
              <a:ext uri="{FF2B5EF4-FFF2-40B4-BE49-F238E27FC236}">
                <a16:creationId xmlns:a16="http://schemas.microsoft.com/office/drawing/2014/main" id="{9967C8FA-2C91-8437-B8D3-4CBF6159ED7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556" r="3555" b="-1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F9A883-CC44-4401-AE67-8FCEACB7D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876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9B237C-6157-0F2F-8174-38CDEE284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9</a:t>
            </a:fld>
            <a:endParaRPr lang="en-US"/>
          </a:p>
        </p:txBody>
      </p:sp>
      <p:pic>
        <p:nvPicPr>
          <p:cNvPr id="6" name="Picture 5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227CB299-C51E-4C20-141F-E9EC48581C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1000" y="424294"/>
            <a:ext cx="11430000" cy="6849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122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0D7311-91E8-81BC-6BC1-CD27FDFE7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10</a:t>
            </a:fld>
            <a:endParaRPr lang="en-US"/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12650792-8CB4-06A0-1543-53B63C0718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81622"/>
            <a:ext cx="12191999" cy="6694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2490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7" name="Oval 66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43DC957-FA71-D84C-8C40-890AAEE66F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325" b="10740"/>
          <a:stretch/>
        </p:blipFill>
        <p:spPr>
          <a:xfrm>
            <a:off x="20" y="145247"/>
            <a:ext cx="12191980" cy="678543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26FC4867-BA3E-4F8E-AB23-684F34DF3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E19AEDCF-9B7B-2384-72DC-EFDF05370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63958"/>
            <a:ext cx="11867912" cy="841945"/>
          </a:xfrm>
        </p:spPr>
        <p:txBody>
          <a:bodyPr vert="horz" wrap="square" lIns="0" tIns="0" rIns="0" bIns="0" rtlCol="0" anchor="b" anchorCtr="0"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sz="6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100" b="1" kern="1200" dirty="0">
                <a:solidFill>
                  <a:schemeClr val="accent6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Types workplace discrimination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5CAC52-3FD1-464A-805A-B8F7AF045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630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D10F3D66-0109-4903-90B9-66D0E288F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79261" y="2030035"/>
            <a:ext cx="1335600" cy="1262947"/>
            <a:chOff x="10145015" y="2343978"/>
            <a:chExt cx="1335600" cy="1262947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7DAB968-9B52-4EFF-AD39-7657DFEA6E48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962BE440-9634-4380-B142-5DB692420C52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4B18D636-CC10-4B1E-AA38-419DCCF2D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>
            <a:normAutofit/>
          </a:bodyPr>
          <a:lstStyle/>
          <a:p>
            <a:r>
              <a:rPr lang="en-US" dirty="0"/>
              <a:t>Employee type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DB251F7-EBE7-46AC-A920-FFE2C5AF68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96057" y="1976835"/>
            <a:ext cx="5504766" cy="396609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Different type, different people</a:t>
            </a:r>
          </a:p>
          <a:p>
            <a:pPr marL="0" indent="0">
              <a:buNone/>
            </a:pPr>
            <a:r>
              <a:rPr lang="en-US" dirty="0"/>
              <a:t>4 Types of employees:</a:t>
            </a:r>
          </a:p>
          <a:p>
            <a:pPr marL="457200" indent="-457200">
              <a:buAutoNum type="arabicPeriod"/>
            </a:pPr>
            <a:r>
              <a:rPr lang="en-US" dirty="0"/>
              <a:t>Full- time employees</a:t>
            </a:r>
          </a:p>
          <a:p>
            <a:pPr marL="457200" indent="-457200">
              <a:buAutoNum type="arabicPeriod"/>
            </a:pPr>
            <a:r>
              <a:rPr lang="en-US" dirty="0"/>
              <a:t>Part- time employees</a:t>
            </a:r>
          </a:p>
          <a:p>
            <a:pPr marL="457200" indent="-457200">
              <a:buAutoNum type="arabicPeriod"/>
            </a:pPr>
            <a:r>
              <a:rPr lang="en-US" dirty="0"/>
              <a:t>Seasonal employees</a:t>
            </a:r>
          </a:p>
          <a:p>
            <a:pPr marL="457200" indent="-457200">
              <a:buAutoNum type="arabicPeriod"/>
            </a:pPr>
            <a:r>
              <a:rPr lang="en-US" dirty="0"/>
              <a:t>Temporary employees</a:t>
            </a:r>
          </a:p>
          <a:p>
            <a:pPr marL="457200" indent="-457200">
              <a:buAutoNum type="arabicPeriod"/>
            </a:pPr>
            <a:endParaRPr lang="en-US" dirty="0"/>
          </a:p>
          <a:p>
            <a:pPr marL="457200" indent="-457200">
              <a:buAutoNum type="arabicPeriod"/>
            </a:pPr>
            <a:endParaRPr lang="en-US" dirty="0"/>
          </a:p>
          <a:p>
            <a:pPr marL="457200" indent="-457200">
              <a:buAutoNum type="arabicPeriod"/>
            </a:pPr>
            <a:endParaRPr lang="en-US" dirty="0"/>
          </a:p>
          <a:p>
            <a:pPr marL="457200" indent="-457200">
              <a:buAutoNum type="arabicPeriod"/>
            </a:pP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7FB7F30B-2A84-4C44-BC5A-E826ED6E74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528611" y="3260712"/>
            <a:ext cx="6992639" cy="3340144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3 types of employees on company:</a:t>
            </a:r>
          </a:p>
          <a:p>
            <a:r>
              <a:rPr lang="en-US" dirty="0"/>
              <a:t>1-Engaged 21% of employees enjoy their jobs</a:t>
            </a:r>
          </a:p>
          <a:p>
            <a:r>
              <a:rPr lang="en-US" dirty="0"/>
              <a:t>2-Disengaged truly no enjoy their job</a:t>
            </a:r>
          </a:p>
          <a:p>
            <a:r>
              <a:rPr lang="en-US" dirty="0"/>
              <a:t>3- Not Engaged over one half employee not engaged them workplace</a:t>
            </a:r>
          </a:p>
          <a:p>
            <a:endParaRPr lang="en-US" dirty="0"/>
          </a:p>
          <a:p>
            <a:r>
              <a:rPr lang="en-US" dirty="0"/>
              <a:t>3-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907F8-C614-4D59-A03F-BF9CD5E3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6F3814E-455F-456B-B1AF-7B993965A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295775" y="0"/>
            <a:ext cx="360000" cy="274638"/>
          </a:xfrm>
          <a:custGeom>
            <a:avLst/>
            <a:gdLst>
              <a:gd name="connsiteX0" fmla="*/ 30714 w 360000"/>
              <a:gd name="connsiteY0" fmla="*/ 0 h 274638"/>
              <a:gd name="connsiteX1" fmla="*/ 329286 w 360000"/>
              <a:gd name="connsiteY1" fmla="*/ 0 h 274638"/>
              <a:gd name="connsiteX2" fmla="*/ 345855 w 360000"/>
              <a:gd name="connsiteY2" fmla="*/ 24574 h 274638"/>
              <a:gd name="connsiteX3" fmla="*/ 360000 w 360000"/>
              <a:gd name="connsiteY3" fmla="*/ 94638 h 274638"/>
              <a:gd name="connsiteX4" fmla="*/ 180000 w 360000"/>
              <a:gd name="connsiteY4" fmla="*/ 274638 h 274638"/>
              <a:gd name="connsiteX5" fmla="*/ 0 w 360000"/>
              <a:gd name="connsiteY5" fmla="*/ 94638 h 274638"/>
              <a:gd name="connsiteX6" fmla="*/ 14145 w 360000"/>
              <a:gd name="connsiteY6" fmla="*/ 24574 h 27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0" h="274638">
                <a:moveTo>
                  <a:pt x="30714" y="0"/>
                </a:moveTo>
                <a:lnTo>
                  <a:pt x="329286" y="0"/>
                </a:lnTo>
                <a:lnTo>
                  <a:pt x="345855" y="24574"/>
                </a:lnTo>
                <a:cubicBezTo>
                  <a:pt x="354963" y="46109"/>
                  <a:pt x="360000" y="69785"/>
                  <a:pt x="360000" y="94638"/>
                </a:cubicBezTo>
                <a:cubicBezTo>
                  <a:pt x="360000" y="194049"/>
                  <a:pt x="279411" y="274638"/>
                  <a:pt x="180000" y="274638"/>
                </a:cubicBezTo>
                <a:cubicBezTo>
                  <a:pt x="80589" y="274638"/>
                  <a:pt x="0" y="194049"/>
                  <a:pt x="0" y="94638"/>
                </a:cubicBezTo>
                <a:cubicBezTo>
                  <a:pt x="0" y="69785"/>
                  <a:pt x="5037" y="46109"/>
                  <a:pt x="14145" y="2457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622077D-5268-E122-9F7D-7032EC7989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8804" y="453715"/>
            <a:ext cx="6127011" cy="3353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345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Freeform: Shape 12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Oval 14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Oval 16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8" name="Group 18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9" name="Freeform: Shape 19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20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1" name="Oval 21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Oval 22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43" name="Rectangle 24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E34C37-99E8-358B-15DB-18BC11FCF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1007165"/>
            <a:ext cx="3565524" cy="242928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Importance of employee engagement</a:t>
            </a:r>
          </a:p>
        </p:txBody>
      </p:sp>
      <p:sp>
        <p:nvSpPr>
          <p:cNvPr id="44" name="Oval 26">
            <a:extLst>
              <a:ext uri="{FF2B5EF4-FFF2-40B4-BE49-F238E27FC236}">
                <a16:creationId xmlns:a16="http://schemas.microsoft.com/office/drawing/2014/main" id="{7AEC842D-C905-4DEA-B1C3-CA51995C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863" y="549274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Rectangle 28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30">
            <a:extLst>
              <a:ext uri="{FF2B5EF4-FFF2-40B4-BE49-F238E27FC236}">
                <a16:creationId xmlns:a16="http://schemas.microsoft.com/office/drawing/2014/main" id="{9845873E-9C86-4496-87B7-3A6141D7D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269384" y="4508500"/>
            <a:ext cx="1468514" cy="1521012"/>
            <a:chOff x="5236793" y="2432482"/>
            <a:chExt cx="1468514" cy="1521012"/>
          </a:xfrm>
        </p:grpSpPr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67B3FE92-6018-4D9B-9B3E-264810BCB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463135" y="2432482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6">
              <a:extLst>
                <a:ext uri="{FF2B5EF4-FFF2-40B4-BE49-F238E27FC236}">
                  <a16:creationId xmlns:a16="http://schemas.microsoft.com/office/drawing/2014/main" id="{6ADEA1A7-349B-4EC9-9458-EBB1E9BF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36793" y="2566400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83BB3CBA-4085-4566-9B1D-656DA46E3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765469" y="2876944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B0CB8AF-B9F6-B366-B3A6-830E8222DB6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7483" r="7783" b="-2"/>
          <a:stretch/>
        </p:blipFill>
        <p:spPr>
          <a:xfrm>
            <a:off x="4085623" y="-899886"/>
            <a:ext cx="8656600" cy="8679543"/>
          </a:xfrm>
          <a:custGeom>
            <a:avLst/>
            <a:gdLst/>
            <a:ahLst/>
            <a:cxnLst/>
            <a:rect l="l" t="t" r="r" b="b"/>
            <a:pathLst>
              <a:path w="6897687" h="5759451">
                <a:moveTo>
                  <a:pt x="0" y="0"/>
                </a:moveTo>
                <a:lnTo>
                  <a:pt x="6897687" y="0"/>
                </a:lnTo>
                <a:lnTo>
                  <a:pt x="6897687" y="5759451"/>
                </a:lnTo>
                <a:lnTo>
                  <a:pt x="0" y="5759451"/>
                </a:lnTo>
                <a:close/>
              </a:path>
            </a:pathLst>
          </a:cu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CACA49-F3C9-520B-F107-D63D539CA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321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581E8936-2270-47FE-94A4-398CB123E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438148"/>
            <a:ext cx="6764337" cy="992067"/>
          </a:xfrm>
        </p:spPr>
        <p:txBody>
          <a:bodyPr/>
          <a:lstStyle/>
          <a:p>
            <a:r>
              <a:rPr lang="en-US" dirty="0"/>
              <a:t>Refence list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0287FEC-3826-4868-8D93-52429C6156F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0109" y="803565"/>
            <a:ext cx="11734799" cy="5237017"/>
          </a:xfrm>
        </p:spPr>
        <p:txBody>
          <a:bodyPr>
            <a:normAutofit fontScale="32500" lnSpcReduction="20000"/>
          </a:bodyPr>
          <a:lstStyle/>
          <a:p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Elizabeth </a:t>
            </a:r>
            <a:r>
              <a:rPr lang="en-US" sz="49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Houls</a:t>
            </a:r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People management (2021), Available in:</a:t>
            </a:r>
            <a:r>
              <a:rPr lang="en-GB" sz="4900" b="1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How to Improve Employee Engagement | Grammarly Business</a:t>
            </a:r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(Accessed:20/11/2022).</a:t>
            </a:r>
          </a:p>
          <a:p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sz="49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Incentivesmart</a:t>
            </a:r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(2020) Available at: https://www.incentivesmart.com/employee-engagement (Accessed:22/112022)</a:t>
            </a:r>
          </a:p>
          <a:p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Kristin Raich :Why employee engagement is important (2021), Available at: </a:t>
            </a:r>
            <a:r>
              <a:rPr lang="en-GB" sz="4900" b="1" dirty="0"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Why employee engagement is so important in the hospitality industry - Insights (ehotelier.com)</a:t>
            </a:r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20/11/2022)4.</a:t>
            </a:r>
          </a:p>
          <a:p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Kim Monahan,2019Available at https://www.lifehack.org/896207/go-above-and-beyond(Accessed:22/11/ 2022).</a:t>
            </a:r>
          </a:p>
          <a:p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5, DAWN SHARIFAN 2018 Employee Engagement Solution Available at: https://www.cultureamp.com/employee-engagement-solution?gclid=(Accessed: 23/11/2022)</a:t>
            </a:r>
          </a:p>
          <a:p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</a:t>
            </a:r>
            <a:r>
              <a:rPr lang="en-US" sz="49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Decisonse</a:t>
            </a:r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Dave Long employee engagement best practices 2020 Available at: YouTube(Accessed:23/11/ 2022).</a:t>
            </a:r>
          </a:p>
          <a:p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Kristina </a:t>
            </a:r>
            <a:r>
              <a:rPr lang="en-US" sz="49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Vanva</a:t>
            </a:r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10 Activities</a:t>
            </a:r>
            <a:r>
              <a:rPr lang="en-US" sz="4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4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10+ Employee Engagement Activities For Indian Companies | </a:t>
            </a:r>
            <a:r>
              <a:rPr lang="en-GB" sz="49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OffiNeds</a:t>
            </a:r>
            <a:r>
              <a:rPr lang="en-US" sz="4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(Accessed:24/112022).</a:t>
            </a:r>
          </a:p>
          <a:p>
            <a:r>
              <a:rPr lang="en-US" sz="4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8.Wethrve(2019) Available at: </a:t>
            </a:r>
            <a:r>
              <a:rPr lang="en-US" sz="4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https://wethrive.net/employee-engagement/employee-engagement-models-and-theories</a:t>
            </a:r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/(Accessed</a:t>
            </a:r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24/11/2022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907F8-C614-4D59-A03F-BF9CD5E3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5613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2">
            <a:extLst>
              <a:ext uri="{FF2B5EF4-FFF2-40B4-BE49-F238E27FC236}">
                <a16:creationId xmlns:a16="http://schemas.microsoft.com/office/drawing/2014/main" id="{65EE0CA1-D3EE-4024-8924-687FF7C9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en and paper on a table&#10;&#10;Description automatically generated with low confidence">
            <a:extLst>
              <a:ext uri="{FF2B5EF4-FFF2-40B4-BE49-F238E27FC236}">
                <a16:creationId xmlns:a16="http://schemas.microsoft.com/office/drawing/2014/main" id="{6A4BE1B4-EE76-975A-563C-C0E81040DB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712" b="1018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08BA5EF-099A-47C4-B002-198EE687B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7D95A4-9566-7D23-9DE6-3B7938B3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231793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{4760E847-7F8D-4F42-8E6A-98AC82F38C4A}tf33713516_win32</Template>
  <TotalTime>4507</TotalTime>
  <Words>435</Words>
  <Application>Microsoft Office PowerPoint</Application>
  <PresentationFormat>Widescreen</PresentationFormat>
  <Paragraphs>1033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Gill Sans MT</vt:lpstr>
      <vt:lpstr>Times New Roman</vt:lpstr>
      <vt:lpstr>Walbaum Display</vt:lpstr>
      <vt:lpstr>3DFloatVTI</vt:lpstr>
      <vt:lpstr>Assignment  Title: Employee Engagement</vt:lpstr>
      <vt:lpstr>Contents</vt:lpstr>
      <vt:lpstr>Introduction</vt:lpstr>
      <vt:lpstr>Employee engagement</vt:lpstr>
      <vt:lpstr>Engagement theoretic 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Types workplace discrimination</vt:lpstr>
      <vt:lpstr>Employee type</vt:lpstr>
      <vt:lpstr>Importance of employee engagement</vt:lpstr>
      <vt:lpstr>Refence list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 Title: Employee Engagement</dc:title>
  <dc:creator>Tana</dc:creator>
  <cp:lastModifiedBy>Tana</cp:lastModifiedBy>
  <cp:revision>1</cp:revision>
  <dcterms:created xsi:type="dcterms:W3CDTF">2022-11-24T23:51:41Z</dcterms:created>
  <dcterms:modified xsi:type="dcterms:W3CDTF">2022-11-28T02:59:28Z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