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9" r:id="rId1"/>
    <p:sldMasterId id="2147483650" r:id="rId2"/>
    <p:sldMasterId id="2147483651" r:id="rId3"/>
  </p:sldMasterIdLst>
  <p:notesMasterIdLst>
    <p:notesMasterId r:id="rId13"/>
  </p:notesMasterIdLst>
  <p:sldIdLst>
    <p:sldId id="621" r:id="rId4"/>
    <p:sldId id="624" r:id="rId5"/>
    <p:sldId id="644" r:id="rId6"/>
    <p:sldId id="645" r:id="rId7"/>
    <p:sldId id="646" r:id="rId8"/>
    <p:sldId id="647" r:id="rId9"/>
    <p:sldId id="648" r:id="rId10"/>
    <p:sldId id="649" r:id="rId11"/>
    <p:sldId id="639" r:id="rId12"/>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C261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9" autoAdjust="0"/>
    <p:restoredTop sz="51332" autoAdjust="0"/>
  </p:normalViewPr>
  <p:slideViewPr>
    <p:cSldViewPr>
      <p:cViewPr varScale="1">
        <p:scale>
          <a:sx n="86" d="100"/>
          <a:sy n="86" d="100"/>
        </p:scale>
        <p:origin x="1382" y="5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notesMaster" Target="notesMasters/notesMaster1.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viewProps" Target="viewProps.xml"/><Relationship Id="rId10" Type="http://schemas.openxmlformats.org/officeDocument/2006/relationships/slide" Target="slides/slide7.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BFDDDB29-D266-48FC-8465-C8D9DCBE8265}" type="datetimeFigureOut">
              <a:rPr lang="en-GB"/>
              <a:pPr>
                <a:defRPr/>
              </a:pPr>
              <a:t>21/11/2020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F248F1B4-D8DB-4A55-8E6E-EBADE4857EE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D8957A9D-AC9B-4E69-A4C8-E529DE123C02}" type="datetime1">
              <a:rPr lang="en-GB"/>
              <a:pPr>
                <a:defRPr/>
              </a:pPr>
              <a:t>21/11/2020</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BE2B4994-F2C0-43BA-805D-BAE87E775281}" type="slidenum">
              <a:rPr lang="en-GB" altLang="en-US"/>
              <a:pPr>
                <a:defRPr/>
              </a:pPr>
              <a:t>‹#›</a:t>
            </a:fld>
            <a:endParaRPr lang="en-GB" altLang="en-US"/>
          </a:p>
        </p:txBody>
      </p:sp>
    </p:spTree>
    <p:extLst>
      <p:ext uri="{BB962C8B-B14F-4D97-AF65-F5344CB8AC3E}">
        <p14:creationId xmlns:p14="http://schemas.microsoft.com/office/powerpoint/2010/main" val="13971307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4366ECD-46FF-4892-9806-222A0977A9D4}" type="datetime1">
              <a:rPr lang="en-GB"/>
              <a:pPr>
                <a:defRPr/>
              </a:pPr>
              <a:t>21/11/2020</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A22189B4-4D1C-4360-9D7A-FA5B0CE2A45F}" type="slidenum">
              <a:rPr lang="en-GB" altLang="en-US"/>
              <a:pPr>
                <a:defRPr/>
              </a:pPr>
              <a:t>‹#›</a:t>
            </a:fld>
            <a:endParaRPr lang="en-GB" altLang="en-US"/>
          </a:p>
        </p:txBody>
      </p:sp>
    </p:spTree>
    <p:extLst>
      <p:ext uri="{BB962C8B-B14F-4D97-AF65-F5344CB8AC3E}">
        <p14:creationId xmlns:p14="http://schemas.microsoft.com/office/powerpoint/2010/main" val="35955258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912352F6-B0D5-4708-A681-C79D43E526A8}" type="datetime1">
              <a:rPr lang="en-GB"/>
              <a:pPr>
                <a:defRPr/>
              </a:pPr>
              <a:t>21/11/2020</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96A9F66A-178D-4084-A6A9-FEAAFFD91103}" type="slidenum">
              <a:rPr lang="en-GB" altLang="en-US"/>
              <a:pPr>
                <a:defRPr/>
              </a:pPr>
              <a:t>‹#›</a:t>
            </a:fld>
            <a:endParaRPr lang="en-GB" altLang="en-US"/>
          </a:p>
        </p:txBody>
      </p:sp>
    </p:spTree>
    <p:extLst>
      <p:ext uri="{BB962C8B-B14F-4D97-AF65-F5344CB8AC3E}">
        <p14:creationId xmlns:p14="http://schemas.microsoft.com/office/powerpoint/2010/main" val="4806680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8F137993-CF85-4987-AD7F-5DB8FF13157A}" type="datetime1">
              <a:rPr lang="en-GB"/>
              <a:pPr>
                <a:defRPr/>
              </a:pPr>
              <a:t>21/11/2020</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5D0BBD2C-051B-4398-95B1-50D2FAFD910B}" type="slidenum">
              <a:rPr lang="en-GB" altLang="en-US"/>
              <a:pPr>
                <a:defRPr/>
              </a:pPr>
              <a:t>‹#›</a:t>
            </a:fld>
            <a:endParaRPr lang="en-GB" altLang="en-US"/>
          </a:p>
        </p:txBody>
      </p:sp>
    </p:spTree>
    <p:extLst>
      <p:ext uri="{BB962C8B-B14F-4D97-AF65-F5344CB8AC3E}">
        <p14:creationId xmlns:p14="http://schemas.microsoft.com/office/powerpoint/2010/main" val="3338145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40E3C0BB-7F26-4514-BBBF-4EAA337E4C39}" type="datetime1">
              <a:rPr lang="en-GB"/>
              <a:pPr>
                <a:defRPr/>
              </a:pPr>
              <a:t>21/11/2020</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9F491F9F-1113-4BCA-B65B-006455AABD52}" type="slidenum">
              <a:rPr lang="en-GB" altLang="en-US"/>
              <a:pPr>
                <a:defRPr/>
              </a:pPr>
              <a:t>‹#›</a:t>
            </a:fld>
            <a:endParaRPr lang="en-GB" altLang="en-US"/>
          </a:p>
        </p:txBody>
      </p:sp>
    </p:spTree>
    <p:extLst>
      <p:ext uri="{BB962C8B-B14F-4D97-AF65-F5344CB8AC3E}">
        <p14:creationId xmlns:p14="http://schemas.microsoft.com/office/powerpoint/2010/main" val="28962319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C76616C7-AE3A-44A7-9CE5-FEFF4AFE7F41}" type="datetime1">
              <a:rPr lang="en-GB"/>
              <a:pPr>
                <a:defRPr/>
              </a:pPr>
              <a:t>21/11/2020</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CDD00A46-C120-4BDD-ACA2-4E4265FEDF64}" type="slidenum">
              <a:rPr lang="en-GB" altLang="en-US"/>
              <a:pPr>
                <a:defRPr/>
              </a:pPr>
              <a:t>‹#›</a:t>
            </a:fld>
            <a:endParaRPr lang="en-GB" altLang="en-US"/>
          </a:p>
        </p:txBody>
      </p:sp>
    </p:spTree>
    <p:extLst>
      <p:ext uri="{BB962C8B-B14F-4D97-AF65-F5344CB8AC3E}">
        <p14:creationId xmlns:p14="http://schemas.microsoft.com/office/powerpoint/2010/main" val="15861256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5123F0FA-A1E8-46A8-811C-76A604918AE1}" type="datetime1">
              <a:rPr lang="en-GB"/>
              <a:pPr>
                <a:defRPr/>
              </a:pPr>
              <a:t>21/11/2020</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4F47D6E2-092D-41D5-93CC-4BBA81A7496F}" type="slidenum">
              <a:rPr lang="en-GB" altLang="en-US"/>
              <a:pPr>
                <a:defRPr/>
              </a:pPr>
              <a:t>‹#›</a:t>
            </a:fld>
            <a:endParaRPr lang="en-GB" altLang="en-US"/>
          </a:p>
        </p:txBody>
      </p:sp>
    </p:spTree>
    <p:extLst>
      <p:ext uri="{BB962C8B-B14F-4D97-AF65-F5344CB8AC3E}">
        <p14:creationId xmlns:p14="http://schemas.microsoft.com/office/powerpoint/2010/main" val="40748513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8B3063F9-DF01-41DB-8845-EA1A641D261B}" type="datetime1">
              <a:rPr lang="en-GB"/>
              <a:pPr>
                <a:defRPr/>
              </a:pPr>
              <a:t>21/11/2020</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E0F8CEA2-BF5E-4A6C-A8F5-067B479681CE}" type="slidenum">
              <a:rPr lang="en-GB" altLang="en-US"/>
              <a:pPr>
                <a:defRPr/>
              </a:pPr>
              <a:t>‹#›</a:t>
            </a:fld>
            <a:endParaRPr lang="en-GB" altLang="en-US"/>
          </a:p>
        </p:txBody>
      </p:sp>
    </p:spTree>
    <p:extLst>
      <p:ext uri="{BB962C8B-B14F-4D97-AF65-F5344CB8AC3E}">
        <p14:creationId xmlns:p14="http://schemas.microsoft.com/office/powerpoint/2010/main" val="22587401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B7A3ED04-2E3C-4922-96FF-46FD3E74501B}" type="datetime1">
              <a:rPr lang="en-GB"/>
              <a:pPr>
                <a:defRPr/>
              </a:pPr>
              <a:t>21/11/2020</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82953968-9A17-4BB3-AE45-988B81F22745}" type="slidenum">
              <a:rPr lang="en-GB" altLang="en-US"/>
              <a:pPr>
                <a:defRPr/>
              </a:pPr>
              <a:t>‹#›</a:t>
            </a:fld>
            <a:endParaRPr lang="en-GB" altLang="en-US"/>
          </a:p>
        </p:txBody>
      </p:sp>
    </p:spTree>
    <p:extLst>
      <p:ext uri="{BB962C8B-B14F-4D97-AF65-F5344CB8AC3E}">
        <p14:creationId xmlns:p14="http://schemas.microsoft.com/office/powerpoint/2010/main" val="2990315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44CDF281-FEC4-4C7F-8C01-23106C489533}" type="datetime1">
              <a:rPr lang="en-GB"/>
              <a:pPr>
                <a:defRPr/>
              </a:pPr>
              <a:t>21/11/2020</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2B61247E-6470-41F0-B541-6CCB7AEBA89C}" type="slidenum">
              <a:rPr lang="en-GB" altLang="en-US"/>
              <a:pPr>
                <a:defRPr/>
              </a:pPr>
              <a:t>‹#›</a:t>
            </a:fld>
            <a:endParaRPr lang="en-GB" altLang="en-US"/>
          </a:p>
        </p:txBody>
      </p:sp>
    </p:spTree>
    <p:extLst>
      <p:ext uri="{BB962C8B-B14F-4D97-AF65-F5344CB8AC3E}">
        <p14:creationId xmlns:p14="http://schemas.microsoft.com/office/powerpoint/2010/main" val="3193679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0A1BAB9D-8793-4F81-9A68-3D1487B2FFD7}" type="datetime1">
              <a:rPr lang="en-GB"/>
              <a:pPr>
                <a:defRPr/>
              </a:pPr>
              <a:t>21/11/2020</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C2B73526-81C8-449A-AC37-7F65AE6F295C}" type="slidenum">
              <a:rPr lang="en-GB" altLang="en-US"/>
              <a:pPr>
                <a:defRPr/>
              </a:pPr>
              <a:t>‹#›</a:t>
            </a:fld>
            <a:endParaRPr lang="en-GB" altLang="en-US"/>
          </a:p>
        </p:txBody>
      </p:sp>
    </p:spTree>
    <p:extLst>
      <p:ext uri="{BB962C8B-B14F-4D97-AF65-F5344CB8AC3E}">
        <p14:creationId xmlns:p14="http://schemas.microsoft.com/office/powerpoint/2010/main" val="38614209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AE78C15F-829C-4062-A183-186C72A5B19B}" type="datetime1">
              <a:rPr lang="en-GB"/>
              <a:pPr>
                <a:defRPr/>
              </a:pPr>
              <a:t>21/11/2020</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E477BACE-7C00-448F-A882-54CC55A78DD5}" type="slidenum">
              <a:rPr lang="en-GB" altLang="en-US"/>
              <a:pPr>
                <a:defRPr/>
              </a:pPr>
              <a:t>‹#›</a:t>
            </a:fld>
            <a:endParaRPr lang="en-GB" altLang="en-US"/>
          </a:p>
        </p:txBody>
      </p:sp>
    </p:spTree>
    <p:extLst>
      <p:ext uri="{BB962C8B-B14F-4D97-AF65-F5344CB8AC3E}">
        <p14:creationId xmlns:p14="http://schemas.microsoft.com/office/powerpoint/2010/main" val="8353868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CFD0E588-56D1-42A5-A553-950A7497CF5B}" type="datetime1">
              <a:rPr lang="en-GB"/>
              <a:pPr>
                <a:defRPr/>
              </a:pPr>
              <a:t>21/11/2020</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E75782E4-D1C8-4E8E-8306-87AA7AB281BD}" type="slidenum">
              <a:rPr lang="en-GB" altLang="en-US"/>
              <a:pPr>
                <a:defRPr/>
              </a:pPr>
              <a:t>‹#›</a:t>
            </a:fld>
            <a:endParaRPr lang="en-GB" altLang="en-US"/>
          </a:p>
        </p:txBody>
      </p:sp>
    </p:spTree>
    <p:extLst>
      <p:ext uri="{BB962C8B-B14F-4D97-AF65-F5344CB8AC3E}">
        <p14:creationId xmlns:p14="http://schemas.microsoft.com/office/powerpoint/2010/main" val="13351108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A9BF4EC3-65E0-4CCF-90E4-DBC732BBFCBC}" type="datetime1">
              <a:rPr lang="en-GB"/>
              <a:pPr>
                <a:defRPr/>
              </a:pPr>
              <a:t>21/11/2020</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D41BF09C-2E25-4F5A-80C2-59841DFEF076}" type="slidenum">
              <a:rPr lang="en-GB" altLang="en-US"/>
              <a:pPr>
                <a:defRPr/>
              </a:pPr>
              <a:t>‹#›</a:t>
            </a:fld>
            <a:endParaRPr lang="en-GB" altLang="en-US"/>
          </a:p>
        </p:txBody>
      </p:sp>
    </p:spTree>
    <p:extLst>
      <p:ext uri="{BB962C8B-B14F-4D97-AF65-F5344CB8AC3E}">
        <p14:creationId xmlns:p14="http://schemas.microsoft.com/office/powerpoint/2010/main" val="39733164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A86E5ACC-79C4-4BF0-8027-F470ADB41BF0}" type="datetime1">
              <a:rPr lang="en-GB"/>
              <a:pPr>
                <a:defRPr/>
              </a:pPr>
              <a:t>21/11/2020</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3C15340B-8082-4D8A-94A7-B68FAB42E8E4}" type="slidenum">
              <a:rPr lang="en-GB" altLang="en-US"/>
              <a:pPr>
                <a:defRPr/>
              </a:pPr>
              <a:t>‹#›</a:t>
            </a:fld>
            <a:endParaRPr lang="en-GB" altLang="en-US"/>
          </a:p>
        </p:txBody>
      </p:sp>
    </p:spTree>
    <p:extLst>
      <p:ext uri="{BB962C8B-B14F-4D97-AF65-F5344CB8AC3E}">
        <p14:creationId xmlns:p14="http://schemas.microsoft.com/office/powerpoint/2010/main" val="41192457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1FC129FB-87AC-494D-95B9-6A84410CA8A5}" type="datetime1">
              <a:rPr lang="en-GB"/>
              <a:pPr>
                <a:defRPr/>
              </a:pPr>
              <a:t>21/11/2020</a:t>
            </a:fld>
            <a:endParaRPr lang="en-GB" dirty="0"/>
          </a:p>
        </p:txBody>
      </p:sp>
      <p:sp>
        <p:nvSpPr>
          <p:cNvPr id="8" name="Slide Number Placeholder 5"/>
          <p:cNvSpPr>
            <a:spLocks noGrp="1"/>
          </p:cNvSpPr>
          <p:nvPr>
            <p:ph type="sldNum" sz="quarter" idx="11"/>
          </p:nvPr>
        </p:nvSpPr>
        <p:spPr/>
        <p:txBody>
          <a:bodyPr/>
          <a:lstStyle>
            <a:lvl1pPr>
              <a:defRPr/>
            </a:lvl1pPr>
          </a:lstStyle>
          <a:p>
            <a:pPr>
              <a:defRPr/>
            </a:pPr>
            <a:fld id="{851272C1-85B3-43F9-9F1B-401E6BCA2371}" type="slidenum">
              <a:rPr lang="en-GB" altLang="en-US"/>
              <a:pPr>
                <a:defRPr/>
              </a:pPr>
              <a:t>‹#›</a:t>
            </a:fld>
            <a:endParaRPr lang="en-GB" altLang="en-US"/>
          </a:p>
        </p:txBody>
      </p:sp>
    </p:spTree>
    <p:extLst>
      <p:ext uri="{BB962C8B-B14F-4D97-AF65-F5344CB8AC3E}">
        <p14:creationId xmlns:p14="http://schemas.microsoft.com/office/powerpoint/2010/main" val="20671899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8EF8F441-39C6-4306-A42F-42F44D7C97BD}" type="datetime1">
              <a:rPr lang="en-GB"/>
              <a:pPr>
                <a:defRPr/>
              </a:pPr>
              <a:t>21/11/2020</a:t>
            </a:fld>
            <a:endParaRPr lang="en-GB" dirty="0"/>
          </a:p>
        </p:txBody>
      </p:sp>
      <p:sp>
        <p:nvSpPr>
          <p:cNvPr id="4" name="Slide Number Placeholder 5"/>
          <p:cNvSpPr>
            <a:spLocks noGrp="1"/>
          </p:cNvSpPr>
          <p:nvPr>
            <p:ph type="sldNum" sz="quarter" idx="11"/>
          </p:nvPr>
        </p:nvSpPr>
        <p:spPr/>
        <p:txBody>
          <a:bodyPr/>
          <a:lstStyle>
            <a:lvl1pPr>
              <a:defRPr/>
            </a:lvl1pPr>
          </a:lstStyle>
          <a:p>
            <a:pPr>
              <a:defRPr/>
            </a:pPr>
            <a:fld id="{DE699A1F-28B8-4A72-B67B-BF189B832B6E}" type="slidenum">
              <a:rPr lang="en-GB" altLang="en-US"/>
              <a:pPr>
                <a:defRPr/>
              </a:pPr>
              <a:t>‹#›</a:t>
            </a:fld>
            <a:endParaRPr lang="en-GB" altLang="en-US"/>
          </a:p>
        </p:txBody>
      </p:sp>
    </p:spTree>
    <p:extLst>
      <p:ext uri="{BB962C8B-B14F-4D97-AF65-F5344CB8AC3E}">
        <p14:creationId xmlns:p14="http://schemas.microsoft.com/office/powerpoint/2010/main" val="33409360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836826C-58C1-4440-979C-F534CF4CCAE6}" type="datetime1">
              <a:rPr lang="en-GB"/>
              <a:pPr>
                <a:defRPr/>
              </a:pPr>
              <a:t>21/11/2020</a:t>
            </a:fld>
            <a:endParaRPr lang="en-GB" dirty="0"/>
          </a:p>
        </p:txBody>
      </p:sp>
      <p:sp>
        <p:nvSpPr>
          <p:cNvPr id="3" name="Slide Number Placeholder 5"/>
          <p:cNvSpPr>
            <a:spLocks noGrp="1"/>
          </p:cNvSpPr>
          <p:nvPr>
            <p:ph type="sldNum" sz="quarter" idx="11"/>
          </p:nvPr>
        </p:nvSpPr>
        <p:spPr/>
        <p:txBody>
          <a:bodyPr/>
          <a:lstStyle>
            <a:lvl1pPr>
              <a:defRPr/>
            </a:lvl1pPr>
          </a:lstStyle>
          <a:p>
            <a:pPr>
              <a:defRPr/>
            </a:pPr>
            <a:fld id="{B7968EE4-3C6A-48DA-B6AE-D98E3D87CC8E}" type="slidenum">
              <a:rPr lang="en-GB" altLang="en-US"/>
              <a:pPr>
                <a:defRPr/>
              </a:pPr>
              <a:t>‹#›</a:t>
            </a:fld>
            <a:endParaRPr lang="en-GB" altLang="en-US"/>
          </a:p>
        </p:txBody>
      </p:sp>
    </p:spTree>
    <p:extLst>
      <p:ext uri="{BB962C8B-B14F-4D97-AF65-F5344CB8AC3E}">
        <p14:creationId xmlns:p14="http://schemas.microsoft.com/office/powerpoint/2010/main" val="35029028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6348C9B3-36DE-4D30-AD9C-F5F870B48444}" type="datetime1">
              <a:rPr lang="en-GB"/>
              <a:pPr>
                <a:defRPr/>
              </a:pPr>
              <a:t>21/11/2020</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81CD3381-BD83-4D74-94EA-52991AA1AFDC}" type="slidenum">
              <a:rPr lang="en-GB" altLang="en-US"/>
              <a:pPr>
                <a:defRPr/>
              </a:pPr>
              <a:t>‹#›</a:t>
            </a:fld>
            <a:endParaRPr lang="en-GB" altLang="en-US"/>
          </a:p>
        </p:txBody>
      </p:sp>
    </p:spTree>
    <p:extLst>
      <p:ext uri="{BB962C8B-B14F-4D97-AF65-F5344CB8AC3E}">
        <p14:creationId xmlns:p14="http://schemas.microsoft.com/office/powerpoint/2010/main" val="16771162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076B4FE9-329F-4A9D-B38A-B7494D2AA5BB}" type="datetime1">
              <a:rPr lang="en-GB"/>
              <a:pPr>
                <a:defRPr/>
              </a:pPr>
              <a:t>21/11/2020</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20781313-1272-49F1-96EB-FB78CF41E3DE}" type="slidenum">
              <a:rPr lang="en-GB" altLang="en-US"/>
              <a:pPr>
                <a:defRPr/>
              </a:pPr>
              <a:t>‹#›</a:t>
            </a:fld>
            <a:endParaRPr lang="en-GB" altLang="en-US"/>
          </a:p>
        </p:txBody>
      </p:sp>
    </p:spTree>
    <p:extLst>
      <p:ext uri="{BB962C8B-B14F-4D97-AF65-F5344CB8AC3E}">
        <p14:creationId xmlns:p14="http://schemas.microsoft.com/office/powerpoint/2010/main" val="31458922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C10FA0EF-A452-4385-9B7B-11D9616E848A}" type="datetime1">
              <a:rPr lang="en-GB"/>
              <a:pPr>
                <a:defRPr/>
              </a:pPr>
              <a:t>21/11/2020</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8C888349-23EE-4BCA-8D17-5D08CE195DA0}" type="slidenum">
              <a:rPr lang="en-GB" altLang="en-US"/>
              <a:pPr>
                <a:defRPr/>
              </a:pPr>
              <a:t>‹#›</a:t>
            </a:fld>
            <a:endParaRPr lang="en-GB" altLang="en-US"/>
          </a:p>
        </p:txBody>
      </p:sp>
    </p:spTree>
    <p:extLst>
      <p:ext uri="{BB962C8B-B14F-4D97-AF65-F5344CB8AC3E}">
        <p14:creationId xmlns:p14="http://schemas.microsoft.com/office/powerpoint/2010/main" val="31168981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0C8FAD4A-27DB-465A-8685-31F1AA24435C}" type="datetime1">
              <a:rPr lang="en-GB"/>
              <a:pPr>
                <a:defRPr/>
              </a:pPr>
              <a:t>21/11/2020</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1A72FD09-D6B6-4B82-AF78-B9E9983C59BB}" type="slidenum">
              <a:rPr lang="en-GB" altLang="en-US"/>
              <a:pPr>
                <a:defRPr/>
              </a:pPr>
              <a:t>‹#›</a:t>
            </a:fld>
            <a:endParaRPr lang="en-GB" altLang="en-US"/>
          </a:p>
        </p:txBody>
      </p:sp>
    </p:spTree>
    <p:extLst>
      <p:ext uri="{BB962C8B-B14F-4D97-AF65-F5344CB8AC3E}">
        <p14:creationId xmlns:p14="http://schemas.microsoft.com/office/powerpoint/2010/main" val="784182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2F1E7B97-8893-4DF8-94C2-0BDDB4083750}" type="datetime1">
              <a:rPr lang="en-GB"/>
              <a:pPr>
                <a:defRPr/>
              </a:pPr>
              <a:t>21/11/2020</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CE0B473A-B5CB-4AEA-A841-E4A1420271FA}" type="slidenum">
              <a:rPr lang="en-GB" altLang="en-US"/>
              <a:pPr>
                <a:defRPr/>
              </a:pPr>
              <a:t>‹#›</a:t>
            </a:fld>
            <a:endParaRPr lang="en-GB" altLang="en-US"/>
          </a:p>
        </p:txBody>
      </p:sp>
    </p:spTree>
    <p:extLst>
      <p:ext uri="{BB962C8B-B14F-4D97-AF65-F5344CB8AC3E}">
        <p14:creationId xmlns:p14="http://schemas.microsoft.com/office/powerpoint/2010/main" val="34370720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CDF502AA-C8CB-4132-B592-CA60B7C38ACE}" type="datetime1">
              <a:rPr lang="en-GB"/>
              <a:pPr>
                <a:defRPr/>
              </a:pPr>
              <a:t>21/11/2020</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B3416350-3461-4282-A263-C166126E991F}" type="slidenum">
              <a:rPr lang="en-GB" altLang="en-US"/>
              <a:pPr>
                <a:defRPr/>
              </a:pPr>
              <a:t>‹#›</a:t>
            </a:fld>
            <a:endParaRPr lang="en-GB" altLang="en-US"/>
          </a:p>
        </p:txBody>
      </p:sp>
    </p:spTree>
    <p:extLst>
      <p:ext uri="{BB962C8B-B14F-4D97-AF65-F5344CB8AC3E}">
        <p14:creationId xmlns:p14="http://schemas.microsoft.com/office/powerpoint/2010/main" val="156004178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6BD54D1A-4815-47BD-8614-C0B0CB854EB1}" type="datetime1">
              <a:rPr lang="en-GB"/>
              <a:pPr>
                <a:defRPr/>
              </a:pPr>
              <a:t>21/11/2020</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91269315-487F-456B-9DCF-692949BD7BA7}" type="slidenum">
              <a:rPr lang="en-GB" altLang="en-US"/>
              <a:pPr>
                <a:defRPr/>
              </a:pPr>
              <a:t>‹#›</a:t>
            </a:fld>
            <a:endParaRPr lang="en-GB" altLang="en-US"/>
          </a:p>
        </p:txBody>
      </p:sp>
    </p:spTree>
    <p:extLst>
      <p:ext uri="{BB962C8B-B14F-4D97-AF65-F5344CB8AC3E}">
        <p14:creationId xmlns:p14="http://schemas.microsoft.com/office/powerpoint/2010/main" val="405662966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4E3DC6A9-A123-4839-B812-2B5358EDB404}" type="datetime1">
              <a:rPr lang="en-GB"/>
              <a:pPr>
                <a:defRPr/>
              </a:pPr>
              <a:t>21/11/2020</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9AA3C5AE-BB4B-472B-815B-B9E00B3AC4F5}" type="slidenum">
              <a:rPr lang="en-GB" altLang="en-US"/>
              <a:pPr>
                <a:defRPr/>
              </a:pPr>
              <a:t>‹#›</a:t>
            </a:fld>
            <a:endParaRPr lang="en-GB" altLang="en-US"/>
          </a:p>
        </p:txBody>
      </p:sp>
    </p:spTree>
    <p:extLst>
      <p:ext uri="{BB962C8B-B14F-4D97-AF65-F5344CB8AC3E}">
        <p14:creationId xmlns:p14="http://schemas.microsoft.com/office/powerpoint/2010/main" val="34706885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28CB978A-EA46-472A-9CB9-DD326FDEE697}" type="datetime1">
              <a:rPr lang="en-GB"/>
              <a:pPr>
                <a:defRPr/>
              </a:pPr>
              <a:t>21/11/2020</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943C18FD-4431-4582-9B98-5DA29A8F2ABA}" type="slidenum">
              <a:rPr lang="en-GB" altLang="en-US"/>
              <a:pPr>
                <a:defRPr/>
              </a:pPr>
              <a:t>‹#›</a:t>
            </a:fld>
            <a:endParaRPr lang="en-GB" altLang="en-US"/>
          </a:p>
        </p:txBody>
      </p:sp>
    </p:spTree>
    <p:extLst>
      <p:ext uri="{BB962C8B-B14F-4D97-AF65-F5344CB8AC3E}">
        <p14:creationId xmlns:p14="http://schemas.microsoft.com/office/powerpoint/2010/main" val="129366097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29F62988-4734-49D5-ABC9-1D8830979CA5}" type="datetime1">
              <a:rPr lang="en-GB"/>
              <a:pPr>
                <a:defRPr/>
              </a:pPr>
              <a:t>21/11/2020</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37FB8E70-BA6C-4849-BF8B-0E7C61769DB9}" type="slidenum">
              <a:rPr lang="en-GB" altLang="en-US"/>
              <a:pPr>
                <a:defRPr/>
              </a:pPr>
              <a:t>‹#›</a:t>
            </a:fld>
            <a:endParaRPr lang="en-GB" altLang="en-US"/>
          </a:p>
        </p:txBody>
      </p:sp>
    </p:spTree>
    <p:extLst>
      <p:ext uri="{BB962C8B-B14F-4D97-AF65-F5344CB8AC3E}">
        <p14:creationId xmlns:p14="http://schemas.microsoft.com/office/powerpoint/2010/main" val="12375372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E12784E-0867-4A6F-89D2-D0F62A3AC4E3}" type="datetime1">
              <a:rPr lang="en-GB"/>
              <a:pPr>
                <a:defRPr/>
              </a:pPr>
              <a:t>21/11/2020</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109B5B61-3075-4C1F-9BB4-EB3E42D1F0BA}" type="slidenum">
              <a:rPr lang="en-GB" altLang="en-US"/>
              <a:pPr>
                <a:defRPr/>
              </a:pPr>
              <a:t>‹#›</a:t>
            </a:fld>
            <a:endParaRPr lang="en-GB" altLang="en-US"/>
          </a:p>
        </p:txBody>
      </p:sp>
    </p:spTree>
    <p:extLst>
      <p:ext uri="{BB962C8B-B14F-4D97-AF65-F5344CB8AC3E}">
        <p14:creationId xmlns:p14="http://schemas.microsoft.com/office/powerpoint/2010/main" val="12408247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1DB6958D-3A38-440B-B159-47C5695A6FC1}" type="datetime1">
              <a:rPr lang="en-GB"/>
              <a:pPr>
                <a:defRPr/>
              </a:pPr>
              <a:t>21/11/2020</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A363B1F5-2E66-4BC7-8719-37CD5455B1D2}" type="slidenum">
              <a:rPr lang="en-GB" altLang="en-US"/>
              <a:pPr>
                <a:defRPr/>
              </a:pPr>
              <a:t>‹#›</a:t>
            </a:fld>
            <a:endParaRPr lang="en-GB" altLang="en-US"/>
          </a:p>
        </p:txBody>
      </p:sp>
    </p:spTree>
    <p:extLst>
      <p:ext uri="{BB962C8B-B14F-4D97-AF65-F5344CB8AC3E}">
        <p14:creationId xmlns:p14="http://schemas.microsoft.com/office/powerpoint/2010/main" val="250695226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D04EB3A9-CBB8-438E-B510-1D714DB9C88C}" type="datetime1">
              <a:rPr lang="en-GB"/>
              <a:pPr>
                <a:defRPr/>
              </a:pPr>
              <a:t>21/11/2020</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B48B25A4-F189-4EFD-9B4E-E67BF842DC2B}" type="slidenum">
              <a:rPr lang="en-GB" altLang="en-US"/>
              <a:pPr>
                <a:defRPr/>
              </a:pPr>
              <a:t>‹#›</a:t>
            </a:fld>
            <a:endParaRPr lang="en-GB" altLang="en-US"/>
          </a:p>
        </p:txBody>
      </p:sp>
    </p:spTree>
    <p:extLst>
      <p:ext uri="{BB962C8B-B14F-4D97-AF65-F5344CB8AC3E}">
        <p14:creationId xmlns:p14="http://schemas.microsoft.com/office/powerpoint/2010/main" val="219844941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B5E5589-F089-4F96-BD0C-9C622F2F12A3}" type="datetime1">
              <a:rPr lang="en-GB"/>
              <a:pPr>
                <a:defRPr/>
              </a:pPr>
              <a:t>21/11/2020</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4A06D725-321D-45B2-9009-D4D95961F037}" type="slidenum">
              <a:rPr lang="en-GB" altLang="en-US"/>
              <a:pPr>
                <a:defRPr/>
              </a:pPr>
              <a:t>‹#›</a:t>
            </a:fld>
            <a:endParaRPr lang="en-GB" altLang="en-US"/>
          </a:p>
        </p:txBody>
      </p:sp>
    </p:spTree>
    <p:extLst>
      <p:ext uri="{BB962C8B-B14F-4D97-AF65-F5344CB8AC3E}">
        <p14:creationId xmlns:p14="http://schemas.microsoft.com/office/powerpoint/2010/main" val="143790291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725A3F43-87EA-41DB-AE77-B4D999651894}" type="datetime1">
              <a:rPr lang="en-GB"/>
              <a:pPr>
                <a:defRPr/>
              </a:pPr>
              <a:t>21/11/2020</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FBECE181-8A3E-4A89-AB55-3F6D08A55227}" type="slidenum">
              <a:rPr lang="en-GB" altLang="en-US"/>
              <a:pPr>
                <a:defRPr/>
              </a:pPr>
              <a:t>‹#›</a:t>
            </a:fld>
            <a:endParaRPr lang="en-GB" altLang="en-US"/>
          </a:p>
        </p:txBody>
      </p:sp>
    </p:spTree>
    <p:extLst>
      <p:ext uri="{BB962C8B-B14F-4D97-AF65-F5344CB8AC3E}">
        <p14:creationId xmlns:p14="http://schemas.microsoft.com/office/powerpoint/2010/main" val="37092073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395288"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FB171393-CDAF-464A-BA71-D5C253200948}" type="datetime1">
              <a:rPr lang="en-GB"/>
              <a:pPr>
                <a:defRPr/>
              </a:pPr>
              <a:t>21/11/2020</a:t>
            </a:fld>
            <a:endParaRPr lang="en-GB"/>
          </a:p>
        </p:txBody>
      </p:sp>
      <p:sp>
        <p:nvSpPr>
          <p:cNvPr id="8" name="Footer Placeholder 4"/>
          <p:cNvSpPr>
            <a:spLocks noGrp="1"/>
          </p:cNvSpPr>
          <p:nvPr>
            <p:ph type="ftr" sz="quarter" idx="3"/>
          </p:nvPr>
        </p:nvSpPr>
        <p:spPr>
          <a:xfrm>
            <a:off x="4140200" y="6381750"/>
            <a:ext cx="2895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atin typeface="+mn-lt"/>
              </a:defRPr>
            </a:lvl1pPr>
          </a:lstStyle>
          <a:p>
            <a:pPr>
              <a:defRPr/>
            </a:pPr>
            <a:endParaRPr lang="en-GB" altLang="en-US"/>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852EE027-CED7-4AFB-9A56-E1CAAD639C2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2051"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B397087B-0E3D-42CA-BC5C-84AC4336F180}" type="datetime1">
              <a:rPr lang="en-GB"/>
              <a:pPr>
                <a:defRPr/>
              </a:pPr>
              <a:t>21/11/2020</a:t>
            </a:fld>
            <a:endParaRPr lang="en-GB" dirty="0"/>
          </a:p>
        </p:txBody>
      </p:sp>
      <p:sp>
        <p:nvSpPr>
          <p:cNvPr id="6"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86D92E20-9FE1-48A8-BFCA-2DD363D318B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3075"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B5C7E419-CA4B-430E-8B6E-28EA8E720B62}" type="datetime1">
              <a:rPr lang="en-GB"/>
              <a:pPr>
                <a:defRPr/>
              </a:pPr>
              <a:t>21/11/2020</a:t>
            </a:fld>
            <a:endParaRPr lang="en-GB"/>
          </a:p>
        </p:txBody>
      </p:sp>
      <p:sp>
        <p:nvSpPr>
          <p:cNvPr id="8" name="Footer Placeholder 4"/>
          <p:cNvSpPr>
            <a:spLocks noGrp="1"/>
          </p:cNvSpPr>
          <p:nvPr>
            <p:ph type="ftr" sz="quarter" idx="3"/>
          </p:nvPr>
        </p:nvSpPr>
        <p:spPr>
          <a:xfrm>
            <a:off x="3132138" y="6461125"/>
            <a:ext cx="2895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atin typeface="+mn-lt"/>
              </a:defRPr>
            </a:lvl1pPr>
          </a:lstStyle>
          <a:p>
            <a:pPr>
              <a:defRPr/>
            </a:pPr>
            <a:endParaRPr lang="en-GB" altLang="en-US"/>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0DDF2CF8-DB73-4838-991C-0659C678E55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2" Type="http://schemas.openxmlformats.org/officeDocument/2006/relationships/hyperlink" Target="https://www.kuleuven.be/english/education/teaching-tips/feedback/peer-feedback" TargetMode="External"/><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922FDDA-0D6E-49AD-AB27-0923E7B95F0F}"/>
              </a:ext>
            </a:extLst>
          </p:cNvPr>
          <p:cNvSpPr>
            <a:spLocks noGrp="1"/>
          </p:cNvSpPr>
          <p:nvPr>
            <p:ph type="ctrTitle"/>
          </p:nvPr>
        </p:nvSpPr>
        <p:spPr>
          <a:xfrm>
            <a:off x="1143000" y="1340768"/>
            <a:ext cx="6858000" cy="2387600"/>
          </a:xfrm>
        </p:spPr>
        <p:txBody>
          <a:bodyPr/>
          <a:lstStyle/>
          <a:p>
            <a:pPr eaLnBrk="1" hangingPunct="1"/>
            <a:br>
              <a:rPr lang="en-GB" sz="3600" b="1" dirty="0">
                <a:solidFill>
                  <a:schemeClr val="bg1"/>
                </a:solidFill>
                <a:effectLst>
                  <a:outerShdw blurRad="38100" dist="38100" dir="2700000" algn="tl">
                    <a:srgbClr val="000000">
                      <a:alpha val="43137"/>
                    </a:srgbClr>
                  </a:outerShdw>
                </a:effectLst>
              </a:rPr>
            </a:br>
            <a:r>
              <a:rPr lang="en-GB" sz="3600" b="1" dirty="0">
                <a:solidFill>
                  <a:schemeClr val="bg1"/>
                </a:solidFill>
                <a:effectLst>
                  <a:outerShdw blurRad="38100" dist="38100" dir="2700000" algn="tl">
                    <a:srgbClr val="000000">
                      <a:alpha val="43137"/>
                    </a:srgbClr>
                  </a:outerShdw>
                </a:effectLst>
              </a:rPr>
              <a:t>BMSW4001</a:t>
            </a:r>
            <a:br>
              <a:rPr lang="en-GB" sz="3600" b="1" dirty="0">
                <a:solidFill>
                  <a:schemeClr val="bg1"/>
                </a:solidFill>
                <a:effectLst>
                  <a:outerShdw blurRad="38100" dist="38100" dir="2700000" algn="tl">
                    <a:srgbClr val="000000">
                      <a:alpha val="43137"/>
                    </a:srgbClr>
                  </a:outerShdw>
                </a:effectLst>
              </a:rPr>
            </a:br>
            <a:r>
              <a:rPr lang="en-GB" sz="3600" b="1" dirty="0">
                <a:solidFill>
                  <a:schemeClr val="bg1"/>
                </a:solidFill>
                <a:effectLst>
                  <a:outerShdw blurRad="38100" dist="38100" dir="2700000" algn="tl">
                    <a:srgbClr val="000000">
                      <a:alpha val="43137"/>
                    </a:srgbClr>
                  </a:outerShdw>
                </a:effectLst>
              </a:rPr>
              <a:t>Academic and Employability Skills (ACE) </a:t>
            </a:r>
            <a:br>
              <a:rPr lang="en-GB" b="1" dirty="0">
                <a:solidFill>
                  <a:schemeClr val="bg1"/>
                </a:solidFill>
                <a:effectLst>
                  <a:outerShdw blurRad="38100" dist="38100" dir="2700000" algn="tl">
                    <a:srgbClr val="000000">
                      <a:alpha val="43137"/>
                    </a:srgbClr>
                  </a:outerShdw>
                </a:effectLst>
              </a:rPr>
            </a:br>
            <a:endParaRPr lang="en-GB" dirty="0"/>
          </a:p>
        </p:txBody>
      </p:sp>
      <p:sp>
        <p:nvSpPr>
          <p:cNvPr id="4" name="Subtitle 3"/>
          <p:cNvSpPr>
            <a:spLocks noGrp="1"/>
          </p:cNvSpPr>
          <p:nvPr>
            <p:ph type="subTitle" idx="1"/>
          </p:nvPr>
        </p:nvSpPr>
        <p:spPr>
          <a:xfrm>
            <a:off x="1143000" y="3602038"/>
            <a:ext cx="7245424" cy="1655762"/>
          </a:xfrm>
        </p:spPr>
        <p:txBody>
          <a:bodyPr/>
          <a:lstStyle/>
          <a:p>
            <a:pPr eaLnBrk="1" hangingPunct="1"/>
            <a:endParaRPr lang="en-GB" altLang="en-US" sz="3200" dirty="0">
              <a:effectLst>
                <a:outerShdw blurRad="38100" dist="38100" dir="2700000" algn="tl">
                  <a:srgbClr val="000000">
                    <a:alpha val="43137"/>
                  </a:srgbClr>
                </a:outerShdw>
              </a:effectLst>
            </a:endParaRPr>
          </a:p>
          <a:p>
            <a:pPr eaLnBrk="1" hangingPunct="1"/>
            <a:r>
              <a:rPr lang="en-GB" altLang="en-US" sz="3200" b="1" dirty="0">
                <a:solidFill>
                  <a:srgbClr val="FFFF00"/>
                </a:solidFill>
                <a:effectLst>
                  <a:outerShdw blurRad="38100" dist="38100" dir="2700000" algn="tl">
                    <a:srgbClr val="000000">
                      <a:alpha val="43137"/>
                    </a:srgbClr>
                  </a:outerShdw>
                </a:effectLst>
              </a:rPr>
              <a:t>Peer evaluation and feedback </a:t>
            </a:r>
          </a:p>
          <a:p>
            <a:endParaRPr lang="en-GB" dirty="0"/>
          </a:p>
        </p:txBody>
      </p:sp>
      <p:sp>
        <p:nvSpPr>
          <p:cNvPr id="2" name="Date Placeholder 1"/>
          <p:cNvSpPr>
            <a:spLocks noGrp="1"/>
          </p:cNvSpPr>
          <p:nvPr>
            <p:ph type="dt" sz="half" idx="10"/>
          </p:nvPr>
        </p:nvSpPr>
        <p:spPr/>
        <p:txBody>
          <a:bodyPr/>
          <a:lstStyle/>
          <a:p>
            <a:pPr>
              <a:defRPr/>
            </a:pPr>
            <a:fld id="{46A9C64A-C95D-40FB-94EC-91D162CC4BE6}" type="datetime1">
              <a:rPr lang="en-GB" smtClean="0"/>
              <a:pPr>
                <a:defRPr/>
              </a:pPr>
              <a:t>21/11/2020</a:t>
            </a:fld>
            <a:endParaRPr lang="en-GB"/>
          </a:p>
        </p:txBody>
      </p:sp>
    </p:spTree>
    <p:extLst>
      <p:ext uri="{BB962C8B-B14F-4D97-AF65-F5344CB8AC3E}">
        <p14:creationId xmlns:p14="http://schemas.microsoft.com/office/powerpoint/2010/main" val="7389425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457200" y="274638"/>
            <a:ext cx="8229600" cy="634082"/>
          </a:xfrm>
        </p:spPr>
        <p:txBody>
          <a:bodyPr/>
          <a:lstStyle/>
          <a:p>
            <a:pPr>
              <a:defRPr/>
            </a:pPr>
            <a:r>
              <a:rPr lang="en-US" altLang="en-US" sz="3200" b="1" dirty="0"/>
              <a:t>What is peer feedback?</a:t>
            </a:r>
            <a:endParaRPr lang="en-GB" altLang="en-US" sz="3200" b="1" dirty="0"/>
          </a:p>
        </p:txBody>
      </p:sp>
      <p:sp>
        <p:nvSpPr>
          <p:cNvPr id="10243" name="Content Placeholder 2"/>
          <p:cNvSpPr>
            <a:spLocks noGrp="1"/>
          </p:cNvSpPr>
          <p:nvPr>
            <p:ph idx="1"/>
          </p:nvPr>
        </p:nvSpPr>
        <p:spPr>
          <a:xfrm>
            <a:off x="395288" y="1268413"/>
            <a:ext cx="8280400" cy="5040312"/>
          </a:xfrm>
        </p:spPr>
        <p:txBody>
          <a:bodyPr/>
          <a:lstStyle/>
          <a:p>
            <a:pPr marL="0" lvl="0" indent="0">
              <a:spcBef>
                <a:spcPct val="0"/>
              </a:spcBef>
              <a:buNone/>
            </a:pPr>
            <a:r>
              <a:rPr lang="en-US" sz="2800" dirty="0"/>
              <a:t>Peer feedback means that feedback is given by one student to another (=peers), through comments made on each other’s work, </a:t>
            </a:r>
            <a:r>
              <a:rPr lang="en-US" sz="2800" dirty="0" err="1"/>
              <a:t>behaviour</a:t>
            </a:r>
            <a:r>
              <a:rPr lang="en-US" sz="2800" dirty="0"/>
              <a:t> or performances. </a:t>
            </a:r>
          </a:p>
          <a:p>
            <a:pPr marL="0" lvl="0" indent="0">
              <a:spcBef>
                <a:spcPct val="0"/>
              </a:spcBef>
              <a:buNone/>
            </a:pPr>
            <a:endParaRPr lang="en-US" sz="2800" dirty="0"/>
          </a:p>
          <a:p>
            <a:pPr marL="0" lvl="0" indent="0">
              <a:spcBef>
                <a:spcPct val="0"/>
              </a:spcBef>
              <a:buNone/>
            </a:pPr>
            <a:r>
              <a:rPr lang="en-US" sz="2800" dirty="0"/>
              <a:t>Students will do this based on a prior set of evaluation criteria. </a:t>
            </a:r>
            <a:endParaRPr lang="en-GB" altLang="en-US" sz="2000" b="1" dirty="0">
              <a:solidFill>
                <a:srgbClr val="FF000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457200" y="274638"/>
            <a:ext cx="8229600" cy="634082"/>
          </a:xfrm>
        </p:spPr>
        <p:txBody>
          <a:bodyPr/>
          <a:lstStyle/>
          <a:p>
            <a:pPr>
              <a:defRPr/>
            </a:pPr>
            <a:r>
              <a:rPr lang="en-US" altLang="en-US" sz="3200" b="1" dirty="0"/>
              <a:t>Why use peer feedback?</a:t>
            </a:r>
            <a:endParaRPr lang="en-GB" altLang="en-US" sz="3200" b="1" dirty="0"/>
          </a:p>
        </p:txBody>
      </p:sp>
      <p:sp>
        <p:nvSpPr>
          <p:cNvPr id="10243" name="Content Placeholder 2"/>
          <p:cNvSpPr>
            <a:spLocks noGrp="1"/>
          </p:cNvSpPr>
          <p:nvPr>
            <p:ph idx="1"/>
          </p:nvPr>
        </p:nvSpPr>
        <p:spPr>
          <a:xfrm>
            <a:off x="395288" y="1268413"/>
            <a:ext cx="8280400" cy="5040312"/>
          </a:xfrm>
        </p:spPr>
        <p:txBody>
          <a:bodyPr/>
          <a:lstStyle/>
          <a:p>
            <a:pPr marL="0" lvl="0" indent="0">
              <a:spcBef>
                <a:spcPct val="0"/>
              </a:spcBef>
              <a:buNone/>
            </a:pPr>
            <a:r>
              <a:rPr lang="en-US" sz="2800" dirty="0"/>
              <a:t>It can help students develop that all-important appreciation of what counts as high-quality work in the discipline or subject area while at the same time enabling them 'to take an active role in the management of their own learning’</a:t>
            </a:r>
            <a:endParaRPr lang="en-GB" altLang="en-US" sz="1800" b="1" dirty="0">
              <a:solidFill>
                <a:srgbClr val="FF0000"/>
              </a:solidFill>
            </a:endParaRPr>
          </a:p>
        </p:txBody>
      </p:sp>
    </p:spTree>
    <p:extLst>
      <p:ext uri="{BB962C8B-B14F-4D97-AF65-F5344CB8AC3E}">
        <p14:creationId xmlns:p14="http://schemas.microsoft.com/office/powerpoint/2010/main" val="6883163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457200" y="274638"/>
            <a:ext cx="8229600" cy="634082"/>
          </a:xfrm>
        </p:spPr>
        <p:txBody>
          <a:bodyPr/>
          <a:lstStyle/>
          <a:p>
            <a:pPr>
              <a:defRPr/>
            </a:pPr>
            <a:r>
              <a:rPr lang="en-US" altLang="en-US" sz="3200" b="1" dirty="0"/>
              <a:t>An equal is a partner</a:t>
            </a:r>
            <a:endParaRPr lang="en-GB" altLang="en-US" sz="3200" b="1" dirty="0"/>
          </a:p>
        </p:txBody>
      </p:sp>
      <p:sp>
        <p:nvSpPr>
          <p:cNvPr id="10243" name="Content Placeholder 2"/>
          <p:cNvSpPr>
            <a:spLocks noGrp="1"/>
          </p:cNvSpPr>
          <p:nvPr>
            <p:ph idx="1"/>
          </p:nvPr>
        </p:nvSpPr>
        <p:spPr>
          <a:xfrm>
            <a:off x="406400" y="980728"/>
            <a:ext cx="8280400" cy="5040312"/>
          </a:xfrm>
        </p:spPr>
        <p:txBody>
          <a:bodyPr/>
          <a:lstStyle/>
          <a:p>
            <a:r>
              <a:rPr lang="en-US" sz="2400" dirty="0"/>
              <a:t>sometimes quicker and more accessible than teacher-provided feedback</a:t>
            </a:r>
          </a:p>
          <a:p>
            <a:r>
              <a:rPr lang="en-US" sz="2400" dirty="0"/>
              <a:t>does not usually give rise to the anxiety or even antipathy – on the part of students as well as staff – that is often associated with peer assessment resulting in the reward of a mark or grade. </a:t>
            </a:r>
          </a:p>
          <a:p>
            <a:r>
              <a:rPr lang="en-US" sz="2400" dirty="0"/>
              <a:t>as students are equals, they generally understand each other’s feedback better than when feedback is given by teaching staff (e.g. words that are used, students often use easier words to make things clear).</a:t>
            </a:r>
          </a:p>
          <a:p>
            <a:r>
              <a:rPr lang="en-US" sz="2400" dirty="0"/>
              <a:t>it creates more opportunities for an in-depth discussion about the feedback. </a:t>
            </a:r>
          </a:p>
        </p:txBody>
      </p:sp>
    </p:spTree>
    <p:extLst>
      <p:ext uri="{BB962C8B-B14F-4D97-AF65-F5344CB8AC3E}">
        <p14:creationId xmlns:p14="http://schemas.microsoft.com/office/powerpoint/2010/main" val="37855753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457200" y="274638"/>
            <a:ext cx="8229600" cy="634082"/>
          </a:xfrm>
        </p:spPr>
        <p:txBody>
          <a:bodyPr/>
          <a:lstStyle/>
          <a:p>
            <a:pPr>
              <a:defRPr/>
            </a:pPr>
            <a:r>
              <a:rPr lang="en-US" altLang="en-US" sz="3200" b="1" dirty="0"/>
              <a:t>Learn to assess</a:t>
            </a:r>
            <a:endParaRPr lang="en-GB" altLang="en-US" sz="3200" b="1" dirty="0"/>
          </a:p>
        </p:txBody>
      </p:sp>
      <p:sp>
        <p:nvSpPr>
          <p:cNvPr id="10243" name="Content Placeholder 2"/>
          <p:cNvSpPr>
            <a:spLocks noGrp="1"/>
          </p:cNvSpPr>
          <p:nvPr>
            <p:ph idx="1"/>
          </p:nvPr>
        </p:nvSpPr>
        <p:spPr>
          <a:xfrm>
            <a:off x="406400" y="980728"/>
            <a:ext cx="8280400" cy="5040312"/>
          </a:xfrm>
        </p:spPr>
        <p:txBody>
          <a:bodyPr/>
          <a:lstStyle/>
          <a:p>
            <a:r>
              <a:rPr lang="en-US" sz="2400" dirty="0"/>
              <a:t>By commenting on each other’s work, </a:t>
            </a:r>
            <a:r>
              <a:rPr lang="en-US" sz="2400" dirty="0" err="1"/>
              <a:t>behaviour</a:t>
            </a:r>
            <a:r>
              <a:rPr lang="en-US" sz="2400" dirty="0"/>
              <a:t> or performances, students learn to use the evaluation criteria and standards objectively so that they can apply them easier to monitor their own work. </a:t>
            </a:r>
          </a:p>
          <a:p>
            <a:r>
              <a:rPr lang="en-US" sz="2400" dirty="0"/>
              <a:t>Peer feedback is a motivator for students to actively join the learning process. More so, they get control over giving the feedback and how they handle feedback.</a:t>
            </a:r>
          </a:p>
        </p:txBody>
      </p:sp>
    </p:spTree>
    <p:extLst>
      <p:ext uri="{BB962C8B-B14F-4D97-AF65-F5344CB8AC3E}">
        <p14:creationId xmlns:p14="http://schemas.microsoft.com/office/powerpoint/2010/main" val="31819418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457200" y="274638"/>
            <a:ext cx="8229600" cy="634082"/>
          </a:xfrm>
        </p:spPr>
        <p:txBody>
          <a:bodyPr/>
          <a:lstStyle/>
          <a:p>
            <a:pPr>
              <a:defRPr/>
            </a:pPr>
            <a:r>
              <a:rPr lang="en-US" altLang="en-US" sz="3200" b="1" dirty="0"/>
              <a:t>Learn to assess</a:t>
            </a:r>
            <a:endParaRPr lang="en-GB" altLang="en-US" sz="3200" b="1" dirty="0"/>
          </a:p>
        </p:txBody>
      </p:sp>
      <p:sp>
        <p:nvSpPr>
          <p:cNvPr id="10243" name="Content Placeholder 2"/>
          <p:cNvSpPr>
            <a:spLocks noGrp="1"/>
          </p:cNvSpPr>
          <p:nvPr>
            <p:ph idx="1"/>
          </p:nvPr>
        </p:nvSpPr>
        <p:spPr>
          <a:xfrm>
            <a:off x="406400" y="980728"/>
            <a:ext cx="8280400" cy="5040312"/>
          </a:xfrm>
        </p:spPr>
        <p:txBody>
          <a:bodyPr/>
          <a:lstStyle/>
          <a:p>
            <a:pPr marL="0" indent="0">
              <a:buNone/>
            </a:pPr>
            <a:r>
              <a:rPr lang="en-US" sz="2400" dirty="0"/>
              <a:t>Students will study better because peer feedback helps them to: </a:t>
            </a:r>
          </a:p>
          <a:p>
            <a:r>
              <a:rPr lang="en-US" sz="2400" dirty="0"/>
              <a:t>Identify points of improvement and learn how to make suggestions in support of that improvement,</a:t>
            </a:r>
          </a:p>
          <a:p>
            <a:r>
              <a:rPr lang="en-US" sz="2400" dirty="0"/>
              <a:t>Critically look at their own work,</a:t>
            </a:r>
          </a:p>
          <a:p>
            <a:r>
              <a:rPr lang="en-US" sz="2400" dirty="0"/>
              <a:t>Work independently and become less dependent of their professor as the expert,</a:t>
            </a:r>
          </a:p>
          <a:p>
            <a:r>
              <a:rPr lang="en-US" sz="2400" dirty="0"/>
              <a:t>Gain more self-confident,</a:t>
            </a:r>
          </a:p>
          <a:p>
            <a:r>
              <a:rPr lang="en-US" sz="2400" dirty="0"/>
              <a:t>Be better prepared for real life work environments.</a:t>
            </a:r>
          </a:p>
        </p:txBody>
      </p:sp>
    </p:spTree>
    <p:extLst>
      <p:ext uri="{BB962C8B-B14F-4D97-AF65-F5344CB8AC3E}">
        <p14:creationId xmlns:p14="http://schemas.microsoft.com/office/powerpoint/2010/main" val="27087039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457200" y="274638"/>
            <a:ext cx="8229600" cy="634082"/>
          </a:xfrm>
        </p:spPr>
        <p:txBody>
          <a:bodyPr/>
          <a:lstStyle/>
          <a:p>
            <a:pPr>
              <a:defRPr/>
            </a:pPr>
            <a:r>
              <a:rPr lang="en-US" altLang="en-US" sz="3200" b="1" dirty="0"/>
              <a:t>Pitfalls and obstacles</a:t>
            </a:r>
            <a:endParaRPr lang="en-GB" altLang="en-US" sz="3200" b="1" dirty="0"/>
          </a:p>
        </p:txBody>
      </p:sp>
      <p:sp>
        <p:nvSpPr>
          <p:cNvPr id="10243" name="Content Placeholder 2"/>
          <p:cNvSpPr>
            <a:spLocks noGrp="1"/>
          </p:cNvSpPr>
          <p:nvPr>
            <p:ph idx="1"/>
          </p:nvPr>
        </p:nvSpPr>
        <p:spPr>
          <a:xfrm>
            <a:off x="406400" y="980728"/>
            <a:ext cx="8280400" cy="5040312"/>
          </a:xfrm>
        </p:spPr>
        <p:txBody>
          <a:bodyPr/>
          <a:lstStyle/>
          <a:p>
            <a:pPr marL="0" indent="0">
              <a:buNone/>
            </a:pPr>
            <a:r>
              <a:rPr lang="en-US" sz="2400" dirty="0"/>
              <a:t>There are several social processes that might influence peer feedback. </a:t>
            </a:r>
          </a:p>
          <a:p>
            <a:r>
              <a:rPr lang="en-US" sz="2000" dirty="0"/>
              <a:t>Friendship, animosity or other power relations can have an impact on this kind of interaction. </a:t>
            </a:r>
          </a:p>
          <a:p>
            <a:r>
              <a:rPr lang="en-US" sz="2000" dirty="0"/>
              <a:t>Students aren’t always happy to jump to the opportunity to give peer feedback. </a:t>
            </a:r>
          </a:p>
          <a:p>
            <a:r>
              <a:rPr lang="en-US" sz="2000" dirty="0"/>
              <a:t>They might feel that it is the teacher's job </a:t>
            </a:r>
          </a:p>
          <a:p>
            <a:r>
              <a:rPr lang="en-US" sz="2000" dirty="0"/>
              <a:t>or they think they do not have the abilities to assess the work of their colleagues. </a:t>
            </a:r>
          </a:p>
          <a:p>
            <a:r>
              <a:rPr lang="en-US" sz="2000" dirty="0"/>
              <a:t>Students also often doubt whether their peers are able to give them feedback </a:t>
            </a:r>
          </a:p>
          <a:p>
            <a:pPr marL="0" indent="0">
              <a:buNone/>
            </a:pPr>
            <a:r>
              <a:rPr lang="en-US" sz="2400" dirty="0"/>
              <a:t>Following guidelines on giving feedback will help students </a:t>
            </a:r>
            <a:r>
              <a:rPr lang="en-US" sz="2400" dirty="0" err="1"/>
              <a:t>familiarise</a:t>
            </a:r>
            <a:r>
              <a:rPr lang="en-US" sz="2400" dirty="0"/>
              <a:t> with it. </a:t>
            </a:r>
          </a:p>
        </p:txBody>
      </p:sp>
    </p:spTree>
    <p:extLst>
      <p:ext uri="{BB962C8B-B14F-4D97-AF65-F5344CB8AC3E}">
        <p14:creationId xmlns:p14="http://schemas.microsoft.com/office/powerpoint/2010/main" val="30953274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457200" y="274638"/>
            <a:ext cx="8229600" cy="634082"/>
          </a:xfrm>
        </p:spPr>
        <p:txBody>
          <a:bodyPr/>
          <a:lstStyle/>
          <a:p>
            <a:pPr>
              <a:defRPr/>
            </a:pPr>
            <a:r>
              <a:rPr lang="en-US" altLang="en-US" sz="3200" b="1" dirty="0"/>
              <a:t>Why peer feedback is so valuable</a:t>
            </a:r>
            <a:endParaRPr lang="en-GB" altLang="en-US" sz="3200" b="1" dirty="0"/>
          </a:p>
        </p:txBody>
      </p:sp>
      <p:sp>
        <p:nvSpPr>
          <p:cNvPr id="10243" name="Content Placeholder 2"/>
          <p:cNvSpPr>
            <a:spLocks noGrp="1"/>
          </p:cNvSpPr>
          <p:nvPr>
            <p:ph idx="1"/>
          </p:nvPr>
        </p:nvSpPr>
        <p:spPr>
          <a:xfrm>
            <a:off x="406400" y="980728"/>
            <a:ext cx="8280400" cy="5040312"/>
          </a:xfrm>
        </p:spPr>
        <p:txBody>
          <a:bodyPr/>
          <a:lstStyle/>
          <a:p>
            <a:r>
              <a:rPr lang="en-US" sz="2400" dirty="0"/>
              <a:t>Peer feedback is used to learn from each other and is not about giving criticism. It’s better to start with positive comments to earn trust so that giving less positive feedback will better be received.</a:t>
            </a:r>
          </a:p>
          <a:p>
            <a:r>
              <a:rPr lang="en-US" sz="2400" dirty="0"/>
              <a:t>Peer feedback is something students will be confronted with in the future. Through peer feedback they develop social and communicative skills such as how to:</a:t>
            </a:r>
          </a:p>
          <a:p>
            <a:pPr lvl="1"/>
            <a:r>
              <a:rPr lang="en-US" sz="2000" dirty="0"/>
              <a:t>Negotiate diplomatically,</a:t>
            </a:r>
          </a:p>
          <a:p>
            <a:pPr lvl="1"/>
            <a:r>
              <a:rPr lang="en-US" sz="2000" dirty="0"/>
              <a:t>Function in a group of equals,</a:t>
            </a:r>
          </a:p>
          <a:p>
            <a:pPr lvl="1"/>
            <a:r>
              <a:rPr lang="en-US" sz="2000" dirty="0"/>
              <a:t>Give and accept criticism,</a:t>
            </a:r>
          </a:p>
          <a:p>
            <a:pPr lvl="1"/>
            <a:r>
              <a:rPr lang="en-US" sz="2000" dirty="0"/>
              <a:t>Justify or support their point of view,</a:t>
            </a:r>
          </a:p>
          <a:p>
            <a:pPr lvl="1"/>
            <a:r>
              <a:rPr lang="en-US" sz="2000" dirty="0"/>
              <a:t>Refuse or refute suggestions.</a:t>
            </a:r>
          </a:p>
        </p:txBody>
      </p:sp>
    </p:spTree>
    <p:extLst>
      <p:ext uri="{BB962C8B-B14F-4D97-AF65-F5344CB8AC3E}">
        <p14:creationId xmlns:p14="http://schemas.microsoft.com/office/powerpoint/2010/main" val="8325429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55047A-6963-4B91-8BDE-BA32FBAB8429}"/>
              </a:ext>
            </a:extLst>
          </p:cNvPr>
          <p:cNvSpPr>
            <a:spLocks noGrp="1"/>
          </p:cNvSpPr>
          <p:nvPr>
            <p:ph type="title"/>
          </p:nvPr>
        </p:nvSpPr>
        <p:spPr/>
        <p:txBody>
          <a:bodyPr/>
          <a:lstStyle/>
          <a:p>
            <a:r>
              <a:rPr lang="en-US" b="1" dirty="0"/>
              <a:t>References </a:t>
            </a:r>
            <a:endParaRPr lang="en-GB" b="1" dirty="0"/>
          </a:p>
        </p:txBody>
      </p:sp>
      <p:sp>
        <p:nvSpPr>
          <p:cNvPr id="3" name="Content Placeholder 2">
            <a:extLst>
              <a:ext uri="{FF2B5EF4-FFF2-40B4-BE49-F238E27FC236}">
                <a16:creationId xmlns:a16="http://schemas.microsoft.com/office/drawing/2014/main" id="{2DA1B7DC-0B87-48DB-BB98-11C7614232EF}"/>
              </a:ext>
            </a:extLst>
          </p:cNvPr>
          <p:cNvSpPr>
            <a:spLocks noGrp="1"/>
          </p:cNvSpPr>
          <p:nvPr>
            <p:ph idx="1"/>
          </p:nvPr>
        </p:nvSpPr>
        <p:spPr>
          <a:xfrm>
            <a:off x="424637" y="1403082"/>
            <a:ext cx="8229600" cy="3916363"/>
          </a:xfrm>
        </p:spPr>
        <p:txBody>
          <a:bodyPr/>
          <a:lstStyle/>
          <a:p>
            <a:r>
              <a:rPr lang="en-GB" sz="2000" dirty="0"/>
              <a:t>KU LEUVEN (2020) ‘Peer feedback’  </a:t>
            </a:r>
            <a:r>
              <a:rPr lang="en-GB" sz="2000" dirty="0">
                <a:hlinkClick r:id="rId2"/>
              </a:rPr>
              <a:t>https://www.kuleuven.be/english/education/teaching-tips/feedback/peer-feedback</a:t>
            </a:r>
            <a:r>
              <a:rPr lang="en-GB" sz="2000" dirty="0"/>
              <a:t> </a:t>
            </a:r>
            <a:r>
              <a:rPr lang="en-GB" sz="2000"/>
              <a:t>(accessed 27.11.2020) </a:t>
            </a:r>
            <a:endParaRPr lang="en-GB" sz="2000" dirty="0"/>
          </a:p>
          <a:p>
            <a:endParaRPr lang="en-GB" sz="2000" dirty="0"/>
          </a:p>
          <a:p>
            <a:endParaRPr lang="en-GB" dirty="0"/>
          </a:p>
        </p:txBody>
      </p:sp>
      <p:sp>
        <p:nvSpPr>
          <p:cNvPr id="4" name="Date Placeholder 3">
            <a:extLst>
              <a:ext uri="{FF2B5EF4-FFF2-40B4-BE49-F238E27FC236}">
                <a16:creationId xmlns:a16="http://schemas.microsoft.com/office/drawing/2014/main" id="{02FFEAC6-57E0-42AE-A896-D552FD673253}"/>
              </a:ext>
            </a:extLst>
          </p:cNvPr>
          <p:cNvSpPr>
            <a:spLocks noGrp="1"/>
          </p:cNvSpPr>
          <p:nvPr>
            <p:ph type="dt" sz="half" idx="10"/>
          </p:nvPr>
        </p:nvSpPr>
        <p:spPr/>
        <p:txBody>
          <a:bodyPr/>
          <a:lstStyle/>
          <a:p>
            <a:pPr>
              <a:defRPr/>
            </a:pPr>
            <a:fld id="{CDF502AA-C8CB-4132-B592-CA60B7C38ACE}" type="datetime1">
              <a:rPr lang="en-GB" smtClean="0"/>
              <a:pPr>
                <a:defRPr/>
              </a:pPr>
              <a:t>27/11/2020</a:t>
            </a:fld>
            <a:endParaRPr lang="en-GB"/>
          </a:p>
        </p:txBody>
      </p:sp>
    </p:spTree>
    <p:extLst>
      <p:ext uri="{BB962C8B-B14F-4D97-AF65-F5344CB8AC3E}">
        <p14:creationId xmlns:p14="http://schemas.microsoft.com/office/powerpoint/2010/main" val="2383721350"/>
      </p:ext>
    </p:extLst>
  </p:cSld>
  <p:clrMapOvr>
    <a:masterClrMapping/>
  </p:clrMapOvr>
</p:sld>
</file>

<file path=ppt/theme/theme1.xml><?xml version="1.0" encoding="utf-8"?>
<a:theme xmlns:a="http://schemas.openxmlformats.org/drawingml/2006/main" name="1_20140311PresentationUWTSDTemplate">
  <a:themeElements>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1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0140311PresentationUWTSDTemplate">
  <a:themeElements>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20140311PresentationUWTSDTemplate">
  <a:themeElements>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PPT Template</Template>
  <TotalTime>14228</TotalTime>
  <Words>566</Words>
  <Application>Microsoft Office PowerPoint</Application>
  <PresentationFormat>On-screen Show (4:3)</PresentationFormat>
  <Paragraphs>44</Paragraphs>
  <Slides>9</Slides>
  <Notes>0</Notes>
  <HiddenSlides>0</HiddenSlides>
  <MMClips>0</MMClips>
  <ScaleCrop>false</ScaleCrop>
  <HeadingPairs>
    <vt:vector size="6" baseType="variant">
      <vt:variant>
        <vt:lpstr>Fonts Used</vt:lpstr>
      </vt:variant>
      <vt:variant>
        <vt:i4>3</vt:i4>
      </vt:variant>
      <vt:variant>
        <vt:lpstr>Theme</vt:lpstr>
      </vt:variant>
      <vt:variant>
        <vt:i4>3</vt:i4>
      </vt:variant>
      <vt:variant>
        <vt:lpstr>Slide Titles</vt:lpstr>
      </vt:variant>
      <vt:variant>
        <vt:i4>9</vt:i4>
      </vt:variant>
    </vt:vector>
  </HeadingPairs>
  <TitlesOfParts>
    <vt:vector size="15" baseType="lpstr">
      <vt:lpstr>Arial</vt:lpstr>
      <vt:lpstr>Calibri</vt:lpstr>
      <vt:lpstr>Myriad Pro</vt:lpstr>
      <vt:lpstr>1_20140311PresentationUWTSDTemplate</vt:lpstr>
      <vt:lpstr>20140311PresentationUWTSDTemplate</vt:lpstr>
      <vt:lpstr>2_20140311PresentationUWTSDTemplate</vt:lpstr>
      <vt:lpstr> BMSW4001 Academic and Employability Skills (ACE)  </vt:lpstr>
      <vt:lpstr>What is peer feedback?</vt:lpstr>
      <vt:lpstr>Why use peer feedback?</vt:lpstr>
      <vt:lpstr>An equal is a partner</vt:lpstr>
      <vt:lpstr>Learn to assess</vt:lpstr>
      <vt:lpstr>Learn to assess</vt:lpstr>
      <vt:lpstr>Pitfalls and obstacles</vt:lpstr>
      <vt:lpstr>Why peer feedback is so valuable</vt:lpstr>
      <vt:lpstr>References </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Employability Session 1</dc:title>
  <dc:creator>Bob Wilson</dc:creator>
  <cp:lastModifiedBy>Sylvia Hoffmann</cp:lastModifiedBy>
  <cp:revision>377</cp:revision>
  <dcterms:created xsi:type="dcterms:W3CDTF">2012-10-20T16:04:33Z</dcterms:created>
  <dcterms:modified xsi:type="dcterms:W3CDTF">2020-11-27T16:40:07Z</dcterms:modified>
</cp:coreProperties>
</file>