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8" r:id="rId2"/>
    <p:sldId id="261" r:id="rId3"/>
    <p:sldId id="262" r:id="rId4"/>
    <p:sldId id="263" r:id="rId5"/>
    <p:sldId id="265" r:id="rId6"/>
    <p:sldId id="266" r:id="rId7"/>
    <p:sldId id="264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 horzBarState="maximized">
    <p:restoredLeft sz="16014" autoAdjust="0"/>
    <p:restoredTop sz="94660"/>
  </p:normalViewPr>
  <p:slideViewPr>
    <p:cSldViewPr snapToGrid="0">
      <p:cViewPr varScale="1">
        <p:scale>
          <a:sx n="87" d="100"/>
          <a:sy n="87" d="100"/>
        </p:scale>
        <p:origin x="96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4" d="100"/>
          <a:sy n="64" d="100"/>
        </p:scale>
        <p:origin x="2742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113B9-2F34-4A88-B22F-1C77C06231DD}" type="datetimeFigureOut">
              <a:rPr lang="en-GB" smtClean="0"/>
              <a:t>14/02/2017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141E01-B125-4E77-BFD6-9446AD0869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28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48C381-C703-42C6-A0EA-FD9DC9278402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8686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301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920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2313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835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1221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05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5460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5510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141E01-B125-4E77-BFD6-9446AD0869C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2657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03AD0-2C12-4425-8A70-0FC44DB503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7318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03AD0-2C12-4425-8A70-0FC44DB503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011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03AD0-2C12-4425-8A70-0FC44DB503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0135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03AD0-2C12-4425-8A70-0FC44DB503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617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 smtClean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03AD0-2C12-4425-8A70-0FC44DB503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3442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03AD0-2C12-4425-8A70-0FC44DB503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462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>
                <a:effectLst/>
              </a:rPr>
              <a:t>Holland and Samuel, 2009 The search and detection of human remains in eds. </a:t>
            </a:r>
            <a:r>
              <a:rPr lang="en-GB" sz="1200" dirty="0" err="1" smtClean="0">
                <a:effectLst/>
              </a:rPr>
              <a:t>Blau</a:t>
            </a:r>
            <a:r>
              <a:rPr lang="en-GB" sz="1200" dirty="0" smtClean="0">
                <a:effectLst/>
              </a:rPr>
              <a:t> and </a:t>
            </a:r>
            <a:r>
              <a:rPr lang="en-GB" sz="1200" dirty="0" err="1" smtClean="0">
                <a:effectLst/>
              </a:rPr>
              <a:t>Ubelaker</a:t>
            </a:r>
            <a:r>
              <a:rPr lang="en-GB" sz="1200" dirty="0" smtClean="0">
                <a:effectLst/>
              </a:rPr>
              <a:t>, 2009 Handbook of Forensic Anthropology and Archaeology WAC: Research Handbooks in </a:t>
            </a:r>
            <a:r>
              <a:rPr lang="en-GB" sz="1200" dirty="0" smtClean="0">
                <a:effectLst/>
              </a:rPr>
              <a:t>Archaeology </a:t>
            </a:r>
            <a:r>
              <a:rPr lang="en-GB" sz="1200" dirty="0" smtClean="0">
                <a:effectLst/>
              </a:rPr>
              <a:t>West Coast Press, California</a:t>
            </a:r>
            <a:r>
              <a:rPr lang="en-GB" sz="1200" dirty="0" smtClean="0">
                <a:effectLst/>
              </a:rPr>
              <a:t>.</a:t>
            </a:r>
          </a:p>
          <a:p>
            <a:endParaRPr lang="en-GB" dirty="0"/>
          </a:p>
          <a:p>
            <a:r>
              <a:rPr lang="en-GB" sz="1200" dirty="0" smtClean="0">
                <a:effectLst/>
              </a:rPr>
              <a:t/>
            </a:r>
            <a:br>
              <a:rPr lang="en-GB" sz="1200" dirty="0" smtClean="0">
                <a:effectLst/>
              </a:rPr>
            </a:br>
            <a:r>
              <a:rPr lang="en-GB" sz="1200" dirty="0" smtClean="0">
                <a:effectLst/>
              </a:rPr>
              <a:t/>
            </a:r>
            <a:br>
              <a:rPr lang="en-GB" sz="1200" dirty="0" smtClean="0">
                <a:effectLst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603AD0-2C12-4425-8A70-0FC44DB503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585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061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990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505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95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250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083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101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927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634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949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21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D846A-E79E-4D28-8BB2-87852E9C933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14/02/2017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AA7CF-4EBC-4EE9-9013-67B9AC392521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40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://journals.plos.org/plosone/article?id=10.1371/journal.pone.0049153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Taphonomy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Death, Decay and Disarticulation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Bioarchaeology</a:t>
            </a:r>
            <a:r>
              <a:rPr lang="en-GB" dirty="0" smtClean="0"/>
              <a:t> and Forensics</a:t>
            </a:r>
          </a:p>
        </p:txBody>
      </p:sp>
    </p:spTree>
    <p:extLst>
      <p:ext uri="{BB962C8B-B14F-4D97-AF65-F5344CB8AC3E}">
        <p14:creationId xmlns:p14="http://schemas.microsoft.com/office/powerpoint/2010/main" val="1638997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095" y="66305"/>
            <a:ext cx="4166202" cy="679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63415" y="246528"/>
            <a:ext cx="2790093" cy="1070165"/>
          </a:xfrm>
          <a:noFill/>
          <a:ln/>
        </p:spPr>
        <p:txBody>
          <a:bodyPr wrap="square">
            <a:spAutoFit/>
          </a:bodyPr>
          <a:lstStyle/>
          <a:p>
            <a:pPr marL="0" indent="0" algn="ctr">
              <a:spcBef>
                <a:spcPct val="0"/>
              </a:spcBef>
              <a:buNone/>
            </a:pPr>
            <a:r>
              <a:rPr lang="en-US" altLang="en-US" sz="1412" b="1" dirty="0">
                <a:solidFill>
                  <a:schemeClr val="tx2"/>
                </a:solidFill>
              </a:rPr>
              <a:t>Figure 2. Representative images of the 5 damage types expressed in </a:t>
            </a:r>
            <a:r>
              <a:rPr lang="en-US" altLang="en-US" sz="1412" b="1" dirty="0" err="1">
                <a:solidFill>
                  <a:schemeClr val="tx2"/>
                </a:solidFill>
              </a:rPr>
              <a:t>Deltoidospora</a:t>
            </a:r>
            <a:r>
              <a:rPr lang="en-US" altLang="en-US" sz="1412" b="1" dirty="0">
                <a:solidFill>
                  <a:schemeClr val="tx2"/>
                </a:solidFill>
              </a:rPr>
              <a:t> (4A–E), </a:t>
            </a:r>
            <a:r>
              <a:rPr lang="en-US" altLang="en-US" sz="1412" b="1" dirty="0" err="1">
                <a:solidFill>
                  <a:schemeClr val="tx2"/>
                </a:solidFill>
              </a:rPr>
              <a:t>Baculatisporites</a:t>
            </a:r>
            <a:r>
              <a:rPr lang="en-US" altLang="en-US" sz="1412" b="1" dirty="0">
                <a:solidFill>
                  <a:schemeClr val="tx2"/>
                </a:solidFill>
              </a:rPr>
              <a:t> (4F–J) and </a:t>
            </a:r>
            <a:r>
              <a:rPr lang="en-US" altLang="en-US" sz="1412" b="1" dirty="0" err="1">
                <a:solidFill>
                  <a:schemeClr val="tx2"/>
                </a:solidFill>
              </a:rPr>
              <a:t>Uvaesporites</a:t>
            </a:r>
            <a:r>
              <a:rPr lang="en-US" altLang="en-US" sz="1412" b="1" dirty="0">
                <a:solidFill>
                  <a:schemeClr val="tx2"/>
                </a:solidFill>
              </a:rPr>
              <a:t> (4K–O).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17232" y="5748618"/>
            <a:ext cx="3880337" cy="1233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1" hangingPunct="1"/>
            <a:r>
              <a:rPr lang="en-US" altLang="en-US" sz="1059" dirty="0" err="1"/>
              <a:t>Mander</a:t>
            </a:r>
            <a:r>
              <a:rPr lang="en-US" altLang="en-US" sz="1059" dirty="0"/>
              <a:t> L, </a:t>
            </a:r>
            <a:r>
              <a:rPr lang="en-US" altLang="en-US" sz="1059" dirty="0" err="1"/>
              <a:t>Wesseln</a:t>
            </a:r>
            <a:r>
              <a:rPr lang="en-US" altLang="en-US" sz="1059" dirty="0"/>
              <a:t> CJ, </a:t>
            </a:r>
            <a:r>
              <a:rPr lang="en-US" altLang="en-US" sz="1059" dirty="0" err="1"/>
              <a:t>McElwain</a:t>
            </a:r>
            <a:r>
              <a:rPr lang="en-US" altLang="en-US" sz="1059" dirty="0"/>
              <a:t> JC, </a:t>
            </a:r>
            <a:r>
              <a:rPr lang="en-US" altLang="en-US" sz="1059" dirty="0" err="1"/>
              <a:t>Punyasena</a:t>
            </a:r>
            <a:r>
              <a:rPr lang="en-US" altLang="en-US" sz="1059" dirty="0"/>
              <a:t> SW (2012) Tracking </a:t>
            </a:r>
            <a:r>
              <a:rPr lang="en-US" altLang="en-US" sz="1059" dirty="0" err="1"/>
              <a:t>Taphonomic</a:t>
            </a:r>
            <a:r>
              <a:rPr lang="en-US" altLang="en-US" sz="1059" dirty="0"/>
              <a:t> Regimes Using Chemical and Mechanical Damage of Pollen and Spores: An Example from the Triassic–Jurassic Mass Extinction. PLOS ONE 7(11): e49153. doi:10.1371/journal.pone.0049153</a:t>
            </a:r>
          </a:p>
          <a:p>
            <a:pPr eaLnBrk="1" hangingPunct="1"/>
            <a:r>
              <a:rPr lang="en-US" altLang="en-US" sz="1059" dirty="0">
                <a:hlinkClick r:id="rId4"/>
              </a:rPr>
              <a:t>http://journals.plos.org/plosone/article?id=10.1371/journal.pone.0049153</a:t>
            </a:r>
            <a:endParaRPr lang="en-US" altLang="en-US" sz="1059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238" y="3524801"/>
            <a:ext cx="2140324" cy="649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269662" y="2203939"/>
            <a:ext cx="253219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Each view shows a change in the </a:t>
            </a:r>
            <a:r>
              <a:rPr lang="en-GB" dirty="0" err="1" smtClean="0"/>
              <a:t>taphonomic</a:t>
            </a:r>
            <a:r>
              <a:rPr lang="en-GB" dirty="0" smtClean="0"/>
              <a:t> history of the pollen grain </a:t>
            </a:r>
          </a:p>
          <a:p>
            <a:endParaRPr lang="en-GB" dirty="0"/>
          </a:p>
          <a:p>
            <a:r>
              <a:rPr lang="en-GB" dirty="0" smtClean="0"/>
              <a:t>I have no idea what they tell us – what they mean</a:t>
            </a:r>
          </a:p>
          <a:p>
            <a:endParaRPr lang="en-GB" dirty="0"/>
          </a:p>
          <a:p>
            <a:r>
              <a:rPr lang="en-GB" dirty="0" smtClean="0"/>
              <a:t>this is for the for the </a:t>
            </a:r>
            <a:r>
              <a:rPr lang="en-GB" dirty="0" err="1" smtClean="0"/>
              <a:t>palynologist</a:t>
            </a:r>
            <a:r>
              <a:rPr lang="en-GB" dirty="0" smtClean="0"/>
              <a:t> to say…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664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Taphonomy</a:t>
            </a:r>
            <a:r>
              <a:rPr lang="en-GB" dirty="0" smtClean="0"/>
              <a:t> and experimentation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231" y="2004646"/>
            <a:ext cx="5344902" cy="419574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096000" y="3001640"/>
            <a:ext cx="6096000" cy="276998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LESCINSKY, L.H., EDINGER E. and RISK, M.J. 2012</a:t>
            </a:r>
            <a:endParaRPr lang="en-GB" dirty="0"/>
          </a:p>
          <a:p>
            <a:endParaRPr lang="en-GB" dirty="0" smtClean="0">
              <a:effectLst/>
              <a:latin typeface="Times New Roman" panose="02020603050405020304" pitchFamily="18" charset="0"/>
            </a:endParaRPr>
          </a:p>
          <a:p>
            <a:r>
              <a:rPr lang="en-GB" dirty="0" smtClean="0">
                <a:effectLst/>
                <a:latin typeface="Times New Roman" panose="02020603050405020304" pitchFamily="18" charset="0"/>
              </a:rPr>
              <a:t>Mollusc Shell Encrustation and </a:t>
            </a:r>
            <a:r>
              <a:rPr lang="en-GB" dirty="0" err="1" smtClean="0">
                <a:effectLst/>
                <a:latin typeface="Times New Roman" panose="02020603050405020304" pitchFamily="18" charset="0"/>
              </a:rPr>
              <a:t>Bioerosion</a:t>
            </a:r>
            <a:r>
              <a:rPr lang="en-GB" dirty="0" smtClean="0">
                <a:effectLst/>
                <a:latin typeface="Times New Roman" panose="02020603050405020304" pitchFamily="18" charset="0"/>
              </a:rPr>
              <a:t> Rates in a</a:t>
            </a:r>
          </a:p>
          <a:p>
            <a:r>
              <a:rPr lang="en-GB" dirty="0" smtClean="0">
                <a:effectLst/>
                <a:latin typeface="Times New Roman" panose="02020603050405020304" pitchFamily="18" charset="0"/>
              </a:rPr>
              <a:t>Modern </a:t>
            </a:r>
            <a:r>
              <a:rPr lang="en-GB" dirty="0" err="1" smtClean="0">
                <a:effectLst/>
                <a:latin typeface="Times New Roman" panose="02020603050405020304" pitchFamily="18" charset="0"/>
              </a:rPr>
              <a:t>Epeiric</a:t>
            </a:r>
            <a:r>
              <a:rPr lang="en-GB" dirty="0" smtClean="0">
                <a:effectLst/>
                <a:latin typeface="Times New Roman" panose="02020603050405020304" pitchFamily="18" charset="0"/>
              </a:rPr>
              <a:t> Sea: </a:t>
            </a:r>
            <a:r>
              <a:rPr lang="en-GB" dirty="0" err="1" smtClean="0">
                <a:effectLst/>
                <a:latin typeface="Times New Roman" panose="02020603050405020304" pitchFamily="18" charset="0"/>
              </a:rPr>
              <a:t>Taphonomy</a:t>
            </a:r>
            <a:r>
              <a:rPr lang="en-GB" dirty="0" smtClean="0">
                <a:effectLst/>
                <a:latin typeface="Times New Roman" panose="02020603050405020304" pitchFamily="18" charset="0"/>
              </a:rPr>
              <a:t> Experiments in the Java</a:t>
            </a:r>
          </a:p>
          <a:p>
            <a:r>
              <a:rPr lang="en-GB" dirty="0" smtClean="0">
                <a:effectLst/>
                <a:latin typeface="Times New Roman" panose="02020603050405020304" pitchFamily="18" charset="0"/>
              </a:rPr>
              <a:t>Sea, Indonesia</a:t>
            </a:r>
          </a:p>
          <a:p>
            <a:endParaRPr lang="en-GB" dirty="0">
              <a:latin typeface="Times New Roman" panose="02020603050405020304" pitchFamily="18" charset="0"/>
            </a:endParaRPr>
          </a:p>
          <a:p>
            <a:r>
              <a:rPr lang="en-GB" sz="1600" dirty="0" smtClean="0">
                <a:effectLst/>
                <a:latin typeface="Arial" panose="020B0604020202020204" pitchFamily="34" charset="0"/>
              </a:rPr>
              <a:t>RESEARCH REPORTS</a:t>
            </a:r>
          </a:p>
          <a:p>
            <a:r>
              <a:rPr lang="en-GB" sz="1600" dirty="0" smtClean="0">
                <a:effectLst/>
                <a:latin typeface="Arial" panose="020B0604020202020204" pitchFamily="34" charset="0"/>
              </a:rPr>
              <a:t>SEPM (Society for Sedimentary Geology)</a:t>
            </a:r>
          </a:p>
          <a:p>
            <a:r>
              <a:rPr lang="en-GB" sz="1600" dirty="0" smtClean="0">
                <a:effectLst/>
                <a:latin typeface="Arial" panose="020B0604020202020204" pitchFamily="34" charset="0"/>
              </a:rPr>
              <a:t>0883-1351/01/0017-0171/$3.00</a:t>
            </a:r>
          </a:p>
          <a:p>
            <a:endParaRPr lang="en-GB" dirty="0"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6179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William Marvin Bass III, and the Body Farm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646" y="1690688"/>
            <a:ext cx="9050215" cy="5090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783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8985" y="443191"/>
            <a:ext cx="9276126" cy="6168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954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6431" y="852854"/>
            <a:ext cx="9612923" cy="5407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279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1" y="517646"/>
            <a:ext cx="8909538" cy="5958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069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1940" y="863060"/>
            <a:ext cx="7064962" cy="571462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804031" y="1873712"/>
            <a:ext cx="282526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Pigs have a remarkable similarity to humans – in SOME respects.</a:t>
            </a:r>
          </a:p>
          <a:p>
            <a:endParaRPr lang="en-GB" dirty="0"/>
          </a:p>
          <a:p>
            <a:r>
              <a:rPr lang="en-GB" dirty="0" smtClean="0"/>
              <a:t>Physiognomy</a:t>
            </a:r>
            <a:r>
              <a:rPr lang="en-GB" dirty="0"/>
              <a:t>, we have pale skin and eyes, heavy eyelashes, hairless skin, thick layer of subcutaneous fat, we are both omnivores, pig valves are used in heat transplant surgery - not without rejection complications... </a:t>
            </a:r>
          </a:p>
        </p:txBody>
      </p:sp>
    </p:spTree>
    <p:extLst>
      <p:ext uri="{BB962C8B-B14F-4D97-AF65-F5344CB8AC3E}">
        <p14:creationId xmlns:p14="http://schemas.microsoft.com/office/powerpoint/2010/main" val="3586541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897" y="1109662"/>
            <a:ext cx="2409825" cy="18954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5555" y="3766038"/>
            <a:ext cx="3048000" cy="21717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8113" y="652829"/>
            <a:ext cx="3322885" cy="24889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00029" y="652829"/>
            <a:ext cx="4404091" cy="52849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797" y="3666391"/>
            <a:ext cx="2878329" cy="2195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818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4031" y="559776"/>
            <a:ext cx="7620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523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outlook.office365.com/owa/service.svc/s/GetFileAttachment?id=AAMkAGVjN2RlYjdmLWQ2ZWYtNGI1Yi1iYzQyLWNhYzhmNTgxZjQxZgBGAAAAAAD3Nk9rsmDgRqsuP6%2FXA2ZZBwCFBA93I1kETL0wPYK%2FkTpOAAAAAAEMAACFBA93I1kETL0wPYK%2FkTpOAABxvW25AAABEgAQAB%2F9N%2FXgjPVMrVccxvtVW5o%3D&amp;isImagePreview=True&amp;X-OWA-CANARY=xlOremcwR0avnsK6N3ywgpKxBeqsLtIIJaWD73VjWIgiZXypdoacBZ0I-tHAC25Kfqa4XFbN9ck."/>
          <p:cNvSpPr>
            <a:spLocks noChangeAspect="1" noChangeArrowheads="1"/>
          </p:cNvSpPr>
          <p:nvPr/>
        </p:nvSpPr>
        <p:spPr bwMode="auto">
          <a:xfrm>
            <a:off x="1587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37" r="10377"/>
          <a:stretch/>
        </p:blipFill>
        <p:spPr bwMode="auto">
          <a:xfrm>
            <a:off x="1242864" y="15876"/>
            <a:ext cx="9960527" cy="684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784188" y="168275"/>
            <a:ext cx="6419203" cy="1325563"/>
          </a:xfrm>
        </p:spPr>
        <p:txBody>
          <a:bodyPr/>
          <a:lstStyle/>
          <a:p>
            <a:r>
              <a:rPr lang="en-GB" dirty="0" smtClean="0"/>
              <a:t>Archaeology and the Law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811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60" y="1628800"/>
            <a:ext cx="590550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847528" y="5314975"/>
            <a:ext cx="57606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See Hunter, in Hunter, Roberts and Martin Forensic Archaeology AND Hunter and Cox , 2005, Studies in Crime Routledgehttp://i.telegraph.co.uk/multimedia/archive/02266/19651017-police-mo_2266063b.jpg</a:t>
            </a:r>
          </a:p>
        </p:txBody>
      </p:sp>
      <p:pic>
        <p:nvPicPr>
          <p:cNvPr id="2052" name="Picture 4" descr="http://chrisukorg.files.wordpress.com/2012/05/moors-murder.jpg?w=6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168" y="2757745"/>
            <a:ext cx="2919936" cy="374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Moors Murders, 1966</a:t>
            </a:r>
            <a:br>
              <a:rPr lang="en-GB" dirty="0" smtClean="0"/>
            </a:br>
            <a:r>
              <a:rPr lang="en-GB" dirty="0" err="1" smtClean="0"/>
              <a:t>Saddleworth</a:t>
            </a:r>
            <a:r>
              <a:rPr lang="en-GB" dirty="0" smtClean="0"/>
              <a:t> Moor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122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 descr="https://outlook.office365.com/owa/service.svc/s/GetFileAttachment?id=AAMkAGVjN2RlYjdmLWQ2ZWYtNGI1Yi1iYzQyLWNhYzhmNTgxZjQxZgBGAAAAAAD3Nk9rsmDgRqsuP6%2FXA2ZZBwCFBA93I1kETL0wPYK%2FkTpOAAAAAAEMAACFBA93I1kETL0wPYK%2FkTpOAABxvW26AAABEgAQAIY6y3Mw%2F59BsEkws3qGDbE%3D&amp;isImagePreview=True&amp;X-OWA-CANARY=_QRA8oHaRUWH_zNHshhU0TzTcYmsLtIIsLwtHPnWh8EYbHNEHzCo726o-FU9DuVuNveocfUG1WA."/>
          <p:cNvSpPr>
            <a:spLocks noChangeAspect="1" noChangeArrowheads="1"/>
          </p:cNvSpPr>
          <p:nvPr/>
        </p:nvSpPr>
        <p:spPr bwMode="auto">
          <a:xfrm>
            <a:off x="1587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912" y="620688"/>
            <a:ext cx="7591425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39901" y="5946505"/>
            <a:ext cx="8407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message very visible as Myra was taken for cremation in 2002 over 35 years  later in Cambridge</a:t>
            </a:r>
          </a:p>
        </p:txBody>
      </p:sp>
    </p:spTree>
    <p:extLst>
      <p:ext uri="{BB962C8B-B14F-4D97-AF65-F5344CB8AC3E}">
        <p14:creationId xmlns:p14="http://schemas.microsoft.com/office/powerpoint/2010/main" val="3460642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36964"/>
            <a:ext cx="5940152" cy="6967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660703" y="908721"/>
            <a:ext cx="3007297" cy="4693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Recovery of remains is often more about ‘closure’ not revenge  or retribution.</a:t>
            </a:r>
          </a:p>
          <a:p>
            <a:endParaRPr lang="en-GB" sz="2400" dirty="0"/>
          </a:p>
          <a:p>
            <a:r>
              <a:rPr lang="en-GB" sz="2400" dirty="0"/>
              <a:t>For Winnie Johnson mother of Keith Bennett, in 1995, just to find him was what she wanted.</a:t>
            </a:r>
          </a:p>
          <a:p>
            <a:endParaRPr lang="en-GB" sz="2400" dirty="0"/>
          </a:p>
          <a:p>
            <a:r>
              <a:rPr lang="en-GB" sz="1100" dirty="0"/>
              <a:t>Picture: Kevin Holt / Daily Mail / Rex Features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729602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576" y="1700808"/>
            <a:ext cx="603885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775520" y="6093297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http://www.dailymail.co.uk/news/article-2766495/Serial-killer-Dennis-Nilsen-brands-creative-psychopath-overwhelming-desire-kill-letter.html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Dennis Nilsen, 1978-83</a:t>
            </a:r>
            <a:br>
              <a:rPr lang="en-GB" dirty="0" smtClean="0"/>
            </a:br>
            <a:r>
              <a:rPr lang="en-GB" dirty="0" err="1" smtClean="0"/>
              <a:t>Muswell</a:t>
            </a:r>
            <a:r>
              <a:rPr lang="en-GB" dirty="0" smtClean="0"/>
              <a:t> Hill Murderer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491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2D8D1E0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0"/>
            <a:ext cx="2876239" cy="43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1" name="Picture 3" descr="78E9B66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684" y="2349500"/>
            <a:ext cx="5322888" cy="395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4841084" y="405555"/>
            <a:ext cx="5617319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sz="2400" dirty="0"/>
              <a:t>Both slides show the excavation of burial sites by the police (could have been the Wests?) and below, </a:t>
            </a:r>
            <a:r>
              <a:rPr lang="en-GB" altLang="en-US" sz="2400" dirty="0" err="1"/>
              <a:t>Muswell</a:t>
            </a:r>
            <a:r>
              <a:rPr lang="en-GB" altLang="en-US" sz="2400" dirty="0"/>
              <a:t> Hill Murder.  Although one looks more organised neither proved to be ideal. </a:t>
            </a:r>
            <a:endParaRPr lang="en-US" altLang="en-US" sz="2400" dirty="0"/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1971675" y="46005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>
              <a:latin typeface="Arial" pitchFamily="34" charset="0"/>
            </a:endParaRPr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1703388" y="6381751"/>
            <a:ext cx="18415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 sz="1000">
              <a:latin typeface="Comic Sans MS" pitchFamily="66" charset="0"/>
            </a:endParaRPr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1703389" y="6381751"/>
            <a:ext cx="47466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00">
                <a:latin typeface="Comic Sans MS" pitchFamily="66" charset="0"/>
              </a:rPr>
              <a:t>Images from Hunter 1997, Press Association and Yorkshire Post Newspapers</a:t>
            </a:r>
            <a:endParaRPr lang="en-US" altLang="en-US" sz="10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632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528" y="1484784"/>
            <a:ext cx="8424936" cy="5054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Close quarters search and recover</a:t>
            </a:r>
            <a:br>
              <a:rPr lang="en-GB" dirty="0" smtClean="0"/>
            </a:b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century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8759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</a:t>
            </a:r>
            <a:r>
              <a:rPr lang="en-GB" dirty="0" err="1" smtClean="0"/>
              <a:t>taphonomic</a:t>
            </a:r>
            <a:r>
              <a:rPr lang="en-GB" dirty="0" smtClean="0"/>
              <a:t> history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important features of your </a:t>
            </a:r>
            <a:r>
              <a:rPr lang="en-GB" dirty="0" err="1" smtClean="0"/>
              <a:t>taphonomic</a:t>
            </a:r>
            <a:r>
              <a:rPr lang="en-GB" dirty="0" smtClean="0"/>
              <a:t> setting?</a:t>
            </a:r>
          </a:p>
          <a:p>
            <a:r>
              <a:rPr lang="en-GB" dirty="0" smtClean="0"/>
              <a:t>What is it we would want to know or need to know?</a:t>
            </a:r>
          </a:p>
          <a:p>
            <a:r>
              <a:rPr lang="en-GB" dirty="0" smtClean="0"/>
              <a:t>What would you expect to find in your particular setting?</a:t>
            </a:r>
          </a:p>
          <a:p>
            <a:endParaRPr lang="en-GB" dirty="0"/>
          </a:p>
          <a:p>
            <a:r>
              <a:rPr lang="en-GB" dirty="0" smtClean="0"/>
              <a:t>Think about the difference, compare contrast to </a:t>
            </a:r>
            <a:r>
              <a:rPr lang="en-GB" smtClean="0"/>
              <a:t>other settings.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29974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476</Words>
  <Application>Microsoft Office PowerPoint</Application>
  <PresentationFormat>Widescreen</PresentationFormat>
  <Paragraphs>65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Comic Sans MS</vt:lpstr>
      <vt:lpstr>Times New Roman</vt:lpstr>
      <vt:lpstr>1_Office Theme</vt:lpstr>
      <vt:lpstr>    Taphonomy Death, Decay and Disarticulation  </vt:lpstr>
      <vt:lpstr>PowerPoint Presentation</vt:lpstr>
      <vt:lpstr>Taphonomy and experimentation</vt:lpstr>
      <vt:lpstr>William Marvin Bass III, and the Body Farm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Archaeology and the Law</vt:lpstr>
      <vt:lpstr>The Moors Murders, 1966 Saddleworth Moor</vt:lpstr>
      <vt:lpstr>PowerPoint Presentation</vt:lpstr>
      <vt:lpstr>PowerPoint Presentation</vt:lpstr>
      <vt:lpstr>Dennis Nilsen, 1978-83 Muswell Hill Murderer</vt:lpstr>
      <vt:lpstr>PowerPoint Presentation</vt:lpstr>
      <vt:lpstr>Close quarters search and recover 21st century style</vt:lpstr>
      <vt:lpstr>Building a taphonomic history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Taphonomy Death, Decay and Disarticulation</dc:title>
  <dc:creator>Ros Coard</dc:creator>
  <cp:lastModifiedBy>Ros Coard</cp:lastModifiedBy>
  <cp:revision>8</cp:revision>
  <cp:lastPrinted>2017-02-06T15:42:37Z</cp:lastPrinted>
  <dcterms:created xsi:type="dcterms:W3CDTF">2017-02-06T14:25:07Z</dcterms:created>
  <dcterms:modified xsi:type="dcterms:W3CDTF">2017-02-14T17:47:14Z</dcterms:modified>
</cp:coreProperties>
</file>