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1"/>
  </p:notesMasterIdLst>
  <p:sldIdLst>
    <p:sldId id="256" r:id="rId2"/>
    <p:sldId id="339" r:id="rId3"/>
    <p:sldId id="258" r:id="rId4"/>
    <p:sldId id="303" r:id="rId5"/>
    <p:sldId id="295" r:id="rId6"/>
    <p:sldId id="306" r:id="rId7"/>
    <p:sldId id="307" r:id="rId8"/>
    <p:sldId id="308" r:id="rId9"/>
    <p:sldId id="309" r:id="rId10"/>
    <p:sldId id="305" r:id="rId11"/>
    <p:sldId id="304" r:id="rId12"/>
    <p:sldId id="310" r:id="rId13"/>
    <p:sldId id="277" r:id="rId14"/>
    <p:sldId id="297" r:id="rId15"/>
    <p:sldId id="267" r:id="rId16"/>
    <p:sldId id="268" r:id="rId17"/>
    <p:sldId id="269" r:id="rId18"/>
    <p:sldId id="270" r:id="rId19"/>
    <p:sldId id="313" r:id="rId20"/>
    <p:sldId id="323" r:id="rId21"/>
    <p:sldId id="326" r:id="rId22"/>
    <p:sldId id="324" r:id="rId23"/>
    <p:sldId id="327" r:id="rId24"/>
    <p:sldId id="329" r:id="rId25"/>
    <p:sldId id="333" r:id="rId26"/>
    <p:sldId id="334" r:id="rId27"/>
    <p:sldId id="330" r:id="rId28"/>
    <p:sldId id="331" r:id="rId29"/>
    <p:sldId id="33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980FEB-9EDF-4471-BAA6-D04E59D982B2}" v="2" dt="2026-09-18T08:58:02.0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6101" autoAdjust="0"/>
  </p:normalViewPr>
  <p:slideViewPr>
    <p:cSldViewPr snapToGrid="0">
      <p:cViewPr varScale="1">
        <p:scale>
          <a:sx n="73" d="100"/>
          <a:sy n="73" d="100"/>
        </p:scale>
        <p:origin x="78" y="606"/>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9-18T08:59:50.327" v="671" actId="1076"/>
      <pc:docMkLst>
        <pc:docMk/>
      </pc:docMkLst>
      <pc:sldChg chg="addSp modSp mod">
        <pc:chgData name="Simona Ferraraccio" userId="c9694aeb-2f50-401b-8abf-67f8a7106701" providerId="ADAL" clId="{728671C3-614E-440E-8F04-5DA1EFA065FD}" dt="2026-08-25T14:33:47.810" v="585" actId="1076"/>
        <pc:sldMkLst>
          <pc:docMk/>
          <pc:sldMk cId="3437793998" sldId="258"/>
        </pc:sldMkLst>
        <pc:spChg chg="mod">
          <ac:chgData name="Simona Ferraraccio" userId="c9694aeb-2f50-401b-8abf-67f8a7106701" providerId="ADAL" clId="{728671C3-614E-440E-8F04-5DA1EFA065FD}" dt="2026-08-25T14:33:47.810" v="585" actId="1076"/>
          <ac:spMkLst>
            <pc:docMk/>
            <pc:sldMk cId="3437793998" sldId="258"/>
            <ac:spMk id="4" creationId="{799B7FCE-638C-CB8C-85F6-5AFB762CD011}"/>
          </ac:spMkLst>
        </pc:spChg>
        <pc:spChg chg="mod">
          <ac:chgData name="Simona Ferraraccio" userId="c9694aeb-2f50-401b-8abf-67f8a7106701" providerId="ADAL" clId="{728671C3-614E-440E-8F04-5DA1EFA065FD}" dt="2026-08-25T14:33:43.811" v="584" actId="1076"/>
          <ac:spMkLst>
            <pc:docMk/>
            <pc:sldMk cId="3437793998" sldId="258"/>
            <ac:spMk id="59" creationId="{2FAC0789-9889-8875-7B78-1BF24AA9C84A}"/>
          </ac:spMkLst>
        </pc:spChg>
        <pc:picChg chg="add ord">
          <ac:chgData name="Simona Ferraraccio" userId="c9694aeb-2f50-401b-8abf-67f8a7106701" providerId="ADAL" clId="{728671C3-614E-440E-8F04-5DA1EFA065FD}" dt="2026-08-25T14:29:57.967" v="486" actId="171"/>
          <ac:picMkLst>
            <pc:docMk/>
            <pc:sldMk cId="3437793998" sldId="258"/>
            <ac:picMk id="9" creationId="{3C3AA7AA-23AA-E7FD-05E9-E359B454BD9F}"/>
          </ac:picMkLst>
        </pc:picChg>
      </pc:sldChg>
      <pc:sldChg chg="addSp delSp modSp add mod setBg delDesignElem">
        <pc:chgData name="Simona Ferraraccio" userId="c9694aeb-2f50-401b-8abf-67f8a7106701" providerId="ADAL" clId="{728671C3-614E-440E-8F04-5DA1EFA065FD}" dt="2026-09-18T08:58:06.810" v="652" actId="1076"/>
        <pc:sldMkLst>
          <pc:docMk/>
          <pc:sldMk cId="2181074903" sldId="267"/>
        </pc:sldMkLst>
        <pc:spChg chg="mod">
          <ac:chgData name="Simona Ferraraccio" userId="c9694aeb-2f50-401b-8abf-67f8a7106701" providerId="ADAL" clId="{728671C3-614E-440E-8F04-5DA1EFA065FD}" dt="2026-09-18T08:57:15.253" v="640" actId="26606"/>
          <ac:spMkLst>
            <pc:docMk/>
            <pc:sldMk cId="2181074903" sldId="267"/>
            <ac:spMk id="2" creationId="{6BA6DCEA-DAE3-3AF9-B21F-1B87749785F0}"/>
          </ac:spMkLst>
        </pc:spChg>
        <pc:spChg chg="mod">
          <ac:chgData name="Simona Ferraraccio" userId="c9694aeb-2f50-401b-8abf-67f8a7106701" providerId="ADAL" clId="{728671C3-614E-440E-8F04-5DA1EFA065FD}" dt="2026-09-18T08:58:06.810" v="652" actId="1076"/>
          <ac:spMkLst>
            <pc:docMk/>
            <pc:sldMk cId="2181074903" sldId="267"/>
            <ac:spMk id="3" creationId="{E65A4EDD-AA60-190F-354E-98710FA9B827}"/>
          </ac:spMkLst>
        </pc:spChg>
        <pc:spChg chg="del mod">
          <ac:chgData name="Simona Ferraraccio" userId="c9694aeb-2f50-401b-8abf-67f8a7106701" providerId="ADAL" clId="{728671C3-614E-440E-8F04-5DA1EFA065FD}" dt="2026-09-18T08:57:35.072" v="651" actId="478"/>
          <ac:spMkLst>
            <pc:docMk/>
            <pc:sldMk cId="2181074903" sldId="267"/>
            <ac:spMk id="4" creationId="{7A593448-4B38-216A-FEBC-4807EA16DE87}"/>
          </ac:spMkLst>
        </pc:spChg>
        <pc:spChg chg="mod">
          <ac:chgData name="Simona Ferraraccio" userId="c9694aeb-2f50-401b-8abf-67f8a7106701" providerId="ADAL" clId="{728671C3-614E-440E-8F04-5DA1EFA065FD}" dt="2026-09-18T08:57:29.472" v="650" actId="20577"/>
          <ac:spMkLst>
            <pc:docMk/>
            <pc:sldMk cId="2181074903" sldId="267"/>
            <ac:spMk id="5" creationId="{2C630FA2-1223-1230-AC64-5839B9F32AB7}"/>
          </ac:spMkLst>
        </pc:spChg>
        <pc:spChg chg="mod">
          <ac:chgData name="Simona Ferraraccio" userId="c9694aeb-2f50-401b-8abf-67f8a7106701" providerId="ADAL" clId="{728671C3-614E-440E-8F04-5DA1EFA065FD}" dt="2026-09-18T08:57:15.253" v="640" actId="26606"/>
          <ac:spMkLst>
            <pc:docMk/>
            <pc:sldMk cId="2181074903" sldId="267"/>
            <ac:spMk id="6" creationId="{F739709D-F6E7-C494-355A-98727C56E5EB}"/>
          </ac:spMkLst>
        </pc:spChg>
        <pc:spChg chg="add">
          <ac:chgData name="Simona Ferraraccio" userId="c9694aeb-2f50-401b-8abf-67f8a7106701" providerId="ADAL" clId="{728671C3-614E-440E-8F04-5DA1EFA065FD}" dt="2026-09-18T08:57:15.253" v="640" actId="26606"/>
          <ac:spMkLst>
            <pc:docMk/>
            <pc:sldMk cId="2181074903" sldId="267"/>
            <ac:spMk id="10" creationId="{49B447FE-DDA9-4B30-828A-59FC569124E2}"/>
          </ac:spMkLst>
        </pc:spChg>
        <pc:spChg chg="add">
          <ac:chgData name="Simona Ferraraccio" userId="c9694aeb-2f50-401b-8abf-67f8a7106701" providerId="ADAL" clId="{728671C3-614E-440E-8F04-5DA1EFA065FD}" dt="2026-09-18T08:57:15.253" v="640" actId="26606"/>
          <ac:spMkLst>
            <pc:docMk/>
            <pc:sldMk cId="2181074903" sldId="267"/>
            <ac:spMk id="11" creationId="{C3D487F7-9050-4871-B351-34A72ADB296C}"/>
          </ac:spMkLst>
        </pc:spChg>
        <pc:spChg chg="add">
          <ac:chgData name="Simona Ferraraccio" userId="c9694aeb-2f50-401b-8abf-67f8a7106701" providerId="ADAL" clId="{728671C3-614E-440E-8F04-5DA1EFA065FD}" dt="2026-09-18T08:57:15.253" v="640" actId="26606"/>
          <ac:spMkLst>
            <pc:docMk/>
            <pc:sldMk cId="2181074903" sldId="267"/>
            <ac:spMk id="12" creationId="{F43C27DD-EF6A-4C48-9669-C2970E71A814}"/>
          </ac:spMkLst>
        </pc:spChg>
        <pc:spChg chg="del">
          <ac:chgData name="Simona Ferraraccio" userId="c9694aeb-2f50-401b-8abf-67f8a7106701" providerId="ADAL" clId="{728671C3-614E-440E-8F04-5DA1EFA065FD}" dt="2026-09-18T08:56:57.685" v="638"/>
          <ac:spMkLst>
            <pc:docMk/>
            <pc:sldMk cId="2181074903" sldId="267"/>
            <ac:spMk id="13" creationId="{A4E37431-20F0-4DD6-84A9-ED2B644943A2}"/>
          </ac:spMkLst>
        </pc:spChg>
        <pc:spChg chg="add">
          <ac:chgData name="Simona Ferraraccio" userId="c9694aeb-2f50-401b-8abf-67f8a7106701" providerId="ADAL" clId="{728671C3-614E-440E-8F04-5DA1EFA065FD}" dt="2026-09-18T08:57:15.253" v="640" actId="26606"/>
          <ac:spMkLst>
            <pc:docMk/>
            <pc:sldMk cId="2181074903" sldId="267"/>
            <ac:spMk id="14" creationId="{05A1AA86-B7E6-4C02-AA34-F1A25CD4CCBD}"/>
          </ac:spMkLst>
        </pc:spChg>
        <pc:spChg chg="del">
          <ac:chgData name="Simona Ferraraccio" userId="c9694aeb-2f50-401b-8abf-67f8a7106701" providerId="ADAL" clId="{728671C3-614E-440E-8F04-5DA1EFA065FD}" dt="2026-09-18T08:56:57.685" v="638"/>
          <ac:spMkLst>
            <pc:docMk/>
            <pc:sldMk cId="2181074903" sldId="267"/>
            <ac:spMk id="15" creationId="{0AE98B72-66C6-4AB4-AF0D-BA830DE86393}"/>
          </ac:spMkLst>
        </pc:spChg>
        <pc:spChg chg="add">
          <ac:chgData name="Simona Ferraraccio" userId="c9694aeb-2f50-401b-8abf-67f8a7106701" providerId="ADAL" clId="{728671C3-614E-440E-8F04-5DA1EFA065FD}" dt="2026-09-18T08:57:15.253" v="640" actId="26606"/>
          <ac:spMkLst>
            <pc:docMk/>
            <pc:sldMk cId="2181074903" sldId="267"/>
            <ac:spMk id="16" creationId="{86C3B9CB-4E48-4726-B7B9-9E02F71B150F}"/>
          </ac:spMkLst>
        </pc:spChg>
        <pc:spChg chg="del">
          <ac:chgData name="Simona Ferraraccio" userId="c9694aeb-2f50-401b-8abf-67f8a7106701" providerId="ADAL" clId="{728671C3-614E-440E-8F04-5DA1EFA065FD}" dt="2026-09-18T08:56:57.685" v="638"/>
          <ac:spMkLst>
            <pc:docMk/>
            <pc:sldMk cId="2181074903" sldId="267"/>
            <ac:spMk id="17" creationId="{407EAFC6-733F-403D-BB4D-05A3A28742F1}"/>
          </ac:spMkLst>
        </pc:spChg>
        <pc:spChg chg="add">
          <ac:chgData name="Simona Ferraraccio" userId="c9694aeb-2f50-401b-8abf-67f8a7106701" providerId="ADAL" clId="{728671C3-614E-440E-8F04-5DA1EFA065FD}" dt="2026-09-18T08:57:15.253" v="640" actId="26606"/>
          <ac:spMkLst>
            <pc:docMk/>
            <pc:sldMk cId="2181074903" sldId="267"/>
            <ac:spMk id="18" creationId="{C84384FE-1C88-4CAA-8FB8-2313A3AE734D}"/>
          </ac:spMkLst>
        </pc:spChg>
        <pc:spChg chg="del">
          <ac:chgData name="Simona Ferraraccio" userId="c9694aeb-2f50-401b-8abf-67f8a7106701" providerId="ADAL" clId="{728671C3-614E-440E-8F04-5DA1EFA065FD}" dt="2026-09-18T08:56:57.685" v="638"/>
          <ac:spMkLst>
            <pc:docMk/>
            <pc:sldMk cId="2181074903" sldId="267"/>
            <ac:spMk id="19" creationId="{17A36730-4CB0-4F61-AD11-A44C9765833F}"/>
          </ac:spMkLst>
        </pc:spChg>
        <pc:spChg chg="del">
          <ac:chgData name="Simona Ferraraccio" userId="c9694aeb-2f50-401b-8abf-67f8a7106701" providerId="ADAL" clId="{728671C3-614E-440E-8F04-5DA1EFA065FD}" dt="2026-09-18T08:56:57.685" v="638"/>
          <ac:spMkLst>
            <pc:docMk/>
            <pc:sldMk cId="2181074903" sldId="267"/>
            <ac:spMk id="21" creationId="{C69C79E1-F916-4929-A4F3-DE763D4BFA57}"/>
          </ac:spMkLst>
        </pc:spChg>
        <pc:spChg chg="del">
          <ac:chgData name="Simona Ferraraccio" userId="c9694aeb-2f50-401b-8abf-67f8a7106701" providerId="ADAL" clId="{728671C3-614E-440E-8F04-5DA1EFA065FD}" dt="2026-09-18T08:56:57.685" v="638"/>
          <ac:spMkLst>
            <pc:docMk/>
            <pc:sldMk cId="2181074903" sldId="267"/>
            <ac:spMk id="23" creationId="{767334AB-16BD-4EC7-8C6B-4B5171600933}"/>
          </ac:spMkLst>
        </pc:spChg>
      </pc:sldChg>
      <pc:sldChg chg="add">
        <pc:chgData name="Simona Ferraraccio" userId="c9694aeb-2f50-401b-8abf-67f8a7106701" providerId="ADAL" clId="{728671C3-614E-440E-8F04-5DA1EFA065FD}" dt="2026-09-18T08:56:57.685" v="638"/>
        <pc:sldMkLst>
          <pc:docMk/>
          <pc:sldMk cId="1729775681" sldId="268"/>
        </pc:sldMkLst>
      </pc:sldChg>
      <pc:sldChg chg="add">
        <pc:chgData name="Simona Ferraraccio" userId="c9694aeb-2f50-401b-8abf-67f8a7106701" providerId="ADAL" clId="{728671C3-614E-440E-8F04-5DA1EFA065FD}" dt="2026-09-18T08:56:57.685" v="638"/>
        <pc:sldMkLst>
          <pc:docMk/>
          <pc:sldMk cId="1387443426" sldId="269"/>
        </pc:sldMkLst>
      </pc:sldChg>
      <pc:sldChg chg="add">
        <pc:chgData name="Simona Ferraraccio" userId="c9694aeb-2f50-401b-8abf-67f8a7106701" providerId="ADAL" clId="{728671C3-614E-440E-8F04-5DA1EFA065FD}" dt="2026-09-18T08:56:57.685" v="638"/>
        <pc:sldMkLst>
          <pc:docMk/>
          <pc:sldMk cId="1645042615" sldId="270"/>
        </pc:sldMkLst>
      </pc:sldChg>
      <pc:sldChg chg="delSp add mod">
        <pc:chgData name="Simona Ferraraccio" userId="c9694aeb-2f50-401b-8abf-67f8a7106701" providerId="ADAL" clId="{728671C3-614E-440E-8F04-5DA1EFA065FD}" dt="2026-09-18T08:58:25.507" v="654" actId="478"/>
        <pc:sldMkLst>
          <pc:docMk/>
          <pc:sldMk cId="309101627" sldId="313"/>
        </pc:sldMkLst>
        <pc:picChg chg="del">
          <ac:chgData name="Simona Ferraraccio" userId="c9694aeb-2f50-401b-8abf-67f8a7106701" providerId="ADAL" clId="{728671C3-614E-440E-8F04-5DA1EFA065FD}" dt="2026-09-18T08:58:25.507" v="654" actId="478"/>
          <ac:picMkLst>
            <pc:docMk/>
            <pc:sldMk cId="309101627" sldId="313"/>
            <ac:picMk id="5" creationId="{6F699EDA-7F77-2245-74AC-6437647BBFD0}"/>
          </ac:picMkLst>
        </pc:picChg>
      </pc:sldChg>
      <pc:sldChg chg="delSp modSp add mod">
        <pc:chgData name="Simona Ferraraccio" userId="c9694aeb-2f50-401b-8abf-67f8a7106701" providerId="ADAL" clId="{728671C3-614E-440E-8F04-5DA1EFA065FD}" dt="2026-09-18T08:58:22.365" v="653" actId="478"/>
        <pc:sldMkLst>
          <pc:docMk/>
          <pc:sldMk cId="1745446851" sldId="323"/>
        </pc:sldMkLst>
        <pc:picChg chg="del">
          <ac:chgData name="Simona Ferraraccio" userId="c9694aeb-2f50-401b-8abf-67f8a7106701" providerId="ADAL" clId="{728671C3-614E-440E-8F04-5DA1EFA065FD}" dt="2026-09-18T08:58:22.365" v="653" actId="478"/>
          <ac:picMkLst>
            <pc:docMk/>
            <pc:sldMk cId="1745446851" sldId="323"/>
            <ac:picMk id="17" creationId="{436C3799-2FAD-F252-CD31-64FF6008D1B4}"/>
          </ac:picMkLst>
        </pc:picChg>
        <pc:picChg chg="mod">
          <ac:chgData name="Simona Ferraraccio" userId="c9694aeb-2f50-401b-8abf-67f8a7106701" providerId="ADAL" clId="{728671C3-614E-440E-8F04-5DA1EFA065FD}" dt="2026-08-25T14:27:24.687" v="472" actId="1076"/>
          <ac:picMkLst>
            <pc:docMk/>
            <pc:sldMk cId="1745446851" sldId="323"/>
            <ac:picMk id="6146" creationId="{49E006A8-0806-A93D-8663-1A92740421CD}"/>
          </ac:picMkLst>
        </pc:picChg>
      </pc:sldChg>
      <pc:sldChg chg="delSp add mod">
        <pc:chgData name="Simona Ferraraccio" userId="c9694aeb-2f50-401b-8abf-67f8a7106701" providerId="ADAL" clId="{728671C3-614E-440E-8F04-5DA1EFA065FD}" dt="2026-09-18T08:58:32.512" v="656" actId="478"/>
        <pc:sldMkLst>
          <pc:docMk/>
          <pc:sldMk cId="2732217729" sldId="324"/>
        </pc:sldMkLst>
        <pc:picChg chg="del">
          <ac:chgData name="Simona Ferraraccio" userId="c9694aeb-2f50-401b-8abf-67f8a7106701" providerId="ADAL" clId="{728671C3-614E-440E-8F04-5DA1EFA065FD}" dt="2026-09-18T08:58:32.512" v="656" actId="478"/>
          <ac:picMkLst>
            <pc:docMk/>
            <pc:sldMk cId="2732217729" sldId="324"/>
            <ac:picMk id="31" creationId="{A4A461E5-26B7-AE8F-666A-ED1E6A251329}"/>
          </ac:picMkLst>
        </pc:picChg>
      </pc:sldChg>
      <pc:sldChg chg="delSp add mod">
        <pc:chgData name="Simona Ferraraccio" userId="c9694aeb-2f50-401b-8abf-67f8a7106701" providerId="ADAL" clId="{728671C3-614E-440E-8F04-5DA1EFA065FD}" dt="2026-09-18T08:58:29.315" v="655" actId="478"/>
        <pc:sldMkLst>
          <pc:docMk/>
          <pc:sldMk cId="2535356878" sldId="326"/>
        </pc:sldMkLst>
        <pc:picChg chg="del">
          <ac:chgData name="Simona Ferraraccio" userId="c9694aeb-2f50-401b-8abf-67f8a7106701" providerId="ADAL" clId="{728671C3-614E-440E-8F04-5DA1EFA065FD}" dt="2026-09-18T08:58:29.315" v="655" actId="478"/>
          <ac:picMkLst>
            <pc:docMk/>
            <pc:sldMk cId="2535356878" sldId="326"/>
            <ac:picMk id="11" creationId="{C42119BA-27D2-9518-8109-FAA87C1EE5EB}"/>
          </ac:picMkLst>
        </pc:picChg>
      </pc:sldChg>
      <pc:sldChg chg="delSp add mod">
        <pc:chgData name="Simona Ferraraccio" userId="c9694aeb-2f50-401b-8abf-67f8a7106701" providerId="ADAL" clId="{728671C3-614E-440E-8F04-5DA1EFA065FD}" dt="2026-09-18T08:58:38.147" v="657" actId="478"/>
        <pc:sldMkLst>
          <pc:docMk/>
          <pc:sldMk cId="3700850035" sldId="327"/>
        </pc:sldMkLst>
        <pc:picChg chg="del">
          <ac:chgData name="Simona Ferraraccio" userId="c9694aeb-2f50-401b-8abf-67f8a7106701" providerId="ADAL" clId="{728671C3-614E-440E-8F04-5DA1EFA065FD}" dt="2026-09-18T08:58:38.147" v="657" actId="478"/>
          <ac:picMkLst>
            <pc:docMk/>
            <pc:sldMk cId="3700850035" sldId="327"/>
            <ac:picMk id="4" creationId="{C796288D-03CA-DF66-9020-22CB6CE82BD3}"/>
          </ac:picMkLst>
        </pc:picChg>
      </pc:sldChg>
      <pc:sldChg chg="delSp add mod">
        <pc:chgData name="Simona Ferraraccio" userId="c9694aeb-2f50-401b-8abf-67f8a7106701" providerId="ADAL" clId="{728671C3-614E-440E-8F04-5DA1EFA065FD}" dt="2026-09-18T08:58:40.069" v="658" actId="478"/>
        <pc:sldMkLst>
          <pc:docMk/>
          <pc:sldMk cId="1655864834" sldId="329"/>
        </pc:sldMkLst>
        <pc:picChg chg="del">
          <ac:chgData name="Simona Ferraraccio" userId="c9694aeb-2f50-401b-8abf-67f8a7106701" providerId="ADAL" clId="{728671C3-614E-440E-8F04-5DA1EFA065FD}" dt="2026-09-18T08:58:40.069" v="658" actId="478"/>
          <ac:picMkLst>
            <pc:docMk/>
            <pc:sldMk cId="1655864834" sldId="329"/>
            <ac:picMk id="23" creationId="{973628E0-D3AE-5861-A792-CBC7C9F75C83}"/>
          </ac:picMkLst>
        </pc:picChg>
      </pc:sldChg>
      <pc:sldChg chg="addSp delSp modSp add mod">
        <pc:chgData name="Simona Ferraraccio" userId="c9694aeb-2f50-401b-8abf-67f8a7106701" providerId="ADAL" clId="{728671C3-614E-440E-8F04-5DA1EFA065FD}" dt="2026-09-18T08:59:31.017" v="668" actId="1076"/>
        <pc:sldMkLst>
          <pc:docMk/>
          <pc:sldMk cId="2848517022" sldId="330"/>
        </pc:sldMkLst>
        <pc:picChg chg="del">
          <ac:chgData name="Simona Ferraraccio" userId="c9694aeb-2f50-401b-8abf-67f8a7106701" providerId="ADAL" clId="{728671C3-614E-440E-8F04-5DA1EFA065FD}" dt="2026-09-18T08:59:12.447" v="664" actId="21"/>
          <ac:picMkLst>
            <pc:docMk/>
            <pc:sldMk cId="2848517022" sldId="330"/>
            <ac:picMk id="5" creationId="{A7DE32EC-14CB-7E40-22C6-868404A02252}"/>
          </ac:picMkLst>
        </pc:picChg>
        <pc:picChg chg="add mod">
          <ac:chgData name="Simona Ferraraccio" userId="c9694aeb-2f50-401b-8abf-67f8a7106701" providerId="ADAL" clId="{728671C3-614E-440E-8F04-5DA1EFA065FD}" dt="2026-09-18T08:59:31.017" v="668" actId="1076"/>
          <ac:picMkLst>
            <pc:docMk/>
            <pc:sldMk cId="2848517022" sldId="330"/>
            <ac:picMk id="8" creationId="{1696B811-04BE-A7EA-2512-8D2E6F6B33F1}"/>
          </ac:picMkLst>
        </pc:picChg>
        <pc:picChg chg="del">
          <ac:chgData name="Simona Ferraraccio" userId="c9694aeb-2f50-401b-8abf-67f8a7106701" providerId="ADAL" clId="{728671C3-614E-440E-8F04-5DA1EFA065FD}" dt="2026-09-18T08:58:43.204" v="659" actId="478"/>
          <ac:picMkLst>
            <pc:docMk/>
            <pc:sldMk cId="2848517022" sldId="330"/>
            <ac:picMk id="29" creationId="{ABC19DBF-3C52-AF53-8A7F-6F41B5B6A017}"/>
          </ac:picMkLst>
        </pc:picChg>
      </pc:sldChg>
      <pc:sldChg chg="delSp add mod">
        <pc:chgData name="Simona Ferraraccio" userId="c9694aeb-2f50-401b-8abf-67f8a7106701" providerId="ADAL" clId="{728671C3-614E-440E-8F04-5DA1EFA065FD}" dt="2026-09-18T08:58:45.873" v="660" actId="478"/>
        <pc:sldMkLst>
          <pc:docMk/>
          <pc:sldMk cId="2552699810" sldId="331"/>
        </pc:sldMkLst>
        <pc:picChg chg="del">
          <ac:chgData name="Simona Ferraraccio" userId="c9694aeb-2f50-401b-8abf-67f8a7106701" providerId="ADAL" clId="{728671C3-614E-440E-8F04-5DA1EFA065FD}" dt="2026-09-18T08:58:45.873" v="660" actId="478"/>
          <ac:picMkLst>
            <pc:docMk/>
            <pc:sldMk cId="2552699810" sldId="331"/>
            <ac:picMk id="23" creationId="{21B375CC-28BB-1E74-CB5E-1B7F679CE0F4}"/>
          </ac:picMkLst>
        </pc:picChg>
      </pc:sldChg>
      <pc:sldChg chg="addSp delSp modSp add mod setBg delDesignElem">
        <pc:chgData name="Simona Ferraraccio" userId="c9694aeb-2f50-401b-8abf-67f8a7106701" providerId="ADAL" clId="{728671C3-614E-440E-8F04-5DA1EFA065FD}" dt="2026-08-25T14:36:27.716" v="600" actId="22"/>
        <pc:sldMkLst>
          <pc:docMk/>
          <pc:sldMk cId="2744855428" sldId="332"/>
        </pc:sldMkLst>
        <pc:spChg chg="mod">
          <ac:chgData name="Simona Ferraraccio" userId="c9694aeb-2f50-401b-8abf-67f8a7106701" providerId="ADAL" clId="{728671C3-614E-440E-8F04-5DA1EFA065FD}" dt="2026-08-25T14:29:33.994" v="473" actId="207"/>
          <ac:spMkLst>
            <pc:docMk/>
            <pc:sldMk cId="2744855428" sldId="332"/>
            <ac:spMk id="4" creationId="{3D234B10-9E52-AAD9-8C50-1F06247A1DE4}"/>
          </ac:spMkLst>
        </pc:spChg>
        <pc:spChg chg="mod">
          <ac:chgData name="Simona Ferraraccio" userId="c9694aeb-2f50-401b-8abf-67f8a7106701" providerId="ADAL" clId="{728671C3-614E-440E-8F04-5DA1EFA065FD}" dt="2026-08-25T14:35:59.016" v="599" actId="1076"/>
          <ac:spMkLst>
            <pc:docMk/>
            <pc:sldMk cId="2744855428" sldId="332"/>
            <ac:spMk id="7" creationId="{3273383C-181E-6107-A733-1E9C82FDA8C2}"/>
          </ac:spMkLst>
        </pc:spChg>
        <pc:picChg chg="add">
          <ac:chgData name="Simona Ferraraccio" userId="c9694aeb-2f50-401b-8abf-67f8a7106701" providerId="ADAL" clId="{728671C3-614E-440E-8F04-5DA1EFA065FD}" dt="2026-08-25T14:36:27.716" v="600" actId="22"/>
          <ac:picMkLst>
            <pc:docMk/>
            <pc:sldMk cId="2744855428" sldId="332"/>
            <ac:picMk id="13" creationId="{08B278CC-F88C-3547-D379-CCBEFBD42973}"/>
          </ac:picMkLst>
        </pc:picChg>
      </pc:sldChg>
      <pc:sldChg chg="add ord">
        <pc:chgData name="Simona Ferraraccio" userId="c9694aeb-2f50-401b-8abf-67f8a7106701" providerId="ADAL" clId="{728671C3-614E-440E-8F04-5DA1EFA065FD}" dt="2026-08-25T14:35:45.736" v="598"/>
        <pc:sldMkLst>
          <pc:docMk/>
          <pc:sldMk cId="3779431557" sldId="333"/>
        </pc:sldMkLst>
      </pc:sldChg>
      <pc:sldChg chg="addSp delSp modSp add mod ord">
        <pc:chgData name="Simona Ferraraccio" userId="c9694aeb-2f50-401b-8abf-67f8a7106701" providerId="ADAL" clId="{728671C3-614E-440E-8F04-5DA1EFA065FD}" dt="2026-09-18T08:59:50.327" v="671" actId="1076"/>
        <pc:sldMkLst>
          <pc:docMk/>
          <pc:sldMk cId="2754927258" sldId="334"/>
        </pc:sldMkLst>
        <pc:spChg chg="topLvl">
          <ac:chgData name="Simona Ferraraccio" userId="c9694aeb-2f50-401b-8abf-67f8a7106701" providerId="ADAL" clId="{728671C3-614E-440E-8F04-5DA1EFA065FD}" dt="2026-09-18T08:59:26.528" v="666" actId="21"/>
          <ac:spMkLst>
            <pc:docMk/>
            <pc:sldMk cId="2754927258" sldId="334"/>
            <ac:spMk id="5" creationId="{7C5D0B5E-6C9C-B6C2-D9DE-B491B45C0469}"/>
          </ac:spMkLst>
        </pc:spChg>
        <pc:grpChg chg="del">
          <ac:chgData name="Simona Ferraraccio" userId="c9694aeb-2f50-401b-8abf-67f8a7106701" providerId="ADAL" clId="{728671C3-614E-440E-8F04-5DA1EFA065FD}" dt="2026-09-18T08:59:26.528" v="666" actId="21"/>
          <ac:grpSpMkLst>
            <pc:docMk/>
            <pc:sldMk cId="2754927258" sldId="334"/>
            <ac:grpSpMk id="4" creationId="{796E8B27-F176-5E00-C055-F9CD8EA1FB81}"/>
          </ac:grpSpMkLst>
        </pc:grpChg>
        <pc:grpChg chg="mod">
          <ac:chgData name="Simona Ferraraccio" userId="c9694aeb-2f50-401b-8abf-67f8a7106701" providerId="ADAL" clId="{728671C3-614E-440E-8F04-5DA1EFA065FD}" dt="2026-09-18T08:59:50.327" v="671" actId="1076"/>
          <ac:grpSpMkLst>
            <pc:docMk/>
            <pc:sldMk cId="2754927258" sldId="334"/>
            <ac:grpSpMk id="38" creationId="{58C5F727-D970-B902-8687-C5E724D7EE41}"/>
          </ac:grpSpMkLst>
        </pc:grpChg>
        <pc:picChg chg="del topLvl">
          <ac:chgData name="Simona Ferraraccio" userId="c9694aeb-2f50-401b-8abf-67f8a7106701" providerId="ADAL" clId="{728671C3-614E-440E-8F04-5DA1EFA065FD}" dt="2026-09-18T08:59:26.528" v="666" actId="21"/>
          <ac:picMkLst>
            <pc:docMk/>
            <pc:sldMk cId="2754927258" sldId="334"/>
            <ac:picMk id="6" creationId="{395AD06F-8411-9C11-4423-B1E5DDA395C4}"/>
          </ac:picMkLst>
        </pc:picChg>
        <pc:picChg chg="add mod">
          <ac:chgData name="Simona Ferraraccio" userId="c9694aeb-2f50-401b-8abf-67f8a7106701" providerId="ADAL" clId="{728671C3-614E-440E-8F04-5DA1EFA065FD}" dt="2026-09-18T08:59:45.426" v="670" actId="1076"/>
          <ac:picMkLst>
            <pc:docMk/>
            <pc:sldMk cId="2754927258" sldId="334"/>
            <ac:picMk id="25" creationId="{BD86B4F0-1956-D30B-7C67-2313FD230E4F}"/>
          </ac:picMkLst>
        </pc:picChg>
        <pc:picChg chg="del">
          <ac:chgData name="Simona Ferraraccio" userId="c9694aeb-2f50-401b-8abf-67f8a7106701" providerId="ADAL" clId="{728671C3-614E-440E-8F04-5DA1EFA065FD}" dt="2026-09-18T08:58:54.804" v="661" actId="478"/>
          <ac:picMkLst>
            <pc:docMk/>
            <pc:sldMk cId="2754927258" sldId="334"/>
            <ac:picMk id="37" creationId="{D1B8A2AE-60DC-072D-19A7-0818096058D5}"/>
          </ac:picMkLst>
        </pc:picChg>
      </pc:sldChg>
      <pc:sldChg chg="addSp delSp modSp add mod">
        <pc:chgData name="Simona Ferraraccio" userId="c9694aeb-2f50-401b-8abf-67f8a7106701" providerId="ADAL" clId="{728671C3-614E-440E-8F04-5DA1EFA065FD}" dt="2026-08-27T09:53:10.719" v="636" actId="20577"/>
        <pc:sldMkLst>
          <pc:docMk/>
          <pc:sldMk cId="4249807018" sldId="339"/>
        </pc:sldMkLst>
        <pc:spChg chg="add mod">
          <ac:chgData name="Simona Ferraraccio" userId="c9694aeb-2f50-401b-8abf-67f8a7106701" providerId="ADAL" clId="{728671C3-614E-440E-8F04-5DA1EFA065FD}" dt="2026-08-27T09:53:10.719" v="636" actId="20577"/>
          <ac:spMkLst>
            <pc:docMk/>
            <pc:sldMk cId="4249807018" sldId="339"/>
            <ac:spMk id="3" creationId="{F494A6AD-8E87-0CD6-1E8D-994C9DC8DFF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CC9743-305D-4B21-ADC9-9C45B9698F8E}" type="doc">
      <dgm:prSet loTypeId="urn:microsoft.com/office/officeart/2005/8/layout/chevron1" loCatId="process" qsTypeId="urn:microsoft.com/office/officeart/2005/8/quickstyle/simple1" qsCatId="simple" csTypeId="urn:microsoft.com/office/officeart/2005/8/colors/accent1_5" csCatId="accent1" phldr="1"/>
      <dgm:spPr/>
      <dgm:t>
        <a:bodyPr/>
        <a:lstStyle/>
        <a:p>
          <a:endParaRPr lang="en-GB"/>
        </a:p>
      </dgm:t>
    </dgm:pt>
    <dgm:pt modelId="{8412AD60-4BE9-492E-BA12-3C07ECBC1364}">
      <dgm:prSet phldrT="[Text]" custT="1"/>
      <dgm:spPr/>
      <dgm:t>
        <a:bodyPr/>
        <a:lstStyle/>
        <a:p>
          <a:r>
            <a:rPr lang="en-GB" sz="1600"/>
            <a:t>WEEK 1</a:t>
          </a:r>
        </a:p>
      </dgm:t>
    </dgm:pt>
    <dgm:pt modelId="{BFF04887-C451-4B5B-BA58-C30DA0449260}" type="parTrans" cxnId="{69C6DC12-5566-445D-BE44-61C87ADCDAAE}">
      <dgm:prSet/>
      <dgm:spPr/>
      <dgm:t>
        <a:bodyPr/>
        <a:lstStyle/>
        <a:p>
          <a:endParaRPr lang="en-GB"/>
        </a:p>
      </dgm:t>
    </dgm:pt>
    <dgm:pt modelId="{7EEAC42E-971B-4B60-942B-F21F996CFF8B}" type="sibTrans" cxnId="{69C6DC12-5566-445D-BE44-61C87ADCDAAE}">
      <dgm:prSet/>
      <dgm:spPr/>
      <dgm:t>
        <a:bodyPr/>
        <a:lstStyle/>
        <a:p>
          <a:endParaRPr lang="en-GB"/>
        </a:p>
      </dgm:t>
    </dgm:pt>
    <dgm:pt modelId="{81AC69AF-6685-4227-9B83-2FC21DD8C8EA}">
      <dgm:prSet phldrT="[Text]" custT="1"/>
      <dgm:spPr/>
      <dgm:t>
        <a:bodyPr/>
        <a:lstStyle/>
        <a:p>
          <a:r>
            <a:rPr lang="en-GB" sz="1600"/>
            <a:t>WEEK 2</a:t>
          </a:r>
        </a:p>
      </dgm:t>
    </dgm:pt>
    <dgm:pt modelId="{E5807A3C-FD0B-4880-BB01-DE7CCA6F2752}" type="parTrans" cxnId="{7013D3A3-C73F-4BE5-843F-5D475F94D549}">
      <dgm:prSet/>
      <dgm:spPr/>
      <dgm:t>
        <a:bodyPr/>
        <a:lstStyle/>
        <a:p>
          <a:endParaRPr lang="en-GB"/>
        </a:p>
      </dgm:t>
    </dgm:pt>
    <dgm:pt modelId="{885CF119-D490-4D77-AB86-BDB4C8465263}" type="sibTrans" cxnId="{7013D3A3-C73F-4BE5-843F-5D475F94D549}">
      <dgm:prSet/>
      <dgm:spPr/>
      <dgm:t>
        <a:bodyPr/>
        <a:lstStyle/>
        <a:p>
          <a:endParaRPr lang="en-GB"/>
        </a:p>
      </dgm:t>
    </dgm:pt>
    <dgm:pt modelId="{0B71A537-D638-4641-850B-FA68922D1B18}">
      <dgm:prSet phldrT="[Text]" custT="1"/>
      <dgm:spPr/>
      <dgm:t>
        <a:bodyPr/>
        <a:lstStyle/>
        <a:p>
          <a:r>
            <a:rPr lang="en-GB" sz="1600"/>
            <a:t>WEEK 3</a:t>
          </a:r>
        </a:p>
      </dgm:t>
    </dgm:pt>
    <dgm:pt modelId="{246EF22E-FE38-4B05-B023-AB4E3FD6AE31}" type="parTrans" cxnId="{D52FD005-80BD-4D6B-8FCD-7607A70B233A}">
      <dgm:prSet/>
      <dgm:spPr/>
      <dgm:t>
        <a:bodyPr/>
        <a:lstStyle/>
        <a:p>
          <a:endParaRPr lang="en-GB"/>
        </a:p>
      </dgm:t>
    </dgm:pt>
    <dgm:pt modelId="{CCEA4A47-23D2-4521-B2D2-18E4760C555A}" type="sibTrans" cxnId="{D52FD005-80BD-4D6B-8FCD-7607A70B233A}">
      <dgm:prSet/>
      <dgm:spPr/>
      <dgm:t>
        <a:bodyPr/>
        <a:lstStyle/>
        <a:p>
          <a:endParaRPr lang="en-GB"/>
        </a:p>
      </dgm:t>
    </dgm:pt>
    <dgm:pt modelId="{9FAB7071-B6B7-452C-8866-FED2A744818F}">
      <dgm:prSet custT="1"/>
      <dgm:spPr/>
      <dgm:t>
        <a:bodyPr/>
        <a:lstStyle/>
        <a:p>
          <a:r>
            <a:rPr lang="en-GB" sz="1400"/>
            <a:t>WEEK 4</a:t>
          </a:r>
        </a:p>
      </dgm:t>
    </dgm:pt>
    <dgm:pt modelId="{23E8CCB2-4343-4A40-868D-264107BCDC43}" type="parTrans" cxnId="{9CC358D6-AB64-4F73-B307-6AD262530EF0}">
      <dgm:prSet/>
      <dgm:spPr/>
      <dgm:t>
        <a:bodyPr/>
        <a:lstStyle/>
        <a:p>
          <a:endParaRPr lang="en-GB"/>
        </a:p>
      </dgm:t>
    </dgm:pt>
    <dgm:pt modelId="{24DDF9F4-EB08-41CF-8E7D-45AAEDB89F2E}" type="sibTrans" cxnId="{9CC358D6-AB64-4F73-B307-6AD262530EF0}">
      <dgm:prSet/>
      <dgm:spPr/>
      <dgm:t>
        <a:bodyPr/>
        <a:lstStyle/>
        <a:p>
          <a:endParaRPr lang="en-GB"/>
        </a:p>
      </dgm:t>
    </dgm:pt>
    <dgm:pt modelId="{F5792DB4-0C34-4A11-B1F6-4782AD2271D0}">
      <dgm:prSet custT="1"/>
      <dgm:spPr/>
      <dgm:t>
        <a:bodyPr/>
        <a:lstStyle/>
        <a:p>
          <a:r>
            <a:rPr lang="en-GB" sz="1600"/>
            <a:t>WEEK 5</a:t>
          </a:r>
        </a:p>
      </dgm:t>
    </dgm:pt>
    <dgm:pt modelId="{8B699E06-96AC-4791-AE02-E36DD4311270}" type="parTrans" cxnId="{A0881889-387D-4CBA-9C88-A7C1465F599C}">
      <dgm:prSet/>
      <dgm:spPr/>
      <dgm:t>
        <a:bodyPr/>
        <a:lstStyle/>
        <a:p>
          <a:endParaRPr lang="en-GB"/>
        </a:p>
      </dgm:t>
    </dgm:pt>
    <dgm:pt modelId="{8AACC8FB-F770-44E4-90A3-E955572F50A5}" type="sibTrans" cxnId="{A0881889-387D-4CBA-9C88-A7C1465F599C}">
      <dgm:prSet/>
      <dgm:spPr/>
      <dgm:t>
        <a:bodyPr/>
        <a:lstStyle/>
        <a:p>
          <a:endParaRPr lang="en-GB"/>
        </a:p>
      </dgm:t>
    </dgm:pt>
    <dgm:pt modelId="{6D6BE85B-CC47-421E-8D24-D3F7F17B464E}">
      <dgm:prSet custT="1"/>
      <dgm:spPr/>
      <dgm:t>
        <a:bodyPr/>
        <a:lstStyle/>
        <a:p>
          <a:r>
            <a:rPr lang="en-GB" sz="1600"/>
            <a:t>WEEK 6</a:t>
          </a:r>
        </a:p>
      </dgm:t>
    </dgm:pt>
    <dgm:pt modelId="{B64B35E0-1650-43E3-B65A-845659BF4825}" type="parTrans" cxnId="{705F4A1F-EF20-44EF-91B9-9C933C71BE28}">
      <dgm:prSet/>
      <dgm:spPr/>
      <dgm:t>
        <a:bodyPr/>
        <a:lstStyle/>
        <a:p>
          <a:endParaRPr lang="en-GB"/>
        </a:p>
      </dgm:t>
    </dgm:pt>
    <dgm:pt modelId="{195149E8-079C-485C-86F4-D5F60ABF875E}" type="sibTrans" cxnId="{705F4A1F-EF20-44EF-91B9-9C933C71BE28}">
      <dgm:prSet/>
      <dgm:spPr/>
      <dgm:t>
        <a:bodyPr/>
        <a:lstStyle/>
        <a:p>
          <a:endParaRPr lang="en-GB"/>
        </a:p>
      </dgm:t>
    </dgm:pt>
    <dgm:pt modelId="{2FC48C6D-F674-42F9-A5C7-74BFEA10D76C}">
      <dgm:prSet custT="1"/>
      <dgm:spPr/>
      <dgm:t>
        <a:bodyPr/>
        <a:lstStyle/>
        <a:p>
          <a:r>
            <a:rPr lang="en-GB" sz="1600"/>
            <a:t>WEEK 7</a:t>
          </a:r>
        </a:p>
      </dgm:t>
    </dgm:pt>
    <dgm:pt modelId="{BEE9161A-E027-438B-BD28-0DBC43CA50F9}" type="parTrans" cxnId="{B41FD8F0-C79C-4166-95F4-C5B03115A18D}">
      <dgm:prSet/>
      <dgm:spPr/>
      <dgm:t>
        <a:bodyPr/>
        <a:lstStyle/>
        <a:p>
          <a:endParaRPr lang="en-GB"/>
        </a:p>
      </dgm:t>
    </dgm:pt>
    <dgm:pt modelId="{FAC94B64-E3EB-4C2E-BC9F-C689FA75B683}" type="sibTrans" cxnId="{B41FD8F0-C79C-4166-95F4-C5B03115A18D}">
      <dgm:prSet/>
      <dgm:spPr/>
      <dgm:t>
        <a:bodyPr/>
        <a:lstStyle/>
        <a:p>
          <a:endParaRPr lang="en-GB"/>
        </a:p>
      </dgm:t>
    </dgm:pt>
    <dgm:pt modelId="{67BE3CDD-AAC4-41BD-AF1C-E5DF8CB819C2}">
      <dgm:prSet custT="1"/>
      <dgm:spPr/>
      <dgm:t>
        <a:bodyPr/>
        <a:lstStyle/>
        <a:p>
          <a:r>
            <a:rPr lang="en-GB" sz="1600"/>
            <a:t>WEEK 8</a:t>
          </a:r>
        </a:p>
      </dgm:t>
    </dgm:pt>
    <dgm:pt modelId="{D73DDDF3-8D55-4F54-9BE7-3144AF1CE08D}" type="parTrans" cxnId="{039B9ED5-6893-419C-B14C-DB50ACA2EDC0}">
      <dgm:prSet/>
      <dgm:spPr/>
      <dgm:t>
        <a:bodyPr/>
        <a:lstStyle/>
        <a:p>
          <a:endParaRPr lang="en-GB"/>
        </a:p>
      </dgm:t>
    </dgm:pt>
    <dgm:pt modelId="{67D13E66-D805-41F7-A96D-B1834A9A150B}" type="sibTrans" cxnId="{039B9ED5-6893-419C-B14C-DB50ACA2EDC0}">
      <dgm:prSet/>
      <dgm:spPr/>
      <dgm:t>
        <a:bodyPr/>
        <a:lstStyle/>
        <a:p>
          <a:endParaRPr lang="en-GB"/>
        </a:p>
      </dgm:t>
    </dgm:pt>
    <dgm:pt modelId="{3DCB3303-EE03-4DC3-83E2-66B1A3E62456}">
      <dgm:prSet custT="1"/>
      <dgm:spPr/>
      <dgm:t>
        <a:bodyPr/>
        <a:lstStyle/>
        <a:p>
          <a:r>
            <a:rPr lang="en-GB" sz="1600"/>
            <a:t>WEEK 9</a:t>
          </a:r>
        </a:p>
      </dgm:t>
    </dgm:pt>
    <dgm:pt modelId="{92F135EE-E610-401F-9A77-9898F37606E9}" type="parTrans" cxnId="{5D28A04F-199C-48DE-9CD9-462EB2472983}">
      <dgm:prSet/>
      <dgm:spPr/>
      <dgm:t>
        <a:bodyPr/>
        <a:lstStyle/>
        <a:p>
          <a:endParaRPr lang="en-GB"/>
        </a:p>
      </dgm:t>
    </dgm:pt>
    <dgm:pt modelId="{5474B845-2CF8-4AD6-99F9-EAF8B4A253A1}" type="sibTrans" cxnId="{5D28A04F-199C-48DE-9CD9-462EB2472983}">
      <dgm:prSet/>
      <dgm:spPr/>
      <dgm:t>
        <a:bodyPr/>
        <a:lstStyle/>
        <a:p>
          <a:endParaRPr lang="en-GB"/>
        </a:p>
      </dgm:t>
    </dgm:pt>
    <dgm:pt modelId="{3082C610-8D9A-4D90-9515-5F6CFCCCCECE}">
      <dgm:prSet custT="1"/>
      <dgm:spPr/>
      <dgm:t>
        <a:bodyPr/>
        <a:lstStyle/>
        <a:p>
          <a:r>
            <a:rPr lang="en-GB" sz="1400"/>
            <a:t>WEEK 10</a:t>
          </a:r>
        </a:p>
      </dgm:t>
    </dgm:pt>
    <dgm:pt modelId="{73CAB0FD-4DA9-4C57-B5E4-D86C2323541E}" type="parTrans" cxnId="{8454F936-E639-4A49-833B-A71E027455EC}">
      <dgm:prSet/>
      <dgm:spPr/>
      <dgm:t>
        <a:bodyPr/>
        <a:lstStyle/>
        <a:p>
          <a:endParaRPr lang="en-GB"/>
        </a:p>
      </dgm:t>
    </dgm:pt>
    <dgm:pt modelId="{6A595436-C9A8-4E4E-830A-98A08F9B7770}" type="sibTrans" cxnId="{8454F936-E639-4A49-833B-A71E027455EC}">
      <dgm:prSet/>
      <dgm:spPr/>
      <dgm:t>
        <a:bodyPr/>
        <a:lstStyle/>
        <a:p>
          <a:endParaRPr lang="en-GB"/>
        </a:p>
      </dgm:t>
    </dgm:pt>
    <dgm:pt modelId="{32BF3915-7677-4F93-980F-B15260F0A194}" type="pres">
      <dgm:prSet presAssocID="{70CC9743-305D-4B21-ADC9-9C45B9698F8E}" presName="Name0" presStyleCnt="0">
        <dgm:presLayoutVars>
          <dgm:dir/>
          <dgm:animLvl val="lvl"/>
          <dgm:resizeHandles val="exact"/>
        </dgm:presLayoutVars>
      </dgm:prSet>
      <dgm:spPr/>
    </dgm:pt>
    <dgm:pt modelId="{E8BB49AC-59D8-40C9-8595-B0F991D9C109}" type="pres">
      <dgm:prSet presAssocID="{8412AD60-4BE9-492E-BA12-3C07ECBC1364}" presName="parTxOnly" presStyleLbl="node1" presStyleIdx="0" presStyleCnt="10">
        <dgm:presLayoutVars>
          <dgm:chMax val="0"/>
          <dgm:chPref val="0"/>
          <dgm:bulletEnabled val="1"/>
        </dgm:presLayoutVars>
      </dgm:prSet>
      <dgm:spPr/>
    </dgm:pt>
    <dgm:pt modelId="{E4C53D35-F029-4881-BAF5-84852A1AACD4}" type="pres">
      <dgm:prSet presAssocID="{7EEAC42E-971B-4B60-942B-F21F996CFF8B}" presName="parTxOnlySpace" presStyleCnt="0"/>
      <dgm:spPr/>
    </dgm:pt>
    <dgm:pt modelId="{0F4055E7-D0E2-4C2D-86C3-901DC06725E0}" type="pres">
      <dgm:prSet presAssocID="{81AC69AF-6685-4227-9B83-2FC21DD8C8EA}" presName="parTxOnly" presStyleLbl="node1" presStyleIdx="1" presStyleCnt="10">
        <dgm:presLayoutVars>
          <dgm:chMax val="0"/>
          <dgm:chPref val="0"/>
          <dgm:bulletEnabled val="1"/>
        </dgm:presLayoutVars>
      </dgm:prSet>
      <dgm:spPr/>
    </dgm:pt>
    <dgm:pt modelId="{48A3B7A4-0D7E-4E23-B3D6-708D31E6E059}" type="pres">
      <dgm:prSet presAssocID="{885CF119-D490-4D77-AB86-BDB4C8465263}" presName="parTxOnlySpace" presStyleCnt="0"/>
      <dgm:spPr/>
    </dgm:pt>
    <dgm:pt modelId="{251F6170-1F8F-49CB-BD37-C4D2D741D203}" type="pres">
      <dgm:prSet presAssocID="{0B71A537-D638-4641-850B-FA68922D1B18}" presName="parTxOnly" presStyleLbl="node1" presStyleIdx="2" presStyleCnt="10">
        <dgm:presLayoutVars>
          <dgm:chMax val="0"/>
          <dgm:chPref val="0"/>
          <dgm:bulletEnabled val="1"/>
        </dgm:presLayoutVars>
      </dgm:prSet>
      <dgm:spPr/>
    </dgm:pt>
    <dgm:pt modelId="{77E9707D-679F-42F8-B73F-393333CE6624}" type="pres">
      <dgm:prSet presAssocID="{CCEA4A47-23D2-4521-B2D2-18E4760C555A}" presName="parTxOnlySpace" presStyleCnt="0"/>
      <dgm:spPr/>
    </dgm:pt>
    <dgm:pt modelId="{F8745ABD-1B65-47DA-BF6D-9B8128C8AF28}" type="pres">
      <dgm:prSet presAssocID="{9FAB7071-B6B7-452C-8866-FED2A744818F}" presName="parTxOnly" presStyleLbl="node1" presStyleIdx="3" presStyleCnt="10">
        <dgm:presLayoutVars>
          <dgm:chMax val="0"/>
          <dgm:chPref val="0"/>
          <dgm:bulletEnabled val="1"/>
        </dgm:presLayoutVars>
      </dgm:prSet>
      <dgm:spPr/>
    </dgm:pt>
    <dgm:pt modelId="{3979D648-E268-448A-BE5B-D6A144423649}" type="pres">
      <dgm:prSet presAssocID="{24DDF9F4-EB08-41CF-8E7D-45AAEDB89F2E}" presName="parTxOnlySpace" presStyleCnt="0"/>
      <dgm:spPr/>
    </dgm:pt>
    <dgm:pt modelId="{BB35BDDC-A2BE-4333-AEE6-5A09060E10E3}" type="pres">
      <dgm:prSet presAssocID="{F5792DB4-0C34-4A11-B1F6-4782AD2271D0}" presName="parTxOnly" presStyleLbl="node1" presStyleIdx="4" presStyleCnt="10">
        <dgm:presLayoutVars>
          <dgm:chMax val="0"/>
          <dgm:chPref val="0"/>
          <dgm:bulletEnabled val="1"/>
        </dgm:presLayoutVars>
      </dgm:prSet>
      <dgm:spPr/>
    </dgm:pt>
    <dgm:pt modelId="{99BFCF1A-3B09-4FBD-80D9-9011276DBA6B}" type="pres">
      <dgm:prSet presAssocID="{8AACC8FB-F770-44E4-90A3-E955572F50A5}" presName="parTxOnlySpace" presStyleCnt="0"/>
      <dgm:spPr/>
    </dgm:pt>
    <dgm:pt modelId="{09189CF8-81AC-4C17-A995-80D320572844}" type="pres">
      <dgm:prSet presAssocID="{6D6BE85B-CC47-421E-8D24-D3F7F17B464E}" presName="parTxOnly" presStyleLbl="node1" presStyleIdx="5" presStyleCnt="10">
        <dgm:presLayoutVars>
          <dgm:chMax val="0"/>
          <dgm:chPref val="0"/>
          <dgm:bulletEnabled val="1"/>
        </dgm:presLayoutVars>
      </dgm:prSet>
      <dgm:spPr/>
    </dgm:pt>
    <dgm:pt modelId="{4EE14290-77FF-42E8-97F2-E30B64334A85}" type="pres">
      <dgm:prSet presAssocID="{195149E8-079C-485C-86F4-D5F60ABF875E}" presName="parTxOnlySpace" presStyleCnt="0"/>
      <dgm:spPr/>
    </dgm:pt>
    <dgm:pt modelId="{0AB321DB-7AB8-4A6E-BFB3-BFF77C43A56F}" type="pres">
      <dgm:prSet presAssocID="{2FC48C6D-F674-42F9-A5C7-74BFEA10D76C}" presName="parTxOnly" presStyleLbl="node1" presStyleIdx="6" presStyleCnt="10">
        <dgm:presLayoutVars>
          <dgm:chMax val="0"/>
          <dgm:chPref val="0"/>
          <dgm:bulletEnabled val="1"/>
        </dgm:presLayoutVars>
      </dgm:prSet>
      <dgm:spPr/>
    </dgm:pt>
    <dgm:pt modelId="{D43CE92E-1EE6-42DC-9874-738E9D6355A6}" type="pres">
      <dgm:prSet presAssocID="{FAC94B64-E3EB-4C2E-BC9F-C689FA75B683}" presName="parTxOnlySpace" presStyleCnt="0"/>
      <dgm:spPr/>
    </dgm:pt>
    <dgm:pt modelId="{CC066865-C4FC-41C9-A1C3-0EFA9A279B40}" type="pres">
      <dgm:prSet presAssocID="{67BE3CDD-AAC4-41BD-AF1C-E5DF8CB819C2}" presName="parTxOnly" presStyleLbl="node1" presStyleIdx="7" presStyleCnt="10">
        <dgm:presLayoutVars>
          <dgm:chMax val="0"/>
          <dgm:chPref val="0"/>
          <dgm:bulletEnabled val="1"/>
        </dgm:presLayoutVars>
      </dgm:prSet>
      <dgm:spPr/>
    </dgm:pt>
    <dgm:pt modelId="{04F7875C-1B97-481A-9134-EE4DE576A0B6}" type="pres">
      <dgm:prSet presAssocID="{67D13E66-D805-41F7-A96D-B1834A9A150B}" presName="parTxOnlySpace" presStyleCnt="0"/>
      <dgm:spPr/>
    </dgm:pt>
    <dgm:pt modelId="{27F7C80E-955F-4086-939A-77CDAFF767A5}" type="pres">
      <dgm:prSet presAssocID="{3DCB3303-EE03-4DC3-83E2-66B1A3E62456}" presName="parTxOnly" presStyleLbl="node1" presStyleIdx="8" presStyleCnt="10">
        <dgm:presLayoutVars>
          <dgm:chMax val="0"/>
          <dgm:chPref val="0"/>
          <dgm:bulletEnabled val="1"/>
        </dgm:presLayoutVars>
      </dgm:prSet>
      <dgm:spPr/>
    </dgm:pt>
    <dgm:pt modelId="{796245F2-0108-45C7-B319-CF468D58BF50}" type="pres">
      <dgm:prSet presAssocID="{5474B845-2CF8-4AD6-99F9-EAF8B4A253A1}" presName="parTxOnlySpace" presStyleCnt="0"/>
      <dgm:spPr/>
    </dgm:pt>
    <dgm:pt modelId="{30E8EC46-464A-49B7-BF08-783E2043D863}" type="pres">
      <dgm:prSet presAssocID="{3082C610-8D9A-4D90-9515-5F6CFCCCCECE}" presName="parTxOnly" presStyleLbl="node1" presStyleIdx="9" presStyleCnt="10">
        <dgm:presLayoutVars>
          <dgm:chMax val="0"/>
          <dgm:chPref val="0"/>
          <dgm:bulletEnabled val="1"/>
        </dgm:presLayoutVars>
      </dgm:prSet>
      <dgm:spPr/>
    </dgm:pt>
  </dgm:ptLst>
  <dgm:cxnLst>
    <dgm:cxn modelId="{D52FD005-80BD-4D6B-8FCD-7607A70B233A}" srcId="{70CC9743-305D-4B21-ADC9-9C45B9698F8E}" destId="{0B71A537-D638-4641-850B-FA68922D1B18}" srcOrd="2" destOrd="0" parTransId="{246EF22E-FE38-4B05-B023-AB4E3FD6AE31}" sibTransId="{CCEA4A47-23D2-4521-B2D2-18E4760C555A}"/>
    <dgm:cxn modelId="{69C6DC12-5566-445D-BE44-61C87ADCDAAE}" srcId="{70CC9743-305D-4B21-ADC9-9C45B9698F8E}" destId="{8412AD60-4BE9-492E-BA12-3C07ECBC1364}" srcOrd="0" destOrd="0" parTransId="{BFF04887-C451-4B5B-BA58-C30DA0449260}" sibTransId="{7EEAC42E-971B-4B60-942B-F21F996CFF8B}"/>
    <dgm:cxn modelId="{705F4A1F-EF20-44EF-91B9-9C933C71BE28}" srcId="{70CC9743-305D-4B21-ADC9-9C45B9698F8E}" destId="{6D6BE85B-CC47-421E-8D24-D3F7F17B464E}" srcOrd="5" destOrd="0" parTransId="{B64B35E0-1650-43E3-B65A-845659BF4825}" sibTransId="{195149E8-079C-485C-86F4-D5F60ABF875E}"/>
    <dgm:cxn modelId="{8454F936-E639-4A49-833B-A71E027455EC}" srcId="{70CC9743-305D-4B21-ADC9-9C45B9698F8E}" destId="{3082C610-8D9A-4D90-9515-5F6CFCCCCECE}" srcOrd="9" destOrd="0" parTransId="{73CAB0FD-4DA9-4C57-B5E4-D86C2323541E}" sibTransId="{6A595436-C9A8-4E4E-830A-98A08F9B7770}"/>
    <dgm:cxn modelId="{56D6786D-2B30-46DC-A83A-E193E710957B}" type="presOf" srcId="{6D6BE85B-CC47-421E-8D24-D3F7F17B464E}" destId="{09189CF8-81AC-4C17-A995-80D320572844}" srcOrd="0" destOrd="0" presId="urn:microsoft.com/office/officeart/2005/8/layout/chevron1"/>
    <dgm:cxn modelId="{1776816D-B9AD-4FED-8F2C-A16FA73C61A3}" type="presOf" srcId="{67BE3CDD-AAC4-41BD-AF1C-E5DF8CB819C2}" destId="{CC066865-C4FC-41C9-A1C3-0EFA9A279B40}" srcOrd="0" destOrd="0" presId="urn:microsoft.com/office/officeart/2005/8/layout/chevron1"/>
    <dgm:cxn modelId="{FDB2314E-F85B-4F93-ADB6-FAF3C3CF1474}" type="presOf" srcId="{81AC69AF-6685-4227-9B83-2FC21DD8C8EA}" destId="{0F4055E7-D0E2-4C2D-86C3-901DC06725E0}" srcOrd="0" destOrd="0" presId="urn:microsoft.com/office/officeart/2005/8/layout/chevron1"/>
    <dgm:cxn modelId="{5D28A04F-199C-48DE-9CD9-462EB2472983}" srcId="{70CC9743-305D-4B21-ADC9-9C45B9698F8E}" destId="{3DCB3303-EE03-4DC3-83E2-66B1A3E62456}" srcOrd="8" destOrd="0" parTransId="{92F135EE-E610-401F-9A77-9898F37606E9}" sibTransId="{5474B845-2CF8-4AD6-99F9-EAF8B4A253A1}"/>
    <dgm:cxn modelId="{A9D65655-6EE9-4458-919D-CD009CF33B21}" type="presOf" srcId="{3DCB3303-EE03-4DC3-83E2-66B1A3E62456}" destId="{27F7C80E-955F-4086-939A-77CDAFF767A5}" srcOrd="0" destOrd="0" presId="urn:microsoft.com/office/officeart/2005/8/layout/chevron1"/>
    <dgm:cxn modelId="{BDB2315A-AC26-4F59-A283-9473497E4511}" type="presOf" srcId="{70CC9743-305D-4B21-ADC9-9C45B9698F8E}" destId="{32BF3915-7677-4F93-980F-B15260F0A194}" srcOrd="0" destOrd="0" presId="urn:microsoft.com/office/officeart/2005/8/layout/chevron1"/>
    <dgm:cxn modelId="{8118DD81-C4AB-46C4-9484-CED6FFA64C33}" type="presOf" srcId="{9FAB7071-B6B7-452C-8866-FED2A744818F}" destId="{F8745ABD-1B65-47DA-BF6D-9B8128C8AF28}" srcOrd="0" destOrd="0" presId="urn:microsoft.com/office/officeart/2005/8/layout/chevron1"/>
    <dgm:cxn modelId="{A0881889-387D-4CBA-9C88-A7C1465F599C}" srcId="{70CC9743-305D-4B21-ADC9-9C45B9698F8E}" destId="{F5792DB4-0C34-4A11-B1F6-4782AD2271D0}" srcOrd="4" destOrd="0" parTransId="{8B699E06-96AC-4791-AE02-E36DD4311270}" sibTransId="{8AACC8FB-F770-44E4-90A3-E955572F50A5}"/>
    <dgm:cxn modelId="{7013D3A3-C73F-4BE5-843F-5D475F94D549}" srcId="{70CC9743-305D-4B21-ADC9-9C45B9698F8E}" destId="{81AC69AF-6685-4227-9B83-2FC21DD8C8EA}" srcOrd="1" destOrd="0" parTransId="{E5807A3C-FD0B-4880-BB01-DE7CCA6F2752}" sibTransId="{885CF119-D490-4D77-AB86-BDB4C8465263}"/>
    <dgm:cxn modelId="{9E92A0A4-2179-4D8F-A263-E936AFEE2881}" type="presOf" srcId="{0B71A537-D638-4641-850B-FA68922D1B18}" destId="{251F6170-1F8F-49CB-BD37-C4D2D741D203}" srcOrd="0" destOrd="0" presId="urn:microsoft.com/office/officeart/2005/8/layout/chevron1"/>
    <dgm:cxn modelId="{C8668DB0-E906-4374-B7B6-3E3062491AC9}" type="presOf" srcId="{F5792DB4-0C34-4A11-B1F6-4782AD2271D0}" destId="{BB35BDDC-A2BE-4333-AEE6-5A09060E10E3}" srcOrd="0" destOrd="0" presId="urn:microsoft.com/office/officeart/2005/8/layout/chevron1"/>
    <dgm:cxn modelId="{3E2713B6-EB04-4D19-9131-E93DC8F13CC9}" type="presOf" srcId="{3082C610-8D9A-4D90-9515-5F6CFCCCCECE}" destId="{30E8EC46-464A-49B7-BF08-783E2043D863}" srcOrd="0" destOrd="0" presId="urn:microsoft.com/office/officeart/2005/8/layout/chevron1"/>
    <dgm:cxn modelId="{A9B8DED2-D487-4E56-B251-CCF79B44A7B8}" type="presOf" srcId="{2FC48C6D-F674-42F9-A5C7-74BFEA10D76C}" destId="{0AB321DB-7AB8-4A6E-BFB3-BFF77C43A56F}" srcOrd="0" destOrd="0" presId="urn:microsoft.com/office/officeart/2005/8/layout/chevron1"/>
    <dgm:cxn modelId="{039B9ED5-6893-419C-B14C-DB50ACA2EDC0}" srcId="{70CC9743-305D-4B21-ADC9-9C45B9698F8E}" destId="{67BE3CDD-AAC4-41BD-AF1C-E5DF8CB819C2}" srcOrd="7" destOrd="0" parTransId="{D73DDDF3-8D55-4F54-9BE7-3144AF1CE08D}" sibTransId="{67D13E66-D805-41F7-A96D-B1834A9A150B}"/>
    <dgm:cxn modelId="{9CC358D6-AB64-4F73-B307-6AD262530EF0}" srcId="{70CC9743-305D-4B21-ADC9-9C45B9698F8E}" destId="{9FAB7071-B6B7-452C-8866-FED2A744818F}" srcOrd="3" destOrd="0" parTransId="{23E8CCB2-4343-4A40-868D-264107BCDC43}" sibTransId="{24DDF9F4-EB08-41CF-8E7D-45AAEDB89F2E}"/>
    <dgm:cxn modelId="{885F10E0-3745-490B-90B3-DC55661B6D1A}" type="presOf" srcId="{8412AD60-4BE9-492E-BA12-3C07ECBC1364}" destId="{E8BB49AC-59D8-40C9-8595-B0F991D9C109}" srcOrd="0" destOrd="0" presId="urn:microsoft.com/office/officeart/2005/8/layout/chevron1"/>
    <dgm:cxn modelId="{B41FD8F0-C79C-4166-95F4-C5B03115A18D}" srcId="{70CC9743-305D-4B21-ADC9-9C45B9698F8E}" destId="{2FC48C6D-F674-42F9-A5C7-74BFEA10D76C}" srcOrd="6" destOrd="0" parTransId="{BEE9161A-E027-438B-BD28-0DBC43CA50F9}" sibTransId="{FAC94B64-E3EB-4C2E-BC9F-C689FA75B683}"/>
    <dgm:cxn modelId="{E75E03D9-978C-4281-928C-0CB477DC106E}" type="presParOf" srcId="{32BF3915-7677-4F93-980F-B15260F0A194}" destId="{E8BB49AC-59D8-40C9-8595-B0F991D9C109}" srcOrd="0" destOrd="0" presId="urn:microsoft.com/office/officeart/2005/8/layout/chevron1"/>
    <dgm:cxn modelId="{5715D7F2-2B62-4FE0-9FDA-F0C802B2D188}" type="presParOf" srcId="{32BF3915-7677-4F93-980F-B15260F0A194}" destId="{E4C53D35-F029-4881-BAF5-84852A1AACD4}" srcOrd="1" destOrd="0" presId="urn:microsoft.com/office/officeart/2005/8/layout/chevron1"/>
    <dgm:cxn modelId="{A9DB9292-14B0-43B7-83F7-8A757A00565C}" type="presParOf" srcId="{32BF3915-7677-4F93-980F-B15260F0A194}" destId="{0F4055E7-D0E2-4C2D-86C3-901DC06725E0}" srcOrd="2" destOrd="0" presId="urn:microsoft.com/office/officeart/2005/8/layout/chevron1"/>
    <dgm:cxn modelId="{F82FC22E-45F1-4CED-8144-A8B44108BDDC}" type="presParOf" srcId="{32BF3915-7677-4F93-980F-B15260F0A194}" destId="{48A3B7A4-0D7E-4E23-B3D6-708D31E6E059}" srcOrd="3" destOrd="0" presId="urn:microsoft.com/office/officeart/2005/8/layout/chevron1"/>
    <dgm:cxn modelId="{C875D8C0-82B5-4A2B-83C8-9D216407C163}" type="presParOf" srcId="{32BF3915-7677-4F93-980F-B15260F0A194}" destId="{251F6170-1F8F-49CB-BD37-C4D2D741D203}" srcOrd="4" destOrd="0" presId="urn:microsoft.com/office/officeart/2005/8/layout/chevron1"/>
    <dgm:cxn modelId="{3FBA6230-6A39-4E35-B48A-585CB2F821F6}" type="presParOf" srcId="{32BF3915-7677-4F93-980F-B15260F0A194}" destId="{77E9707D-679F-42F8-B73F-393333CE6624}" srcOrd="5" destOrd="0" presId="urn:microsoft.com/office/officeart/2005/8/layout/chevron1"/>
    <dgm:cxn modelId="{C24B2729-CBC5-4F18-BCAE-85C41D0E5878}" type="presParOf" srcId="{32BF3915-7677-4F93-980F-B15260F0A194}" destId="{F8745ABD-1B65-47DA-BF6D-9B8128C8AF28}" srcOrd="6" destOrd="0" presId="urn:microsoft.com/office/officeart/2005/8/layout/chevron1"/>
    <dgm:cxn modelId="{F6DC5711-33D4-4053-A1CD-FAA193A1F894}" type="presParOf" srcId="{32BF3915-7677-4F93-980F-B15260F0A194}" destId="{3979D648-E268-448A-BE5B-D6A144423649}" srcOrd="7" destOrd="0" presId="urn:microsoft.com/office/officeart/2005/8/layout/chevron1"/>
    <dgm:cxn modelId="{C0715C0E-E84A-4B62-B0DC-4B016CDB2B5F}" type="presParOf" srcId="{32BF3915-7677-4F93-980F-B15260F0A194}" destId="{BB35BDDC-A2BE-4333-AEE6-5A09060E10E3}" srcOrd="8" destOrd="0" presId="urn:microsoft.com/office/officeart/2005/8/layout/chevron1"/>
    <dgm:cxn modelId="{64DDC3F8-3A84-456F-A590-72809B73DA5F}" type="presParOf" srcId="{32BF3915-7677-4F93-980F-B15260F0A194}" destId="{99BFCF1A-3B09-4FBD-80D9-9011276DBA6B}" srcOrd="9" destOrd="0" presId="urn:microsoft.com/office/officeart/2005/8/layout/chevron1"/>
    <dgm:cxn modelId="{9FDB3AAD-9F86-42B7-ACD3-73BF09553138}" type="presParOf" srcId="{32BF3915-7677-4F93-980F-B15260F0A194}" destId="{09189CF8-81AC-4C17-A995-80D320572844}" srcOrd="10" destOrd="0" presId="urn:microsoft.com/office/officeart/2005/8/layout/chevron1"/>
    <dgm:cxn modelId="{CFA74D2F-ADB5-41AF-8942-3DDC0D95C5D2}" type="presParOf" srcId="{32BF3915-7677-4F93-980F-B15260F0A194}" destId="{4EE14290-77FF-42E8-97F2-E30B64334A85}" srcOrd="11" destOrd="0" presId="urn:microsoft.com/office/officeart/2005/8/layout/chevron1"/>
    <dgm:cxn modelId="{F337307E-5FAF-4666-A8FE-575B6BA39951}" type="presParOf" srcId="{32BF3915-7677-4F93-980F-B15260F0A194}" destId="{0AB321DB-7AB8-4A6E-BFB3-BFF77C43A56F}" srcOrd="12" destOrd="0" presId="urn:microsoft.com/office/officeart/2005/8/layout/chevron1"/>
    <dgm:cxn modelId="{91F36858-E36B-4D55-9713-C7BB5437D143}" type="presParOf" srcId="{32BF3915-7677-4F93-980F-B15260F0A194}" destId="{D43CE92E-1EE6-42DC-9874-738E9D6355A6}" srcOrd="13" destOrd="0" presId="urn:microsoft.com/office/officeart/2005/8/layout/chevron1"/>
    <dgm:cxn modelId="{C2876C24-94E9-4AF1-82CA-2B50FA613925}" type="presParOf" srcId="{32BF3915-7677-4F93-980F-B15260F0A194}" destId="{CC066865-C4FC-41C9-A1C3-0EFA9A279B40}" srcOrd="14" destOrd="0" presId="urn:microsoft.com/office/officeart/2005/8/layout/chevron1"/>
    <dgm:cxn modelId="{F0A5DBEC-532E-43A2-836A-1E9BC5663FAA}" type="presParOf" srcId="{32BF3915-7677-4F93-980F-B15260F0A194}" destId="{04F7875C-1B97-481A-9134-EE4DE576A0B6}" srcOrd="15" destOrd="0" presId="urn:microsoft.com/office/officeart/2005/8/layout/chevron1"/>
    <dgm:cxn modelId="{12577D2B-6DF5-4E0E-A380-0AFFABD86DC0}" type="presParOf" srcId="{32BF3915-7677-4F93-980F-B15260F0A194}" destId="{27F7C80E-955F-4086-939A-77CDAFF767A5}" srcOrd="16" destOrd="0" presId="urn:microsoft.com/office/officeart/2005/8/layout/chevron1"/>
    <dgm:cxn modelId="{10C5811B-15CA-40E5-B47B-2DB3E3557F7B}" type="presParOf" srcId="{32BF3915-7677-4F93-980F-B15260F0A194}" destId="{796245F2-0108-45C7-B319-CF468D58BF50}" srcOrd="17" destOrd="0" presId="urn:microsoft.com/office/officeart/2005/8/layout/chevron1"/>
    <dgm:cxn modelId="{44013840-E126-441D-90DB-D203E98B04A4}" type="presParOf" srcId="{32BF3915-7677-4F93-980F-B15260F0A194}" destId="{30E8EC46-464A-49B7-BF08-783E2043D863}" srcOrd="18"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B49AC-59D8-40C9-8595-B0F991D9C109}">
      <dsp:nvSpPr>
        <dsp:cNvPr id="0" name=""/>
        <dsp:cNvSpPr/>
      </dsp:nvSpPr>
      <dsp:spPr>
        <a:xfrm>
          <a:off x="1486" y="2500246"/>
          <a:ext cx="1338132" cy="535252"/>
        </a:xfrm>
        <a:prstGeom prst="chevron">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1</a:t>
          </a:r>
        </a:p>
      </dsp:txBody>
      <dsp:txXfrm>
        <a:off x="269112" y="2500246"/>
        <a:ext cx="802880" cy="535252"/>
      </dsp:txXfrm>
    </dsp:sp>
    <dsp:sp modelId="{0F4055E7-D0E2-4C2D-86C3-901DC06725E0}">
      <dsp:nvSpPr>
        <dsp:cNvPr id="0" name=""/>
        <dsp:cNvSpPr/>
      </dsp:nvSpPr>
      <dsp:spPr>
        <a:xfrm>
          <a:off x="1205805" y="2500246"/>
          <a:ext cx="1338132" cy="535252"/>
        </a:xfrm>
        <a:prstGeom prst="chevron">
          <a:avLst/>
        </a:prstGeom>
        <a:solidFill>
          <a:schemeClr val="accent1">
            <a:alpha val="90000"/>
            <a:hueOff val="0"/>
            <a:satOff val="0"/>
            <a:lumOff val="0"/>
            <a:alphaOff val="-4444"/>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2</a:t>
          </a:r>
        </a:p>
      </dsp:txBody>
      <dsp:txXfrm>
        <a:off x="1473431" y="2500246"/>
        <a:ext cx="802880" cy="535252"/>
      </dsp:txXfrm>
    </dsp:sp>
    <dsp:sp modelId="{251F6170-1F8F-49CB-BD37-C4D2D741D203}">
      <dsp:nvSpPr>
        <dsp:cNvPr id="0" name=""/>
        <dsp:cNvSpPr/>
      </dsp:nvSpPr>
      <dsp:spPr>
        <a:xfrm>
          <a:off x="2410124" y="2500246"/>
          <a:ext cx="1338132" cy="535252"/>
        </a:xfrm>
        <a:prstGeom prst="chevron">
          <a:avLst/>
        </a:prstGeom>
        <a:solidFill>
          <a:schemeClr val="accent1">
            <a:alpha val="90000"/>
            <a:hueOff val="0"/>
            <a:satOff val="0"/>
            <a:lumOff val="0"/>
            <a:alphaOff val="-8889"/>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3</a:t>
          </a:r>
        </a:p>
      </dsp:txBody>
      <dsp:txXfrm>
        <a:off x="2677750" y="2500246"/>
        <a:ext cx="802880" cy="535252"/>
      </dsp:txXfrm>
    </dsp:sp>
    <dsp:sp modelId="{F8745ABD-1B65-47DA-BF6D-9B8128C8AF28}">
      <dsp:nvSpPr>
        <dsp:cNvPr id="0" name=""/>
        <dsp:cNvSpPr/>
      </dsp:nvSpPr>
      <dsp:spPr>
        <a:xfrm>
          <a:off x="3614443" y="2500246"/>
          <a:ext cx="1338132" cy="535252"/>
        </a:xfrm>
        <a:prstGeom prst="chevron">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t>WEEK 4</a:t>
          </a:r>
        </a:p>
      </dsp:txBody>
      <dsp:txXfrm>
        <a:off x="3882069" y="2500246"/>
        <a:ext cx="802880" cy="535252"/>
      </dsp:txXfrm>
    </dsp:sp>
    <dsp:sp modelId="{BB35BDDC-A2BE-4333-AEE6-5A09060E10E3}">
      <dsp:nvSpPr>
        <dsp:cNvPr id="0" name=""/>
        <dsp:cNvSpPr/>
      </dsp:nvSpPr>
      <dsp:spPr>
        <a:xfrm>
          <a:off x="4818762" y="2500246"/>
          <a:ext cx="1338132" cy="535252"/>
        </a:xfrm>
        <a:prstGeom prst="chevron">
          <a:avLst/>
        </a:prstGeom>
        <a:solidFill>
          <a:schemeClr val="accent1">
            <a:alpha val="90000"/>
            <a:hueOff val="0"/>
            <a:satOff val="0"/>
            <a:lumOff val="0"/>
            <a:alphaOff val="-17778"/>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5</a:t>
          </a:r>
        </a:p>
      </dsp:txBody>
      <dsp:txXfrm>
        <a:off x="5086388" y="2500246"/>
        <a:ext cx="802880" cy="535252"/>
      </dsp:txXfrm>
    </dsp:sp>
    <dsp:sp modelId="{09189CF8-81AC-4C17-A995-80D320572844}">
      <dsp:nvSpPr>
        <dsp:cNvPr id="0" name=""/>
        <dsp:cNvSpPr/>
      </dsp:nvSpPr>
      <dsp:spPr>
        <a:xfrm>
          <a:off x="6023081" y="2500246"/>
          <a:ext cx="1338132" cy="535252"/>
        </a:xfrm>
        <a:prstGeom prst="chevron">
          <a:avLst/>
        </a:prstGeom>
        <a:solidFill>
          <a:schemeClr val="accent1">
            <a:alpha val="90000"/>
            <a:hueOff val="0"/>
            <a:satOff val="0"/>
            <a:lumOff val="0"/>
            <a:alphaOff val="-22222"/>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6</a:t>
          </a:r>
        </a:p>
      </dsp:txBody>
      <dsp:txXfrm>
        <a:off x="6290707" y="2500246"/>
        <a:ext cx="802880" cy="535252"/>
      </dsp:txXfrm>
    </dsp:sp>
    <dsp:sp modelId="{0AB321DB-7AB8-4A6E-BFB3-BFF77C43A56F}">
      <dsp:nvSpPr>
        <dsp:cNvPr id="0" name=""/>
        <dsp:cNvSpPr/>
      </dsp:nvSpPr>
      <dsp:spPr>
        <a:xfrm>
          <a:off x="7227400" y="2500246"/>
          <a:ext cx="1338132" cy="535252"/>
        </a:xfrm>
        <a:prstGeom prst="chevron">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7</a:t>
          </a:r>
        </a:p>
      </dsp:txBody>
      <dsp:txXfrm>
        <a:off x="7495026" y="2500246"/>
        <a:ext cx="802880" cy="535252"/>
      </dsp:txXfrm>
    </dsp:sp>
    <dsp:sp modelId="{CC066865-C4FC-41C9-A1C3-0EFA9A279B40}">
      <dsp:nvSpPr>
        <dsp:cNvPr id="0" name=""/>
        <dsp:cNvSpPr/>
      </dsp:nvSpPr>
      <dsp:spPr>
        <a:xfrm>
          <a:off x="8431719" y="2500246"/>
          <a:ext cx="1338132" cy="535252"/>
        </a:xfrm>
        <a:prstGeom prst="chevron">
          <a:avLst/>
        </a:prstGeom>
        <a:solidFill>
          <a:schemeClr val="accent1">
            <a:alpha val="90000"/>
            <a:hueOff val="0"/>
            <a:satOff val="0"/>
            <a:lumOff val="0"/>
            <a:alphaOff val="-31111"/>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8</a:t>
          </a:r>
        </a:p>
      </dsp:txBody>
      <dsp:txXfrm>
        <a:off x="8699345" y="2500246"/>
        <a:ext cx="802880" cy="535252"/>
      </dsp:txXfrm>
    </dsp:sp>
    <dsp:sp modelId="{27F7C80E-955F-4086-939A-77CDAFF767A5}">
      <dsp:nvSpPr>
        <dsp:cNvPr id="0" name=""/>
        <dsp:cNvSpPr/>
      </dsp:nvSpPr>
      <dsp:spPr>
        <a:xfrm>
          <a:off x="9636038" y="2500246"/>
          <a:ext cx="1338132" cy="535252"/>
        </a:xfrm>
        <a:prstGeom prst="chevron">
          <a:avLst/>
        </a:prstGeom>
        <a:solidFill>
          <a:schemeClr val="accent1">
            <a:alpha val="90000"/>
            <a:hueOff val="0"/>
            <a:satOff val="0"/>
            <a:lumOff val="0"/>
            <a:alphaOff val="-35556"/>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21336" rIns="21336" bIns="21336" numCol="1" spcCol="1270" anchor="ctr" anchorCtr="0">
          <a:noAutofit/>
        </a:bodyPr>
        <a:lstStyle/>
        <a:p>
          <a:pPr marL="0" lvl="0" indent="0" algn="ctr" defTabSz="711200">
            <a:lnSpc>
              <a:spcPct val="90000"/>
            </a:lnSpc>
            <a:spcBef>
              <a:spcPct val="0"/>
            </a:spcBef>
            <a:spcAft>
              <a:spcPct val="35000"/>
            </a:spcAft>
            <a:buNone/>
          </a:pPr>
          <a:r>
            <a:rPr lang="en-GB" sz="1600" kern="1200"/>
            <a:t>WEEK 9</a:t>
          </a:r>
        </a:p>
      </dsp:txBody>
      <dsp:txXfrm>
        <a:off x="9903664" y="2500246"/>
        <a:ext cx="802880" cy="535252"/>
      </dsp:txXfrm>
    </dsp:sp>
    <dsp:sp modelId="{30E8EC46-464A-49B7-BF08-783E2043D863}">
      <dsp:nvSpPr>
        <dsp:cNvPr id="0" name=""/>
        <dsp:cNvSpPr/>
      </dsp:nvSpPr>
      <dsp:spPr>
        <a:xfrm>
          <a:off x="10840357" y="2500246"/>
          <a:ext cx="1338132" cy="535252"/>
        </a:xfrm>
        <a:prstGeom prst="chevron">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a:lnSpc>
              <a:spcPct val="90000"/>
            </a:lnSpc>
            <a:spcBef>
              <a:spcPct val="0"/>
            </a:spcBef>
            <a:spcAft>
              <a:spcPct val="35000"/>
            </a:spcAft>
            <a:buNone/>
          </a:pPr>
          <a:r>
            <a:rPr lang="en-GB" sz="1400" kern="1200"/>
            <a:t>WEEK 10</a:t>
          </a:r>
        </a:p>
      </dsp:txBody>
      <dsp:txXfrm>
        <a:off x="11107983" y="2500246"/>
        <a:ext cx="802880" cy="535252"/>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16CB08-442E-453E-A311-272CFF7F2DC7}" type="datetimeFigureOut">
              <a:rPr lang="en-GB" smtClean="0"/>
              <a:t>18/09/2026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7A5BAD-311B-415C-8F1E-21E915E5E73B}" type="slidenum">
              <a:rPr lang="en-GB" smtClean="0"/>
              <a:t>‹#›</a:t>
            </a:fld>
            <a:endParaRPr lang="en-GB"/>
          </a:p>
        </p:txBody>
      </p:sp>
    </p:spTree>
    <p:extLst>
      <p:ext uri="{BB962C8B-B14F-4D97-AF65-F5344CB8AC3E}">
        <p14:creationId xmlns:p14="http://schemas.microsoft.com/office/powerpoint/2010/main" val="3194623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1314-ACE6-517A-D702-05AB50AEAA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E197D4-817C-DA4F-10A2-7110EAEF6E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EAECC4-A39F-5636-6446-77D7AE84A0C8}"/>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1F5EF065-1786-9B8E-445D-45B6CF419BA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2253BFAE-1BC1-C10D-26C9-9BB0FCEB58B9}"/>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1849196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136BB-308E-4522-48BD-7B7FE22D6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4A8B3E-68F7-7983-5B6A-5E89590A56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6CF79E-2420-3AC6-53CE-FAF7EA07A904}"/>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52E8AF2C-A6BD-5A4F-D9FE-078B2CE3775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0D41211-84A2-5B2A-A5DB-30B1D69DE5D7}"/>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1305151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9420E-0D39-AF7A-CBD2-971394A382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D6F61E-EA98-3BC8-2861-2F75D1EA1B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AFC318-3E60-788E-AD53-26C82C4FDB25}"/>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898FDC34-AB41-F264-49C5-0CFDB31AE79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FCD4E04-A43F-6D0F-8FD3-2F439B73D92F}"/>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2687005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0215-FD60-B8A9-BCDE-0A71DDDCC2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FB4107-7FFA-FC40-92F1-F0F27EB5CA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3511A4-7323-B7FF-F093-D59294A13E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5B3855-B710-82C2-27C8-038C554A826E}"/>
              </a:ext>
            </a:extLst>
          </p:cNvPr>
          <p:cNvSpPr>
            <a:spLocks noGrp="1"/>
          </p:cNvSpPr>
          <p:nvPr>
            <p:ph type="dt" sz="half" idx="10"/>
          </p:nvPr>
        </p:nvSpPr>
        <p:spPr/>
        <p:txBody>
          <a:bodyPr/>
          <a:lstStyle/>
          <a:p>
            <a:r>
              <a:rPr lang="en-US"/>
              <a:t>BMHP6026 </a:t>
            </a:r>
            <a:endParaRPr lang="en-GB"/>
          </a:p>
        </p:txBody>
      </p:sp>
      <p:sp>
        <p:nvSpPr>
          <p:cNvPr id="6" name="Footer Placeholder 5">
            <a:extLst>
              <a:ext uri="{FF2B5EF4-FFF2-40B4-BE49-F238E27FC236}">
                <a16:creationId xmlns:a16="http://schemas.microsoft.com/office/drawing/2014/main" id="{3D7D6B5D-25CE-30C0-B294-C09D34AF3D87}"/>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54A3F8D-3588-75CB-D243-15CB35FD3735}"/>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1000464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1A26A-8B86-349F-791B-D52305F7C9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86F72A-EAA6-C07F-455B-90969FD195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CD2A07-3798-CA2A-D964-CB2520591A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6EFF9F-F3B5-7658-41E2-11ABE9EA8C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13F0BC-D765-A061-46C1-F1D6B7E68F2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D34C9D-4894-6B36-BFAD-FAFB5A77E5B1}"/>
              </a:ext>
            </a:extLst>
          </p:cNvPr>
          <p:cNvSpPr>
            <a:spLocks noGrp="1"/>
          </p:cNvSpPr>
          <p:nvPr>
            <p:ph type="dt" sz="half" idx="10"/>
          </p:nvPr>
        </p:nvSpPr>
        <p:spPr/>
        <p:txBody>
          <a:bodyPr/>
          <a:lstStyle/>
          <a:p>
            <a:r>
              <a:rPr lang="en-US"/>
              <a:t>BMHP6026 </a:t>
            </a:r>
            <a:endParaRPr lang="en-GB"/>
          </a:p>
        </p:txBody>
      </p:sp>
      <p:sp>
        <p:nvSpPr>
          <p:cNvPr id="8" name="Footer Placeholder 7">
            <a:extLst>
              <a:ext uri="{FF2B5EF4-FFF2-40B4-BE49-F238E27FC236}">
                <a16:creationId xmlns:a16="http://schemas.microsoft.com/office/drawing/2014/main" id="{94A5B570-0D0F-F4AD-7DED-366FDCC2901D}"/>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46E29C47-68B4-954C-B321-12F1241800A5}"/>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3157043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1498F-885B-F43B-51EA-587389AE2C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D5E637-0834-5ADC-CDD1-AF88A9A5545D}"/>
              </a:ext>
            </a:extLst>
          </p:cNvPr>
          <p:cNvSpPr>
            <a:spLocks noGrp="1"/>
          </p:cNvSpPr>
          <p:nvPr>
            <p:ph type="dt" sz="half" idx="10"/>
          </p:nvPr>
        </p:nvSpPr>
        <p:spPr/>
        <p:txBody>
          <a:bodyPr/>
          <a:lstStyle/>
          <a:p>
            <a:r>
              <a:rPr lang="en-US"/>
              <a:t>BMHP6026 </a:t>
            </a:r>
            <a:endParaRPr lang="en-GB"/>
          </a:p>
        </p:txBody>
      </p:sp>
      <p:sp>
        <p:nvSpPr>
          <p:cNvPr id="4" name="Footer Placeholder 3">
            <a:extLst>
              <a:ext uri="{FF2B5EF4-FFF2-40B4-BE49-F238E27FC236}">
                <a16:creationId xmlns:a16="http://schemas.microsoft.com/office/drawing/2014/main" id="{4982866B-633E-CE22-04DC-E550A6B21754}"/>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2503250C-7C69-6A90-D814-C59481FF8008}"/>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2275337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0C1791-967B-A7A6-CC79-B61C5552C56F}"/>
              </a:ext>
            </a:extLst>
          </p:cNvPr>
          <p:cNvSpPr>
            <a:spLocks noGrp="1"/>
          </p:cNvSpPr>
          <p:nvPr>
            <p:ph type="dt" sz="half" idx="10"/>
          </p:nvPr>
        </p:nvSpPr>
        <p:spPr/>
        <p:txBody>
          <a:bodyPr/>
          <a:lstStyle/>
          <a:p>
            <a:r>
              <a:rPr lang="en-US"/>
              <a:t>BMHP6026 </a:t>
            </a:r>
            <a:endParaRPr lang="en-GB"/>
          </a:p>
        </p:txBody>
      </p:sp>
      <p:sp>
        <p:nvSpPr>
          <p:cNvPr id="3" name="Footer Placeholder 2">
            <a:extLst>
              <a:ext uri="{FF2B5EF4-FFF2-40B4-BE49-F238E27FC236}">
                <a16:creationId xmlns:a16="http://schemas.microsoft.com/office/drawing/2014/main" id="{28F48322-5E8A-55BF-371A-FEA20AA75816}"/>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AD7869D3-03D2-FC2D-8C60-B3D74F0498B8}"/>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17478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BC023-902F-46D7-EC65-4A4E265AF9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8067B7-7FB6-8573-F0DF-BAB3D4A4D5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CFEA59-ACD2-AB51-2EE5-9AEF350027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19E440-7617-6CE0-6181-3AD3F4C04934}"/>
              </a:ext>
            </a:extLst>
          </p:cNvPr>
          <p:cNvSpPr>
            <a:spLocks noGrp="1"/>
          </p:cNvSpPr>
          <p:nvPr>
            <p:ph type="dt" sz="half" idx="10"/>
          </p:nvPr>
        </p:nvSpPr>
        <p:spPr/>
        <p:txBody>
          <a:bodyPr/>
          <a:lstStyle/>
          <a:p>
            <a:r>
              <a:rPr lang="en-US"/>
              <a:t>BMHP6026 </a:t>
            </a:r>
            <a:endParaRPr lang="en-GB"/>
          </a:p>
        </p:txBody>
      </p:sp>
      <p:sp>
        <p:nvSpPr>
          <p:cNvPr id="6" name="Footer Placeholder 5">
            <a:extLst>
              <a:ext uri="{FF2B5EF4-FFF2-40B4-BE49-F238E27FC236}">
                <a16:creationId xmlns:a16="http://schemas.microsoft.com/office/drawing/2014/main" id="{545976E3-7528-4B5E-9D92-65AFB33A28FF}"/>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6A3B1EA3-5E14-A0C6-F0D6-58D3F8F176F4}"/>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1225088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4969E-8CBF-190A-474A-1990DC9BAD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E70A75-46E5-D762-7E89-E425CDFF5F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1D4ED2-0598-B2FB-4A6D-C814EFA417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9020B9-1469-1922-CDDA-87B12CBA5DF6}"/>
              </a:ext>
            </a:extLst>
          </p:cNvPr>
          <p:cNvSpPr>
            <a:spLocks noGrp="1"/>
          </p:cNvSpPr>
          <p:nvPr>
            <p:ph type="dt" sz="half" idx="10"/>
          </p:nvPr>
        </p:nvSpPr>
        <p:spPr/>
        <p:txBody>
          <a:bodyPr/>
          <a:lstStyle/>
          <a:p>
            <a:r>
              <a:rPr lang="en-US"/>
              <a:t>BMHP6026 </a:t>
            </a:r>
            <a:endParaRPr lang="en-GB"/>
          </a:p>
        </p:txBody>
      </p:sp>
      <p:sp>
        <p:nvSpPr>
          <p:cNvPr id="6" name="Footer Placeholder 5">
            <a:extLst>
              <a:ext uri="{FF2B5EF4-FFF2-40B4-BE49-F238E27FC236}">
                <a16:creationId xmlns:a16="http://schemas.microsoft.com/office/drawing/2014/main" id="{7950BDF5-8220-46B3-5C8D-4491EB12FCD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92C74356-A287-A41C-5A9B-3F5A8A595BEA}"/>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2361240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FB72B-D5EA-AC76-BD56-8611EF3BCF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D81458-C16F-86E9-3005-B6EA86D3CD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54B66-5E25-C2EA-EA09-53BA9C5E4311}"/>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F2FFA27F-4B2E-A659-1DFB-879B2B7FA82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552B26F-6707-5E38-7897-8B27F644F727}"/>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402701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A4C539-DAE1-3F15-1FF4-6571D84D9A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D99ACE-B2C3-476D-F699-AC3A8617DB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BC64A8-E6F2-4B0D-BC72-6C4F81FCDB65}"/>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2649D155-0658-FB73-A5F7-2A0A8CAED0A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5109A9E-7E68-EEBC-B6E5-9A40F6A62CCD}"/>
              </a:ext>
            </a:extLst>
          </p:cNvPr>
          <p:cNvSpPr>
            <a:spLocks noGrp="1"/>
          </p:cNvSpPr>
          <p:nvPr>
            <p:ph type="sldNum" sz="quarter" idx="12"/>
          </p:nvPr>
        </p:nvSpPr>
        <p:spPr/>
        <p:txBody>
          <a:bodyPr/>
          <a:lstStyle/>
          <a:p>
            <a:fld id="{1A86BE50-FD7F-4295-8001-4F6FBD21EA22}" type="slidenum">
              <a:rPr lang="en-GB" smtClean="0"/>
              <a:t>‹#›</a:t>
            </a:fld>
            <a:endParaRPr lang="en-GB"/>
          </a:p>
        </p:txBody>
      </p:sp>
    </p:spTree>
    <p:extLst>
      <p:ext uri="{BB962C8B-B14F-4D97-AF65-F5344CB8AC3E}">
        <p14:creationId xmlns:p14="http://schemas.microsoft.com/office/powerpoint/2010/main" val="132053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B4048-2698-E61C-881D-D682A8C7B0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7965B6-E7DD-DB1A-117D-8F696DE8B1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B49AAE-F4A3-BF33-295B-9D61B77EDB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BMHP6026 </a:t>
            </a:r>
            <a:endParaRPr lang="en-GB"/>
          </a:p>
        </p:txBody>
      </p:sp>
      <p:sp>
        <p:nvSpPr>
          <p:cNvPr id="5" name="Footer Placeholder 4">
            <a:extLst>
              <a:ext uri="{FF2B5EF4-FFF2-40B4-BE49-F238E27FC236}">
                <a16:creationId xmlns:a16="http://schemas.microsoft.com/office/drawing/2014/main" id="{C7AB9AA7-6FC7-CD59-330D-2726AF4FCB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B86D4BDF-2F5C-4713-BA21-D6F34848C3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86BE50-FD7F-4295-8001-4F6FBD21EA22}" type="slidenum">
              <a:rPr lang="en-GB" smtClean="0"/>
              <a:t>‹#›</a:t>
            </a:fld>
            <a:endParaRPr lang="en-GB"/>
          </a:p>
        </p:txBody>
      </p:sp>
    </p:spTree>
    <p:extLst>
      <p:ext uri="{BB962C8B-B14F-4D97-AF65-F5344CB8AC3E}">
        <p14:creationId xmlns:p14="http://schemas.microsoft.com/office/powerpoint/2010/main" val="7858958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s.ferraraccio@uwtsd.ac.uk"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fi/photo/481492" TargetMode="External"/><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animalia-life.club/qa/pictures/discovery-learning-clipart-free"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es.vecteezy.com/arte-vectorial/46022691-ilustracion-de-un-nina-leyendo-un-libro-departamento-dibujos-animados-estilo-perfecto-para-temas-de-educacion-aprendiendo-y-estudiando-un-joven-estudiante-comprometido-con-literatura-y-ganando-conocimiento" TargetMode="External"/><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hyperlink" Target="https://animalia-life.club/qa/pictures/critical-thinking-comic" TargetMode="External"/><Relationship Id="rId2" Type="http://schemas.openxmlformats.org/officeDocument/2006/relationships/image" Target="../media/image16.jp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hyperlink" Target="https://www.freepik.com/premium-vector/creative-writing-assignment-isolated-cartoon-vector-illustration_38210785.htm" TargetMode="External"/><Relationship Id="rId2" Type="http://schemas.openxmlformats.org/officeDocument/2006/relationships/image" Target="../media/image17.jp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svg"/><Relationship Id="rId1" Type="http://schemas.openxmlformats.org/officeDocument/2006/relationships/slideLayout" Target="../slideLayouts/slideLayout7.xml"/><Relationship Id="rId6" Type="http://schemas.openxmlformats.org/officeDocument/2006/relationships/image" Target="../media/image23.svg"/><Relationship Id="rId5" Type="http://schemas.openxmlformats.org/officeDocument/2006/relationships/image" Target="../media/image22.svg"/><Relationship Id="rId4" Type="http://schemas.openxmlformats.org/officeDocument/2006/relationships/image" Target="../media/image21.svg"/></Relationships>
</file>

<file path=ppt/slides/_rels/slide23.xml.rels><?xml version="1.0" encoding="UTF-8" standalone="yes"?>
<Relationships xmlns="http://schemas.openxmlformats.org/package/2006/relationships"><Relationship Id="rId2" Type="http://schemas.openxmlformats.org/officeDocument/2006/relationships/image" Target="../media/image20.sv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sv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sv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lshubwales.com/news/five-ways-innovation-supporting-health-and-social-care-wales"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7003-3750-1144-F5A0-057DC45DF81C}"/>
              </a:ext>
            </a:extLst>
          </p:cNvPr>
          <p:cNvSpPr>
            <a:spLocks noGrp="1"/>
          </p:cNvSpPr>
          <p:nvPr>
            <p:ph type="ctrTitle"/>
          </p:nvPr>
        </p:nvSpPr>
        <p:spPr>
          <a:xfrm>
            <a:off x="0" y="1032327"/>
            <a:ext cx="12192000" cy="2387600"/>
          </a:xfrm>
        </p:spPr>
        <p:txBody>
          <a:bodyPr>
            <a:normAutofit fontScale="90000"/>
          </a:bodyPr>
          <a:lstStyle/>
          <a:p>
            <a:r>
              <a:rPr lang="en-GB" b="1" dirty="0">
                <a:solidFill>
                  <a:schemeClr val="accent1">
                    <a:lumMod val="50000"/>
                  </a:schemeClr>
                </a:solidFill>
              </a:rPr>
              <a:t>BMHP6026</a:t>
            </a:r>
            <a:r>
              <a:rPr lang="en-GB" dirty="0"/>
              <a:t> </a:t>
            </a:r>
            <a:br>
              <a:rPr lang="en-GB" dirty="0"/>
            </a:br>
            <a:br>
              <a:rPr lang="en-GB" dirty="0"/>
            </a:br>
            <a:r>
              <a:rPr lang="en-GB" dirty="0"/>
              <a:t>       </a:t>
            </a:r>
            <a:r>
              <a:rPr lang="en-GB" sz="3600" b="1" dirty="0">
                <a:solidFill>
                  <a:schemeClr val="accent1">
                    <a:lumMod val="50000"/>
                  </a:schemeClr>
                </a:solidFill>
              </a:rPr>
              <a:t>Digital transformation in the Health and Care Professions</a:t>
            </a:r>
            <a:br>
              <a:rPr lang="en-GB" sz="3600" b="1" dirty="0">
                <a:solidFill>
                  <a:schemeClr val="accent1">
                    <a:lumMod val="50000"/>
                  </a:schemeClr>
                </a:solidFill>
              </a:rPr>
            </a:br>
            <a:r>
              <a:rPr lang="en-GB" sz="3600" dirty="0">
                <a:solidFill>
                  <a:schemeClr val="accent1">
                    <a:lumMod val="50000"/>
                  </a:schemeClr>
                </a:solidFill>
              </a:rPr>
              <a:t>IQ004</a:t>
            </a:r>
            <a:endParaRPr lang="en-GB" dirty="0">
              <a:solidFill>
                <a:schemeClr val="accent1">
                  <a:lumMod val="50000"/>
                </a:schemeClr>
              </a:solidFill>
            </a:endParaRPr>
          </a:p>
        </p:txBody>
      </p:sp>
      <p:sp>
        <p:nvSpPr>
          <p:cNvPr id="3" name="Subtitle 2">
            <a:extLst>
              <a:ext uri="{FF2B5EF4-FFF2-40B4-BE49-F238E27FC236}">
                <a16:creationId xmlns:a16="http://schemas.microsoft.com/office/drawing/2014/main" id="{3C5D6B51-4992-DAED-38FB-CF8EE17146EE}"/>
              </a:ext>
            </a:extLst>
          </p:cNvPr>
          <p:cNvSpPr>
            <a:spLocks noGrp="1"/>
          </p:cNvSpPr>
          <p:nvPr>
            <p:ph type="subTitle" idx="1"/>
          </p:nvPr>
        </p:nvSpPr>
        <p:spPr>
          <a:xfrm>
            <a:off x="1446179" y="3661061"/>
            <a:ext cx="9144000" cy="1655762"/>
          </a:xfrm>
        </p:spPr>
        <p:txBody>
          <a:bodyPr>
            <a:noAutofit/>
          </a:bodyPr>
          <a:lstStyle/>
          <a:p>
            <a:r>
              <a:rPr lang="en-GB" sz="2800" dirty="0"/>
              <a:t>Dr L. Simona Ferraraccio</a:t>
            </a:r>
          </a:p>
          <a:p>
            <a:r>
              <a:rPr lang="en-GB" sz="2800" dirty="0">
                <a:hlinkClick r:id="rId2"/>
              </a:rPr>
              <a:t>s.ferraraccio@uwtsd.ac.uk</a:t>
            </a:r>
            <a:endParaRPr lang="en-GB" sz="2800" dirty="0"/>
          </a:p>
          <a:p>
            <a:endParaRPr lang="en-GB" sz="2800" dirty="0"/>
          </a:p>
          <a:p>
            <a:r>
              <a:rPr lang="en-GB" sz="2800" dirty="0"/>
              <a:t>University of Wales Trinity Saint David</a:t>
            </a:r>
          </a:p>
          <a:p>
            <a:r>
              <a:rPr lang="en-GB" sz="2800" u="sng" dirty="0"/>
              <a:t>Week 1 </a:t>
            </a:r>
            <a:r>
              <a:rPr lang="en-GB" sz="2800" dirty="0"/>
              <a:t>– 29.09.2026</a:t>
            </a:r>
          </a:p>
        </p:txBody>
      </p:sp>
      <p:pic>
        <p:nvPicPr>
          <p:cNvPr id="5" name="Picture 4" descr="A black and yellow logo&#10;&#10;Description automatically generated">
            <a:extLst>
              <a:ext uri="{FF2B5EF4-FFF2-40B4-BE49-F238E27FC236}">
                <a16:creationId xmlns:a16="http://schemas.microsoft.com/office/drawing/2014/main" id="{98F2132F-83EB-F017-B670-C75D9AE956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32607" y="5557957"/>
            <a:ext cx="2340077" cy="1300043"/>
          </a:xfrm>
          <a:prstGeom prst="rect">
            <a:avLst/>
          </a:prstGeom>
        </p:spPr>
      </p:pic>
      <p:pic>
        <p:nvPicPr>
          <p:cNvPr id="6" name="Picture 5" descr="A picture containing outdoor, light, hanging, photo&#10;&#10;Description automatically generated">
            <a:extLst>
              <a:ext uri="{FF2B5EF4-FFF2-40B4-BE49-F238E27FC236}">
                <a16:creationId xmlns:a16="http://schemas.microsoft.com/office/drawing/2014/main" id="{F6CB16FB-62D7-A753-C244-27B32B1A014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632" y="-9073"/>
            <a:ext cx="2047496" cy="6858000"/>
          </a:xfrm>
          <a:prstGeom prst="rect">
            <a:avLst/>
          </a:prstGeom>
        </p:spPr>
      </p:pic>
      <p:cxnSp>
        <p:nvCxnSpPr>
          <p:cNvPr id="8" name="Straight Connector 7">
            <a:extLst>
              <a:ext uri="{FF2B5EF4-FFF2-40B4-BE49-F238E27FC236}">
                <a16:creationId xmlns:a16="http://schemas.microsoft.com/office/drawing/2014/main" id="{0F911ACF-1566-E166-846D-7F2184FB344C}"/>
              </a:ext>
            </a:extLst>
          </p:cNvPr>
          <p:cNvCxnSpPr>
            <a:cxnSpLocks/>
            <a:stCxn id="6" idx="3"/>
          </p:cNvCxnSpPr>
          <p:nvPr/>
        </p:nvCxnSpPr>
        <p:spPr>
          <a:xfrm flipV="1">
            <a:off x="38632" y="3413224"/>
            <a:ext cx="12153368" cy="6703"/>
          </a:xfrm>
          <a:prstGeom prst="line">
            <a:avLst/>
          </a:prstGeom>
          <a:ln w="12700">
            <a:solidFill>
              <a:schemeClr val="tx2">
                <a:lumMod val="10000"/>
                <a:lumOff val="9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121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E09C081-1E1B-A6D7-AA1D-4E67EF9E1DB3}"/>
              </a:ext>
            </a:extLst>
          </p:cNvPr>
          <p:cNvSpPr>
            <a:spLocks noGrp="1"/>
          </p:cNvSpPr>
          <p:nvPr>
            <p:ph type="dt" sz="half" idx="10"/>
          </p:nvPr>
        </p:nvSpPr>
        <p:spPr/>
        <p:txBody>
          <a:bodyPr/>
          <a:lstStyle/>
          <a:p>
            <a:r>
              <a:rPr lang="en-US"/>
              <a:t>BMHP6026 </a:t>
            </a:r>
            <a:endParaRPr lang="en-GB"/>
          </a:p>
        </p:txBody>
      </p:sp>
      <p:pic>
        <p:nvPicPr>
          <p:cNvPr id="53" name="Picture 52" descr="A picture containing outdoor, light, hanging, photo&#10;&#10;Description automatically generated">
            <a:extLst>
              <a:ext uri="{FF2B5EF4-FFF2-40B4-BE49-F238E27FC236}">
                <a16:creationId xmlns:a16="http://schemas.microsoft.com/office/drawing/2014/main" id="{052B865B-52AF-1B14-D0C8-143B70CE720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flipH="1">
            <a:off x="2916227" y="-2946297"/>
            <a:ext cx="2047496" cy="7893845"/>
          </a:xfrm>
          <a:prstGeom prst="rect">
            <a:avLst/>
          </a:prstGeom>
        </p:spPr>
      </p:pic>
      <p:sp>
        <p:nvSpPr>
          <p:cNvPr id="5" name="Footer Placeholder 4">
            <a:extLst>
              <a:ext uri="{FF2B5EF4-FFF2-40B4-BE49-F238E27FC236}">
                <a16:creationId xmlns:a16="http://schemas.microsoft.com/office/drawing/2014/main" id="{85CC8464-1F8C-F55B-B62D-4792FB132245}"/>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815458F8-6C3E-3161-44A8-F714B7195BDD}"/>
              </a:ext>
            </a:extLst>
          </p:cNvPr>
          <p:cNvSpPr>
            <a:spLocks noGrp="1"/>
          </p:cNvSpPr>
          <p:nvPr>
            <p:ph type="sldNum" sz="quarter" idx="12"/>
          </p:nvPr>
        </p:nvSpPr>
        <p:spPr/>
        <p:txBody>
          <a:bodyPr/>
          <a:lstStyle/>
          <a:p>
            <a:fld id="{1A86BE50-FD7F-4295-8001-4F6FBD21EA22}" type="slidenum">
              <a:rPr lang="en-GB" smtClean="0"/>
              <a:t>2</a:t>
            </a:fld>
            <a:endParaRPr lang="en-GB"/>
          </a:p>
        </p:txBody>
      </p:sp>
      <p:sp>
        <p:nvSpPr>
          <p:cNvPr id="51" name="TextBox 50">
            <a:extLst>
              <a:ext uri="{FF2B5EF4-FFF2-40B4-BE49-F238E27FC236}">
                <a16:creationId xmlns:a16="http://schemas.microsoft.com/office/drawing/2014/main" id="{94D51F16-02EC-E5F4-25A5-E79753691DD6}"/>
              </a:ext>
            </a:extLst>
          </p:cNvPr>
          <p:cNvSpPr txBox="1"/>
          <p:nvPr/>
        </p:nvSpPr>
        <p:spPr>
          <a:xfrm>
            <a:off x="148059" y="362689"/>
            <a:ext cx="7177862" cy="769441"/>
          </a:xfrm>
          <a:prstGeom prst="rect">
            <a:avLst/>
          </a:prstGeom>
          <a:noFill/>
        </p:spPr>
        <p:txBody>
          <a:bodyPr wrap="none" rtlCol="0">
            <a:spAutoFit/>
          </a:bodyPr>
          <a:lstStyle/>
          <a:p>
            <a:r>
              <a:rPr lang="en-GB" sz="4400" b="1" dirty="0"/>
              <a:t>BMHP6026 Scheme of work</a:t>
            </a:r>
          </a:p>
        </p:txBody>
      </p:sp>
      <p:grpSp>
        <p:nvGrpSpPr>
          <p:cNvPr id="8" name="Group 7">
            <a:extLst>
              <a:ext uri="{FF2B5EF4-FFF2-40B4-BE49-F238E27FC236}">
                <a16:creationId xmlns:a16="http://schemas.microsoft.com/office/drawing/2014/main" id="{98547B54-3BA2-C446-D5F7-3BC0E43A76B0}"/>
              </a:ext>
            </a:extLst>
          </p:cNvPr>
          <p:cNvGrpSpPr/>
          <p:nvPr/>
        </p:nvGrpSpPr>
        <p:grpSpPr>
          <a:xfrm>
            <a:off x="0" y="1003167"/>
            <a:ext cx="12179977" cy="5535745"/>
            <a:chOff x="0" y="1003167"/>
            <a:chExt cx="12179977" cy="5535745"/>
          </a:xfrm>
        </p:grpSpPr>
        <p:grpSp>
          <p:nvGrpSpPr>
            <p:cNvPr id="29" name="Group 28">
              <a:extLst>
                <a:ext uri="{FF2B5EF4-FFF2-40B4-BE49-F238E27FC236}">
                  <a16:creationId xmlns:a16="http://schemas.microsoft.com/office/drawing/2014/main" id="{E9A51DBA-929D-E09B-BCAE-FDECB52464F4}"/>
                </a:ext>
              </a:extLst>
            </p:cNvPr>
            <p:cNvGrpSpPr/>
            <p:nvPr/>
          </p:nvGrpSpPr>
          <p:grpSpPr>
            <a:xfrm>
              <a:off x="0" y="1003167"/>
              <a:ext cx="12179977" cy="5535745"/>
              <a:chOff x="12023" y="2535549"/>
              <a:chExt cx="12179977" cy="5535745"/>
            </a:xfrm>
          </p:grpSpPr>
          <p:grpSp>
            <p:nvGrpSpPr>
              <p:cNvPr id="30" name="Group 29">
                <a:extLst>
                  <a:ext uri="{FF2B5EF4-FFF2-40B4-BE49-F238E27FC236}">
                    <a16:creationId xmlns:a16="http://schemas.microsoft.com/office/drawing/2014/main" id="{D5B0FA47-F8CF-1135-5C10-DF4F6FE2FB50}"/>
                  </a:ext>
                </a:extLst>
              </p:cNvPr>
              <p:cNvGrpSpPr/>
              <p:nvPr/>
            </p:nvGrpSpPr>
            <p:grpSpPr>
              <a:xfrm>
                <a:off x="12023" y="2535549"/>
                <a:ext cx="12179977" cy="5535745"/>
                <a:chOff x="6011" y="2826259"/>
                <a:chExt cx="12179977" cy="5535745"/>
              </a:xfrm>
            </p:grpSpPr>
            <p:grpSp>
              <p:nvGrpSpPr>
                <p:cNvPr id="33" name="Group 32">
                  <a:extLst>
                    <a:ext uri="{FF2B5EF4-FFF2-40B4-BE49-F238E27FC236}">
                      <a16:creationId xmlns:a16="http://schemas.microsoft.com/office/drawing/2014/main" id="{F711814E-FB47-0667-8C75-ACEA71932EE6}"/>
                    </a:ext>
                  </a:extLst>
                </p:cNvPr>
                <p:cNvGrpSpPr/>
                <p:nvPr/>
              </p:nvGrpSpPr>
              <p:grpSpPr>
                <a:xfrm>
                  <a:off x="6011" y="2826259"/>
                  <a:ext cx="12179977" cy="5535745"/>
                  <a:chOff x="0" y="2704377"/>
                  <a:chExt cx="12179977" cy="5535745"/>
                </a:xfrm>
              </p:grpSpPr>
              <p:graphicFrame>
                <p:nvGraphicFramePr>
                  <p:cNvPr id="38" name="Diagram 37">
                    <a:extLst>
                      <a:ext uri="{FF2B5EF4-FFF2-40B4-BE49-F238E27FC236}">
                        <a16:creationId xmlns:a16="http://schemas.microsoft.com/office/drawing/2014/main" id="{7B5A75D3-1DB9-BD50-4C3D-697DC0296734}"/>
                      </a:ext>
                    </a:extLst>
                  </p:cNvPr>
                  <p:cNvGraphicFramePr/>
                  <p:nvPr/>
                </p:nvGraphicFramePr>
                <p:xfrm>
                  <a:off x="0" y="2704377"/>
                  <a:ext cx="12179977" cy="5535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 name="TextBox 10">
                    <a:extLst>
                      <a:ext uri="{FF2B5EF4-FFF2-40B4-BE49-F238E27FC236}">
                        <a16:creationId xmlns:a16="http://schemas.microsoft.com/office/drawing/2014/main" id="{C2201740-A0A4-75B7-89AE-31A729A690B8}"/>
                      </a:ext>
                    </a:extLst>
                  </p:cNvPr>
                  <p:cNvSpPr txBox="1"/>
                  <p:nvPr/>
                </p:nvSpPr>
                <p:spPr>
                  <a:xfrm>
                    <a:off x="31442" y="5885825"/>
                    <a:ext cx="1432168" cy="584775"/>
                  </a:xfrm>
                  <a:prstGeom prst="rect">
                    <a:avLst/>
                  </a:prstGeom>
                  <a:noFill/>
                  <a:ln>
                    <a:solidFill>
                      <a:srgbClr val="C0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Introduction to the module</a:t>
                    </a:r>
                  </a:p>
                </p:txBody>
              </p:sp>
              <p:cxnSp>
                <p:nvCxnSpPr>
                  <p:cNvPr id="40" name="Straight Connector 39">
                    <a:extLst>
                      <a:ext uri="{FF2B5EF4-FFF2-40B4-BE49-F238E27FC236}">
                        <a16:creationId xmlns:a16="http://schemas.microsoft.com/office/drawing/2014/main" id="{0F077024-5DCA-A873-AA48-3CF00D38570D}"/>
                      </a:ext>
                    </a:extLst>
                  </p:cNvPr>
                  <p:cNvCxnSpPr>
                    <a:cxnSpLocks/>
                  </p:cNvCxnSpPr>
                  <p:nvPr/>
                </p:nvCxnSpPr>
                <p:spPr>
                  <a:xfrm flipH="1" flipV="1">
                    <a:off x="670592" y="5717418"/>
                    <a:ext cx="1112" cy="168407"/>
                  </a:xfrm>
                  <a:prstGeom prst="line">
                    <a:avLst/>
                  </a:prstGeom>
                </p:spPr>
                <p:style>
                  <a:lnRef idx="2">
                    <a:schemeClr val="accent1"/>
                  </a:lnRef>
                  <a:fillRef idx="0">
                    <a:schemeClr val="accent1"/>
                  </a:fillRef>
                  <a:effectRef idx="1">
                    <a:schemeClr val="accent1"/>
                  </a:effectRef>
                  <a:fontRef idx="minor">
                    <a:schemeClr val="tx1"/>
                  </a:fontRef>
                </p:style>
              </p:cxnSp>
              <p:sp>
                <p:nvSpPr>
                  <p:cNvPr id="41" name="TextBox 15">
                    <a:extLst>
                      <a:ext uri="{FF2B5EF4-FFF2-40B4-BE49-F238E27FC236}">
                        <a16:creationId xmlns:a16="http://schemas.microsoft.com/office/drawing/2014/main" id="{826BF74B-385B-497D-967F-14A9F22D9D38}"/>
                      </a:ext>
                    </a:extLst>
                  </p:cNvPr>
                  <p:cNvSpPr txBox="1"/>
                  <p:nvPr/>
                </p:nvSpPr>
                <p:spPr>
                  <a:xfrm>
                    <a:off x="1240668" y="4682307"/>
                    <a:ext cx="1179117" cy="338554"/>
                  </a:xfrm>
                  <a:prstGeom prst="rect">
                    <a:avLst/>
                  </a:prstGeom>
                  <a:noFill/>
                  <a:ln>
                    <a:solidFill>
                      <a:srgbClr val="C00000"/>
                    </a:solid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What is DT</a:t>
                    </a:r>
                  </a:p>
                </p:txBody>
              </p:sp>
              <p:cxnSp>
                <p:nvCxnSpPr>
                  <p:cNvPr id="42" name="Straight Connector 41">
                    <a:extLst>
                      <a:ext uri="{FF2B5EF4-FFF2-40B4-BE49-F238E27FC236}">
                        <a16:creationId xmlns:a16="http://schemas.microsoft.com/office/drawing/2014/main" id="{4BB5C4C2-8BDB-7E8F-EB25-C54003A4B51C}"/>
                      </a:ext>
                    </a:extLst>
                  </p:cNvPr>
                  <p:cNvCxnSpPr>
                    <a:cxnSpLocks/>
                  </p:cNvCxnSpPr>
                  <p:nvPr/>
                </p:nvCxnSpPr>
                <p:spPr>
                  <a:xfrm flipV="1">
                    <a:off x="1839948" y="5020861"/>
                    <a:ext cx="0" cy="195109"/>
                  </a:xfrm>
                  <a:prstGeom prst="line">
                    <a:avLst/>
                  </a:prstGeom>
                </p:spPr>
                <p:style>
                  <a:lnRef idx="2">
                    <a:schemeClr val="accent1"/>
                  </a:lnRef>
                  <a:fillRef idx="0">
                    <a:schemeClr val="accent1"/>
                  </a:fillRef>
                  <a:effectRef idx="1">
                    <a:schemeClr val="accent1"/>
                  </a:effectRef>
                  <a:fontRef idx="minor">
                    <a:schemeClr val="tx1"/>
                  </a:fontRef>
                </p:style>
              </p:cxnSp>
              <p:sp>
                <p:nvSpPr>
                  <p:cNvPr id="43" name="TextBox 3">
                    <a:extLst>
                      <a:ext uri="{FF2B5EF4-FFF2-40B4-BE49-F238E27FC236}">
                        <a16:creationId xmlns:a16="http://schemas.microsoft.com/office/drawing/2014/main" id="{3B24053F-18C3-96B5-BE46-C59D9307E11E}"/>
                      </a:ext>
                    </a:extLst>
                  </p:cNvPr>
                  <p:cNvSpPr txBox="1"/>
                  <p:nvPr/>
                </p:nvSpPr>
                <p:spPr>
                  <a:xfrm>
                    <a:off x="2387272" y="5884407"/>
                    <a:ext cx="1302027" cy="1077218"/>
                  </a:xfrm>
                  <a:prstGeom prst="rect">
                    <a:avLst/>
                  </a:prstGeom>
                  <a:noFill/>
                  <a:ln>
                    <a:solidFill>
                      <a:srgbClr val="C00000"/>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Impact on workforce and service delivery</a:t>
                    </a:r>
                  </a:p>
                </p:txBody>
              </p:sp>
              <p:cxnSp>
                <p:nvCxnSpPr>
                  <p:cNvPr id="44" name="Straight Connector 43">
                    <a:extLst>
                      <a:ext uri="{FF2B5EF4-FFF2-40B4-BE49-F238E27FC236}">
                        <a16:creationId xmlns:a16="http://schemas.microsoft.com/office/drawing/2014/main" id="{F546E6D1-1A53-30F9-EF5B-6BDE146080CA}"/>
                      </a:ext>
                    </a:extLst>
                  </p:cNvPr>
                  <p:cNvCxnSpPr>
                    <a:cxnSpLocks/>
                  </p:cNvCxnSpPr>
                  <p:nvPr/>
                </p:nvCxnSpPr>
                <p:spPr>
                  <a:xfrm flipH="1" flipV="1">
                    <a:off x="3070040" y="5717418"/>
                    <a:ext cx="1112" cy="168407"/>
                  </a:xfrm>
                  <a:prstGeom prst="line">
                    <a:avLst/>
                  </a:prstGeom>
                </p:spPr>
                <p:style>
                  <a:lnRef idx="2">
                    <a:schemeClr val="accent1"/>
                  </a:lnRef>
                  <a:fillRef idx="0">
                    <a:schemeClr val="accent1"/>
                  </a:fillRef>
                  <a:effectRef idx="1">
                    <a:schemeClr val="accent1"/>
                  </a:effectRef>
                  <a:fontRef idx="minor">
                    <a:schemeClr val="tx1"/>
                  </a:fontRef>
                </p:style>
              </p:cxnSp>
              <p:sp>
                <p:nvSpPr>
                  <p:cNvPr id="45" name="TextBox 1">
                    <a:extLst>
                      <a:ext uri="{FF2B5EF4-FFF2-40B4-BE49-F238E27FC236}">
                        <a16:creationId xmlns:a16="http://schemas.microsoft.com/office/drawing/2014/main" id="{B9390FBB-CD0F-542E-B0B6-21BB86EAC52D}"/>
                      </a:ext>
                    </a:extLst>
                  </p:cNvPr>
                  <p:cNvSpPr txBox="1"/>
                  <p:nvPr/>
                </p:nvSpPr>
                <p:spPr>
                  <a:xfrm>
                    <a:off x="3422053" y="4196448"/>
                    <a:ext cx="1586418" cy="830997"/>
                  </a:xfrm>
                  <a:prstGeom prst="rect">
                    <a:avLst/>
                  </a:prstGeom>
                  <a:noFill/>
                  <a:ln>
                    <a:solidFill>
                      <a:srgbClr val="C00000"/>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Impact on service users and community</a:t>
                    </a:r>
                  </a:p>
                </p:txBody>
              </p:sp>
              <p:cxnSp>
                <p:nvCxnSpPr>
                  <p:cNvPr id="46" name="Straight Connector 45">
                    <a:extLst>
                      <a:ext uri="{FF2B5EF4-FFF2-40B4-BE49-F238E27FC236}">
                        <a16:creationId xmlns:a16="http://schemas.microsoft.com/office/drawing/2014/main" id="{64399AB9-8351-3B3D-C0B7-69219E38E941}"/>
                      </a:ext>
                    </a:extLst>
                  </p:cNvPr>
                  <p:cNvCxnSpPr>
                    <a:cxnSpLocks/>
                  </p:cNvCxnSpPr>
                  <p:nvPr/>
                </p:nvCxnSpPr>
                <p:spPr>
                  <a:xfrm flipH="1" flipV="1">
                    <a:off x="4192242" y="5038283"/>
                    <a:ext cx="1112" cy="168407"/>
                  </a:xfrm>
                  <a:prstGeom prst="line">
                    <a:avLst/>
                  </a:prstGeom>
                </p:spPr>
                <p:style>
                  <a:lnRef idx="2">
                    <a:schemeClr val="accent1"/>
                  </a:lnRef>
                  <a:fillRef idx="0">
                    <a:schemeClr val="accent1"/>
                  </a:fillRef>
                  <a:effectRef idx="1">
                    <a:schemeClr val="accent1"/>
                  </a:effectRef>
                  <a:fontRef idx="minor">
                    <a:schemeClr val="tx1"/>
                  </a:fontRef>
                </p:style>
              </p:cxnSp>
              <p:sp>
                <p:nvSpPr>
                  <p:cNvPr id="47" name="TextBox 28">
                    <a:extLst>
                      <a:ext uri="{FF2B5EF4-FFF2-40B4-BE49-F238E27FC236}">
                        <a16:creationId xmlns:a16="http://schemas.microsoft.com/office/drawing/2014/main" id="{13E7D580-5634-DA2D-6C05-6F4ACB772360}"/>
                      </a:ext>
                    </a:extLst>
                  </p:cNvPr>
                  <p:cNvSpPr txBox="1"/>
                  <p:nvPr/>
                </p:nvSpPr>
                <p:spPr>
                  <a:xfrm>
                    <a:off x="4833857" y="5873897"/>
                    <a:ext cx="1251633" cy="584775"/>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a:t>Reading </a:t>
                    </a:r>
                  </a:p>
                  <a:p>
                    <a:pPr algn="ctr"/>
                    <a:r>
                      <a:rPr lang="en-GB" sz="1600"/>
                      <a:t>Week</a:t>
                    </a:r>
                  </a:p>
                </p:txBody>
              </p:sp>
              <p:cxnSp>
                <p:nvCxnSpPr>
                  <p:cNvPr id="48" name="Straight Connector 47">
                    <a:extLst>
                      <a:ext uri="{FF2B5EF4-FFF2-40B4-BE49-F238E27FC236}">
                        <a16:creationId xmlns:a16="http://schemas.microsoft.com/office/drawing/2014/main" id="{9773C2AF-9DFF-3DE6-071C-8711372064C1}"/>
                      </a:ext>
                    </a:extLst>
                  </p:cNvPr>
                  <p:cNvCxnSpPr>
                    <a:cxnSpLocks/>
                  </p:cNvCxnSpPr>
                  <p:nvPr/>
                </p:nvCxnSpPr>
                <p:spPr>
                  <a:xfrm flipH="1" flipV="1">
                    <a:off x="5489701" y="5707607"/>
                    <a:ext cx="1112" cy="168407"/>
                  </a:xfrm>
                  <a:prstGeom prst="line">
                    <a:avLst/>
                  </a:prstGeom>
                </p:spPr>
                <p:style>
                  <a:lnRef idx="2">
                    <a:schemeClr val="accent1"/>
                  </a:lnRef>
                  <a:fillRef idx="0">
                    <a:schemeClr val="accent1"/>
                  </a:fillRef>
                  <a:effectRef idx="1">
                    <a:schemeClr val="accent1"/>
                  </a:effectRef>
                  <a:fontRef idx="minor">
                    <a:schemeClr val="tx1"/>
                  </a:fontRef>
                </p:style>
              </p:cxnSp>
              <p:sp>
                <p:nvSpPr>
                  <p:cNvPr id="49" name="TextBox 48">
                    <a:extLst>
                      <a:ext uri="{FF2B5EF4-FFF2-40B4-BE49-F238E27FC236}">
                        <a16:creationId xmlns:a16="http://schemas.microsoft.com/office/drawing/2014/main" id="{8433E9C6-6F9A-ECE1-3D37-A091348CA452}"/>
                      </a:ext>
                    </a:extLst>
                  </p:cNvPr>
                  <p:cNvSpPr txBox="1"/>
                  <p:nvPr/>
                </p:nvSpPr>
                <p:spPr>
                  <a:xfrm>
                    <a:off x="7380028" y="5892695"/>
                    <a:ext cx="1122675" cy="584775"/>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Digital Strategy </a:t>
                    </a:r>
                  </a:p>
                </p:txBody>
              </p:sp>
              <p:cxnSp>
                <p:nvCxnSpPr>
                  <p:cNvPr id="50" name="Straight Connector 49">
                    <a:extLst>
                      <a:ext uri="{FF2B5EF4-FFF2-40B4-BE49-F238E27FC236}">
                        <a16:creationId xmlns:a16="http://schemas.microsoft.com/office/drawing/2014/main" id="{CB88C910-450A-F680-CEB3-3386323EA667}"/>
                      </a:ext>
                    </a:extLst>
                  </p:cNvPr>
                  <p:cNvCxnSpPr>
                    <a:cxnSpLocks/>
                  </p:cNvCxnSpPr>
                  <p:nvPr/>
                </p:nvCxnSpPr>
                <p:spPr>
                  <a:xfrm flipH="1" flipV="1">
                    <a:off x="6590575" y="5047563"/>
                    <a:ext cx="1112" cy="168407"/>
                  </a:xfrm>
                  <a:prstGeom prst="line">
                    <a:avLst/>
                  </a:prstGeom>
                </p:spPr>
                <p:style>
                  <a:lnRef idx="2">
                    <a:schemeClr val="accent1"/>
                  </a:lnRef>
                  <a:fillRef idx="0">
                    <a:schemeClr val="accent1"/>
                  </a:fillRef>
                  <a:effectRef idx="1">
                    <a:schemeClr val="accent1"/>
                  </a:effectRef>
                  <a:fontRef idx="minor">
                    <a:schemeClr val="tx1"/>
                  </a:fontRef>
                </p:style>
              </p:cxnSp>
            </p:grpSp>
            <p:sp>
              <p:nvSpPr>
                <p:cNvPr id="34" name="TextBox 33">
                  <a:extLst>
                    <a:ext uri="{FF2B5EF4-FFF2-40B4-BE49-F238E27FC236}">
                      <a16:creationId xmlns:a16="http://schemas.microsoft.com/office/drawing/2014/main" id="{859B71E4-48D8-E9CE-7080-5003CBE621AF}"/>
                    </a:ext>
                  </a:extLst>
                </p:cNvPr>
                <p:cNvSpPr txBox="1"/>
                <p:nvPr/>
              </p:nvSpPr>
              <p:spPr>
                <a:xfrm>
                  <a:off x="5687049" y="4580723"/>
                  <a:ext cx="1817460" cy="584775"/>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Digital innovations in Healthcare </a:t>
                  </a:r>
                </a:p>
              </p:txBody>
            </p:sp>
            <p:cxnSp>
              <p:nvCxnSpPr>
                <p:cNvPr id="35" name="Straight Connector 34">
                  <a:extLst>
                    <a:ext uri="{FF2B5EF4-FFF2-40B4-BE49-F238E27FC236}">
                      <a16:creationId xmlns:a16="http://schemas.microsoft.com/office/drawing/2014/main" id="{7A3D19DD-D89C-8147-ABD7-E440A84DDA3B}"/>
                    </a:ext>
                  </a:extLst>
                </p:cNvPr>
                <p:cNvCxnSpPr>
                  <a:cxnSpLocks/>
                </p:cNvCxnSpPr>
                <p:nvPr/>
              </p:nvCxnSpPr>
              <p:spPr>
                <a:xfrm flipH="1" flipV="1">
                  <a:off x="7895133" y="5844676"/>
                  <a:ext cx="1112" cy="168407"/>
                </a:xfrm>
                <a:prstGeom prst="line">
                  <a:avLst/>
                </a:prstGeom>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0955CE13-B08D-F267-AB24-F0FE81F97F77}"/>
                    </a:ext>
                  </a:extLst>
                </p:cNvPr>
                <p:cNvSpPr txBox="1"/>
                <p:nvPr/>
              </p:nvSpPr>
              <p:spPr>
                <a:xfrm>
                  <a:off x="8060517" y="4587515"/>
                  <a:ext cx="1916260" cy="584775"/>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Information governance</a:t>
                  </a:r>
                </a:p>
              </p:txBody>
            </p:sp>
            <p:cxnSp>
              <p:nvCxnSpPr>
                <p:cNvPr id="37" name="Straight Connector 36">
                  <a:extLst>
                    <a:ext uri="{FF2B5EF4-FFF2-40B4-BE49-F238E27FC236}">
                      <a16:creationId xmlns:a16="http://schemas.microsoft.com/office/drawing/2014/main" id="{3BC44F91-7A82-13B0-28C7-1FDB41F8E119}"/>
                    </a:ext>
                  </a:extLst>
                </p:cNvPr>
                <p:cNvCxnSpPr>
                  <a:cxnSpLocks/>
                </p:cNvCxnSpPr>
                <p:nvPr/>
              </p:nvCxnSpPr>
              <p:spPr>
                <a:xfrm flipH="1" flipV="1">
                  <a:off x="9018647" y="5175127"/>
                  <a:ext cx="1112" cy="168407"/>
                </a:xfrm>
                <a:prstGeom prst="line">
                  <a:avLst/>
                </a:prstGeom>
              </p:spPr>
              <p:style>
                <a:lnRef idx="2">
                  <a:schemeClr val="accent1"/>
                </a:lnRef>
                <a:fillRef idx="0">
                  <a:schemeClr val="accent1"/>
                </a:fillRef>
                <a:effectRef idx="1">
                  <a:schemeClr val="accent1"/>
                </a:effectRef>
                <a:fontRef idx="minor">
                  <a:schemeClr val="tx1"/>
                </a:fontRef>
              </p:style>
            </p:cxnSp>
          </p:grpSp>
          <p:sp>
            <p:nvSpPr>
              <p:cNvPr id="31" name="TextBox 30">
                <a:extLst>
                  <a:ext uri="{FF2B5EF4-FFF2-40B4-BE49-F238E27FC236}">
                    <a16:creationId xmlns:a16="http://schemas.microsoft.com/office/drawing/2014/main" id="{D4B8A433-808D-187B-9AA7-60A1B2370955}"/>
                  </a:ext>
                </a:extLst>
              </p:cNvPr>
              <p:cNvSpPr txBox="1"/>
              <p:nvPr/>
            </p:nvSpPr>
            <p:spPr>
              <a:xfrm>
                <a:off x="10665563" y="4290013"/>
                <a:ext cx="1432168" cy="584775"/>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Preparation for VIVA VOCE</a:t>
                </a:r>
              </a:p>
            </p:txBody>
          </p:sp>
          <p:cxnSp>
            <p:nvCxnSpPr>
              <p:cNvPr id="32" name="Straight Connector 31">
                <a:extLst>
                  <a:ext uri="{FF2B5EF4-FFF2-40B4-BE49-F238E27FC236}">
                    <a16:creationId xmlns:a16="http://schemas.microsoft.com/office/drawing/2014/main" id="{FECA6DD3-3C79-6608-C141-5EAFC70A225E}"/>
                  </a:ext>
                </a:extLst>
              </p:cNvPr>
              <p:cNvCxnSpPr>
                <a:cxnSpLocks/>
              </p:cNvCxnSpPr>
              <p:nvPr/>
            </p:nvCxnSpPr>
            <p:spPr>
              <a:xfrm flipH="1" flipV="1">
                <a:off x="10299454" y="5548590"/>
                <a:ext cx="1112" cy="168407"/>
              </a:xfrm>
              <a:prstGeom prst="line">
                <a:avLst/>
              </a:prstGeom>
            </p:spPr>
            <p:style>
              <a:lnRef idx="2">
                <a:schemeClr val="accent1"/>
              </a:lnRef>
              <a:fillRef idx="0">
                <a:schemeClr val="accent1"/>
              </a:fillRef>
              <a:effectRef idx="1">
                <a:schemeClr val="accent1"/>
              </a:effectRef>
              <a:fontRef idx="minor">
                <a:schemeClr val="tx1"/>
              </a:fontRef>
            </p:style>
          </p:cxnSp>
        </p:grpSp>
        <p:cxnSp>
          <p:nvCxnSpPr>
            <p:cNvPr id="7" name="Straight Connector 6">
              <a:extLst>
                <a:ext uri="{FF2B5EF4-FFF2-40B4-BE49-F238E27FC236}">
                  <a16:creationId xmlns:a16="http://schemas.microsoft.com/office/drawing/2014/main" id="{2D0FD72C-03F0-B859-9387-603261FC4F74}"/>
                </a:ext>
              </a:extLst>
            </p:cNvPr>
            <p:cNvCxnSpPr>
              <a:cxnSpLocks/>
            </p:cNvCxnSpPr>
            <p:nvPr/>
          </p:nvCxnSpPr>
          <p:spPr>
            <a:xfrm flipH="1" flipV="1">
              <a:off x="11406185" y="3347725"/>
              <a:ext cx="1112" cy="168407"/>
            </a:xfrm>
            <a:prstGeom prst="line">
              <a:avLst/>
            </a:prstGeom>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F494A6AD-8E87-0CD6-1E8D-994C9DC8DFFF}"/>
              </a:ext>
            </a:extLst>
          </p:cNvPr>
          <p:cNvSpPr txBox="1"/>
          <p:nvPr/>
        </p:nvSpPr>
        <p:spPr>
          <a:xfrm>
            <a:off x="9726093" y="4172686"/>
            <a:ext cx="1122675" cy="584775"/>
          </a:xfrm>
          <a:prstGeom prst="rect">
            <a:avLst/>
          </a:prstGeom>
          <a:noFill/>
          <a:ln>
            <a:solidFill>
              <a:srgbClr val="C00000"/>
            </a:solidFill>
          </a:ln>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600" dirty="0"/>
              <a:t>Module</a:t>
            </a:r>
          </a:p>
          <a:p>
            <a:pPr algn="ctr"/>
            <a:r>
              <a:rPr lang="en-GB" sz="1600" dirty="0"/>
              <a:t>summary</a:t>
            </a:r>
          </a:p>
        </p:txBody>
      </p:sp>
    </p:spTree>
    <p:extLst>
      <p:ext uri="{BB962C8B-B14F-4D97-AF65-F5344CB8AC3E}">
        <p14:creationId xmlns:p14="http://schemas.microsoft.com/office/powerpoint/2010/main" val="4249807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outdoor, light, hanging, photo&#10;&#10;Description automatically generated">
            <a:extLst>
              <a:ext uri="{FF2B5EF4-FFF2-40B4-BE49-F238E27FC236}">
                <a16:creationId xmlns:a16="http://schemas.microsoft.com/office/drawing/2014/main" id="{3C3AA7AA-23AA-E7FD-05E9-E359B454BD9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38632" y="-9073"/>
            <a:ext cx="2047496" cy="6858000"/>
          </a:xfrm>
          <a:prstGeom prst="rect">
            <a:avLst/>
          </a:prstGeom>
        </p:spPr>
      </p:pic>
      <p:sp>
        <p:nvSpPr>
          <p:cNvPr id="2" name="TextBox 1">
            <a:extLst>
              <a:ext uri="{FF2B5EF4-FFF2-40B4-BE49-F238E27FC236}">
                <a16:creationId xmlns:a16="http://schemas.microsoft.com/office/drawing/2014/main" id="{FC28628A-EEB3-1254-4265-23FCFA68D914}"/>
              </a:ext>
            </a:extLst>
          </p:cNvPr>
          <p:cNvSpPr txBox="1"/>
          <p:nvPr/>
        </p:nvSpPr>
        <p:spPr>
          <a:xfrm>
            <a:off x="3923255" y="-28238"/>
            <a:ext cx="3806748" cy="646331"/>
          </a:xfrm>
          <a:prstGeom prst="rect">
            <a:avLst/>
          </a:prstGeom>
          <a:noFill/>
        </p:spPr>
        <p:txBody>
          <a:bodyPr wrap="none" rtlCol="0">
            <a:spAutoFit/>
          </a:bodyPr>
          <a:lstStyle/>
          <a:p>
            <a:r>
              <a:rPr lang="en-GB" sz="3600" b="1" dirty="0"/>
              <a:t>Module Overview</a:t>
            </a:r>
          </a:p>
        </p:txBody>
      </p:sp>
      <p:sp>
        <p:nvSpPr>
          <p:cNvPr id="6" name="Slide Number Placeholder 5">
            <a:extLst>
              <a:ext uri="{FF2B5EF4-FFF2-40B4-BE49-F238E27FC236}">
                <a16:creationId xmlns:a16="http://schemas.microsoft.com/office/drawing/2014/main" id="{3F0508AE-F9EA-8A4D-9EEF-4F836DA66434}"/>
              </a:ext>
            </a:extLst>
          </p:cNvPr>
          <p:cNvSpPr>
            <a:spLocks noGrp="1"/>
          </p:cNvSpPr>
          <p:nvPr>
            <p:ph type="sldNum" sz="quarter" idx="12"/>
          </p:nvPr>
        </p:nvSpPr>
        <p:spPr/>
        <p:txBody>
          <a:bodyPr/>
          <a:lstStyle/>
          <a:p>
            <a:fld id="{1A86BE50-FD7F-4295-8001-4F6FBD21EA22}" type="slidenum">
              <a:rPr lang="en-GB" smtClean="0"/>
              <a:t>3</a:t>
            </a:fld>
            <a:endParaRPr lang="en-GB"/>
          </a:p>
        </p:txBody>
      </p:sp>
      <p:sp>
        <p:nvSpPr>
          <p:cNvPr id="59" name="TextBox 58">
            <a:extLst>
              <a:ext uri="{FF2B5EF4-FFF2-40B4-BE49-F238E27FC236}">
                <a16:creationId xmlns:a16="http://schemas.microsoft.com/office/drawing/2014/main" id="{2FAC0789-9889-8875-7B78-1BF24AA9C84A}"/>
              </a:ext>
            </a:extLst>
          </p:cNvPr>
          <p:cNvSpPr txBox="1"/>
          <p:nvPr/>
        </p:nvSpPr>
        <p:spPr>
          <a:xfrm>
            <a:off x="1772529" y="1069301"/>
            <a:ext cx="10419471" cy="1938992"/>
          </a:xfrm>
          <a:prstGeom prst="rect">
            <a:avLst/>
          </a:prstGeom>
          <a:noFill/>
        </p:spPr>
        <p:txBody>
          <a:bodyPr wrap="square" rtlCol="0">
            <a:spAutoFit/>
          </a:bodyPr>
          <a:lstStyle/>
          <a:p>
            <a:r>
              <a:rPr lang="en-GB" sz="2000" b="1" u="sng" dirty="0"/>
              <a:t>Learning outcomes:</a:t>
            </a:r>
          </a:p>
          <a:p>
            <a:endParaRPr lang="en-GB" sz="2000" dirty="0"/>
          </a:p>
          <a:p>
            <a:pPr marL="342900" indent="-342900">
              <a:buAutoNum type="arabicPeriod"/>
            </a:pPr>
            <a:r>
              <a:rPr lang="en-GB" sz="2000" b="1" i="0" dirty="0">
                <a:solidFill>
                  <a:srgbClr val="000000"/>
                </a:solidFill>
                <a:effectLst/>
                <a:highlight>
                  <a:srgbClr val="FFFFFF"/>
                </a:highlight>
              </a:rPr>
              <a:t>EVALUATE</a:t>
            </a:r>
            <a:r>
              <a:rPr lang="en-GB" sz="2000" b="0" i="0" dirty="0">
                <a:solidFill>
                  <a:srgbClr val="000000"/>
                </a:solidFill>
                <a:effectLst/>
                <a:highlight>
                  <a:srgbClr val="FFFFFF"/>
                </a:highlight>
              </a:rPr>
              <a:t> contemporary digital transformations for professionals and service users within the health and care</a:t>
            </a:r>
          </a:p>
          <a:p>
            <a:pPr marL="342900" indent="-342900">
              <a:buAutoNum type="arabicPeriod"/>
            </a:pPr>
            <a:r>
              <a:rPr lang="en-GB" sz="2000" b="1" i="0" dirty="0">
                <a:solidFill>
                  <a:srgbClr val="000000"/>
                </a:solidFill>
                <a:effectLst/>
                <a:highlight>
                  <a:srgbClr val="FFFFFF"/>
                </a:highlight>
              </a:rPr>
              <a:t>INVESTIGATE</a:t>
            </a:r>
            <a:r>
              <a:rPr lang="en-GB" sz="2000" b="0" i="0" dirty="0">
                <a:solidFill>
                  <a:srgbClr val="000000"/>
                </a:solidFill>
                <a:effectLst/>
                <a:highlight>
                  <a:srgbClr val="FFFFFF"/>
                </a:highlight>
              </a:rPr>
              <a:t> innovative digital technologies and devices and the impact upon communities and populations    </a:t>
            </a:r>
            <a:endParaRPr lang="en-GB" sz="2000" dirty="0"/>
          </a:p>
        </p:txBody>
      </p:sp>
      <p:cxnSp>
        <p:nvCxnSpPr>
          <p:cNvPr id="62" name="Straight Connector 61">
            <a:extLst>
              <a:ext uri="{FF2B5EF4-FFF2-40B4-BE49-F238E27FC236}">
                <a16:creationId xmlns:a16="http://schemas.microsoft.com/office/drawing/2014/main" id="{D871A733-E80E-6D5A-6041-8A800EF992F1}"/>
              </a:ext>
            </a:extLst>
          </p:cNvPr>
          <p:cNvCxnSpPr>
            <a:cxnSpLocks/>
          </p:cNvCxnSpPr>
          <p:nvPr/>
        </p:nvCxnSpPr>
        <p:spPr>
          <a:xfrm>
            <a:off x="0" y="544459"/>
            <a:ext cx="1219200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799B7FCE-638C-CB8C-85F6-5AFB762CD011}"/>
              </a:ext>
            </a:extLst>
          </p:cNvPr>
          <p:cNvSpPr txBox="1"/>
          <p:nvPr/>
        </p:nvSpPr>
        <p:spPr>
          <a:xfrm>
            <a:off x="1874684" y="3339541"/>
            <a:ext cx="8442632" cy="3170099"/>
          </a:xfrm>
          <a:prstGeom prst="rect">
            <a:avLst/>
          </a:prstGeom>
          <a:noFill/>
        </p:spPr>
        <p:txBody>
          <a:bodyPr wrap="none" lIns="91440" tIns="45720" rIns="91440" bIns="45720" rtlCol="0" anchor="t">
            <a:spAutoFit/>
          </a:bodyPr>
          <a:lstStyle/>
          <a:p>
            <a:r>
              <a:rPr lang="en-GB" sz="2000" b="1" u="sng" dirty="0"/>
              <a:t>Important dates: </a:t>
            </a:r>
          </a:p>
          <a:p>
            <a:endParaRPr lang="en-GB" sz="2000" dirty="0"/>
          </a:p>
          <a:p>
            <a:pPr marL="285750" indent="-285750">
              <a:buFont typeface="Arial" panose="020B0604020202020204" pitchFamily="34" charset="0"/>
              <a:buChar char="•"/>
            </a:pPr>
            <a:r>
              <a:rPr lang="en-GB" sz="2000" dirty="0"/>
              <a:t>Week starting 26</a:t>
            </a:r>
            <a:r>
              <a:rPr lang="en-GB" sz="2000" baseline="30000" dirty="0"/>
              <a:t>th</a:t>
            </a:r>
            <a:r>
              <a:rPr lang="en-GB" sz="2000" dirty="0"/>
              <a:t> October – </a:t>
            </a:r>
            <a:r>
              <a:rPr lang="en-GB" sz="2000" b="1" dirty="0"/>
              <a:t>Reading Week</a:t>
            </a:r>
          </a:p>
          <a:p>
            <a:pPr marL="285750" indent="-285750">
              <a:buFont typeface="Arial" panose="020B0604020202020204" pitchFamily="34" charset="0"/>
              <a:buChar char="•"/>
            </a:pPr>
            <a:r>
              <a:rPr lang="en-GB" sz="2000" dirty="0"/>
              <a:t>Week 8 17</a:t>
            </a:r>
            <a:r>
              <a:rPr lang="en-GB" sz="2000" baseline="30000" dirty="0"/>
              <a:t>th</a:t>
            </a:r>
            <a:r>
              <a:rPr lang="en-GB" sz="2000" dirty="0"/>
              <a:t> Nov 2026 – </a:t>
            </a:r>
            <a:r>
              <a:rPr lang="en-GB" sz="2000" b="1" dirty="0"/>
              <a:t>Online Lecture on Teams</a:t>
            </a:r>
          </a:p>
          <a:p>
            <a:endParaRPr lang="en-GB" sz="2000" b="1" dirty="0"/>
          </a:p>
          <a:p>
            <a:pPr marL="285750" indent="-285750">
              <a:buFont typeface="Arial" panose="020B0604020202020204" pitchFamily="34" charset="0"/>
              <a:buChar char="•"/>
            </a:pPr>
            <a:r>
              <a:rPr lang="en-GB" sz="2000" dirty="0">
                <a:highlight>
                  <a:srgbClr val="FFFF00"/>
                </a:highlight>
              </a:rPr>
              <a:t>27-11-2025</a:t>
            </a:r>
            <a:r>
              <a:rPr lang="en-GB" sz="2000" dirty="0"/>
              <a:t> – Assignment 1: Written report deadline</a:t>
            </a:r>
            <a:endParaRPr lang="en-GB" sz="2000" b="1" dirty="0"/>
          </a:p>
          <a:p>
            <a:pPr marL="285750" indent="-285750">
              <a:buFont typeface="Arial" panose="020B0604020202020204" pitchFamily="34" charset="0"/>
              <a:buChar char="•"/>
            </a:pPr>
            <a:r>
              <a:rPr lang="en-GB" sz="2000" dirty="0">
                <a:highlight>
                  <a:srgbClr val="FFFF00"/>
                </a:highlight>
              </a:rPr>
              <a:t>04-12-2025</a:t>
            </a:r>
            <a:r>
              <a:rPr lang="en-GB" sz="2000" dirty="0"/>
              <a:t> – Assignment 2: Viva Voce presentation submission deadline</a:t>
            </a:r>
            <a:endParaRPr lang="en-GB" sz="2000" b="1" dirty="0"/>
          </a:p>
          <a:p>
            <a:endParaRPr lang="en-GB" sz="2000" b="1" dirty="0"/>
          </a:p>
          <a:p>
            <a:pPr marL="285750" indent="-285750">
              <a:buFont typeface="Arial" panose="020B0604020202020204" pitchFamily="34" charset="0"/>
              <a:buChar char="•"/>
            </a:pPr>
            <a:r>
              <a:rPr lang="en-GB" sz="2000" dirty="0">
                <a:highlight>
                  <a:srgbClr val="FFFF00"/>
                </a:highlight>
              </a:rPr>
              <a:t>08 December</a:t>
            </a:r>
            <a:r>
              <a:rPr lang="en-GB" sz="2000" dirty="0"/>
              <a:t>: </a:t>
            </a:r>
            <a:r>
              <a:rPr lang="en-GB" sz="2000" b="1" dirty="0"/>
              <a:t>Viva Voce presentation day</a:t>
            </a:r>
          </a:p>
          <a:p>
            <a:r>
              <a:rPr lang="en-GB" sz="2000" b="1" dirty="0"/>
              <a:t> </a:t>
            </a:r>
          </a:p>
        </p:txBody>
      </p:sp>
      <p:pic>
        <p:nvPicPr>
          <p:cNvPr id="3" name="Picture 2" descr="A black and yellow logo&#10;&#10;Description automatically generated">
            <a:extLst>
              <a:ext uri="{FF2B5EF4-FFF2-40B4-BE49-F238E27FC236}">
                <a16:creationId xmlns:a16="http://schemas.microsoft.com/office/drawing/2014/main" id="{9B1D4BE2-981B-4D08-4133-9596C7196D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2681" y="0"/>
            <a:ext cx="1929319" cy="1071844"/>
          </a:xfrm>
          <a:prstGeom prst="rect">
            <a:avLst/>
          </a:prstGeom>
        </p:spPr>
      </p:pic>
      <p:sp>
        <p:nvSpPr>
          <p:cNvPr id="7" name="Footer Placeholder 4">
            <a:extLst>
              <a:ext uri="{FF2B5EF4-FFF2-40B4-BE49-F238E27FC236}">
                <a16:creationId xmlns:a16="http://schemas.microsoft.com/office/drawing/2014/main" id="{1A66FE98-ACFE-3BBF-0F70-D3CDB677478A}"/>
              </a:ext>
            </a:extLst>
          </p:cNvPr>
          <p:cNvSpPr>
            <a:spLocks noGrp="1"/>
          </p:cNvSpPr>
          <p:nvPr>
            <p:ph type="ftr" sz="quarter" idx="11"/>
          </p:nvPr>
        </p:nvSpPr>
        <p:spPr>
          <a:xfrm>
            <a:off x="3769229" y="6437824"/>
            <a:ext cx="4114800" cy="365125"/>
          </a:xfrm>
        </p:spPr>
        <p:txBody>
          <a:bodyPr/>
          <a:lstStyle/>
          <a:p>
            <a:r>
              <a:rPr lang="en-GB"/>
              <a:t>Dr Simona Ferraraccio</a:t>
            </a:r>
            <a:endParaRPr lang="en-GB" dirty="0"/>
          </a:p>
        </p:txBody>
      </p:sp>
      <p:sp>
        <p:nvSpPr>
          <p:cNvPr id="5" name="Date Placeholder 4">
            <a:extLst>
              <a:ext uri="{FF2B5EF4-FFF2-40B4-BE49-F238E27FC236}">
                <a16:creationId xmlns:a16="http://schemas.microsoft.com/office/drawing/2014/main" id="{B0E3657C-4DEB-BDA0-61AE-11D4E2F338ED}"/>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3437793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D61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A1CC059-BE1B-1685-F032-EB0AA86D4C64}"/>
              </a:ext>
            </a:extLst>
          </p:cNvPr>
          <p:cNvSpPr txBox="1"/>
          <p:nvPr/>
        </p:nvSpPr>
        <p:spPr>
          <a:xfrm>
            <a:off x="640079" y="1998921"/>
            <a:ext cx="2996255" cy="2784717"/>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b="1" kern="1200" dirty="0">
                <a:solidFill>
                  <a:srgbClr val="FFFFFF"/>
                </a:solidFill>
                <a:latin typeface="+mj-lt"/>
                <a:ea typeface="+mj-ea"/>
                <a:cs typeface="+mj-cs"/>
              </a:rPr>
              <a:t>Read Assignment 1 Brief</a:t>
            </a:r>
          </a:p>
        </p:txBody>
      </p:sp>
      <p:pic>
        <p:nvPicPr>
          <p:cNvPr id="7" name="Picture 6">
            <a:extLst>
              <a:ext uri="{FF2B5EF4-FFF2-40B4-BE49-F238E27FC236}">
                <a16:creationId xmlns:a16="http://schemas.microsoft.com/office/drawing/2014/main" id="{0E596A31-EBEF-D9D2-FD62-47F248AD8CE3}"/>
              </a:ext>
            </a:extLst>
          </p:cNvPr>
          <p:cNvPicPr>
            <a:picLocks noChangeAspect="1"/>
          </p:cNvPicPr>
          <p:nvPr/>
        </p:nvPicPr>
        <p:blipFill>
          <a:blip r:embed="rId2"/>
          <a:srcRect l="5893" t="21327" r="84464" b="11334"/>
          <a:stretch>
            <a:fillRect/>
          </a:stretch>
        </p:blipFill>
        <p:spPr>
          <a:xfrm>
            <a:off x="5187807" y="59098"/>
            <a:ext cx="4466555" cy="6238154"/>
          </a:xfrm>
          <a:prstGeom prst="rect">
            <a:avLst/>
          </a:prstGeom>
        </p:spPr>
      </p:pic>
      <p:sp>
        <p:nvSpPr>
          <p:cNvPr id="2" name="Date Placeholder 1">
            <a:extLst>
              <a:ext uri="{FF2B5EF4-FFF2-40B4-BE49-F238E27FC236}">
                <a16:creationId xmlns:a16="http://schemas.microsoft.com/office/drawing/2014/main" id="{E14EF548-C4EF-D2FA-9E53-0151E38DFEC3}"/>
              </a:ext>
            </a:extLst>
          </p:cNvPr>
          <p:cNvSpPr>
            <a:spLocks noGrp="1"/>
          </p:cNvSpPr>
          <p:nvPr>
            <p:ph type="dt" sz="half" idx="10"/>
          </p:nvPr>
        </p:nvSpPr>
        <p:spPr>
          <a:xfrm>
            <a:off x="413657" y="6356350"/>
            <a:ext cx="1480457" cy="365125"/>
          </a:xfrm>
        </p:spPr>
        <p:txBody>
          <a:bodyPr vert="horz" lIns="91440" tIns="45720" rIns="91440" bIns="45720" rtlCol="0" anchor="ctr">
            <a:normAutofit/>
          </a:bodyPr>
          <a:lstStyle/>
          <a:p>
            <a:pPr>
              <a:spcAft>
                <a:spcPts val="600"/>
              </a:spcAft>
            </a:pPr>
            <a:r>
              <a:rPr lang="en-US">
                <a:solidFill>
                  <a:srgbClr val="FFFFFF"/>
                </a:solidFill>
              </a:rPr>
              <a:t>BMHP6026 </a:t>
            </a:r>
          </a:p>
        </p:txBody>
      </p:sp>
      <p:sp>
        <p:nvSpPr>
          <p:cNvPr id="3" name="Footer Placeholder 2">
            <a:extLst>
              <a:ext uri="{FF2B5EF4-FFF2-40B4-BE49-F238E27FC236}">
                <a16:creationId xmlns:a16="http://schemas.microsoft.com/office/drawing/2014/main" id="{A1D5D3D4-ECDA-5044-3372-214860418D22}"/>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4" name="Slide Number Placeholder 3">
            <a:extLst>
              <a:ext uri="{FF2B5EF4-FFF2-40B4-BE49-F238E27FC236}">
                <a16:creationId xmlns:a16="http://schemas.microsoft.com/office/drawing/2014/main" id="{5F6071DD-FF07-12CF-3DA6-D697C096D260}"/>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1A86BE50-FD7F-4295-8001-4F6FBD21EA22}" type="slidenum">
              <a:rPr lang="en-US">
                <a:solidFill>
                  <a:srgbClr val="898989"/>
                </a:solidFill>
              </a:rPr>
              <a:pPr>
                <a:spcAft>
                  <a:spcPts val="600"/>
                </a:spcAft>
              </a:pPr>
              <a:t>4</a:t>
            </a:fld>
            <a:endParaRPr lang="en-US">
              <a:solidFill>
                <a:srgbClr val="898989"/>
              </a:solidFill>
            </a:endParaRPr>
          </a:p>
        </p:txBody>
      </p:sp>
    </p:spTree>
    <p:extLst>
      <p:ext uri="{BB962C8B-B14F-4D97-AF65-F5344CB8AC3E}">
        <p14:creationId xmlns:p14="http://schemas.microsoft.com/office/powerpoint/2010/main" val="4167441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FB5F8C3-56B2-1303-0034-065A5BA8A999}"/>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93CA058F-63E2-7AE7-8A8C-05C03830B850}"/>
              </a:ext>
            </a:extLst>
          </p:cNvPr>
          <p:cNvSpPr>
            <a:spLocks noGrp="1"/>
          </p:cNvSpPr>
          <p:nvPr>
            <p:ph type="sldNum" sz="quarter" idx="12"/>
          </p:nvPr>
        </p:nvSpPr>
        <p:spPr/>
        <p:txBody>
          <a:bodyPr/>
          <a:lstStyle/>
          <a:p>
            <a:fld id="{1A86BE50-FD7F-4295-8001-4F6FBD21EA22}" type="slidenum">
              <a:rPr lang="en-GB" smtClean="0"/>
              <a:t>5</a:t>
            </a:fld>
            <a:endParaRPr lang="en-GB"/>
          </a:p>
        </p:txBody>
      </p:sp>
      <p:sp>
        <p:nvSpPr>
          <p:cNvPr id="4" name="TextBox 3">
            <a:extLst>
              <a:ext uri="{FF2B5EF4-FFF2-40B4-BE49-F238E27FC236}">
                <a16:creationId xmlns:a16="http://schemas.microsoft.com/office/drawing/2014/main" id="{41758A27-805B-069C-E722-677A24F67251}"/>
              </a:ext>
            </a:extLst>
          </p:cNvPr>
          <p:cNvSpPr txBox="1"/>
          <p:nvPr/>
        </p:nvSpPr>
        <p:spPr>
          <a:xfrm>
            <a:off x="61913" y="133079"/>
            <a:ext cx="7604518" cy="646331"/>
          </a:xfrm>
          <a:prstGeom prst="rect">
            <a:avLst/>
          </a:prstGeom>
          <a:noFill/>
        </p:spPr>
        <p:txBody>
          <a:bodyPr wrap="none" rtlCol="0">
            <a:spAutoFit/>
          </a:bodyPr>
          <a:lstStyle/>
          <a:p>
            <a:r>
              <a:rPr lang="en-GB" sz="3600" b="1" dirty="0"/>
              <a:t>Assignment 1: what you have to do?</a:t>
            </a:r>
          </a:p>
        </p:txBody>
      </p:sp>
      <p:cxnSp>
        <p:nvCxnSpPr>
          <p:cNvPr id="5" name="Straight Connector 4">
            <a:extLst>
              <a:ext uri="{FF2B5EF4-FFF2-40B4-BE49-F238E27FC236}">
                <a16:creationId xmlns:a16="http://schemas.microsoft.com/office/drawing/2014/main" id="{D33D5C15-2C1A-2FEB-0574-B0D0FC9D3BA1}"/>
              </a:ext>
            </a:extLst>
          </p:cNvPr>
          <p:cNvCxnSpPr>
            <a:cxnSpLocks/>
          </p:cNvCxnSpPr>
          <p:nvPr/>
        </p:nvCxnSpPr>
        <p:spPr>
          <a:xfrm>
            <a:off x="0" y="846869"/>
            <a:ext cx="12192000" cy="0"/>
          </a:xfrm>
          <a:prstGeom prst="line">
            <a:avLst/>
          </a:prstGeom>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15D2F978-7198-1CCC-81CA-0836B0168E76}"/>
              </a:ext>
            </a:extLst>
          </p:cNvPr>
          <p:cNvSpPr txBox="1"/>
          <p:nvPr/>
        </p:nvSpPr>
        <p:spPr>
          <a:xfrm>
            <a:off x="0" y="2760924"/>
            <a:ext cx="12192000" cy="3693319"/>
          </a:xfrm>
          <a:prstGeom prst="rect">
            <a:avLst/>
          </a:prstGeom>
          <a:noFill/>
        </p:spPr>
        <p:txBody>
          <a:bodyPr wrap="square">
            <a:spAutoFit/>
          </a:bodyPr>
          <a:lstStyle/>
          <a:p>
            <a:pPr algn="just" rtl="0" fontAlgn="base"/>
            <a:r>
              <a:rPr lang="en-GB" dirty="0">
                <a:solidFill>
                  <a:srgbClr val="000000"/>
                </a:solidFill>
                <a:highlight>
                  <a:srgbClr val="FFFFFF"/>
                </a:highlight>
              </a:rPr>
              <a:t>I</a:t>
            </a:r>
            <a:r>
              <a:rPr lang="en-GB" b="0" i="0" dirty="0">
                <a:solidFill>
                  <a:srgbClr val="000000"/>
                </a:solidFill>
                <a:effectLst/>
                <a:highlight>
                  <a:srgbClr val="FFFFFF"/>
                </a:highlight>
              </a:rPr>
              <a:t>nvestigate </a:t>
            </a:r>
            <a:r>
              <a:rPr lang="en-GB" b="1" i="0" dirty="0">
                <a:solidFill>
                  <a:srgbClr val="000000"/>
                </a:solidFill>
                <a:effectLst/>
                <a:highlight>
                  <a:srgbClr val="FFFF00"/>
                </a:highlight>
              </a:rPr>
              <a:t>one</a:t>
            </a:r>
            <a:r>
              <a:rPr lang="en-GB" b="0" i="0" dirty="0">
                <a:solidFill>
                  <a:srgbClr val="000000"/>
                </a:solidFill>
                <a:effectLst/>
                <a:highlight>
                  <a:srgbClr val="FFFF00"/>
                </a:highlight>
              </a:rPr>
              <a:t> digital innovation </a:t>
            </a:r>
            <a:r>
              <a:rPr lang="en-GB" b="0" i="0" dirty="0">
                <a:solidFill>
                  <a:srgbClr val="000000"/>
                </a:solidFill>
                <a:effectLst/>
                <a:highlight>
                  <a:srgbClr val="FFFFFF"/>
                </a:highlight>
              </a:rPr>
              <a:t>(technology/device) that has been successfully implemented within Health and Social Care within the </a:t>
            </a:r>
            <a:r>
              <a:rPr lang="en-GB" b="0" i="0" dirty="0">
                <a:solidFill>
                  <a:srgbClr val="000000"/>
                </a:solidFill>
                <a:effectLst/>
                <a:highlight>
                  <a:srgbClr val="FFFF00"/>
                </a:highlight>
              </a:rPr>
              <a:t>last </a:t>
            </a:r>
            <a:r>
              <a:rPr lang="en-GB" b="1" i="0" dirty="0">
                <a:solidFill>
                  <a:srgbClr val="000000"/>
                </a:solidFill>
                <a:effectLst/>
                <a:highlight>
                  <a:srgbClr val="FFFF00"/>
                </a:highlight>
              </a:rPr>
              <a:t>10 years</a:t>
            </a:r>
            <a:r>
              <a:rPr lang="en-GB" b="0" i="0" dirty="0">
                <a:solidFill>
                  <a:srgbClr val="000000"/>
                </a:solidFill>
                <a:effectLst/>
                <a:highlight>
                  <a:srgbClr val="FFFFFF"/>
                </a:highlight>
              </a:rPr>
              <a:t>. Students </a:t>
            </a:r>
            <a:r>
              <a:rPr lang="en-GB" b="1" i="0" u="sng" dirty="0">
                <a:solidFill>
                  <a:srgbClr val="000000"/>
                </a:solidFill>
                <a:effectLst/>
                <a:highlight>
                  <a:srgbClr val="FFFFFF"/>
                </a:highlight>
              </a:rPr>
              <a:t>must</a:t>
            </a:r>
            <a:r>
              <a:rPr lang="en-GB" b="0" i="0" dirty="0">
                <a:solidFill>
                  <a:srgbClr val="000000"/>
                </a:solidFill>
                <a:effectLst/>
                <a:highlight>
                  <a:srgbClr val="FFFFFF"/>
                </a:highlight>
              </a:rPr>
              <a:t> </a:t>
            </a:r>
            <a:r>
              <a:rPr lang="en-GB" b="0" i="0" dirty="0">
                <a:solidFill>
                  <a:srgbClr val="000000"/>
                </a:solidFill>
                <a:effectLst/>
                <a:highlight>
                  <a:srgbClr val="FFFF00"/>
                </a:highlight>
              </a:rPr>
              <a:t>critically evaluate</a:t>
            </a:r>
            <a:r>
              <a:rPr lang="en-GB" b="0" i="0" dirty="0">
                <a:solidFill>
                  <a:srgbClr val="000000"/>
                </a:solidFill>
                <a:effectLst/>
                <a:highlight>
                  <a:srgbClr val="FFFFFF"/>
                </a:highlight>
              </a:rPr>
              <a:t> how this digital transformation has been implemented within health or social care with consideration to the following: </a:t>
            </a:r>
          </a:p>
          <a:p>
            <a:pPr algn="just" rtl="0" fontAlgn="base"/>
            <a:r>
              <a:rPr lang="en-GB" b="0" i="0" dirty="0">
                <a:solidFill>
                  <a:srgbClr val="000000"/>
                </a:solidFill>
                <a:effectLst/>
                <a:highlight>
                  <a:srgbClr val="FFFFFF"/>
                </a:highlight>
              </a:rPr>
              <a:t> </a:t>
            </a:r>
          </a:p>
          <a:p>
            <a:pPr marL="285750" indent="-285750" algn="just" rtl="0" fontAlgn="base">
              <a:buFont typeface="Arial" panose="020B0604020202020204" pitchFamily="34" charset="0"/>
              <a:buChar char="•"/>
            </a:pPr>
            <a:r>
              <a:rPr lang="en-GB" b="1" i="0" dirty="0">
                <a:solidFill>
                  <a:srgbClr val="000000"/>
                </a:solidFill>
                <a:effectLst/>
                <a:highlight>
                  <a:srgbClr val="FFFFFF"/>
                </a:highlight>
              </a:rPr>
              <a:t>Workforce</a:t>
            </a:r>
            <a:r>
              <a:rPr lang="en-GB" b="0" i="0" dirty="0">
                <a:solidFill>
                  <a:srgbClr val="000000"/>
                </a:solidFill>
                <a:effectLst/>
                <a:highlight>
                  <a:srgbClr val="FFFFFF"/>
                </a:highlight>
              </a:rPr>
              <a:t> (consider areas such as changes in job roles, role competency) </a:t>
            </a:r>
          </a:p>
          <a:p>
            <a:pPr marL="285750" indent="-285750" algn="just" rtl="0" fontAlgn="base">
              <a:buFont typeface="Arial" panose="020B0604020202020204" pitchFamily="34" charset="0"/>
              <a:buChar char="•"/>
            </a:pPr>
            <a:r>
              <a:rPr lang="en-GB" b="1" i="0" dirty="0">
                <a:solidFill>
                  <a:srgbClr val="000000"/>
                </a:solidFill>
                <a:effectLst/>
                <a:highlight>
                  <a:srgbClr val="FFFFFF"/>
                </a:highlight>
              </a:rPr>
              <a:t>Service delivery</a:t>
            </a:r>
            <a:r>
              <a:rPr lang="en-GB" b="0" i="0" dirty="0">
                <a:solidFill>
                  <a:srgbClr val="000000"/>
                </a:solidFill>
                <a:effectLst/>
                <a:highlight>
                  <a:srgbClr val="FFFFFF"/>
                </a:highlight>
              </a:rPr>
              <a:t> (for example, how does the day-to-day service change?) </a:t>
            </a:r>
          </a:p>
          <a:p>
            <a:pPr marL="285750" indent="-285750" algn="just" rtl="0" fontAlgn="base">
              <a:buFont typeface="Arial" panose="020B0604020202020204" pitchFamily="34" charset="0"/>
              <a:buChar char="•"/>
            </a:pPr>
            <a:r>
              <a:rPr lang="en-GB" b="1" i="0" dirty="0">
                <a:solidFill>
                  <a:srgbClr val="000000"/>
                </a:solidFill>
                <a:effectLst/>
                <a:highlight>
                  <a:srgbClr val="FFFFFF"/>
                </a:highlight>
              </a:rPr>
              <a:t>Patient/Service user </a:t>
            </a:r>
            <a:r>
              <a:rPr lang="en-GB" b="0" i="0" dirty="0">
                <a:solidFill>
                  <a:srgbClr val="000000"/>
                </a:solidFill>
                <a:effectLst/>
                <a:highlight>
                  <a:srgbClr val="FFFFFF"/>
                </a:highlight>
              </a:rPr>
              <a:t>(how do technologies affect the patient in relation to their perceptions and experiences of their care?) </a:t>
            </a:r>
          </a:p>
          <a:p>
            <a:pPr marL="285750" indent="-285750" algn="just" rtl="0" fontAlgn="base">
              <a:buFont typeface="Arial" panose="020B0604020202020204" pitchFamily="34" charset="0"/>
              <a:buChar char="•"/>
            </a:pPr>
            <a:r>
              <a:rPr lang="en-GB" b="1" i="0" dirty="0">
                <a:solidFill>
                  <a:srgbClr val="000000"/>
                </a:solidFill>
                <a:effectLst/>
                <a:highlight>
                  <a:srgbClr val="FFFFFF"/>
                </a:highlight>
              </a:rPr>
              <a:t>Community</a:t>
            </a:r>
            <a:r>
              <a:rPr lang="en-GB" b="0" i="0" dirty="0">
                <a:solidFill>
                  <a:srgbClr val="000000"/>
                </a:solidFill>
                <a:effectLst/>
                <a:highlight>
                  <a:srgbClr val="FFFFFF"/>
                </a:highlight>
              </a:rPr>
              <a:t> (consider this in terms of patient and service location, effect on family members, co-production and public health) </a:t>
            </a:r>
          </a:p>
          <a:p>
            <a:pPr marL="285750" indent="-285750" algn="just" rtl="0" fontAlgn="base">
              <a:buFont typeface="Arial" panose="020B0604020202020204" pitchFamily="34" charset="0"/>
              <a:buChar char="•"/>
            </a:pPr>
            <a:endParaRPr lang="en-GB" b="0" i="0" dirty="0">
              <a:solidFill>
                <a:srgbClr val="000000"/>
              </a:solidFill>
              <a:effectLst/>
              <a:highlight>
                <a:srgbClr val="FFFFFF"/>
              </a:highlight>
            </a:endParaRPr>
          </a:p>
          <a:p>
            <a:pPr algn="just" rtl="0" fontAlgn="base"/>
            <a:r>
              <a:rPr lang="en-GB" b="0" i="0" dirty="0">
                <a:solidFill>
                  <a:srgbClr val="000000"/>
                </a:solidFill>
                <a:effectLst/>
                <a:highlight>
                  <a:srgbClr val="FFFFFF"/>
                </a:highlight>
              </a:rPr>
              <a:t>Students can choose technological innovations from </a:t>
            </a:r>
            <a:r>
              <a:rPr lang="en-GB" b="0" i="0" dirty="0">
                <a:solidFill>
                  <a:srgbClr val="000000"/>
                </a:solidFill>
                <a:effectLst/>
                <a:highlight>
                  <a:srgbClr val="FFFF00"/>
                </a:highlight>
              </a:rPr>
              <a:t>anywhere in the </a:t>
            </a:r>
            <a:r>
              <a:rPr lang="en-GB" b="1" i="0" dirty="0">
                <a:solidFill>
                  <a:srgbClr val="000000"/>
                </a:solidFill>
                <a:effectLst/>
                <a:highlight>
                  <a:srgbClr val="FFFF00"/>
                </a:highlight>
              </a:rPr>
              <a:t>UK</a:t>
            </a:r>
            <a:r>
              <a:rPr lang="en-GB" b="0" i="0" dirty="0">
                <a:solidFill>
                  <a:srgbClr val="000000"/>
                </a:solidFill>
                <a:effectLst/>
                <a:highlight>
                  <a:srgbClr val="FFFFFF"/>
                </a:highlight>
              </a:rPr>
              <a:t> and must consider both positive and negative outcomes. </a:t>
            </a:r>
          </a:p>
        </p:txBody>
      </p:sp>
      <p:sp>
        <p:nvSpPr>
          <p:cNvPr id="8" name="TextBox 7">
            <a:extLst>
              <a:ext uri="{FF2B5EF4-FFF2-40B4-BE49-F238E27FC236}">
                <a16:creationId xmlns:a16="http://schemas.microsoft.com/office/drawing/2014/main" id="{F6EBE374-F7F5-3B57-D4DF-A52F5120D3FE}"/>
              </a:ext>
            </a:extLst>
          </p:cNvPr>
          <p:cNvSpPr txBox="1"/>
          <p:nvPr/>
        </p:nvSpPr>
        <p:spPr>
          <a:xfrm>
            <a:off x="0" y="1628119"/>
            <a:ext cx="6988003" cy="523220"/>
          </a:xfrm>
          <a:prstGeom prst="rect">
            <a:avLst/>
          </a:prstGeom>
          <a:noFill/>
        </p:spPr>
        <p:txBody>
          <a:bodyPr wrap="none" rtlCol="0">
            <a:spAutoFit/>
          </a:bodyPr>
          <a:lstStyle/>
          <a:p>
            <a:r>
              <a:rPr lang="en-GB" sz="2800" b="1" dirty="0"/>
              <a:t>Assignment 1: Written report </a:t>
            </a:r>
            <a:r>
              <a:rPr lang="en-GB" sz="2000" dirty="0"/>
              <a:t>(</a:t>
            </a:r>
            <a:r>
              <a:rPr lang="en-GB" sz="2000" u="sng" dirty="0"/>
              <a:t>2000 words</a:t>
            </a:r>
            <a:r>
              <a:rPr lang="en-GB" sz="2000" dirty="0"/>
              <a:t>, 50%)</a:t>
            </a:r>
            <a:endParaRPr lang="en-GB" sz="2800" dirty="0"/>
          </a:p>
        </p:txBody>
      </p:sp>
      <p:sp>
        <p:nvSpPr>
          <p:cNvPr id="6" name="Date Placeholder 5">
            <a:extLst>
              <a:ext uri="{FF2B5EF4-FFF2-40B4-BE49-F238E27FC236}">
                <a16:creationId xmlns:a16="http://schemas.microsoft.com/office/drawing/2014/main" id="{9387D621-F0D2-0ED9-E40C-69C069E1B317}"/>
              </a:ext>
            </a:extLst>
          </p:cNvPr>
          <p:cNvSpPr>
            <a:spLocks noGrp="1"/>
          </p:cNvSpPr>
          <p:nvPr>
            <p:ph type="dt" sz="half" idx="10"/>
          </p:nvPr>
        </p:nvSpPr>
        <p:spPr/>
        <p:txBody>
          <a:bodyPr/>
          <a:lstStyle/>
          <a:p>
            <a:r>
              <a:rPr lang="en-US"/>
              <a:t>BMHP6026 </a:t>
            </a:r>
            <a:endParaRPr lang="en-GB"/>
          </a:p>
        </p:txBody>
      </p:sp>
      <p:pic>
        <p:nvPicPr>
          <p:cNvPr id="12" name="Picture 11" descr="Flashcard Design Write Report Illustration Stock Vector (Royalty Free)  1060229276 | Shutterstock">
            <a:extLst>
              <a:ext uri="{FF2B5EF4-FFF2-40B4-BE49-F238E27FC236}">
                <a16:creationId xmlns:a16="http://schemas.microsoft.com/office/drawing/2014/main" id="{7C4830F0-EC13-D913-BEBD-ADC0992C36C1}"/>
              </a:ext>
            </a:extLst>
          </p:cNvPr>
          <p:cNvPicPr>
            <a:picLocks noChangeAspect="1"/>
          </p:cNvPicPr>
          <p:nvPr/>
        </p:nvPicPr>
        <p:blipFill>
          <a:blip r:embed="rId2"/>
          <a:stretch>
            <a:fillRect/>
          </a:stretch>
        </p:blipFill>
        <p:spPr>
          <a:xfrm>
            <a:off x="9329737" y="65620"/>
            <a:ext cx="2800350" cy="2667000"/>
          </a:xfrm>
          <a:prstGeom prst="rect">
            <a:avLst/>
          </a:prstGeom>
        </p:spPr>
      </p:pic>
    </p:spTree>
    <p:extLst>
      <p:ext uri="{BB962C8B-B14F-4D97-AF65-F5344CB8AC3E}">
        <p14:creationId xmlns:p14="http://schemas.microsoft.com/office/powerpoint/2010/main" val="381319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F90D5E-750D-2A05-36E7-4CCB4C76E1F3}"/>
              </a:ext>
            </a:extLst>
          </p:cNvPr>
          <p:cNvSpPr>
            <a:spLocks noGrp="1"/>
          </p:cNvSpPr>
          <p:nvPr>
            <p:ph type="dt" sz="half" idx="10"/>
          </p:nvPr>
        </p:nvSpPr>
        <p:spPr/>
        <p:txBody>
          <a:bodyPr/>
          <a:lstStyle/>
          <a:p>
            <a:r>
              <a:rPr lang="en-US"/>
              <a:t>BMHP6026 </a:t>
            </a:r>
            <a:endParaRPr lang="en-GB"/>
          </a:p>
        </p:txBody>
      </p:sp>
      <p:sp>
        <p:nvSpPr>
          <p:cNvPr id="3" name="Footer Placeholder 2">
            <a:extLst>
              <a:ext uri="{FF2B5EF4-FFF2-40B4-BE49-F238E27FC236}">
                <a16:creationId xmlns:a16="http://schemas.microsoft.com/office/drawing/2014/main" id="{1C91E606-3ACF-0460-B69C-AB32AA1D3CD9}"/>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43C42284-7C11-359E-4A0B-0BE42C65A56A}"/>
              </a:ext>
            </a:extLst>
          </p:cNvPr>
          <p:cNvSpPr>
            <a:spLocks noGrp="1"/>
          </p:cNvSpPr>
          <p:nvPr>
            <p:ph type="sldNum" sz="quarter" idx="12"/>
          </p:nvPr>
        </p:nvSpPr>
        <p:spPr/>
        <p:txBody>
          <a:bodyPr/>
          <a:lstStyle/>
          <a:p>
            <a:fld id="{1A86BE50-FD7F-4295-8001-4F6FBD21EA22}" type="slidenum">
              <a:rPr lang="en-GB" smtClean="0"/>
              <a:t>6</a:t>
            </a:fld>
            <a:endParaRPr lang="en-GB"/>
          </a:p>
        </p:txBody>
      </p:sp>
      <p:sp>
        <p:nvSpPr>
          <p:cNvPr id="6" name="TextBox 5">
            <a:extLst>
              <a:ext uri="{FF2B5EF4-FFF2-40B4-BE49-F238E27FC236}">
                <a16:creationId xmlns:a16="http://schemas.microsoft.com/office/drawing/2014/main" id="{FC1B44E3-BE08-2EB2-CF1B-ABB2A7F57738}"/>
              </a:ext>
            </a:extLst>
          </p:cNvPr>
          <p:cNvSpPr txBox="1"/>
          <p:nvPr/>
        </p:nvSpPr>
        <p:spPr>
          <a:xfrm>
            <a:off x="61913" y="133079"/>
            <a:ext cx="6131166" cy="646331"/>
          </a:xfrm>
          <a:prstGeom prst="rect">
            <a:avLst/>
          </a:prstGeom>
          <a:noFill/>
        </p:spPr>
        <p:txBody>
          <a:bodyPr wrap="none" rtlCol="0">
            <a:spAutoFit/>
          </a:bodyPr>
          <a:lstStyle/>
          <a:p>
            <a:r>
              <a:rPr lang="en-GB" sz="3600" b="1" dirty="0"/>
              <a:t>Assignment 1: written report</a:t>
            </a:r>
          </a:p>
        </p:txBody>
      </p:sp>
      <p:cxnSp>
        <p:nvCxnSpPr>
          <p:cNvPr id="7" name="Straight Connector 6">
            <a:extLst>
              <a:ext uri="{FF2B5EF4-FFF2-40B4-BE49-F238E27FC236}">
                <a16:creationId xmlns:a16="http://schemas.microsoft.com/office/drawing/2014/main" id="{059B5739-FEEF-571F-56B9-9320444729A0}"/>
              </a:ext>
            </a:extLst>
          </p:cNvPr>
          <p:cNvCxnSpPr>
            <a:cxnSpLocks/>
          </p:cNvCxnSpPr>
          <p:nvPr/>
        </p:nvCxnSpPr>
        <p:spPr>
          <a:xfrm>
            <a:off x="0" y="846869"/>
            <a:ext cx="12192000" cy="0"/>
          </a:xfrm>
          <a:prstGeom prst="line">
            <a:avLst/>
          </a:prstGeom>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F8726E75-5EEE-CEA1-D2DA-D756CDF69A48}"/>
              </a:ext>
            </a:extLst>
          </p:cNvPr>
          <p:cNvSpPr txBox="1"/>
          <p:nvPr/>
        </p:nvSpPr>
        <p:spPr>
          <a:xfrm>
            <a:off x="66675" y="1301573"/>
            <a:ext cx="11911012" cy="923330"/>
          </a:xfrm>
          <a:prstGeom prst="rect">
            <a:avLst/>
          </a:prstGeom>
          <a:noFill/>
        </p:spPr>
        <p:txBody>
          <a:bodyPr wrap="square" rtlCol="0">
            <a:spAutoFit/>
          </a:bodyPr>
          <a:lstStyle/>
          <a:p>
            <a:pPr algn="ctr"/>
            <a:r>
              <a:rPr lang="en-GB" dirty="0"/>
              <a:t>The key point is that you are </a:t>
            </a:r>
            <a:r>
              <a:rPr lang="en-GB" b="1" dirty="0"/>
              <a:t>not writing a report about the technology itself</a:t>
            </a:r>
            <a:r>
              <a:rPr lang="en-GB" dirty="0"/>
              <a:t>. </a:t>
            </a:r>
          </a:p>
          <a:p>
            <a:endParaRPr lang="en-GB" dirty="0"/>
          </a:p>
          <a:p>
            <a:r>
              <a:rPr lang="en-GB" dirty="0"/>
              <a:t>You are </a:t>
            </a:r>
            <a:r>
              <a:rPr lang="en-GB" b="1" dirty="0">
                <a:highlight>
                  <a:srgbClr val="FFFF00"/>
                </a:highlight>
              </a:rPr>
              <a:t>critically evaluating </a:t>
            </a:r>
            <a:r>
              <a:rPr lang="en-GB" dirty="0"/>
              <a:t>its implementation and impact within practice. </a:t>
            </a:r>
          </a:p>
        </p:txBody>
      </p:sp>
      <p:grpSp>
        <p:nvGrpSpPr>
          <p:cNvPr id="9" name="Group 8">
            <a:extLst>
              <a:ext uri="{FF2B5EF4-FFF2-40B4-BE49-F238E27FC236}">
                <a16:creationId xmlns:a16="http://schemas.microsoft.com/office/drawing/2014/main" id="{28375F44-6D5B-400E-11E6-DAC48BEED4E8}"/>
              </a:ext>
            </a:extLst>
          </p:cNvPr>
          <p:cNvGrpSpPr/>
          <p:nvPr/>
        </p:nvGrpSpPr>
        <p:grpSpPr>
          <a:xfrm>
            <a:off x="7046259" y="2679606"/>
            <a:ext cx="5145741" cy="3859306"/>
            <a:chOff x="7046259" y="2497044"/>
            <a:chExt cx="5145741" cy="3859306"/>
          </a:xfrm>
        </p:grpSpPr>
        <p:pic>
          <p:nvPicPr>
            <p:cNvPr id="10" name="Picture 9">
              <a:extLst>
                <a:ext uri="{FF2B5EF4-FFF2-40B4-BE49-F238E27FC236}">
                  <a16:creationId xmlns:a16="http://schemas.microsoft.com/office/drawing/2014/main" id="{56CF0CFD-6563-BC2A-781D-E06B220CD700}"/>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7046259" y="2497044"/>
              <a:ext cx="5145741" cy="3859306"/>
            </a:xfrm>
            <a:prstGeom prst="rect">
              <a:avLst/>
            </a:prstGeom>
          </p:spPr>
        </p:pic>
        <p:sp>
          <p:nvSpPr>
            <p:cNvPr id="11" name="Rectangle 10">
              <a:extLst>
                <a:ext uri="{FF2B5EF4-FFF2-40B4-BE49-F238E27FC236}">
                  <a16:creationId xmlns:a16="http://schemas.microsoft.com/office/drawing/2014/main" id="{7F2E4D8E-3337-6D7E-7958-190E3AA1BF69}"/>
                </a:ext>
              </a:extLst>
            </p:cNvPr>
            <p:cNvSpPr/>
            <p:nvPr/>
          </p:nvSpPr>
          <p:spPr>
            <a:xfrm>
              <a:off x="10192871" y="5365376"/>
              <a:ext cx="1882588" cy="769441"/>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 name="TextBox 11">
            <a:extLst>
              <a:ext uri="{FF2B5EF4-FFF2-40B4-BE49-F238E27FC236}">
                <a16:creationId xmlns:a16="http://schemas.microsoft.com/office/drawing/2014/main" id="{5DB701D1-4A3B-C65C-260C-3052250DEDF9}"/>
              </a:ext>
            </a:extLst>
          </p:cNvPr>
          <p:cNvSpPr txBox="1"/>
          <p:nvPr/>
        </p:nvSpPr>
        <p:spPr>
          <a:xfrm>
            <a:off x="316566" y="2952190"/>
            <a:ext cx="6729693" cy="2862322"/>
          </a:xfrm>
          <a:prstGeom prst="rect">
            <a:avLst/>
          </a:prstGeom>
          <a:noFill/>
        </p:spPr>
        <p:txBody>
          <a:bodyPr wrap="square" rtlCol="0">
            <a:spAutoFit/>
          </a:bodyPr>
          <a:lstStyle/>
          <a:p>
            <a:r>
              <a:rPr lang="en-GB" b="1" dirty="0"/>
              <a:t>What does “Critically evaluate” mean?</a:t>
            </a:r>
          </a:p>
          <a:p>
            <a:endParaRPr lang="en-GB" b="1" dirty="0"/>
          </a:p>
          <a:p>
            <a:r>
              <a:rPr lang="en-GB" dirty="0"/>
              <a:t>At Level 6, you need to go beyond description and ask:</a:t>
            </a:r>
          </a:p>
          <a:p>
            <a:endParaRPr lang="en-GB" dirty="0"/>
          </a:p>
          <a:p>
            <a:pPr marL="285750" indent="-285750">
              <a:buFont typeface="Arial" panose="020B0604020202020204" pitchFamily="34" charset="0"/>
              <a:buChar char="•"/>
            </a:pPr>
            <a:r>
              <a:rPr lang="en-GB" dirty="0"/>
              <a:t>Was the implementation successful?</a:t>
            </a:r>
          </a:p>
          <a:p>
            <a:pPr marL="285750" indent="-285750">
              <a:buFont typeface="Arial" panose="020B0604020202020204" pitchFamily="34" charset="0"/>
              <a:buChar char="•"/>
            </a:pPr>
            <a:r>
              <a:rPr lang="en-GB" dirty="0"/>
              <a:t>What evidence support this?</a:t>
            </a:r>
          </a:p>
          <a:p>
            <a:pPr marL="285750" indent="-285750">
              <a:buFont typeface="Arial" panose="020B0604020202020204" pitchFamily="34" charset="0"/>
              <a:buChar char="•"/>
            </a:pPr>
            <a:r>
              <a:rPr lang="en-GB" dirty="0"/>
              <a:t>What challenges were experienced?</a:t>
            </a:r>
          </a:p>
          <a:p>
            <a:pPr marL="285750" indent="-285750">
              <a:buFont typeface="Arial" panose="020B0604020202020204" pitchFamily="34" charset="0"/>
              <a:buChar char="•"/>
            </a:pPr>
            <a:r>
              <a:rPr lang="en-GB" dirty="0"/>
              <a:t>Did everyone benefit equally?</a:t>
            </a:r>
          </a:p>
          <a:p>
            <a:pPr marL="285750" indent="-285750">
              <a:buFont typeface="Arial" panose="020B0604020202020204" pitchFamily="34" charset="0"/>
              <a:buChar char="•"/>
            </a:pPr>
            <a:r>
              <a:rPr lang="en-GB" dirty="0"/>
              <a:t>Were there any unintended consequences?</a:t>
            </a:r>
          </a:p>
          <a:p>
            <a:pPr marL="285750" indent="-285750">
              <a:buFont typeface="Arial" panose="020B0604020202020204" pitchFamily="34" charset="0"/>
              <a:buChar char="•"/>
            </a:pPr>
            <a:r>
              <a:rPr lang="en-GB" dirty="0"/>
              <a:t>What are the limitations of the evidence?</a:t>
            </a:r>
          </a:p>
        </p:txBody>
      </p:sp>
    </p:spTree>
    <p:extLst>
      <p:ext uri="{BB962C8B-B14F-4D97-AF65-F5344CB8AC3E}">
        <p14:creationId xmlns:p14="http://schemas.microsoft.com/office/powerpoint/2010/main" val="184853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A8D398-8D34-ABCD-FD3C-634E6B702B65}"/>
              </a:ext>
            </a:extLst>
          </p:cNvPr>
          <p:cNvSpPr>
            <a:spLocks noGrp="1"/>
          </p:cNvSpPr>
          <p:nvPr>
            <p:ph type="dt" sz="half" idx="10"/>
          </p:nvPr>
        </p:nvSpPr>
        <p:spPr>
          <a:xfrm>
            <a:off x="838200" y="6499227"/>
            <a:ext cx="2743200" cy="365125"/>
          </a:xfrm>
        </p:spPr>
        <p:txBody>
          <a:bodyPr/>
          <a:lstStyle/>
          <a:p>
            <a:r>
              <a:rPr lang="en-US"/>
              <a:t>BMHP6026 </a:t>
            </a:r>
            <a:endParaRPr lang="en-GB"/>
          </a:p>
        </p:txBody>
      </p:sp>
      <p:sp>
        <p:nvSpPr>
          <p:cNvPr id="3" name="Footer Placeholder 2">
            <a:extLst>
              <a:ext uri="{FF2B5EF4-FFF2-40B4-BE49-F238E27FC236}">
                <a16:creationId xmlns:a16="http://schemas.microsoft.com/office/drawing/2014/main" id="{9AD3A493-ABC2-49B0-DAE8-A20BB6949319}"/>
              </a:ext>
            </a:extLst>
          </p:cNvPr>
          <p:cNvSpPr>
            <a:spLocks noGrp="1"/>
          </p:cNvSpPr>
          <p:nvPr>
            <p:ph type="ftr" sz="quarter" idx="11"/>
          </p:nvPr>
        </p:nvSpPr>
        <p:spPr>
          <a:xfrm>
            <a:off x="4038600" y="6499227"/>
            <a:ext cx="4114800" cy="365125"/>
          </a:xfrm>
        </p:spPr>
        <p:txBody>
          <a:bodyPr/>
          <a:lstStyle/>
          <a:p>
            <a:r>
              <a:rPr lang="en-GB"/>
              <a:t>Dr Simona Ferraraccio</a:t>
            </a:r>
          </a:p>
        </p:txBody>
      </p:sp>
      <p:sp>
        <p:nvSpPr>
          <p:cNvPr id="4" name="Slide Number Placeholder 3">
            <a:extLst>
              <a:ext uri="{FF2B5EF4-FFF2-40B4-BE49-F238E27FC236}">
                <a16:creationId xmlns:a16="http://schemas.microsoft.com/office/drawing/2014/main" id="{1C58908D-1B10-3E99-B11F-8B9AD36B3C74}"/>
              </a:ext>
            </a:extLst>
          </p:cNvPr>
          <p:cNvSpPr>
            <a:spLocks noGrp="1"/>
          </p:cNvSpPr>
          <p:nvPr>
            <p:ph type="sldNum" sz="quarter" idx="12"/>
          </p:nvPr>
        </p:nvSpPr>
        <p:spPr>
          <a:xfrm>
            <a:off x="8610600" y="6499227"/>
            <a:ext cx="2743200" cy="365125"/>
          </a:xfrm>
        </p:spPr>
        <p:txBody>
          <a:bodyPr/>
          <a:lstStyle/>
          <a:p>
            <a:fld id="{1A86BE50-FD7F-4295-8001-4F6FBD21EA22}" type="slidenum">
              <a:rPr lang="en-GB" smtClean="0"/>
              <a:t>7</a:t>
            </a:fld>
            <a:endParaRPr lang="en-GB"/>
          </a:p>
        </p:txBody>
      </p:sp>
      <p:sp>
        <p:nvSpPr>
          <p:cNvPr id="9" name="Freeform: Shape 8">
            <a:extLst>
              <a:ext uri="{FF2B5EF4-FFF2-40B4-BE49-F238E27FC236}">
                <a16:creationId xmlns:a16="http://schemas.microsoft.com/office/drawing/2014/main" id="{DECCDF47-7644-0F38-0FC5-567E1F7BFB41}"/>
              </a:ext>
            </a:extLst>
          </p:cNvPr>
          <p:cNvSpPr/>
          <p:nvPr/>
        </p:nvSpPr>
        <p:spPr>
          <a:xfrm>
            <a:off x="2790827" y="150812"/>
            <a:ext cx="5640705" cy="1426682"/>
          </a:xfrm>
          <a:custGeom>
            <a:avLst/>
            <a:gdLst>
              <a:gd name="csX0" fmla="*/ 0 w 6058852"/>
              <a:gd name="csY0" fmla="*/ 178335 h 1426682"/>
              <a:gd name="csX1" fmla="*/ 5345511 w 6058852"/>
              <a:gd name="csY1" fmla="*/ 178335 h 1426682"/>
              <a:gd name="csX2" fmla="*/ 5345511 w 6058852"/>
              <a:gd name="csY2" fmla="*/ 0 h 1426682"/>
              <a:gd name="csX3" fmla="*/ 6058852 w 6058852"/>
              <a:gd name="csY3" fmla="*/ 713341 h 1426682"/>
              <a:gd name="csX4" fmla="*/ 5345511 w 6058852"/>
              <a:gd name="csY4" fmla="*/ 1426682 h 1426682"/>
              <a:gd name="csX5" fmla="*/ 5345511 w 6058852"/>
              <a:gd name="csY5" fmla="*/ 1248347 h 1426682"/>
              <a:gd name="csX6" fmla="*/ 0 w 6058852"/>
              <a:gd name="csY6" fmla="*/ 1248347 h 1426682"/>
              <a:gd name="csX7" fmla="*/ 0 w 6058852"/>
              <a:gd name="csY7" fmla="*/ 178335 h 14266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058852" h="1426682">
                <a:moveTo>
                  <a:pt x="0" y="178335"/>
                </a:moveTo>
                <a:lnTo>
                  <a:pt x="5345511" y="178335"/>
                </a:lnTo>
                <a:lnTo>
                  <a:pt x="5345511" y="0"/>
                </a:lnTo>
                <a:lnTo>
                  <a:pt x="6058852" y="713341"/>
                </a:lnTo>
                <a:lnTo>
                  <a:pt x="5345511" y="1426682"/>
                </a:lnTo>
                <a:lnTo>
                  <a:pt x="5345511" y="1248347"/>
                </a:lnTo>
                <a:lnTo>
                  <a:pt x="0" y="1248347"/>
                </a:lnTo>
                <a:lnTo>
                  <a:pt x="0" y="178335"/>
                </a:lnTo>
                <a:close/>
              </a:path>
            </a:pathLst>
          </a:custGeom>
          <a:solidFill>
            <a:schemeClr val="tx2">
              <a:lumMod val="10000"/>
              <a:lumOff val="9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955" tIns="199290" rIns="555961" bIns="199290" numCol="1" spcCol="1270" anchor="t" anchorCtr="0">
            <a:noAutofit/>
          </a:bodyPr>
          <a:lstStyle/>
          <a:p>
            <a:pPr marL="0" lvl="1" algn="ctr" defTabSz="1466850">
              <a:lnSpc>
                <a:spcPct val="90000"/>
              </a:lnSpc>
              <a:spcBef>
                <a:spcPct val="0"/>
              </a:spcBef>
              <a:spcAft>
                <a:spcPct val="15000"/>
              </a:spcAft>
            </a:pPr>
            <a:r>
              <a:rPr lang="en-GB" kern="1200" dirty="0"/>
              <a:t>Examine how the digital innovation affects health and social care professionals. </a:t>
            </a:r>
          </a:p>
          <a:p>
            <a:pPr marL="0" lvl="1" algn="ctr" defTabSz="1466850">
              <a:lnSpc>
                <a:spcPct val="90000"/>
              </a:lnSpc>
              <a:spcBef>
                <a:spcPct val="0"/>
              </a:spcBef>
              <a:spcAft>
                <a:spcPct val="15000"/>
              </a:spcAft>
            </a:pPr>
            <a:r>
              <a:rPr lang="en-GB" i="1" dirty="0"/>
              <a:t>Has the technology improved staff efficiency, or has it increased administrative burden?</a:t>
            </a:r>
            <a:endParaRPr lang="en-GB" i="1" kern="1200" dirty="0"/>
          </a:p>
          <a:p>
            <a:pPr marL="285750" lvl="1" indent="-285750" algn="l" defTabSz="1466850">
              <a:lnSpc>
                <a:spcPct val="90000"/>
              </a:lnSpc>
              <a:spcBef>
                <a:spcPct val="0"/>
              </a:spcBef>
              <a:spcAft>
                <a:spcPct val="15000"/>
              </a:spcAft>
              <a:buChar char="•"/>
            </a:pPr>
            <a:endParaRPr lang="en-GB" sz="2400" b="1" kern="1200" dirty="0"/>
          </a:p>
        </p:txBody>
      </p:sp>
      <p:sp>
        <p:nvSpPr>
          <p:cNvPr id="10" name="Freeform: Shape 9">
            <a:extLst>
              <a:ext uri="{FF2B5EF4-FFF2-40B4-BE49-F238E27FC236}">
                <a16:creationId xmlns:a16="http://schemas.microsoft.com/office/drawing/2014/main" id="{1BF2362D-99E5-FBB2-2769-DFCE6AAE94A3}"/>
              </a:ext>
            </a:extLst>
          </p:cNvPr>
          <p:cNvSpPr/>
          <p:nvPr/>
        </p:nvSpPr>
        <p:spPr>
          <a:xfrm>
            <a:off x="1" y="150812"/>
            <a:ext cx="2790826" cy="1426682"/>
          </a:xfrm>
          <a:custGeom>
            <a:avLst/>
            <a:gdLst>
              <a:gd name="csX0" fmla="*/ 0 w 4039234"/>
              <a:gd name="csY0" fmla="*/ 237785 h 1426682"/>
              <a:gd name="csX1" fmla="*/ 237785 w 4039234"/>
              <a:gd name="csY1" fmla="*/ 0 h 1426682"/>
              <a:gd name="csX2" fmla="*/ 3801449 w 4039234"/>
              <a:gd name="csY2" fmla="*/ 0 h 1426682"/>
              <a:gd name="csX3" fmla="*/ 4039234 w 4039234"/>
              <a:gd name="csY3" fmla="*/ 237785 h 1426682"/>
              <a:gd name="csX4" fmla="*/ 4039234 w 4039234"/>
              <a:gd name="csY4" fmla="*/ 1188897 h 1426682"/>
              <a:gd name="csX5" fmla="*/ 3801449 w 4039234"/>
              <a:gd name="csY5" fmla="*/ 1426682 h 1426682"/>
              <a:gd name="csX6" fmla="*/ 237785 w 4039234"/>
              <a:gd name="csY6" fmla="*/ 1426682 h 1426682"/>
              <a:gd name="csX7" fmla="*/ 0 w 4039234"/>
              <a:gd name="csY7" fmla="*/ 1188897 h 1426682"/>
              <a:gd name="csX8" fmla="*/ 0 w 4039234"/>
              <a:gd name="csY8" fmla="*/ 237785 h 14266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039234" h="1426682">
                <a:moveTo>
                  <a:pt x="0" y="237785"/>
                </a:moveTo>
                <a:cubicBezTo>
                  <a:pt x="0" y="106460"/>
                  <a:pt x="106460" y="0"/>
                  <a:pt x="237785" y="0"/>
                </a:cubicBezTo>
                <a:lnTo>
                  <a:pt x="3801449" y="0"/>
                </a:lnTo>
                <a:cubicBezTo>
                  <a:pt x="3932774" y="0"/>
                  <a:pt x="4039234" y="106460"/>
                  <a:pt x="4039234" y="237785"/>
                </a:cubicBezTo>
                <a:lnTo>
                  <a:pt x="4039234" y="1188897"/>
                </a:lnTo>
                <a:cubicBezTo>
                  <a:pt x="4039234" y="1320222"/>
                  <a:pt x="3932774" y="1426682"/>
                  <a:pt x="3801449" y="1426682"/>
                </a:cubicBezTo>
                <a:lnTo>
                  <a:pt x="237785" y="1426682"/>
                </a:lnTo>
                <a:cubicBezTo>
                  <a:pt x="106460" y="1426682"/>
                  <a:pt x="0" y="1320222"/>
                  <a:pt x="0" y="1188897"/>
                </a:cubicBezTo>
                <a:lnTo>
                  <a:pt x="0" y="237785"/>
                </a:lnTo>
                <a:close/>
              </a:path>
            </a:pathLst>
          </a:custGeom>
        </p:spPr>
        <p:style>
          <a:lnRef idx="1">
            <a:schemeClr val="accent4"/>
          </a:lnRef>
          <a:fillRef idx="2">
            <a:schemeClr val="accent4"/>
          </a:fillRef>
          <a:effectRef idx="1">
            <a:schemeClr val="accent4"/>
          </a:effectRef>
          <a:fontRef idx="minor">
            <a:schemeClr val="dk1"/>
          </a:fontRef>
        </p:style>
        <p:txBody>
          <a:bodyPr spcFirstLastPara="0" vert="horz" wrap="square" lIns="222045" tIns="145845" rIns="222045" bIns="145845" numCol="1" spcCol="1270" anchor="ctr" anchorCtr="0">
            <a:noAutofit/>
          </a:bodyPr>
          <a:lstStyle/>
          <a:p>
            <a:pPr marL="0" lvl="0" indent="0" algn="ctr" defTabSz="1778000">
              <a:lnSpc>
                <a:spcPct val="90000"/>
              </a:lnSpc>
              <a:spcBef>
                <a:spcPct val="0"/>
              </a:spcBef>
              <a:spcAft>
                <a:spcPct val="35000"/>
              </a:spcAft>
              <a:buNone/>
            </a:pPr>
            <a:r>
              <a:rPr lang="en-GB" sz="2400" b="1" kern="1200" dirty="0"/>
              <a:t>Workforce</a:t>
            </a:r>
          </a:p>
        </p:txBody>
      </p:sp>
      <p:sp>
        <p:nvSpPr>
          <p:cNvPr id="11" name="Freeform: Shape 10">
            <a:extLst>
              <a:ext uri="{FF2B5EF4-FFF2-40B4-BE49-F238E27FC236}">
                <a16:creationId xmlns:a16="http://schemas.microsoft.com/office/drawing/2014/main" id="{B7A0989B-E13D-B0C2-E77B-E07AD7B9F3B2}"/>
              </a:ext>
            </a:extLst>
          </p:cNvPr>
          <p:cNvSpPr/>
          <p:nvPr/>
        </p:nvSpPr>
        <p:spPr>
          <a:xfrm>
            <a:off x="2790827" y="1720163"/>
            <a:ext cx="5640705" cy="1426682"/>
          </a:xfrm>
          <a:custGeom>
            <a:avLst/>
            <a:gdLst>
              <a:gd name="csX0" fmla="*/ 0 w 6058852"/>
              <a:gd name="csY0" fmla="*/ 178335 h 1426682"/>
              <a:gd name="csX1" fmla="*/ 5345511 w 6058852"/>
              <a:gd name="csY1" fmla="*/ 178335 h 1426682"/>
              <a:gd name="csX2" fmla="*/ 5345511 w 6058852"/>
              <a:gd name="csY2" fmla="*/ 0 h 1426682"/>
              <a:gd name="csX3" fmla="*/ 6058852 w 6058852"/>
              <a:gd name="csY3" fmla="*/ 713341 h 1426682"/>
              <a:gd name="csX4" fmla="*/ 5345511 w 6058852"/>
              <a:gd name="csY4" fmla="*/ 1426682 h 1426682"/>
              <a:gd name="csX5" fmla="*/ 5345511 w 6058852"/>
              <a:gd name="csY5" fmla="*/ 1248347 h 1426682"/>
              <a:gd name="csX6" fmla="*/ 0 w 6058852"/>
              <a:gd name="csY6" fmla="*/ 1248347 h 1426682"/>
              <a:gd name="csX7" fmla="*/ 0 w 6058852"/>
              <a:gd name="csY7" fmla="*/ 178335 h 14266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6058852" h="1426682">
                <a:moveTo>
                  <a:pt x="0" y="178335"/>
                </a:moveTo>
                <a:lnTo>
                  <a:pt x="5345511" y="178335"/>
                </a:lnTo>
                <a:lnTo>
                  <a:pt x="5345511" y="0"/>
                </a:lnTo>
                <a:lnTo>
                  <a:pt x="6058852" y="713341"/>
                </a:lnTo>
                <a:lnTo>
                  <a:pt x="5345511" y="1426682"/>
                </a:lnTo>
                <a:lnTo>
                  <a:pt x="5345511" y="1248347"/>
                </a:lnTo>
                <a:lnTo>
                  <a:pt x="0" y="1248347"/>
                </a:lnTo>
                <a:lnTo>
                  <a:pt x="0" y="178335"/>
                </a:lnTo>
                <a:close/>
              </a:path>
            </a:pathLst>
          </a:custGeom>
          <a:solidFill>
            <a:schemeClr val="accent6">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20955" tIns="199290" rIns="555961" bIns="199290" numCol="1" spcCol="1270" anchor="t" anchorCtr="0">
            <a:noAutofit/>
          </a:bodyPr>
          <a:lstStyle/>
          <a:p>
            <a:pPr marL="0" lvl="1" algn="ctr" defTabSz="1466850">
              <a:lnSpc>
                <a:spcPct val="90000"/>
              </a:lnSpc>
              <a:spcBef>
                <a:spcPct val="0"/>
              </a:spcBef>
              <a:spcAft>
                <a:spcPct val="15000"/>
              </a:spcAft>
            </a:pPr>
            <a:r>
              <a:rPr lang="en-GB" kern="1200" dirty="0"/>
              <a:t>Evaluate how services have changed as a result of the innovation.</a:t>
            </a:r>
          </a:p>
          <a:p>
            <a:pPr marL="0" lvl="1" algn="ctr" defTabSz="1466850">
              <a:lnSpc>
                <a:spcPct val="90000"/>
              </a:lnSpc>
              <a:spcBef>
                <a:spcPct val="0"/>
              </a:spcBef>
              <a:spcAft>
                <a:spcPct val="15000"/>
              </a:spcAft>
            </a:pPr>
            <a:r>
              <a:rPr lang="en-GB" i="1" dirty="0"/>
              <a:t>Has the technology improved the way care is delivered on a day-to-day basis?</a:t>
            </a:r>
            <a:endParaRPr lang="en-GB" i="1" kern="1200" dirty="0"/>
          </a:p>
          <a:p>
            <a:pPr marL="285750" lvl="1" indent="-285750" algn="l" defTabSz="1466850">
              <a:lnSpc>
                <a:spcPct val="90000"/>
              </a:lnSpc>
              <a:spcBef>
                <a:spcPct val="0"/>
              </a:spcBef>
              <a:spcAft>
                <a:spcPct val="15000"/>
              </a:spcAft>
              <a:buChar char="•"/>
            </a:pPr>
            <a:endParaRPr lang="en-GB" sz="2400" b="1" kern="1200" dirty="0"/>
          </a:p>
        </p:txBody>
      </p:sp>
      <p:sp>
        <p:nvSpPr>
          <p:cNvPr id="12" name="Freeform: Shape 11">
            <a:extLst>
              <a:ext uri="{FF2B5EF4-FFF2-40B4-BE49-F238E27FC236}">
                <a16:creationId xmlns:a16="http://schemas.microsoft.com/office/drawing/2014/main" id="{CEA9E9E7-38C7-9E49-5A1A-762B65643D35}"/>
              </a:ext>
            </a:extLst>
          </p:cNvPr>
          <p:cNvSpPr/>
          <p:nvPr/>
        </p:nvSpPr>
        <p:spPr>
          <a:xfrm>
            <a:off x="1" y="1720163"/>
            <a:ext cx="2790826" cy="1426682"/>
          </a:xfrm>
          <a:custGeom>
            <a:avLst/>
            <a:gdLst>
              <a:gd name="csX0" fmla="*/ 0 w 4039234"/>
              <a:gd name="csY0" fmla="*/ 237785 h 1426682"/>
              <a:gd name="csX1" fmla="*/ 237785 w 4039234"/>
              <a:gd name="csY1" fmla="*/ 0 h 1426682"/>
              <a:gd name="csX2" fmla="*/ 3801449 w 4039234"/>
              <a:gd name="csY2" fmla="*/ 0 h 1426682"/>
              <a:gd name="csX3" fmla="*/ 4039234 w 4039234"/>
              <a:gd name="csY3" fmla="*/ 237785 h 1426682"/>
              <a:gd name="csX4" fmla="*/ 4039234 w 4039234"/>
              <a:gd name="csY4" fmla="*/ 1188897 h 1426682"/>
              <a:gd name="csX5" fmla="*/ 3801449 w 4039234"/>
              <a:gd name="csY5" fmla="*/ 1426682 h 1426682"/>
              <a:gd name="csX6" fmla="*/ 237785 w 4039234"/>
              <a:gd name="csY6" fmla="*/ 1426682 h 1426682"/>
              <a:gd name="csX7" fmla="*/ 0 w 4039234"/>
              <a:gd name="csY7" fmla="*/ 1188897 h 1426682"/>
              <a:gd name="csX8" fmla="*/ 0 w 4039234"/>
              <a:gd name="csY8" fmla="*/ 237785 h 14266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039234" h="1426682">
                <a:moveTo>
                  <a:pt x="0" y="237785"/>
                </a:moveTo>
                <a:cubicBezTo>
                  <a:pt x="0" y="106460"/>
                  <a:pt x="106460" y="0"/>
                  <a:pt x="237785" y="0"/>
                </a:cubicBezTo>
                <a:lnTo>
                  <a:pt x="3801449" y="0"/>
                </a:lnTo>
                <a:cubicBezTo>
                  <a:pt x="3932774" y="0"/>
                  <a:pt x="4039234" y="106460"/>
                  <a:pt x="4039234" y="237785"/>
                </a:cubicBezTo>
                <a:lnTo>
                  <a:pt x="4039234" y="1188897"/>
                </a:lnTo>
                <a:cubicBezTo>
                  <a:pt x="4039234" y="1320222"/>
                  <a:pt x="3932774" y="1426682"/>
                  <a:pt x="3801449" y="1426682"/>
                </a:cubicBezTo>
                <a:lnTo>
                  <a:pt x="237785" y="1426682"/>
                </a:lnTo>
                <a:cubicBezTo>
                  <a:pt x="106460" y="1426682"/>
                  <a:pt x="0" y="1320222"/>
                  <a:pt x="0" y="1188897"/>
                </a:cubicBezTo>
                <a:lnTo>
                  <a:pt x="0" y="237785"/>
                </a:lnTo>
                <a:close/>
              </a:path>
            </a:pathLst>
          </a:custGeom>
        </p:spPr>
        <p:style>
          <a:lnRef idx="1">
            <a:schemeClr val="accent6"/>
          </a:lnRef>
          <a:fillRef idx="2">
            <a:schemeClr val="accent6"/>
          </a:fillRef>
          <a:effectRef idx="1">
            <a:schemeClr val="accent6"/>
          </a:effectRef>
          <a:fontRef idx="minor">
            <a:schemeClr val="dk1"/>
          </a:fontRef>
        </p:style>
        <p:txBody>
          <a:bodyPr spcFirstLastPara="0" vert="horz" wrap="square" lIns="222045" tIns="145845" rIns="222045" bIns="145845" numCol="1" spcCol="1270" anchor="ctr" anchorCtr="0">
            <a:noAutofit/>
          </a:bodyPr>
          <a:lstStyle/>
          <a:p>
            <a:pPr marL="0" lvl="0" indent="0" algn="ctr" defTabSz="1778000">
              <a:lnSpc>
                <a:spcPct val="90000"/>
              </a:lnSpc>
              <a:spcBef>
                <a:spcPct val="0"/>
              </a:spcBef>
              <a:spcAft>
                <a:spcPct val="35000"/>
              </a:spcAft>
              <a:buNone/>
            </a:pPr>
            <a:r>
              <a:rPr lang="en-GB" sz="2400" b="1" kern="1200" dirty="0"/>
              <a:t>Service delivery</a:t>
            </a:r>
          </a:p>
        </p:txBody>
      </p:sp>
      <p:sp>
        <p:nvSpPr>
          <p:cNvPr id="13" name="Arrow: Right 12">
            <a:extLst>
              <a:ext uri="{FF2B5EF4-FFF2-40B4-BE49-F238E27FC236}">
                <a16:creationId xmlns:a16="http://schemas.microsoft.com/office/drawing/2014/main" id="{4E001238-844B-03E6-5FA4-17DEFB6F62CD}"/>
              </a:ext>
            </a:extLst>
          </p:cNvPr>
          <p:cNvSpPr/>
          <p:nvPr/>
        </p:nvSpPr>
        <p:spPr>
          <a:xfrm>
            <a:off x="2790827" y="3375242"/>
            <a:ext cx="5640705" cy="1426682"/>
          </a:xfrm>
          <a:prstGeom prst="rightArrow">
            <a:avLst>
              <a:gd name="adj1" fmla="val 75000"/>
              <a:gd name="adj2" fmla="val 50000"/>
            </a:avLst>
          </a:pr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GB" dirty="0"/>
              <a:t>Consider the patient experience and outcomes.</a:t>
            </a:r>
          </a:p>
          <a:p>
            <a:pPr algn="ctr"/>
            <a:r>
              <a:rPr lang="en-GB" i="1" dirty="0"/>
              <a:t>Do patients feel empowered by the technology, or excluded by it?</a:t>
            </a:r>
            <a:r>
              <a:rPr lang="en-GB" dirty="0"/>
              <a:t> </a:t>
            </a:r>
          </a:p>
        </p:txBody>
      </p:sp>
      <p:sp>
        <p:nvSpPr>
          <p:cNvPr id="14" name="Freeform: Shape 13">
            <a:extLst>
              <a:ext uri="{FF2B5EF4-FFF2-40B4-BE49-F238E27FC236}">
                <a16:creationId xmlns:a16="http://schemas.microsoft.com/office/drawing/2014/main" id="{27A707FE-1743-BE87-07B0-53690FC9E405}"/>
              </a:ext>
            </a:extLst>
          </p:cNvPr>
          <p:cNvSpPr/>
          <p:nvPr/>
        </p:nvSpPr>
        <p:spPr>
          <a:xfrm>
            <a:off x="1" y="3375242"/>
            <a:ext cx="2790826" cy="1426682"/>
          </a:xfrm>
          <a:custGeom>
            <a:avLst/>
            <a:gdLst>
              <a:gd name="csX0" fmla="*/ 0 w 4039234"/>
              <a:gd name="csY0" fmla="*/ 237785 h 1426682"/>
              <a:gd name="csX1" fmla="*/ 237785 w 4039234"/>
              <a:gd name="csY1" fmla="*/ 0 h 1426682"/>
              <a:gd name="csX2" fmla="*/ 3801449 w 4039234"/>
              <a:gd name="csY2" fmla="*/ 0 h 1426682"/>
              <a:gd name="csX3" fmla="*/ 4039234 w 4039234"/>
              <a:gd name="csY3" fmla="*/ 237785 h 1426682"/>
              <a:gd name="csX4" fmla="*/ 4039234 w 4039234"/>
              <a:gd name="csY4" fmla="*/ 1188897 h 1426682"/>
              <a:gd name="csX5" fmla="*/ 3801449 w 4039234"/>
              <a:gd name="csY5" fmla="*/ 1426682 h 1426682"/>
              <a:gd name="csX6" fmla="*/ 237785 w 4039234"/>
              <a:gd name="csY6" fmla="*/ 1426682 h 1426682"/>
              <a:gd name="csX7" fmla="*/ 0 w 4039234"/>
              <a:gd name="csY7" fmla="*/ 1188897 h 1426682"/>
              <a:gd name="csX8" fmla="*/ 0 w 4039234"/>
              <a:gd name="csY8" fmla="*/ 237785 h 14266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039234" h="1426682">
                <a:moveTo>
                  <a:pt x="0" y="237785"/>
                </a:moveTo>
                <a:cubicBezTo>
                  <a:pt x="0" y="106460"/>
                  <a:pt x="106460" y="0"/>
                  <a:pt x="237785" y="0"/>
                </a:cubicBezTo>
                <a:lnTo>
                  <a:pt x="3801449" y="0"/>
                </a:lnTo>
                <a:cubicBezTo>
                  <a:pt x="3932774" y="0"/>
                  <a:pt x="4039234" y="106460"/>
                  <a:pt x="4039234" y="237785"/>
                </a:cubicBezTo>
                <a:lnTo>
                  <a:pt x="4039234" y="1188897"/>
                </a:lnTo>
                <a:cubicBezTo>
                  <a:pt x="4039234" y="1320222"/>
                  <a:pt x="3932774" y="1426682"/>
                  <a:pt x="3801449" y="1426682"/>
                </a:cubicBezTo>
                <a:lnTo>
                  <a:pt x="237785" y="1426682"/>
                </a:lnTo>
                <a:cubicBezTo>
                  <a:pt x="106460" y="1426682"/>
                  <a:pt x="0" y="1320222"/>
                  <a:pt x="0" y="1188897"/>
                </a:cubicBezTo>
                <a:lnTo>
                  <a:pt x="0" y="237785"/>
                </a:lnTo>
                <a:close/>
              </a:path>
            </a:pathLst>
          </a:custGeom>
        </p:spPr>
        <p:style>
          <a:lnRef idx="1">
            <a:schemeClr val="accent2"/>
          </a:lnRef>
          <a:fillRef idx="2">
            <a:schemeClr val="accent2"/>
          </a:fillRef>
          <a:effectRef idx="1">
            <a:schemeClr val="accent2"/>
          </a:effectRef>
          <a:fontRef idx="minor">
            <a:schemeClr val="dk1"/>
          </a:fontRef>
        </p:style>
        <p:txBody>
          <a:bodyPr spcFirstLastPara="0" vert="horz" wrap="square" lIns="222045" tIns="145845" rIns="222045" bIns="145845" numCol="1" spcCol="1270" anchor="ctr" anchorCtr="0">
            <a:noAutofit/>
          </a:bodyPr>
          <a:lstStyle/>
          <a:p>
            <a:pPr marL="0" lvl="0" indent="0" algn="ctr" defTabSz="1778000">
              <a:lnSpc>
                <a:spcPct val="90000"/>
              </a:lnSpc>
              <a:spcBef>
                <a:spcPct val="0"/>
              </a:spcBef>
              <a:spcAft>
                <a:spcPct val="35000"/>
              </a:spcAft>
              <a:buNone/>
            </a:pPr>
            <a:r>
              <a:rPr lang="en-GB" sz="2400" b="1" kern="1200" dirty="0"/>
              <a:t>Patient or service user</a:t>
            </a:r>
          </a:p>
        </p:txBody>
      </p:sp>
      <p:sp>
        <p:nvSpPr>
          <p:cNvPr id="15" name="Arrow: Right 14">
            <a:extLst>
              <a:ext uri="{FF2B5EF4-FFF2-40B4-BE49-F238E27FC236}">
                <a16:creationId xmlns:a16="http://schemas.microsoft.com/office/drawing/2014/main" id="{B1FF52D5-D4C9-8A4D-F3C0-365566DF1745}"/>
              </a:ext>
            </a:extLst>
          </p:cNvPr>
          <p:cNvSpPr/>
          <p:nvPr/>
        </p:nvSpPr>
        <p:spPr>
          <a:xfrm>
            <a:off x="2790827" y="4930305"/>
            <a:ext cx="5640705" cy="1426682"/>
          </a:xfrm>
          <a:prstGeom prst="rightArrow">
            <a:avLst>
              <a:gd name="adj1" fmla="val 75000"/>
              <a:gd name="adj2" fmla="val 50000"/>
            </a:avLst>
          </a:prstGeom>
          <a:solidFill>
            <a:schemeClr val="accent5">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a:lstStyle/>
          <a:p>
            <a:pPr algn="ctr"/>
            <a:r>
              <a:rPr lang="en-GB" dirty="0"/>
              <a:t>Think beyond the individual patient, think about the impact on families and carers. </a:t>
            </a:r>
          </a:p>
          <a:p>
            <a:pPr algn="ctr"/>
            <a:r>
              <a:rPr lang="en-GB" i="1" dirty="0"/>
              <a:t>Does the technology improve healthcare access for everyone, or does it create a digital divide?</a:t>
            </a:r>
          </a:p>
        </p:txBody>
      </p:sp>
      <p:sp>
        <p:nvSpPr>
          <p:cNvPr id="16" name="Freeform: Shape 15">
            <a:extLst>
              <a:ext uri="{FF2B5EF4-FFF2-40B4-BE49-F238E27FC236}">
                <a16:creationId xmlns:a16="http://schemas.microsoft.com/office/drawing/2014/main" id="{FD104142-91ED-4977-42CD-4AE235BF9AD1}"/>
              </a:ext>
            </a:extLst>
          </p:cNvPr>
          <p:cNvSpPr/>
          <p:nvPr/>
        </p:nvSpPr>
        <p:spPr>
          <a:xfrm>
            <a:off x="1" y="4930305"/>
            <a:ext cx="2790826" cy="1426682"/>
          </a:xfrm>
          <a:custGeom>
            <a:avLst/>
            <a:gdLst>
              <a:gd name="csX0" fmla="*/ 0 w 4039234"/>
              <a:gd name="csY0" fmla="*/ 237785 h 1426682"/>
              <a:gd name="csX1" fmla="*/ 237785 w 4039234"/>
              <a:gd name="csY1" fmla="*/ 0 h 1426682"/>
              <a:gd name="csX2" fmla="*/ 3801449 w 4039234"/>
              <a:gd name="csY2" fmla="*/ 0 h 1426682"/>
              <a:gd name="csX3" fmla="*/ 4039234 w 4039234"/>
              <a:gd name="csY3" fmla="*/ 237785 h 1426682"/>
              <a:gd name="csX4" fmla="*/ 4039234 w 4039234"/>
              <a:gd name="csY4" fmla="*/ 1188897 h 1426682"/>
              <a:gd name="csX5" fmla="*/ 3801449 w 4039234"/>
              <a:gd name="csY5" fmla="*/ 1426682 h 1426682"/>
              <a:gd name="csX6" fmla="*/ 237785 w 4039234"/>
              <a:gd name="csY6" fmla="*/ 1426682 h 1426682"/>
              <a:gd name="csX7" fmla="*/ 0 w 4039234"/>
              <a:gd name="csY7" fmla="*/ 1188897 h 1426682"/>
              <a:gd name="csX8" fmla="*/ 0 w 4039234"/>
              <a:gd name="csY8" fmla="*/ 237785 h 14266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039234" h="1426682">
                <a:moveTo>
                  <a:pt x="0" y="237785"/>
                </a:moveTo>
                <a:cubicBezTo>
                  <a:pt x="0" y="106460"/>
                  <a:pt x="106460" y="0"/>
                  <a:pt x="237785" y="0"/>
                </a:cubicBezTo>
                <a:lnTo>
                  <a:pt x="3801449" y="0"/>
                </a:lnTo>
                <a:cubicBezTo>
                  <a:pt x="3932774" y="0"/>
                  <a:pt x="4039234" y="106460"/>
                  <a:pt x="4039234" y="237785"/>
                </a:cubicBezTo>
                <a:lnTo>
                  <a:pt x="4039234" y="1188897"/>
                </a:lnTo>
                <a:cubicBezTo>
                  <a:pt x="4039234" y="1320222"/>
                  <a:pt x="3932774" y="1426682"/>
                  <a:pt x="3801449" y="1426682"/>
                </a:cubicBezTo>
                <a:lnTo>
                  <a:pt x="237785" y="1426682"/>
                </a:lnTo>
                <a:cubicBezTo>
                  <a:pt x="106460" y="1426682"/>
                  <a:pt x="0" y="1320222"/>
                  <a:pt x="0" y="1188897"/>
                </a:cubicBezTo>
                <a:lnTo>
                  <a:pt x="0" y="237785"/>
                </a:lnTo>
                <a:close/>
              </a:path>
            </a:pathLst>
          </a:custGeom>
        </p:spPr>
        <p:style>
          <a:lnRef idx="1">
            <a:schemeClr val="accent5"/>
          </a:lnRef>
          <a:fillRef idx="2">
            <a:schemeClr val="accent5"/>
          </a:fillRef>
          <a:effectRef idx="1">
            <a:schemeClr val="accent5"/>
          </a:effectRef>
          <a:fontRef idx="minor">
            <a:schemeClr val="dk1"/>
          </a:fontRef>
        </p:style>
        <p:txBody>
          <a:bodyPr spcFirstLastPara="0" vert="horz" wrap="square" lIns="222045" tIns="145845" rIns="222045" bIns="145845" numCol="1" spcCol="1270" anchor="ctr" anchorCtr="0">
            <a:noAutofit/>
          </a:bodyPr>
          <a:lstStyle/>
          <a:p>
            <a:pPr marL="0" lvl="0" indent="0" algn="ctr" defTabSz="1778000">
              <a:lnSpc>
                <a:spcPct val="90000"/>
              </a:lnSpc>
              <a:spcBef>
                <a:spcPct val="0"/>
              </a:spcBef>
              <a:spcAft>
                <a:spcPct val="35000"/>
              </a:spcAft>
              <a:buNone/>
            </a:pPr>
            <a:r>
              <a:rPr lang="en-GB" sz="2400" b="1" kern="1200" dirty="0"/>
              <a:t>Community</a:t>
            </a:r>
          </a:p>
        </p:txBody>
      </p:sp>
      <p:sp>
        <p:nvSpPr>
          <p:cNvPr id="21" name="Rectangle: Rounded Corners 20">
            <a:extLst>
              <a:ext uri="{FF2B5EF4-FFF2-40B4-BE49-F238E27FC236}">
                <a16:creationId xmlns:a16="http://schemas.microsoft.com/office/drawing/2014/main" id="{6D18E1A5-B0D6-32D6-F49C-F2DFF267BD8E}"/>
              </a:ext>
            </a:extLst>
          </p:cNvPr>
          <p:cNvSpPr/>
          <p:nvPr/>
        </p:nvSpPr>
        <p:spPr>
          <a:xfrm>
            <a:off x="8431532" y="65084"/>
            <a:ext cx="3712842" cy="1569351"/>
          </a:xfrm>
          <a:prstGeom prst="roundRect">
            <a:avLst/>
          </a:prstGeom>
          <a:solidFill>
            <a:schemeClr val="bg1"/>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Change to job roles</a:t>
            </a:r>
          </a:p>
          <a:p>
            <a:pPr marL="285750" indent="-285750">
              <a:buFont typeface="Arial" panose="020B0604020202020204" pitchFamily="34" charset="0"/>
              <a:buChar char="•"/>
            </a:pPr>
            <a:r>
              <a:rPr lang="en-GB" sz="1600" dirty="0">
                <a:solidFill>
                  <a:schemeClr val="tx1"/>
                </a:solidFill>
              </a:rPr>
              <a:t>New responsibilities</a:t>
            </a:r>
          </a:p>
          <a:p>
            <a:pPr marL="285750" indent="-285750">
              <a:buFont typeface="Arial" panose="020B0604020202020204" pitchFamily="34" charset="0"/>
              <a:buChar char="•"/>
            </a:pPr>
            <a:r>
              <a:rPr lang="en-GB" sz="1600" dirty="0">
                <a:solidFill>
                  <a:schemeClr val="tx1"/>
                </a:solidFill>
              </a:rPr>
              <a:t>Digital skills requirements</a:t>
            </a:r>
          </a:p>
          <a:p>
            <a:pPr marL="285750" indent="-285750">
              <a:buFont typeface="Arial" panose="020B0604020202020204" pitchFamily="34" charset="0"/>
              <a:buChar char="•"/>
            </a:pPr>
            <a:r>
              <a:rPr lang="en-GB" sz="1600" dirty="0">
                <a:solidFill>
                  <a:schemeClr val="tx1"/>
                </a:solidFill>
              </a:rPr>
              <a:t>Staff training needs</a:t>
            </a:r>
          </a:p>
          <a:p>
            <a:pPr marL="285750" indent="-285750">
              <a:buFont typeface="Arial" panose="020B0604020202020204" pitchFamily="34" charset="0"/>
              <a:buChar char="•"/>
            </a:pPr>
            <a:r>
              <a:rPr lang="en-GB" sz="1600" dirty="0">
                <a:solidFill>
                  <a:schemeClr val="tx1"/>
                </a:solidFill>
              </a:rPr>
              <a:t>Workforce resistance to change</a:t>
            </a:r>
          </a:p>
          <a:p>
            <a:pPr marL="285750" indent="-285750">
              <a:buFont typeface="Arial" panose="020B0604020202020204" pitchFamily="34" charset="0"/>
              <a:buChar char="•"/>
            </a:pPr>
            <a:r>
              <a:rPr lang="en-GB" sz="1600" dirty="0">
                <a:solidFill>
                  <a:schemeClr val="tx1"/>
                </a:solidFill>
              </a:rPr>
              <a:t>Increased or reduced workload</a:t>
            </a:r>
          </a:p>
        </p:txBody>
      </p:sp>
      <p:sp>
        <p:nvSpPr>
          <p:cNvPr id="23" name="Rectangle: Rounded Corners 22">
            <a:extLst>
              <a:ext uri="{FF2B5EF4-FFF2-40B4-BE49-F238E27FC236}">
                <a16:creationId xmlns:a16="http://schemas.microsoft.com/office/drawing/2014/main" id="{D437B4B1-AF2B-B777-E221-55E549B3C0C0}"/>
              </a:ext>
            </a:extLst>
          </p:cNvPr>
          <p:cNvSpPr/>
          <p:nvPr/>
        </p:nvSpPr>
        <p:spPr>
          <a:xfrm>
            <a:off x="8431532" y="1677513"/>
            <a:ext cx="3712842" cy="1697729"/>
          </a:xfrm>
          <a:prstGeom prst="round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Access to services</a:t>
            </a:r>
          </a:p>
          <a:p>
            <a:pPr marL="285750" indent="-285750">
              <a:buFont typeface="Arial" panose="020B0604020202020204" pitchFamily="34" charset="0"/>
              <a:buChar char="•"/>
            </a:pPr>
            <a:r>
              <a:rPr lang="en-GB" sz="1600" dirty="0">
                <a:solidFill>
                  <a:schemeClr val="tx1"/>
                </a:solidFill>
              </a:rPr>
              <a:t>Efficiency</a:t>
            </a:r>
          </a:p>
          <a:p>
            <a:pPr marL="285750" indent="-285750">
              <a:buFont typeface="Arial" panose="020B0604020202020204" pitchFamily="34" charset="0"/>
              <a:buChar char="•"/>
            </a:pPr>
            <a:r>
              <a:rPr lang="en-GB" sz="1600" dirty="0">
                <a:solidFill>
                  <a:schemeClr val="tx1"/>
                </a:solidFill>
              </a:rPr>
              <a:t>Waiting times</a:t>
            </a:r>
          </a:p>
          <a:p>
            <a:pPr marL="285750" indent="-285750">
              <a:buFont typeface="Arial" panose="020B0604020202020204" pitchFamily="34" charset="0"/>
              <a:buChar char="•"/>
            </a:pPr>
            <a:r>
              <a:rPr lang="en-GB" sz="1600" dirty="0">
                <a:solidFill>
                  <a:schemeClr val="tx1"/>
                </a:solidFill>
              </a:rPr>
              <a:t>Communication between professionals</a:t>
            </a:r>
          </a:p>
          <a:p>
            <a:pPr marL="285750" indent="-285750">
              <a:buFont typeface="Arial" panose="020B0604020202020204" pitchFamily="34" charset="0"/>
              <a:buChar char="•"/>
            </a:pPr>
            <a:r>
              <a:rPr lang="en-GB" sz="1600" dirty="0">
                <a:solidFill>
                  <a:schemeClr val="tx1"/>
                </a:solidFill>
              </a:rPr>
              <a:t>Continuity of care</a:t>
            </a:r>
          </a:p>
          <a:p>
            <a:pPr marL="285750" indent="-285750">
              <a:buFont typeface="Arial" panose="020B0604020202020204" pitchFamily="34" charset="0"/>
              <a:buChar char="•"/>
            </a:pPr>
            <a:r>
              <a:rPr lang="en-GB" sz="1600" dirty="0">
                <a:solidFill>
                  <a:schemeClr val="tx1"/>
                </a:solidFill>
              </a:rPr>
              <a:t>Quality and safety of services</a:t>
            </a:r>
          </a:p>
        </p:txBody>
      </p:sp>
      <p:sp>
        <p:nvSpPr>
          <p:cNvPr id="25" name="Rectangle: Rounded Corners 24">
            <a:extLst>
              <a:ext uri="{FF2B5EF4-FFF2-40B4-BE49-F238E27FC236}">
                <a16:creationId xmlns:a16="http://schemas.microsoft.com/office/drawing/2014/main" id="{66342BF0-AB6B-7C32-90F7-B1520CCDA5FE}"/>
              </a:ext>
            </a:extLst>
          </p:cNvPr>
          <p:cNvSpPr/>
          <p:nvPr/>
        </p:nvSpPr>
        <p:spPr>
          <a:xfrm>
            <a:off x="8431532" y="3432822"/>
            <a:ext cx="3712842" cy="1569351"/>
          </a:xfrm>
          <a:prstGeom prst="roundRect">
            <a:avLst/>
          </a:prstGeom>
          <a:solidFill>
            <a:schemeClr val="bg1"/>
          </a:solid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Satisfaction with care</a:t>
            </a:r>
          </a:p>
          <a:p>
            <a:pPr marL="285750" indent="-285750">
              <a:buFont typeface="Arial" panose="020B0604020202020204" pitchFamily="34" charset="0"/>
              <a:buChar char="•"/>
            </a:pPr>
            <a:r>
              <a:rPr lang="en-GB" sz="1600" dirty="0">
                <a:solidFill>
                  <a:schemeClr val="tx1"/>
                </a:solidFill>
              </a:rPr>
              <a:t>Empowerment </a:t>
            </a:r>
          </a:p>
          <a:p>
            <a:pPr marL="285750" indent="-285750">
              <a:buFont typeface="Arial" panose="020B0604020202020204" pitchFamily="34" charset="0"/>
              <a:buChar char="•"/>
            </a:pPr>
            <a:r>
              <a:rPr lang="en-GB" sz="1600" dirty="0">
                <a:solidFill>
                  <a:schemeClr val="tx1"/>
                </a:solidFill>
              </a:rPr>
              <a:t>Accessibility</a:t>
            </a:r>
          </a:p>
          <a:p>
            <a:pPr marL="285750" indent="-285750">
              <a:buFont typeface="Arial" panose="020B0604020202020204" pitchFamily="34" charset="0"/>
              <a:buChar char="•"/>
            </a:pPr>
            <a:r>
              <a:rPr lang="en-GB" sz="1600" dirty="0">
                <a:solidFill>
                  <a:schemeClr val="tx1"/>
                </a:solidFill>
              </a:rPr>
              <a:t>Trust in technology</a:t>
            </a:r>
          </a:p>
          <a:p>
            <a:pPr marL="285750" indent="-285750">
              <a:buFont typeface="Arial" panose="020B0604020202020204" pitchFamily="34" charset="0"/>
              <a:buChar char="•"/>
            </a:pPr>
            <a:r>
              <a:rPr lang="en-GB" sz="1600" dirty="0">
                <a:solidFill>
                  <a:schemeClr val="tx1"/>
                </a:solidFill>
              </a:rPr>
              <a:t>Digital literacy</a:t>
            </a:r>
          </a:p>
          <a:p>
            <a:pPr marL="285750" indent="-285750">
              <a:buFont typeface="Arial" panose="020B0604020202020204" pitchFamily="34" charset="0"/>
              <a:buChar char="•"/>
            </a:pPr>
            <a:r>
              <a:rPr lang="en-GB" sz="1600" dirty="0">
                <a:solidFill>
                  <a:schemeClr val="tx1"/>
                </a:solidFill>
              </a:rPr>
              <a:t>Ethical concerns </a:t>
            </a:r>
          </a:p>
        </p:txBody>
      </p:sp>
      <p:sp>
        <p:nvSpPr>
          <p:cNvPr id="27" name="Rectangle: Rounded Corners 26">
            <a:extLst>
              <a:ext uri="{FF2B5EF4-FFF2-40B4-BE49-F238E27FC236}">
                <a16:creationId xmlns:a16="http://schemas.microsoft.com/office/drawing/2014/main" id="{3D074212-EFA3-8AA5-7274-C981E8E88E24}"/>
              </a:ext>
            </a:extLst>
          </p:cNvPr>
          <p:cNvSpPr/>
          <p:nvPr/>
        </p:nvSpPr>
        <p:spPr>
          <a:xfrm>
            <a:off x="8431532" y="5030963"/>
            <a:ext cx="3712842" cy="1569351"/>
          </a:xfrm>
          <a:prstGeom prst="roundRect">
            <a:avLst/>
          </a:prstGeom>
          <a:solidFill>
            <a:schemeClr val="bg1"/>
          </a:solidFill>
          <a:ln>
            <a:solidFill>
              <a:schemeClr val="accent5">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1600" dirty="0">
                <a:solidFill>
                  <a:schemeClr val="tx1"/>
                </a:solidFill>
              </a:rPr>
              <a:t>Rural versus urban populations</a:t>
            </a:r>
          </a:p>
          <a:p>
            <a:pPr marL="285750" indent="-285750">
              <a:buFont typeface="Arial" panose="020B0604020202020204" pitchFamily="34" charset="0"/>
              <a:buChar char="•"/>
            </a:pPr>
            <a:r>
              <a:rPr lang="en-GB" sz="1600" dirty="0">
                <a:solidFill>
                  <a:schemeClr val="tx1"/>
                </a:solidFill>
              </a:rPr>
              <a:t>Health inequalities</a:t>
            </a:r>
          </a:p>
          <a:p>
            <a:pPr marL="285750" indent="-285750">
              <a:buFont typeface="Arial" panose="020B0604020202020204" pitchFamily="34" charset="0"/>
              <a:buChar char="•"/>
            </a:pPr>
            <a:r>
              <a:rPr lang="en-GB" sz="1600" dirty="0">
                <a:solidFill>
                  <a:schemeClr val="tx1"/>
                </a:solidFill>
              </a:rPr>
              <a:t>Public health outcomes</a:t>
            </a:r>
          </a:p>
          <a:p>
            <a:pPr marL="285750" indent="-285750">
              <a:buFont typeface="Arial" panose="020B0604020202020204" pitchFamily="34" charset="0"/>
              <a:buChar char="•"/>
            </a:pPr>
            <a:r>
              <a:rPr lang="en-GB" sz="1600" dirty="0">
                <a:solidFill>
                  <a:schemeClr val="tx1"/>
                </a:solidFill>
              </a:rPr>
              <a:t>Community engagement</a:t>
            </a:r>
          </a:p>
          <a:p>
            <a:pPr marL="285750" indent="-285750">
              <a:buFont typeface="Arial" panose="020B0604020202020204" pitchFamily="34" charset="0"/>
              <a:buChar char="•"/>
            </a:pPr>
            <a:r>
              <a:rPr lang="en-GB" sz="1600" dirty="0">
                <a:solidFill>
                  <a:schemeClr val="tx1"/>
                </a:solidFill>
              </a:rPr>
              <a:t>Access to services across different geographical locations</a:t>
            </a:r>
          </a:p>
        </p:txBody>
      </p:sp>
    </p:spTree>
    <p:extLst>
      <p:ext uri="{BB962C8B-B14F-4D97-AF65-F5344CB8AC3E}">
        <p14:creationId xmlns:p14="http://schemas.microsoft.com/office/powerpoint/2010/main" val="2286151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2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87AE95-582D-6DC3-C911-2484C50FD317}"/>
              </a:ext>
            </a:extLst>
          </p:cNvPr>
          <p:cNvSpPr>
            <a:spLocks noGrp="1"/>
          </p:cNvSpPr>
          <p:nvPr>
            <p:ph type="dt" sz="half" idx="10"/>
          </p:nvPr>
        </p:nvSpPr>
        <p:spPr/>
        <p:txBody>
          <a:bodyPr/>
          <a:lstStyle/>
          <a:p>
            <a:r>
              <a:rPr lang="en-US"/>
              <a:t>BMHP6026 </a:t>
            </a:r>
            <a:endParaRPr lang="en-GB"/>
          </a:p>
        </p:txBody>
      </p:sp>
      <p:sp>
        <p:nvSpPr>
          <p:cNvPr id="3" name="Footer Placeholder 2">
            <a:extLst>
              <a:ext uri="{FF2B5EF4-FFF2-40B4-BE49-F238E27FC236}">
                <a16:creationId xmlns:a16="http://schemas.microsoft.com/office/drawing/2014/main" id="{5F607395-D45C-86C9-EC9B-CA06E614BFC2}"/>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4037DB1B-2619-C959-524F-761746061AE0}"/>
              </a:ext>
            </a:extLst>
          </p:cNvPr>
          <p:cNvSpPr>
            <a:spLocks noGrp="1"/>
          </p:cNvSpPr>
          <p:nvPr>
            <p:ph type="sldNum" sz="quarter" idx="12"/>
          </p:nvPr>
        </p:nvSpPr>
        <p:spPr/>
        <p:txBody>
          <a:bodyPr/>
          <a:lstStyle/>
          <a:p>
            <a:fld id="{1A86BE50-FD7F-4295-8001-4F6FBD21EA22}" type="slidenum">
              <a:rPr lang="en-GB" smtClean="0"/>
              <a:t>8</a:t>
            </a:fld>
            <a:endParaRPr lang="en-GB"/>
          </a:p>
        </p:txBody>
      </p:sp>
      <p:sp>
        <p:nvSpPr>
          <p:cNvPr id="5" name="TextBox 4">
            <a:extLst>
              <a:ext uri="{FF2B5EF4-FFF2-40B4-BE49-F238E27FC236}">
                <a16:creationId xmlns:a16="http://schemas.microsoft.com/office/drawing/2014/main" id="{670A3121-B966-6F03-5EAB-1C991372F285}"/>
              </a:ext>
            </a:extLst>
          </p:cNvPr>
          <p:cNvSpPr txBox="1"/>
          <p:nvPr/>
        </p:nvSpPr>
        <p:spPr>
          <a:xfrm>
            <a:off x="61913" y="133079"/>
            <a:ext cx="6131166" cy="646331"/>
          </a:xfrm>
          <a:prstGeom prst="rect">
            <a:avLst/>
          </a:prstGeom>
          <a:noFill/>
        </p:spPr>
        <p:txBody>
          <a:bodyPr wrap="none" rtlCol="0">
            <a:spAutoFit/>
          </a:bodyPr>
          <a:lstStyle/>
          <a:p>
            <a:r>
              <a:rPr lang="en-GB" sz="3600" b="1" dirty="0"/>
              <a:t>Assignment 1: written report</a:t>
            </a:r>
          </a:p>
        </p:txBody>
      </p:sp>
      <p:cxnSp>
        <p:nvCxnSpPr>
          <p:cNvPr id="6" name="Straight Connector 5">
            <a:extLst>
              <a:ext uri="{FF2B5EF4-FFF2-40B4-BE49-F238E27FC236}">
                <a16:creationId xmlns:a16="http://schemas.microsoft.com/office/drawing/2014/main" id="{1D70AC32-7507-4D65-6A18-B6CCB38B1E0D}"/>
              </a:ext>
            </a:extLst>
          </p:cNvPr>
          <p:cNvCxnSpPr>
            <a:cxnSpLocks/>
          </p:cNvCxnSpPr>
          <p:nvPr/>
        </p:nvCxnSpPr>
        <p:spPr>
          <a:xfrm>
            <a:off x="0" y="846869"/>
            <a:ext cx="12192000" cy="0"/>
          </a:xfrm>
          <a:prstGeom prst="line">
            <a:avLst/>
          </a:prstGeom>
        </p:spPr>
        <p:style>
          <a:lnRef idx="2">
            <a:schemeClr val="accent1"/>
          </a:lnRef>
          <a:fillRef idx="0">
            <a:schemeClr val="accent1"/>
          </a:fillRef>
          <a:effectRef idx="1">
            <a:schemeClr val="accent1"/>
          </a:effectRef>
          <a:fontRef idx="minor">
            <a:schemeClr val="tx1"/>
          </a:fontRef>
        </p:style>
      </p:cxnSp>
      <p:pic>
        <p:nvPicPr>
          <p:cNvPr id="7" name="Picture 6" descr="Image vectorielle Stock Hand holding banner with Do not Forget! text. Man  showing billboard. Important reminder concept. Cartoon Vector illustration.  Personal Organizer. | Adobe Stock">
            <a:extLst>
              <a:ext uri="{FF2B5EF4-FFF2-40B4-BE49-F238E27FC236}">
                <a16:creationId xmlns:a16="http://schemas.microsoft.com/office/drawing/2014/main" id="{B855A59E-CFDA-234E-BB33-CDF10898284C}"/>
              </a:ext>
            </a:extLst>
          </p:cNvPr>
          <p:cNvPicPr>
            <a:picLocks noChangeAspect="1"/>
          </p:cNvPicPr>
          <p:nvPr/>
        </p:nvPicPr>
        <p:blipFill>
          <a:blip r:embed="rId2"/>
          <a:stretch>
            <a:fillRect/>
          </a:stretch>
        </p:blipFill>
        <p:spPr>
          <a:xfrm>
            <a:off x="8905874" y="133079"/>
            <a:ext cx="3048000" cy="2176272"/>
          </a:xfrm>
          <a:prstGeom prst="rect">
            <a:avLst/>
          </a:prstGeom>
        </p:spPr>
      </p:pic>
      <p:sp>
        <p:nvSpPr>
          <p:cNvPr id="8" name="TextBox 7">
            <a:extLst>
              <a:ext uri="{FF2B5EF4-FFF2-40B4-BE49-F238E27FC236}">
                <a16:creationId xmlns:a16="http://schemas.microsoft.com/office/drawing/2014/main" id="{271655AE-3352-5842-7A19-45DF02B60B15}"/>
              </a:ext>
            </a:extLst>
          </p:cNvPr>
          <p:cNvSpPr txBox="1"/>
          <p:nvPr/>
        </p:nvSpPr>
        <p:spPr>
          <a:xfrm>
            <a:off x="61913" y="1221215"/>
            <a:ext cx="8905874" cy="923330"/>
          </a:xfrm>
          <a:prstGeom prst="rect">
            <a:avLst/>
          </a:prstGeom>
          <a:noFill/>
        </p:spPr>
        <p:txBody>
          <a:bodyPr wrap="square" rtlCol="0">
            <a:spAutoFit/>
          </a:bodyPr>
          <a:lstStyle/>
          <a:p>
            <a:r>
              <a:rPr lang="en-GB" dirty="0"/>
              <a:t>The assignment brief specifically asks you to consider both </a:t>
            </a:r>
            <a:r>
              <a:rPr lang="en-GB" b="1" dirty="0"/>
              <a:t>benefits and challenges </a:t>
            </a:r>
            <a:r>
              <a:rPr lang="en-GB" dirty="0"/>
              <a:t>associated with the chosen digital innovation. </a:t>
            </a:r>
          </a:p>
          <a:p>
            <a:endParaRPr lang="en-GB" dirty="0"/>
          </a:p>
        </p:txBody>
      </p:sp>
      <p:graphicFrame>
        <p:nvGraphicFramePr>
          <p:cNvPr id="9" name="Table 8">
            <a:extLst>
              <a:ext uri="{FF2B5EF4-FFF2-40B4-BE49-F238E27FC236}">
                <a16:creationId xmlns:a16="http://schemas.microsoft.com/office/drawing/2014/main" id="{908BCC2B-964C-7A90-938E-8BA598B8D707}"/>
              </a:ext>
            </a:extLst>
          </p:cNvPr>
          <p:cNvGraphicFramePr>
            <a:graphicFrameLocks noGrp="1"/>
          </p:cNvGraphicFramePr>
          <p:nvPr>
            <p:extLst>
              <p:ext uri="{D42A27DB-BD31-4B8C-83A1-F6EECF244321}">
                <p14:modId xmlns:p14="http://schemas.microsoft.com/office/powerpoint/2010/main" val="3090112542"/>
              </p:ext>
            </p:extLst>
          </p:nvPr>
        </p:nvGraphicFramePr>
        <p:xfrm>
          <a:off x="1854200" y="2829619"/>
          <a:ext cx="8128000" cy="22250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660525991"/>
                    </a:ext>
                  </a:extLst>
                </a:gridCol>
                <a:gridCol w="4064000">
                  <a:extLst>
                    <a:ext uri="{9D8B030D-6E8A-4147-A177-3AD203B41FA5}">
                      <a16:colId xmlns:a16="http://schemas.microsoft.com/office/drawing/2014/main" val="611488844"/>
                    </a:ext>
                  </a:extLst>
                </a:gridCol>
              </a:tblGrid>
              <a:tr h="370840">
                <a:tc>
                  <a:txBody>
                    <a:bodyPr/>
                    <a:lstStyle/>
                    <a:p>
                      <a:pPr algn="ctr"/>
                      <a:r>
                        <a:rPr lang="en-GB" dirty="0">
                          <a:solidFill>
                            <a:schemeClr val="tx1"/>
                          </a:solidFill>
                        </a:rPr>
                        <a:t>Benefits</a:t>
                      </a:r>
                    </a:p>
                  </a:txBody>
                  <a:tcPr anchor="ctr">
                    <a:solidFill>
                      <a:schemeClr val="accent6"/>
                    </a:solidFill>
                  </a:tcPr>
                </a:tc>
                <a:tc>
                  <a:txBody>
                    <a:bodyPr/>
                    <a:lstStyle/>
                    <a:p>
                      <a:pPr algn="ctr"/>
                      <a:r>
                        <a:rPr lang="en-GB" dirty="0">
                          <a:solidFill>
                            <a:schemeClr val="bg1"/>
                          </a:solidFill>
                        </a:rPr>
                        <a:t>Negative outcomes </a:t>
                      </a:r>
                    </a:p>
                  </a:txBody>
                  <a:tcPr>
                    <a:solidFill>
                      <a:srgbClr val="C00000"/>
                    </a:solidFill>
                  </a:tcPr>
                </a:tc>
                <a:extLst>
                  <a:ext uri="{0D108BD9-81ED-4DB2-BD59-A6C34878D82A}">
                    <a16:rowId xmlns:a16="http://schemas.microsoft.com/office/drawing/2014/main" val="360043918"/>
                  </a:ext>
                </a:extLst>
              </a:tr>
              <a:tr h="370840">
                <a:tc>
                  <a:txBody>
                    <a:bodyPr/>
                    <a:lstStyle/>
                    <a:p>
                      <a:r>
                        <a:rPr lang="en-GB" dirty="0"/>
                        <a:t>Improved access to services</a:t>
                      </a:r>
                    </a:p>
                  </a:txBody>
                  <a:tcPr>
                    <a:solidFill>
                      <a:schemeClr val="accent6">
                        <a:lumMod val="20000"/>
                        <a:lumOff val="80000"/>
                      </a:schemeClr>
                    </a:solidFill>
                  </a:tcPr>
                </a:tc>
                <a:tc>
                  <a:txBody>
                    <a:bodyPr/>
                    <a:lstStyle/>
                    <a:p>
                      <a:r>
                        <a:rPr lang="en-GB" dirty="0"/>
                        <a:t>Digital exclusion</a:t>
                      </a:r>
                    </a:p>
                  </a:txBody>
                  <a:tcPr>
                    <a:solidFill>
                      <a:schemeClr val="accent2">
                        <a:lumMod val="20000"/>
                        <a:lumOff val="80000"/>
                      </a:schemeClr>
                    </a:solidFill>
                  </a:tcPr>
                </a:tc>
                <a:extLst>
                  <a:ext uri="{0D108BD9-81ED-4DB2-BD59-A6C34878D82A}">
                    <a16:rowId xmlns:a16="http://schemas.microsoft.com/office/drawing/2014/main" val="2798824817"/>
                  </a:ext>
                </a:extLst>
              </a:tr>
              <a:tr h="370840">
                <a:tc>
                  <a:txBody>
                    <a:bodyPr/>
                    <a:lstStyle/>
                    <a:p>
                      <a:r>
                        <a:rPr lang="en-GB" dirty="0"/>
                        <a:t>Better communication</a:t>
                      </a:r>
                    </a:p>
                  </a:txBody>
                  <a:tcPr>
                    <a:solidFill>
                      <a:schemeClr val="accent6">
                        <a:lumMod val="20000"/>
                        <a:lumOff val="80000"/>
                      </a:schemeClr>
                    </a:solidFill>
                  </a:tcPr>
                </a:tc>
                <a:tc>
                  <a:txBody>
                    <a:bodyPr/>
                    <a:lstStyle/>
                    <a:p>
                      <a:r>
                        <a:rPr lang="en-GB" dirty="0"/>
                        <a:t>Privacy concerns</a:t>
                      </a:r>
                    </a:p>
                  </a:txBody>
                  <a:tcPr>
                    <a:solidFill>
                      <a:schemeClr val="accent2">
                        <a:lumMod val="20000"/>
                        <a:lumOff val="80000"/>
                      </a:schemeClr>
                    </a:solidFill>
                  </a:tcPr>
                </a:tc>
                <a:extLst>
                  <a:ext uri="{0D108BD9-81ED-4DB2-BD59-A6C34878D82A}">
                    <a16:rowId xmlns:a16="http://schemas.microsoft.com/office/drawing/2014/main" val="1996758025"/>
                  </a:ext>
                </a:extLst>
              </a:tr>
              <a:tr h="370840">
                <a:tc>
                  <a:txBody>
                    <a:bodyPr/>
                    <a:lstStyle/>
                    <a:p>
                      <a:r>
                        <a:rPr lang="en-GB" dirty="0"/>
                        <a:t>Increased efficiency</a:t>
                      </a:r>
                    </a:p>
                  </a:txBody>
                  <a:tcPr>
                    <a:solidFill>
                      <a:schemeClr val="accent6">
                        <a:lumMod val="20000"/>
                        <a:lumOff val="80000"/>
                      </a:schemeClr>
                    </a:solidFill>
                  </a:tcPr>
                </a:tc>
                <a:tc>
                  <a:txBody>
                    <a:bodyPr/>
                    <a:lstStyle/>
                    <a:p>
                      <a:r>
                        <a:rPr lang="en-GB" dirty="0"/>
                        <a:t>High implementation costs</a:t>
                      </a:r>
                    </a:p>
                  </a:txBody>
                  <a:tcPr>
                    <a:solidFill>
                      <a:schemeClr val="accent2">
                        <a:lumMod val="20000"/>
                        <a:lumOff val="80000"/>
                      </a:schemeClr>
                    </a:solidFill>
                  </a:tcPr>
                </a:tc>
                <a:extLst>
                  <a:ext uri="{0D108BD9-81ED-4DB2-BD59-A6C34878D82A}">
                    <a16:rowId xmlns:a16="http://schemas.microsoft.com/office/drawing/2014/main" val="1885649453"/>
                  </a:ext>
                </a:extLst>
              </a:tr>
              <a:tr h="370840">
                <a:tc>
                  <a:txBody>
                    <a:bodyPr/>
                    <a:lstStyle/>
                    <a:p>
                      <a:r>
                        <a:rPr lang="en-GB" dirty="0"/>
                        <a:t>Improved clinical outcomes</a:t>
                      </a:r>
                    </a:p>
                  </a:txBody>
                  <a:tcPr>
                    <a:solidFill>
                      <a:schemeClr val="accent6">
                        <a:lumMod val="20000"/>
                        <a:lumOff val="80000"/>
                      </a:schemeClr>
                    </a:solidFill>
                  </a:tcPr>
                </a:tc>
                <a:tc>
                  <a:txBody>
                    <a:bodyPr/>
                    <a:lstStyle/>
                    <a:p>
                      <a:r>
                        <a:rPr lang="en-GB" dirty="0"/>
                        <a:t>Training burden</a:t>
                      </a:r>
                    </a:p>
                  </a:txBody>
                  <a:tcPr>
                    <a:solidFill>
                      <a:schemeClr val="accent2">
                        <a:lumMod val="20000"/>
                        <a:lumOff val="80000"/>
                      </a:schemeClr>
                    </a:solidFill>
                  </a:tcPr>
                </a:tc>
                <a:extLst>
                  <a:ext uri="{0D108BD9-81ED-4DB2-BD59-A6C34878D82A}">
                    <a16:rowId xmlns:a16="http://schemas.microsoft.com/office/drawing/2014/main" val="4155431923"/>
                  </a:ext>
                </a:extLst>
              </a:tr>
              <a:tr h="370840">
                <a:tc>
                  <a:txBody>
                    <a:bodyPr/>
                    <a:lstStyle/>
                    <a:p>
                      <a:r>
                        <a:rPr lang="en-GB" dirty="0"/>
                        <a:t>Greater patient empowerment</a:t>
                      </a:r>
                    </a:p>
                  </a:txBody>
                  <a:tcPr>
                    <a:solidFill>
                      <a:schemeClr val="accent6">
                        <a:lumMod val="20000"/>
                        <a:lumOff val="80000"/>
                      </a:schemeClr>
                    </a:solidFill>
                  </a:tcPr>
                </a:tc>
                <a:tc>
                  <a:txBody>
                    <a:bodyPr/>
                    <a:lstStyle/>
                    <a:p>
                      <a:r>
                        <a:rPr lang="en-GB" dirty="0"/>
                        <a:t>Technology failures</a:t>
                      </a:r>
                    </a:p>
                  </a:txBody>
                  <a:tcPr>
                    <a:solidFill>
                      <a:schemeClr val="accent2">
                        <a:lumMod val="20000"/>
                        <a:lumOff val="80000"/>
                      </a:schemeClr>
                    </a:solidFill>
                  </a:tcPr>
                </a:tc>
                <a:extLst>
                  <a:ext uri="{0D108BD9-81ED-4DB2-BD59-A6C34878D82A}">
                    <a16:rowId xmlns:a16="http://schemas.microsoft.com/office/drawing/2014/main" val="2840737574"/>
                  </a:ext>
                </a:extLst>
              </a:tr>
            </a:tbl>
          </a:graphicData>
        </a:graphic>
      </p:graphicFrame>
      <p:sp>
        <p:nvSpPr>
          <p:cNvPr id="11" name="TextBox 10">
            <a:extLst>
              <a:ext uri="{FF2B5EF4-FFF2-40B4-BE49-F238E27FC236}">
                <a16:creationId xmlns:a16="http://schemas.microsoft.com/office/drawing/2014/main" id="{9C71D633-C7EB-D9C9-0094-B9C995C4BC83}"/>
              </a:ext>
            </a:extLst>
          </p:cNvPr>
          <p:cNvSpPr txBox="1"/>
          <p:nvPr/>
        </p:nvSpPr>
        <p:spPr>
          <a:xfrm>
            <a:off x="61913" y="2200153"/>
            <a:ext cx="6172200" cy="369332"/>
          </a:xfrm>
          <a:prstGeom prst="rect">
            <a:avLst/>
          </a:prstGeom>
          <a:noFill/>
        </p:spPr>
        <p:txBody>
          <a:bodyPr wrap="square">
            <a:spAutoFit/>
          </a:bodyPr>
          <a:lstStyle/>
          <a:p>
            <a:r>
              <a:rPr lang="en-GB" sz="1800" dirty="0"/>
              <a:t>For example: </a:t>
            </a:r>
          </a:p>
        </p:txBody>
      </p:sp>
      <p:sp>
        <p:nvSpPr>
          <p:cNvPr id="13" name="TextBox 12">
            <a:extLst>
              <a:ext uri="{FF2B5EF4-FFF2-40B4-BE49-F238E27FC236}">
                <a16:creationId xmlns:a16="http://schemas.microsoft.com/office/drawing/2014/main" id="{BA9DB876-FF5F-10BC-1365-344827AE190B}"/>
              </a:ext>
            </a:extLst>
          </p:cNvPr>
          <p:cNvSpPr txBox="1"/>
          <p:nvPr/>
        </p:nvSpPr>
        <p:spPr>
          <a:xfrm>
            <a:off x="1643063" y="5433020"/>
            <a:ext cx="8905874" cy="923330"/>
          </a:xfrm>
          <a:prstGeom prst="rect">
            <a:avLst/>
          </a:prstGeom>
          <a:noFill/>
        </p:spPr>
        <p:txBody>
          <a:bodyPr wrap="square" rtlCol="0">
            <a:spAutoFit/>
          </a:bodyPr>
          <a:lstStyle/>
          <a:p>
            <a:pPr algn="ctr"/>
            <a:r>
              <a:rPr lang="en-GB" dirty="0"/>
              <a:t>A balanced discussion usually demonstrates a stronger critical thinking than a one-sided argument.</a:t>
            </a:r>
          </a:p>
          <a:p>
            <a:endParaRPr lang="en-GB" dirty="0"/>
          </a:p>
        </p:txBody>
      </p:sp>
    </p:spTree>
    <p:extLst>
      <p:ext uri="{BB962C8B-B14F-4D97-AF65-F5344CB8AC3E}">
        <p14:creationId xmlns:p14="http://schemas.microsoft.com/office/powerpoint/2010/main" val="173462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2CA8B0-7A87-2347-901A-663F6629ED3C}"/>
              </a:ext>
            </a:extLst>
          </p:cNvPr>
          <p:cNvSpPr>
            <a:spLocks noGrp="1"/>
          </p:cNvSpPr>
          <p:nvPr>
            <p:ph type="dt" sz="half" idx="10"/>
          </p:nvPr>
        </p:nvSpPr>
        <p:spPr/>
        <p:txBody>
          <a:bodyPr/>
          <a:lstStyle/>
          <a:p>
            <a:r>
              <a:rPr lang="en-US"/>
              <a:t>BMHP6026 </a:t>
            </a:r>
            <a:endParaRPr lang="en-GB"/>
          </a:p>
        </p:txBody>
      </p:sp>
      <p:sp>
        <p:nvSpPr>
          <p:cNvPr id="3" name="Footer Placeholder 2">
            <a:extLst>
              <a:ext uri="{FF2B5EF4-FFF2-40B4-BE49-F238E27FC236}">
                <a16:creationId xmlns:a16="http://schemas.microsoft.com/office/drawing/2014/main" id="{FF589E95-F07B-A7B8-5683-F77BB4F1D1C7}"/>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D2BE4204-BA46-46E4-97EA-C03F385BB4EC}"/>
              </a:ext>
            </a:extLst>
          </p:cNvPr>
          <p:cNvSpPr>
            <a:spLocks noGrp="1"/>
          </p:cNvSpPr>
          <p:nvPr>
            <p:ph type="sldNum" sz="quarter" idx="12"/>
          </p:nvPr>
        </p:nvSpPr>
        <p:spPr/>
        <p:txBody>
          <a:bodyPr/>
          <a:lstStyle/>
          <a:p>
            <a:fld id="{1A86BE50-FD7F-4295-8001-4F6FBD21EA22}" type="slidenum">
              <a:rPr lang="en-GB" smtClean="0"/>
              <a:t>9</a:t>
            </a:fld>
            <a:endParaRPr lang="en-GB"/>
          </a:p>
        </p:txBody>
      </p:sp>
      <p:sp>
        <p:nvSpPr>
          <p:cNvPr id="5" name="TextBox 4">
            <a:extLst>
              <a:ext uri="{FF2B5EF4-FFF2-40B4-BE49-F238E27FC236}">
                <a16:creationId xmlns:a16="http://schemas.microsoft.com/office/drawing/2014/main" id="{7D47FCD5-34A8-6E85-BAF5-F48AD60481F7}"/>
              </a:ext>
            </a:extLst>
          </p:cNvPr>
          <p:cNvSpPr txBox="1"/>
          <p:nvPr/>
        </p:nvSpPr>
        <p:spPr>
          <a:xfrm>
            <a:off x="61913" y="133079"/>
            <a:ext cx="6131166" cy="646331"/>
          </a:xfrm>
          <a:prstGeom prst="rect">
            <a:avLst/>
          </a:prstGeom>
          <a:noFill/>
        </p:spPr>
        <p:txBody>
          <a:bodyPr wrap="none" rtlCol="0">
            <a:spAutoFit/>
          </a:bodyPr>
          <a:lstStyle/>
          <a:p>
            <a:r>
              <a:rPr lang="en-GB" sz="3600" b="1" dirty="0"/>
              <a:t>Assignment 1: written report</a:t>
            </a:r>
          </a:p>
        </p:txBody>
      </p:sp>
      <p:cxnSp>
        <p:nvCxnSpPr>
          <p:cNvPr id="6" name="Straight Connector 5">
            <a:extLst>
              <a:ext uri="{FF2B5EF4-FFF2-40B4-BE49-F238E27FC236}">
                <a16:creationId xmlns:a16="http://schemas.microsoft.com/office/drawing/2014/main" id="{8E30448F-588C-4E09-DD32-7EBF27A09195}"/>
              </a:ext>
            </a:extLst>
          </p:cNvPr>
          <p:cNvCxnSpPr>
            <a:cxnSpLocks/>
          </p:cNvCxnSpPr>
          <p:nvPr/>
        </p:nvCxnSpPr>
        <p:spPr>
          <a:xfrm>
            <a:off x="0" y="846869"/>
            <a:ext cx="12192000" cy="0"/>
          </a:xfrm>
          <a:prstGeom prst="line">
            <a:avLst/>
          </a:prstGeom>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338D5787-BE6F-2849-CB69-66018CC6CA6F}"/>
              </a:ext>
            </a:extLst>
          </p:cNvPr>
          <p:cNvSpPr txBox="1"/>
          <p:nvPr/>
        </p:nvSpPr>
        <p:spPr>
          <a:xfrm>
            <a:off x="119062" y="914329"/>
            <a:ext cx="11953875" cy="5447645"/>
          </a:xfrm>
          <a:prstGeom prst="rect">
            <a:avLst/>
          </a:prstGeom>
          <a:noFill/>
        </p:spPr>
        <p:txBody>
          <a:bodyPr wrap="square" rtlCol="0">
            <a:spAutoFit/>
          </a:bodyPr>
          <a:lstStyle/>
          <a:p>
            <a:r>
              <a:rPr lang="en-GB" sz="2400" b="1" dirty="0"/>
              <a:t>Suggested structure</a:t>
            </a:r>
          </a:p>
          <a:p>
            <a:endParaRPr lang="en-GB" b="1" dirty="0"/>
          </a:p>
          <a:p>
            <a:pPr marL="342900" indent="-342900">
              <a:buAutoNum type="arabicPeriod"/>
            </a:pPr>
            <a:r>
              <a:rPr lang="en-GB" b="1" dirty="0"/>
              <a:t>Introduction </a:t>
            </a:r>
          </a:p>
          <a:p>
            <a:pPr marL="800100" lvl="1" indent="-342900">
              <a:buFont typeface="Arial" panose="020B0604020202020204" pitchFamily="34" charset="0"/>
              <a:buChar char="•"/>
            </a:pPr>
            <a:r>
              <a:rPr lang="en-GB" dirty="0"/>
              <a:t>Introduce the digital innovation</a:t>
            </a:r>
          </a:p>
          <a:p>
            <a:pPr marL="800100" lvl="1" indent="-342900">
              <a:buFont typeface="Arial" panose="020B0604020202020204" pitchFamily="34" charset="0"/>
              <a:buChar char="•"/>
            </a:pPr>
            <a:r>
              <a:rPr lang="en-GB" dirty="0"/>
              <a:t>Explain where it has been implemented</a:t>
            </a:r>
          </a:p>
          <a:p>
            <a:pPr marL="800100" lvl="1" indent="-342900">
              <a:buFont typeface="Arial" panose="020B0604020202020204" pitchFamily="34" charset="0"/>
              <a:buChar char="•"/>
            </a:pPr>
            <a:r>
              <a:rPr lang="en-GB" dirty="0"/>
              <a:t>Briefly justify why you selected it (speak in 3</a:t>
            </a:r>
            <a:r>
              <a:rPr lang="en-GB" baseline="30000" dirty="0"/>
              <a:t>rd</a:t>
            </a:r>
            <a:r>
              <a:rPr lang="en-GB" dirty="0"/>
              <a:t> person!!!)</a:t>
            </a:r>
          </a:p>
          <a:p>
            <a:pPr lvl="1"/>
            <a:endParaRPr lang="en-GB" dirty="0"/>
          </a:p>
          <a:p>
            <a:pPr marL="342900" indent="-342900">
              <a:buFont typeface="+mj-lt"/>
              <a:buAutoNum type="arabicPeriod"/>
            </a:pPr>
            <a:r>
              <a:rPr lang="en-GB" b="1" dirty="0"/>
              <a:t>Main body</a:t>
            </a:r>
          </a:p>
          <a:p>
            <a:pPr marL="800100" lvl="1" indent="-342900">
              <a:buFont typeface="Arial" panose="020B0604020202020204" pitchFamily="34" charset="0"/>
              <a:buChar char="•"/>
            </a:pPr>
            <a:r>
              <a:rPr lang="en-GB" b="1" dirty="0"/>
              <a:t>Workforce impact</a:t>
            </a:r>
          </a:p>
          <a:p>
            <a:pPr marL="800100" lvl="1" indent="-342900">
              <a:buFont typeface="Arial" panose="020B0604020202020204" pitchFamily="34" charset="0"/>
              <a:buChar char="•"/>
            </a:pPr>
            <a:r>
              <a:rPr lang="en-GB" b="1" dirty="0"/>
              <a:t>Service delivery impact</a:t>
            </a:r>
          </a:p>
          <a:p>
            <a:pPr marL="800100" lvl="1" indent="-342900">
              <a:buFont typeface="Arial" panose="020B0604020202020204" pitchFamily="34" charset="0"/>
              <a:buChar char="•"/>
            </a:pPr>
            <a:r>
              <a:rPr lang="en-GB" b="1" dirty="0"/>
              <a:t>Patient/service impact</a:t>
            </a:r>
          </a:p>
          <a:p>
            <a:pPr marL="800100" lvl="1" indent="-342900">
              <a:buFont typeface="Arial" panose="020B0604020202020204" pitchFamily="34" charset="0"/>
              <a:buChar char="•"/>
            </a:pPr>
            <a:r>
              <a:rPr lang="en-GB" b="1" dirty="0"/>
              <a:t>Community impact </a:t>
            </a:r>
          </a:p>
          <a:p>
            <a:pPr lvl="1"/>
            <a:r>
              <a:rPr lang="en-GB" dirty="0"/>
              <a:t>Within each section: </a:t>
            </a:r>
          </a:p>
          <a:p>
            <a:pPr marL="742950" lvl="1" indent="-285750">
              <a:buFont typeface="Arial" panose="020B0604020202020204" pitchFamily="34" charset="0"/>
              <a:buChar char="•"/>
            </a:pPr>
            <a:r>
              <a:rPr lang="en-GB" dirty="0"/>
              <a:t>Present evidence</a:t>
            </a:r>
          </a:p>
          <a:p>
            <a:pPr marL="742950" lvl="1" indent="-285750">
              <a:buFont typeface="Arial" panose="020B0604020202020204" pitchFamily="34" charset="0"/>
              <a:buChar char="•"/>
            </a:pPr>
            <a:r>
              <a:rPr lang="en-GB" dirty="0"/>
              <a:t>Discuss benefits and limitations/challenges</a:t>
            </a:r>
          </a:p>
          <a:p>
            <a:pPr marL="742950" lvl="1" indent="-285750">
              <a:buFont typeface="Arial" panose="020B0604020202020204" pitchFamily="34" charset="0"/>
              <a:buChar char="•"/>
            </a:pPr>
            <a:r>
              <a:rPr lang="en-GB" dirty="0"/>
              <a:t>Critically evaluate the evidence</a:t>
            </a:r>
          </a:p>
          <a:p>
            <a:pPr lvl="1"/>
            <a:endParaRPr lang="en-GB" dirty="0"/>
          </a:p>
          <a:p>
            <a:pPr marL="342900" indent="-342900">
              <a:buFont typeface="+mj-lt"/>
              <a:buAutoNum type="arabicPeriod"/>
            </a:pPr>
            <a:r>
              <a:rPr lang="en-GB" b="1" dirty="0"/>
              <a:t>Conclusion</a:t>
            </a:r>
          </a:p>
          <a:p>
            <a:pPr marL="800100" lvl="1" indent="-342900">
              <a:buFont typeface="Arial" panose="020B0604020202020204" pitchFamily="34" charset="0"/>
              <a:buChar char="•"/>
            </a:pPr>
            <a:r>
              <a:rPr lang="en-GB" dirty="0"/>
              <a:t>Overall judgment regarding the success of the implementation</a:t>
            </a:r>
          </a:p>
        </p:txBody>
      </p:sp>
      <p:pic>
        <p:nvPicPr>
          <p:cNvPr id="8" name="Picture 7" descr="Police Report Icon Cartoon Police Report Stock Vector (Royalty Free)  1679329690 | Shutterstock">
            <a:extLst>
              <a:ext uri="{FF2B5EF4-FFF2-40B4-BE49-F238E27FC236}">
                <a16:creationId xmlns:a16="http://schemas.microsoft.com/office/drawing/2014/main" id="{ACA8A721-00EA-158C-231C-6B9F3AB670DE}"/>
              </a:ext>
            </a:extLst>
          </p:cNvPr>
          <p:cNvPicPr>
            <a:picLocks noChangeAspect="1"/>
          </p:cNvPicPr>
          <p:nvPr/>
        </p:nvPicPr>
        <p:blipFill>
          <a:blip r:embed="rId2"/>
          <a:srcRect b="8214"/>
          <a:stretch>
            <a:fillRect/>
          </a:stretch>
        </p:blipFill>
        <p:spPr>
          <a:xfrm>
            <a:off x="8877300" y="309563"/>
            <a:ext cx="2476500" cy="2447925"/>
          </a:xfrm>
          <a:prstGeom prst="rect">
            <a:avLst/>
          </a:prstGeom>
        </p:spPr>
      </p:pic>
    </p:spTree>
    <p:extLst>
      <p:ext uri="{BB962C8B-B14F-4D97-AF65-F5344CB8AC3E}">
        <p14:creationId xmlns:p14="http://schemas.microsoft.com/office/powerpoint/2010/main" val="4294430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4E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F71D102-8DD9-7F83-81F6-E81531261A1B}"/>
              </a:ext>
            </a:extLst>
          </p:cNvPr>
          <p:cNvSpPr txBox="1"/>
          <p:nvPr/>
        </p:nvSpPr>
        <p:spPr>
          <a:xfrm>
            <a:off x="640080" y="2264735"/>
            <a:ext cx="3017520" cy="2518903"/>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spcBef>
                <a:spcPct val="0"/>
              </a:spcBef>
              <a:spcAft>
                <a:spcPts val="600"/>
              </a:spcAft>
            </a:pPr>
            <a:r>
              <a:rPr lang="en-US" sz="2600" b="1" kern="1200" dirty="0">
                <a:solidFill>
                  <a:srgbClr val="FFFFFF"/>
                </a:solidFill>
                <a:latin typeface="+mj-lt"/>
                <a:ea typeface="+mj-ea"/>
                <a:cs typeface="+mj-cs"/>
              </a:rPr>
              <a:t>Read Assignment 2 Brief</a:t>
            </a:r>
          </a:p>
        </p:txBody>
      </p:sp>
      <p:pic>
        <p:nvPicPr>
          <p:cNvPr id="8" name="Picture 7">
            <a:extLst>
              <a:ext uri="{FF2B5EF4-FFF2-40B4-BE49-F238E27FC236}">
                <a16:creationId xmlns:a16="http://schemas.microsoft.com/office/drawing/2014/main" id="{3462D928-8F17-F53B-9214-59F4C6810A67}"/>
              </a:ext>
            </a:extLst>
          </p:cNvPr>
          <p:cNvPicPr>
            <a:picLocks noChangeAspect="1"/>
          </p:cNvPicPr>
          <p:nvPr/>
        </p:nvPicPr>
        <p:blipFill>
          <a:blip r:embed="rId2"/>
          <a:srcRect l="6018" t="20264" r="84651" b="13751"/>
          <a:stretch>
            <a:fillRect/>
          </a:stretch>
        </p:blipFill>
        <p:spPr>
          <a:xfrm>
            <a:off x="5359534" y="10549"/>
            <a:ext cx="4550009" cy="6435143"/>
          </a:xfrm>
          <a:prstGeom prst="rect">
            <a:avLst/>
          </a:prstGeom>
        </p:spPr>
      </p:pic>
      <p:sp>
        <p:nvSpPr>
          <p:cNvPr id="2" name="Date Placeholder 1">
            <a:extLst>
              <a:ext uri="{FF2B5EF4-FFF2-40B4-BE49-F238E27FC236}">
                <a16:creationId xmlns:a16="http://schemas.microsoft.com/office/drawing/2014/main" id="{8735628A-AABE-55BB-6948-A9BA7475A648}"/>
              </a:ext>
            </a:extLst>
          </p:cNvPr>
          <p:cNvSpPr>
            <a:spLocks noGrp="1"/>
          </p:cNvSpPr>
          <p:nvPr>
            <p:ph type="dt" sz="half" idx="10"/>
          </p:nvPr>
        </p:nvSpPr>
        <p:spPr>
          <a:xfrm>
            <a:off x="413657" y="6356350"/>
            <a:ext cx="1480457" cy="365125"/>
          </a:xfrm>
        </p:spPr>
        <p:txBody>
          <a:bodyPr vert="horz" lIns="91440" tIns="45720" rIns="91440" bIns="45720" rtlCol="0" anchor="ctr">
            <a:normAutofit/>
          </a:bodyPr>
          <a:lstStyle/>
          <a:p>
            <a:pPr>
              <a:spcAft>
                <a:spcPts val="600"/>
              </a:spcAft>
            </a:pPr>
            <a:r>
              <a:rPr lang="en-US">
                <a:solidFill>
                  <a:srgbClr val="FFFFFF"/>
                </a:solidFill>
              </a:rPr>
              <a:t>BMHP6026 </a:t>
            </a:r>
          </a:p>
        </p:txBody>
      </p:sp>
      <p:sp>
        <p:nvSpPr>
          <p:cNvPr id="3" name="Footer Placeholder 2">
            <a:extLst>
              <a:ext uri="{FF2B5EF4-FFF2-40B4-BE49-F238E27FC236}">
                <a16:creationId xmlns:a16="http://schemas.microsoft.com/office/drawing/2014/main" id="{88422A38-1097-2EC4-D06C-744626C29C0F}"/>
              </a:ext>
            </a:extLst>
          </p:cNvPr>
          <p:cNvSpPr>
            <a:spLocks noGrp="1"/>
          </p:cNvSpPr>
          <p:nvPr>
            <p:ph type="ftr" sz="quarter" idx="11"/>
          </p:nvPr>
        </p:nvSpPr>
        <p:spPr>
          <a:xfrm>
            <a:off x="4116613" y="6356350"/>
            <a:ext cx="7032172" cy="365125"/>
          </a:xfrm>
        </p:spPr>
        <p:txBody>
          <a:bodyPr vert="horz" lIns="91440" tIns="45720" rIns="91440" bIns="45720" rtlCol="0" anchor="ctr">
            <a:normAutofit/>
          </a:bodyPr>
          <a:lstStyle/>
          <a:p>
            <a:pPr>
              <a:spcAft>
                <a:spcPts val="600"/>
              </a:spcAft>
            </a:pPr>
            <a:r>
              <a:rPr lang="en-US" kern="1200">
                <a:solidFill>
                  <a:srgbClr val="898989"/>
                </a:solidFill>
                <a:latin typeface="+mn-lt"/>
                <a:ea typeface="+mn-ea"/>
                <a:cs typeface="+mn-cs"/>
              </a:rPr>
              <a:t>Dr Simona Ferraraccio</a:t>
            </a:r>
          </a:p>
        </p:txBody>
      </p:sp>
      <p:sp>
        <p:nvSpPr>
          <p:cNvPr id="4" name="Slide Number Placeholder 3">
            <a:extLst>
              <a:ext uri="{FF2B5EF4-FFF2-40B4-BE49-F238E27FC236}">
                <a16:creationId xmlns:a16="http://schemas.microsoft.com/office/drawing/2014/main" id="{4651E45F-2197-0431-E59F-98174E7D09FB}"/>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1A86BE50-FD7F-4295-8001-4F6FBD21EA22}" type="slidenum">
              <a:rPr lang="en-US">
                <a:solidFill>
                  <a:srgbClr val="898989"/>
                </a:solidFill>
              </a:rPr>
              <a:pPr>
                <a:spcAft>
                  <a:spcPts val="600"/>
                </a:spcAft>
              </a:pPr>
              <a:t>10</a:t>
            </a:fld>
            <a:endParaRPr lang="en-US">
              <a:solidFill>
                <a:srgbClr val="898989"/>
              </a:solidFill>
            </a:endParaRPr>
          </a:p>
        </p:txBody>
      </p:sp>
    </p:spTree>
    <p:extLst>
      <p:ext uri="{BB962C8B-B14F-4D97-AF65-F5344CB8AC3E}">
        <p14:creationId xmlns:p14="http://schemas.microsoft.com/office/powerpoint/2010/main" val="1052824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C17049-6E4C-BAC9-4E86-5C63595264E5}"/>
              </a:ext>
            </a:extLst>
          </p:cNvPr>
          <p:cNvSpPr>
            <a:spLocks noGrp="1"/>
          </p:cNvSpPr>
          <p:nvPr>
            <p:ph type="dt" sz="half" idx="10"/>
          </p:nvPr>
        </p:nvSpPr>
        <p:spPr/>
        <p:txBody>
          <a:bodyPr/>
          <a:lstStyle/>
          <a:p>
            <a:r>
              <a:rPr lang="en-US"/>
              <a:t>BMHP6026 </a:t>
            </a:r>
            <a:endParaRPr lang="en-GB"/>
          </a:p>
        </p:txBody>
      </p:sp>
      <p:sp>
        <p:nvSpPr>
          <p:cNvPr id="3" name="Footer Placeholder 2">
            <a:extLst>
              <a:ext uri="{FF2B5EF4-FFF2-40B4-BE49-F238E27FC236}">
                <a16:creationId xmlns:a16="http://schemas.microsoft.com/office/drawing/2014/main" id="{C61AAAF4-12E0-BA04-180C-DA8E0E5A3A6D}"/>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9BE227E9-C6B5-3FA0-7B6E-2A3FEFF4C0BD}"/>
              </a:ext>
            </a:extLst>
          </p:cNvPr>
          <p:cNvSpPr>
            <a:spLocks noGrp="1"/>
          </p:cNvSpPr>
          <p:nvPr>
            <p:ph type="sldNum" sz="quarter" idx="12"/>
          </p:nvPr>
        </p:nvSpPr>
        <p:spPr/>
        <p:txBody>
          <a:bodyPr/>
          <a:lstStyle/>
          <a:p>
            <a:fld id="{1A86BE50-FD7F-4295-8001-4F6FBD21EA22}" type="slidenum">
              <a:rPr lang="en-GB" smtClean="0"/>
              <a:t>11</a:t>
            </a:fld>
            <a:endParaRPr lang="en-GB"/>
          </a:p>
        </p:txBody>
      </p:sp>
      <p:sp>
        <p:nvSpPr>
          <p:cNvPr id="9" name="TextBox 8">
            <a:extLst>
              <a:ext uri="{FF2B5EF4-FFF2-40B4-BE49-F238E27FC236}">
                <a16:creationId xmlns:a16="http://schemas.microsoft.com/office/drawing/2014/main" id="{AE8BEF5F-21DD-3741-A1F6-1DC5AB2391E1}"/>
              </a:ext>
            </a:extLst>
          </p:cNvPr>
          <p:cNvSpPr txBox="1"/>
          <p:nvPr/>
        </p:nvSpPr>
        <p:spPr>
          <a:xfrm>
            <a:off x="247283" y="136525"/>
            <a:ext cx="8303427" cy="646331"/>
          </a:xfrm>
          <a:prstGeom prst="rect">
            <a:avLst/>
          </a:prstGeom>
          <a:noFill/>
        </p:spPr>
        <p:txBody>
          <a:bodyPr wrap="none" rtlCol="0">
            <a:spAutoFit/>
          </a:bodyPr>
          <a:lstStyle/>
          <a:p>
            <a:r>
              <a:rPr lang="en-GB" sz="3600" b="1" dirty="0"/>
              <a:t>Assignment 2: Viva Voce </a:t>
            </a:r>
            <a:r>
              <a:rPr lang="en-GB" sz="3600" dirty="0"/>
              <a:t>(</a:t>
            </a:r>
            <a:r>
              <a:rPr lang="en-GB" sz="3600" u="sng" dirty="0"/>
              <a:t>15 mins</a:t>
            </a:r>
            <a:r>
              <a:rPr lang="en-GB" sz="3600" dirty="0"/>
              <a:t>, 50%)</a:t>
            </a:r>
          </a:p>
        </p:txBody>
      </p:sp>
      <p:sp>
        <p:nvSpPr>
          <p:cNvPr id="11" name="TextBox 10">
            <a:extLst>
              <a:ext uri="{FF2B5EF4-FFF2-40B4-BE49-F238E27FC236}">
                <a16:creationId xmlns:a16="http://schemas.microsoft.com/office/drawing/2014/main" id="{191D1AC4-7B21-13AF-106A-0355EC169C17}"/>
              </a:ext>
            </a:extLst>
          </p:cNvPr>
          <p:cNvSpPr txBox="1"/>
          <p:nvPr/>
        </p:nvSpPr>
        <p:spPr>
          <a:xfrm>
            <a:off x="111919" y="1023855"/>
            <a:ext cx="12192000" cy="1754326"/>
          </a:xfrm>
          <a:prstGeom prst="rect">
            <a:avLst/>
          </a:prstGeom>
          <a:noFill/>
        </p:spPr>
        <p:txBody>
          <a:bodyPr wrap="square">
            <a:spAutoFit/>
          </a:bodyPr>
          <a:lstStyle/>
          <a:p>
            <a:pPr algn="l" rtl="0" fontAlgn="base"/>
            <a:r>
              <a:rPr lang="en-GB" b="0" i="0" dirty="0">
                <a:solidFill>
                  <a:srgbClr val="000000"/>
                </a:solidFill>
                <a:effectLst/>
                <a:highlight>
                  <a:srgbClr val="FFFFFF"/>
                </a:highlight>
              </a:rPr>
              <a:t>The viva voce is a formal presentation to convey your understanding and findings from Assignment 1. It allows you to </a:t>
            </a:r>
            <a:r>
              <a:rPr lang="en-GB" b="0" i="0" dirty="0">
                <a:solidFill>
                  <a:srgbClr val="000000"/>
                </a:solidFill>
                <a:effectLst/>
                <a:highlight>
                  <a:srgbClr val="FFFF00"/>
                </a:highlight>
              </a:rPr>
              <a:t>summarise, explain and demonstrate</a:t>
            </a:r>
            <a:r>
              <a:rPr lang="en-GB" b="0" i="0" dirty="0">
                <a:solidFill>
                  <a:srgbClr val="000000"/>
                </a:solidFill>
                <a:effectLst/>
                <a:highlight>
                  <a:srgbClr val="FFFFFF"/>
                </a:highlight>
              </a:rPr>
              <a:t> the value of the research you have undertaken to the health and social care setting. </a:t>
            </a:r>
          </a:p>
          <a:p>
            <a:pPr algn="l" rtl="0" fontAlgn="base"/>
            <a:r>
              <a:rPr lang="en-GB" b="0" i="0" dirty="0">
                <a:solidFill>
                  <a:srgbClr val="000000"/>
                </a:solidFill>
                <a:effectLst/>
                <a:highlight>
                  <a:srgbClr val="FFFFFF"/>
                </a:highlight>
              </a:rPr>
              <a:t> </a:t>
            </a:r>
          </a:p>
          <a:p>
            <a:pPr algn="l" rtl="0" fontAlgn="base"/>
            <a:r>
              <a:rPr lang="en-GB" b="0" i="0" dirty="0">
                <a:solidFill>
                  <a:srgbClr val="000000"/>
                </a:solidFill>
                <a:effectLst/>
                <a:highlight>
                  <a:srgbClr val="FFFFFF"/>
                </a:highlight>
              </a:rPr>
              <a:t>Students are required to prepare and deliver a </a:t>
            </a:r>
            <a:r>
              <a:rPr lang="en-GB" b="1" i="0" dirty="0">
                <a:solidFill>
                  <a:srgbClr val="000000"/>
                </a:solidFill>
                <a:effectLst/>
                <a:highlight>
                  <a:srgbClr val="FFFFFF"/>
                </a:highlight>
              </a:rPr>
              <a:t>10</a:t>
            </a:r>
            <a:r>
              <a:rPr lang="en-GB" b="1" i="0" strike="sngStrike" dirty="0">
                <a:solidFill>
                  <a:srgbClr val="0078D4"/>
                </a:solidFill>
                <a:effectLst/>
                <a:highlight>
                  <a:srgbClr val="FFFFFF"/>
                </a:highlight>
              </a:rPr>
              <a:t> </a:t>
            </a:r>
            <a:r>
              <a:rPr lang="en-GB" b="1" i="0" dirty="0">
                <a:solidFill>
                  <a:srgbClr val="000000"/>
                </a:solidFill>
                <a:effectLst/>
                <a:highlight>
                  <a:srgbClr val="FFFFFF"/>
                </a:highlight>
              </a:rPr>
              <a:t>Minute </a:t>
            </a:r>
            <a:r>
              <a:rPr lang="en-GB" b="0" i="0" dirty="0">
                <a:solidFill>
                  <a:srgbClr val="000000"/>
                </a:solidFill>
                <a:effectLst/>
                <a:highlight>
                  <a:srgbClr val="FFFFFF"/>
                </a:highlight>
              </a:rPr>
              <a:t>viva voce presentation (using PowerPoint) with </a:t>
            </a:r>
            <a:r>
              <a:rPr lang="en-GB" b="1" i="0" dirty="0">
                <a:solidFill>
                  <a:srgbClr val="000000"/>
                </a:solidFill>
                <a:effectLst/>
                <a:highlight>
                  <a:srgbClr val="FFFFFF"/>
                </a:highlight>
              </a:rPr>
              <a:t>5</a:t>
            </a:r>
            <a:r>
              <a:rPr lang="en-GB" b="1" i="0" strike="sngStrike" dirty="0">
                <a:solidFill>
                  <a:srgbClr val="0078D4"/>
                </a:solidFill>
                <a:effectLst/>
                <a:highlight>
                  <a:srgbClr val="FFFFFF"/>
                </a:highlight>
              </a:rPr>
              <a:t> </a:t>
            </a:r>
            <a:r>
              <a:rPr lang="en-GB" b="1" i="0" dirty="0">
                <a:solidFill>
                  <a:srgbClr val="000000"/>
                </a:solidFill>
                <a:effectLst/>
                <a:highlight>
                  <a:srgbClr val="FFFFFF"/>
                </a:highlight>
              </a:rPr>
              <a:t>minutes </a:t>
            </a:r>
            <a:r>
              <a:rPr lang="en-GB" b="0" i="0" dirty="0">
                <a:solidFill>
                  <a:srgbClr val="000000"/>
                </a:solidFill>
                <a:effectLst/>
                <a:highlight>
                  <a:srgbClr val="FFFFFF"/>
                </a:highlight>
              </a:rPr>
              <a:t>of questions from the audience. The questions from the panel will be based on the research you have undertaken and your findings. The Viva Voce slides will be submitted on to Moodle and the Viva Voce presentations will be held in person. </a:t>
            </a:r>
          </a:p>
        </p:txBody>
      </p:sp>
      <p:cxnSp>
        <p:nvCxnSpPr>
          <p:cNvPr id="5" name="Straight Connector 4">
            <a:extLst>
              <a:ext uri="{FF2B5EF4-FFF2-40B4-BE49-F238E27FC236}">
                <a16:creationId xmlns:a16="http://schemas.microsoft.com/office/drawing/2014/main" id="{4330B6A2-2CF8-3974-E2CE-D99DD68011C1}"/>
              </a:ext>
            </a:extLst>
          </p:cNvPr>
          <p:cNvCxnSpPr>
            <a:cxnSpLocks/>
          </p:cNvCxnSpPr>
          <p:nvPr/>
        </p:nvCxnSpPr>
        <p:spPr>
          <a:xfrm>
            <a:off x="0" y="846869"/>
            <a:ext cx="12192000" cy="0"/>
          </a:xfrm>
          <a:prstGeom prst="line">
            <a:avLst/>
          </a:prstGeom>
        </p:spPr>
        <p:style>
          <a:lnRef idx="2">
            <a:schemeClr val="accent1"/>
          </a:lnRef>
          <a:fillRef idx="0">
            <a:schemeClr val="accent1"/>
          </a:fillRef>
          <a:effectRef idx="1">
            <a:schemeClr val="accent1"/>
          </a:effectRef>
          <a:fontRef idx="minor">
            <a:schemeClr val="tx1"/>
          </a:fontRef>
        </p:style>
      </p:cxnSp>
      <p:pic>
        <p:nvPicPr>
          <p:cNvPr id="6" name="Picture 5" descr="Livin' La Viva Voce (@livinlavivavoce) • Facebook">
            <a:extLst>
              <a:ext uri="{FF2B5EF4-FFF2-40B4-BE49-F238E27FC236}">
                <a16:creationId xmlns:a16="http://schemas.microsoft.com/office/drawing/2014/main" id="{5E645F3E-1B68-E217-C761-0BD3F5F5CA19}"/>
              </a:ext>
            </a:extLst>
          </p:cNvPr>
          <p:cNvPicPr>
            <a:picLocks noChangeAspect="1"/>
          </p:cNvPicPr>
          <p:nvPr/>
        </p:nvPicPr>
        <p:blipFill>
          <a:blip r:embed="rId2"/>
          <a:stretch>
            <a:fillRect/>
          </a:stretch>
        </p:blipFill>
        <p:spPr>
          <a:xfrm>
            <a:off x="8153400" y="2955166"/>
            <a:ext cx="3421856" cy="3421856"/>
          </a:xfrm>
          <a:prstGeom prst="rect">
            <a:avLst/>
          </a:prstGeom>
        </p:spPr>
      </p:pic>
      <p:sp>
        <p:nvSpPr>
          <p:cNvPr id="7" name="TextBox 6">
            <a:extLst>
              <a:ext uri="{FF2B5EF4-FFF2-40B4-BE49-F238E27FC236}">
                <a16:creationId xmlns:a16="http://schemas.microsoft.com/office/drawing/2014/main" id="{99CF6A4E-0476-F269-1598-873D7CBE86EB}"/>
              </a:ext>
            </a:extLst>
          </p:cNvPr>
          <p:cNvSpPr txBox="1"/>
          <p:nvPr/>
        </p:nvSpPr>
        <p:spPr>
          <a:xfrm>
            <a:off x="399683" y="3109894"/>
            <a:ext cx="7753717" cy="3139321"/>
          </a:xfrm>
          <a:prstGeom prst="rect">
            <a:avLst/>
          </a:prstGeom>
          <a:noFill/>
        </p:spPr>
        <p:txBody>
          <a:bodyPr wrap="square" rtlCol="0">
            <a:spAutoFit/>
          </a:bodyPr>
          <a:lstStyle/>
          <a:p>
            <a:r>
              <a:rPr lang="en-GB" b="1" dirty="0"/>
              <a:t>What is a Viva – Voce?</a:t>
            </a:r>
          </a:p>
          <a:p>
            <a:endParaRPr lang="en-GB" b="1" dirty="0"/>
          </a:p>
          <a:p>
            <a:r>
              <a:rPr lang="en-GB" dirty="0"/>
              <a:t>A Viva-Voce is an oral presentation where you explain and defend your work. </a:t>
            </a:r>
          </a:p>
          <a:p>
            <a:endParaRPr lang="en-GB" dirty="0"/>
          </a:p>
          <a:p>
            <a:r>
              <a:rPr lang="en-GB" dirty="0"/>
              <a:t>You are </a:t>
            </a:r>
            <a:r>
              <a:rPr lang="en-GB" b="1" dirty="0"/>
              <a:t>not </a:t>
            </a:r>
            <a:r>
              <a:rPr lang="en-GB" dirty="0"/>
              <a:t>expect to memorise a script. Instead, you should demonstrate that you understand:</a:t>
            </a:r>
          </a:p>
          <a:p>
            <a:endParaRPr lang="en-GB" dirty="0"/>
          </a:p>
          <a:p>
            <a:pPr marL="285750" indent="-285750">
              <a:buFont typeface="Arial" panose="020B0604020202020204" pitchFamily="34" charset="0"/>
              <a:buChar char="•"/>
            </a:pPr>
            <a:r>
              <a:rPr lang="en-GB" b="1" dirty="0"/>
              <a:t>The digital innovation you selected</a:t>
            </a:r>
          </a:p>
          <a:p>
            <a:pPr marL="285750" indent="-285750">
              <a:buFont typeface="Arial" panose="020B0604020202020204" pitchFamily="34" charset="0"/>
              <a:buChar char="•"/>
            </a:pPr>
            <a:r>
              <a:rPr lang="en-GB" b="1" dirty="0"/>
              <a:t>The evidence you used</a:t>
            </a:r>
          </a:p>
          <a:p>
            <a:pPr marL="285750" indent="-285750">
              <a:buFont typeface="Arial" panose="020B0604020202020204" pitchFamily="34" charset="0"/>
              <a:buChar char="•"/>
            </a:pPr>
            <a:r>
              <a:rPr lang="en-GB" b="1" dirty="0"/>
              <a:t>Your conclusions</a:t>
            </a:r>
          </a:p>
          <a:p>
            <a:pPr marL="285750" indent="-285750">
              <a:buFont typeface="Arial" panose="020B0604020202020204" pitchFamily="34" charset="0"/>
              <a:buChar char="•"/>
            </a:pPr>
            <a:r>
              <a:rPr lang="en-GB" b="1" dirty="0"/>
              <a:t>The wider implications for health and social care</a:t>
            </a:r>
          </a:p>
        </p:txBody>
      </p:sp>
    </p:spTree>
    <p:extLst>
      <p:ext uri="{BB962C8B-B14F-4D97-AF65-F5344CB8AC3E}">
        <p14:creationId xmlns:p14="http://schemas.microsoft.com/office/powerpoint/2010/main" val="40529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578815-AD9E-BF66-0008-A29685700F11}"/>
              </a:ext>
            </a:extLst>
          </p:cNvPr>
          <p:cNvSpPr>
            <a:spLocks noGrp="1"/>
          </p:cNvSpPr>
          <p:nvPr>
            <p:ph type="dt" sz="half" idx="10"/>
          </p:nvPr>
        </p:nvSpPr>
        <p:spPr/>
        <p:txBody>
          <a:bodyPr/>
          <a:lstStyle/>
          <a:p>
            <a:r>
              <a:rPr lang="en-US"/>
              <a:t>BMHP6026 </a:t>
            </a:r>
            <a:endParaRPr lang="en-GB"/>
          </a:p>
        </p:txBody>
      </p:sp>
      <p:sp>
        <p:nvSpPr>
          <p:cNvPr id="3" name="Footer Placeholder 2">
            <a:extLst>
              <a:ext uri="{FF2B5EF4-FFF2-40B4-BE49-F238E27FC236}">
                <a16:creationId xmlns:a16="http://schemas.microsoft.com/office/drawing/2014/main" id="{430EDC4F-D6DD-4045-6E47-5AF4DB53C482}"/>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CD0E2DAD-B661-4140-096E-8E7948EF52BA}"/>
              </a:ext>
            </a:extLst>
          </p:cNvPr>
          <p:cNvSpPr>
            <a:spLocks noGrp="1"/>
          </p:cNvSpPr>
          <p:nvPr>
            <p:ph type="sldNum" sz="quarter" idx="12"/>
          </p:nvPr>
        </p:nvSpPr>
        <p:spPr/>
        <p:txBody>
          <a:bodyPr/>
          <a:lstStyle/>
          <a:p>
            <a:fld id="{1A86BE50-FD7F-4295-8001-4F6FBD21EA22}" type="slidenum">
              <a:rPr lang="en-GB" smtClean="0"/>
              <a:t>12</a:t>
            </a:fld>
            <a:endParaRPr lang="en-GB"/>
          </a:p>
        </p:txBody>
      </p:sp>
      <p:sp>
        <p:nvSpPr>
          <p:cNvPr id="5" name="TextBox 4">
            <a:extLst>
              <a:ext uri="{FF2B5EF4-FFF2-40B4-BE49-F238E27FC236}">
                <a16:creationId xmlns:a16="http://schemas.microsoft.com/office/drawing/2014/main" id="{FDD2E5F8-D8C7-E3AB-E02A-974A59950B17}"/>
              </a:ext>
            </a:extLst>
          </p:cNvPr>
          <p:cNvSpPr txBox="1"/>
          <p:nvPr/>
        </p:nvSpPr>
        <p:spPr>
          <a:xfrm>
            <a:off x="3581400" y="200538"/>
            <a:ext cx="5327933" cy="646331"/>
          </a:xfrm>
          <a:prstGeom prst="rect">
            <a:avLst/>
          </a:prstGeom>
          <a:noFill/>
        </p:spPr>
        <p:txBody>
          <a:bodyPr wrap="none" rtlCol="0">
            <a:spAutoFit/>
          </a:bodyPr>
          <a:lstStyle/>
          <a:p>
            <a:r>
              <a:rPr lang="en-GB" sz="3600" b="1" dirty="0"/>
              <a:t>What are we looking for?</a:t>
            </a:r>
            <a:endParaRPr lang="en-GB" sz="3600" dirty="0"/>
          </a:p>
        </p:txBody>
      </p:sp>
      <p:cxnSp>
        <p:nvCxnSpPr>
          <p:cNvPr id="6" name="Straight Connector 5">
            <a:extLst>
              <a:ext uri="{FF2B5EF4-FFF2-40B4-BE49-F238E27FC236}">
                <a16:creationId xmlns:a16="http://schemas.microsoft.com/office/drawing/2014/main" id="{C4A84737-E904-7B14-D67B-8EA4DCF48F79}"/>
              </a:ext>
            </a:extLst>
          </p:cNvPr>
          <p:cNvCxnSpPr>
            <a:cxnSpLocks/>
          </p:cNvCxnSpPr>
          <p:nvPr/>
        </p:nvCxnSpPr>
        <p:spPr>
          <a:xfrm>
            <a:off x="0" y="846869"/>
            <a:ext cx="12192000" cy="0"/>
          </a:xfrm>
          <a:prstGeom prst="line">
            <a:avLst/>
          </a:prstGeom>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4CBF6371-E85D-E618-1F2D-AB5FECCE54CA}"/>
              </a:ext>
            </a:extLst>
          </p:cNvPr>
          <p:cNvSpPr txBox="1"/>
          <p:nvPr/>
        </p:nvSpPr>
        <p:spPr>
          <a:xfrm>
            <a:off x="247283" y="1114346"/>
            <a:ext cx="11344275" cy="2585323"/>
          </a:xfrm>
          <a:prstGeom prst="rect">
            <a:avLst/>
          </a:prstGeom>
          <a:noFill/>
        </p:spPr>
        <p:txBody>
          <a:bodyPr wrap="square" rtlCol="0">
            <a:spAutoFit/>
          </a:bodyPr>
          <a:lstStyle/>
          <a:p>
            <a:r>
              <a:rPr lang="en-GB" dirty="0"/>
              <a:t>A strong Viva Voce is not about reading slides aloud. </a:t>
            </a:r>
          </a:p>
          <a:p>
            <a:endParaRPr lang="en-GB" dirty="0"/>
          </a:p>
          <a:p>
            <a:r>
              <a:rPr lang="en-GB" dirty="0"/>
              <a:t>We want to see that you can:</a:t>
            </a:r>
          </a:p>
          <a:p>
            <a:endParaRPr lang="en-GB" dirty="0"/>
          </a:p>
          <a:p>
            <a:pPr marL="285750" indent="-285750">
              <a:buFont typeface="Arial" panose="020B0604020202020204" pitchFamily="34" charset="0"/>
              <a:buChar char="•"/>
            </a:pPr>
            <a:r>
              <a:rPr lang="en-GB" dirty="0"/>
              <a:t>Explain key concepts clearly</a:t>
            </a:r>
          </a:p>
          <a:p>
            <a:pPr marL="285750" indent="-285750">
              <a:buFont typeface="Arial" panose="020B0604020202020204" pitchFamily="34" charset="0"/>
              <a:buChar char="•"/>
            </a:pPr>
            <a:r>
              <a:rPr lang="en-GB" dirty="0"/>
              <a:t>Use evidence to justify your conclusions</a:t>
            </a:r>
          </a:p>
          <a:p>
            <a:pPr marL="285750" indent="-285750">
              <a:buFont typeface="Arial" panose="020B0604020202020204" pitchFamily="34" charset="0"/>
              <a:buChar char="•"/>
            </a:pPr>
            <a:r>
              <a:rPr lang="en-GB" dirty="0"/>
              <a:t>Demonstrate critical thinking </a:t>
            </a:r>
          </a:p>
          <a:p>
            <a:pPr marL="285750" indent="-285750">
              <a:buFont typeface="Arial" panose="020B0604020202020204" pitchFamily="34" charset="0"/>
              <a:buChar char="•"/>
            </a:pPr>
            <a:r>
              <a:rPr lang="en-GB" dirty="0"/>
              <a:t>Answer questions confidently</a:t>
            </a:r>
          </a:p>
          <a:p>
            <a:pPr marL="285750" indent="-285750">
              <a:buFont typeface="Arial" panose="020B0604020202020204" pitchFamily="34" charset="0"/>
              <a:buChar char="•"/>
            </a:pPr>
            <a:r>
              <a:rPr lang="en-GB" dirty="0"/>
              <a:t>Show understanding of the wider impact of digital transformation in health and social care.</a:t>
            </a:r>
          </a:p>
        </p:txBody>
      </p:sp>
      <p:sp>
        <p:nvSpPr>
          <p:cNvPr id="11" name="TextBox 10">
            <a:extLst>
              <a:ext uri="{FF2B5EF4-FFF2-40B4-BE49-F238E27FC236}">
                <a16:creationId xmlns:a16="http://schemas.microsoft.com/office/drawing/2014/main" id="{32E916F5-798F-424E-DB67-2B73CB3E3DB2}"/>
              </a:ext>
            </a:extLst>
          </p:cNvPr>
          <p:cNvSpPr txBox="1"/>
          <p:nvPr/>
        </p:nvSpPr>
        <p:spPr>
          <a:xfrm>
            <a:off x="247283" y="4915177"/>
            <a:ext cx="5724892" cy="646331"/>
          </a:xfrm>
          <a:prstGeom prst="rect">
            <a:avLst/>
          </a:prstGeom>
          <a:noFill/>
        </p:spPr>
        <p:txBody>
          <a:bodyPr wrap="square" rtlCol="0">
            <a:spAutoFit/>
          </a:bodyPr>
          <a:lstStyle/>
          <a:p>
            <a:r>
              <a:rPr lang="en-GB" b="1" dirty="0"/>
              <a:t>Assignment 1 </a:t>
            </a:r>
            <a:r>
              <a:rPr lang="en-GB" dirty="0"/>
              <a:t>asks you to critically evaluate the implementation of a digital innovation. </a:t>
            </a:r>
            <a:endParaRPr lang="en-GB" b="1" dirty="0"/>
          </a:p>
        </p:txBody>
      </p:sp>
      <p:sp>
        <p:nvSpPr>
          <p:cNvPr id="13" name="TextBox 12">
            <a:extLst>
              <a:ext uri="{FF2B5EF4-FFF2-40B4-BE49-F238E27FC236}">
                <a16:creationId xmlns:a16="http://schemas.microsoft.com/office/drawing/2014/main" id="{B5C9C2F0-9AE2-D72B-B36E-DD330554A0FB}"/>
              </a:ext>
            </a:extLst>
          </p:cNvPr>
          <p:cNvSpPr txBox="1"/>
          <p:nvPr/>
        </p:nvSpPr>
        <p:spPr>
          <a:xfrm>
            <a:off x="6245366" y="4776678"/>
            <a:ext cx="5724892" cy="923330"/>
          </a:xfrm>
          <a:prstGeom prst="rect">
            <a:avLst/>
          </a:prstGeom>
          <a:noFill/>
        </p:spPr>
        <p:txBody>
          <a:bodyPr wrap="square" rtlCol="0">
            <a:spAutoFit/>
          </a:bodyPr>
          <a:lstStyle/>
          <a:p>
            <a:r>
              <a:rPr lang="en-GB" b="1" dirty="0"/>
              <a:t>Assignment 2 </a:t>
            </a:r>
            <a:r>
              <a:rPr lang="en-GB" dirty="0"/>
              <a:t>asks you to communicate and defend that evaluation through a professional presentation and discussion. </a:t>
            </a:r>
            <a:endParaRPr lang="en-GB" b="1" dirty="0"/>
          </a:p>
        </p:txBody>
      </p:sp>
    </p:spTree>
    <p:extLst>
      <p:ext uri="{BB962C8B-B14F-4D97-AF65-F5344CB8AC3E}">
        <p14:creationId xmlns:p14="http://schemas.microsoft.com/office/powerpoint/2010/main" val="36861841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Questions&quot; in English Grammar 🇬🇧 LanGeek">
            <a:extLst>
              <a:ext uri="{FF2B5EF4-FFF2-40B4-BE49-F238E27FC236}">
                <a16:creationId xmlns:a16="http://schemas.microsoft.com/office/drawing/2014/main" id="{73ADFFE4-6FF2-E114-DAC8-C3E471B5CDB7}"/>
              </a:ext>
            </a:extLst>
          </p:cNvPr>
          <p:cNvPicPr>
            <a:picLocks noChangeAspect="1"/>
          </p:cNvPicPr>
          <p:nvPr/>
        </p:nvPicPr>
        <p:blipFill>
          <a:blip r:embed="rId2">
            <a:alphaModFix amt="70000"/>
          </a:blip>
          <a:stretch>
            <a:fillRect/>
          </a:stretch>
        </p:blipFill>
        <p:spPr>
          <a:xfrm>
            <a:off x="999564" y="15502"/>
            <a:ext cx="10838329" cy="7215230"/>
          </a:xfrm>
          <a:prstGeom prst="rect">
            <a:avLst/>
          </a:prstGeom>
        </p:spPr>
      </p:pic>
      <p:sp>
        <p:nvSpPr>
          <p:cNvPr id="2" name="Title 1">
            <a:extLst>
              <a:ext uri="{FF2B5EF4-FFF2-40B4-BE49-F238E27FC236}">
                <a16:creationId xmlns:a16="http://schemas.microsoft.com/office/drawing/2014/main" id="{0A410459-B85E-6A2D-3AF9-866B646339A7}"/>
              </a:ext>
            </a:extLst>
          </p:cNvPr>
          <p:cNvSpPr>
            <a:spLocks noGrp="1"/>
          </p:cNvSpPr>
          <p:nvPr>
            <p:ph type="title"/>
          </p:nvPr>
        </p:nvSpPr>
        <p:spPr>
          <a:xfrm>
            <a:off x="1160928" y="3900441"/>
            <a:ext cx="10515600" cy="1325563"/>
          </a:xfrm>
        </p:spPr>
        <p:txBody>
          <a:bodyPr>
            <a:normAutofit/>
          </a:bodyPr>
          <a:lstStyle/>
          <a:p>
            <a:pPr algn="ctr"/>
            <a:r>
              <a:rPr lang="en-GB" sz="8000" b="1" dirty="0"/>
              <a:t>Questions?</a:t>
            </a:r>
          </a:p>
        </p:txBody>
      </p:sp>
      <p:sp>
        <p:nvSpPr>
          <p:cNvPr id="4" name="Date Placeholder 3">
            <a:extLst>
              <a:ext uri="{FF2B5EF4-FFF2-40B4-BE49-F238E27FC236}">
                <a16:creationId xmlns:a16="http://schemas.microsoft.com/office/drawing/2014/main" id="{DB37CD8A-0BA5-D684-13FB-90C56E6864BF}"/>
              </a:ext>
            </a:extLst>
          </p:cNvPr>
          <p:cNvSpPr>
            <a:spLocks noGrp="1"/>
          </p:cNvSpPr>
          <p:nvPr>
            <p:ph type="dt" sz="half" idx="10"/>
          </p:nvPr>
        </p:nvSpPr>
        <p:spPr>
          <a:xfrm>
            <a:off x="174812" y="6356350"/>
            <a:ext cx="3406588" cy="365125"/>
          </a:xfrm>
        </p:spPr>
        <p:txBody>
          <a:bodyPr/>
          <a:lstStyle/>
          <a:p>
            <a:r>
              <a:rPr lang="en-US"/>
              <a:t>BMHP6026 </a:t>
            </a:r>
            <a:endParaRPr lang="en-GB" dirty="0"/>
          </a:p>
        </p:txBody>
      </p:sp>
      <p:sp>
        <p:nvSpPr>
          <p:cNvPr id="5" name="Footer Placeholder 4">
            <a:extLst>
              <a:ext uri="{FF2B5EF4-FFF2-40B4-BE49-F238E27FC236}">
                <a16:creationId xmlns:a16="http://schemas.microsoft.com/office/drawing/2014/main" id="{E16DC312-698A-EB1F-FDBF-D09A07BA510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714DA61-9729-01C7-753D-2450935050D6}"/>
              </a:ext>
            </a:extLst>
          </p:cNvPr>
          <p:cNvSpPr>
            <a:spLocks noGrp="1"/>
          </p:cNvSpPr>
          <p:nvPr>
            <p:ph type="sldNum" sz="quarter" idx="12"/>
          </p:nvPr>
        </p:nvSpPr>
        <p:spPr/>
        <p:txBody>
          <a:bodyPr/>
          <a:lstStyle/>
          <a:p>
            <a:fld id="{FA95ABA2-1875-4845-B9AD-34A7336EF8C5}" type="slidenum">
              <a:rPr lang="en-GB" smtClean="0"/>
              <a:t>13</a:t>
            </a:fld>
            <a:endParaRPr lang="en-GB" dirty="0"/>
          </a:p>
        </p:txBody>
      </p:sp>
    </p:spTree>
    <p:extLst>
      <p:ext uri="{BB962C8B-B14F-4D97-AF65-F5344CB8AC3E}">
        <p14:creationId xmlns:p14="http://schemas.microsoft.com/office/powerpoint/2010/main" val="58042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0662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en frog doll sitting on a brick surface with a mug and a sign&#10;&#10;AI-generated content may be incorrect.">
            <a:extLst>
              <a:ext uri="{FF2B5EF4-FFF2-40B4-BE49-F238E27FC236}">
                <a16:creationId xmlns:a16="http://schemas.microsoft.com/office/drawing/2014/main" id="{EA7BA1A4-3663-6E6C-8048-0787A95FE8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66397" y="643467"/>
            <a:ext cx="6459206" cy="5571066"/>
          </a:xfrm>
          <a:prstGeom prst="rect">
            <a:avLst/>
          </a:prstGeom>
        </p:spPr>
      </p:pic>
      <p:sp>
        <p:nvSpPr>
          <p:cNvPr id="2" name="Footer Placeholder 1">
            <a:extLst>
              <a:ext uri="{FF2B5EF4-FFF2-40B4-BE49-F238E27FC236}">
                <a16:creationId xmlns:a16="http://schemas.microsoft.com/office/drawing/2014/main" id="{E2C90EEC-7C2C-32DE-DBA2-39D00D5DC90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rgbClr val="FFFFFF"/>
                </a:solidFill>
              </a:rPr>
              <a:t>Dr Simona Ferraraccio</a:t>
            </a:r>
          </a:p>
        </p:txBody>
      </p:sp>
      <p:sp>
        <p:nvSpPr>
          <p:cNvPr id="3" name="Slide Number Placeholder 2">
            <a:extLst>
              <a:ext uri="{FF2B5EF4-FFF2-40B4-BE49-F238E27FC236}">
                <a16:creationId xmlns:a16="http://schemas.microsoft.com/office/drawing/2014/main" id="{EEA55530-2050-4674-FC9D-F898601EA959}"/>
              </a:ext>
            </a:extLst>
          </p:cNvPr>
          <p:cNvSpPr>
            <a:spLocks noGrp="1"/>
          </p:cNvSpPr>
          <p:nvPr>
            <p:ph type="sldNum" sz="quarter" idx="12"/>
          </p:nvPr>
        </p:nvSpPr>
        <p:spPr>
          <a:xfrm>
            <a:off x="8610600" y="6356350"/>
            <a:ext cx="2743200" cy="365125"/>
          </a:xfrm>
        </p:spPr>
        <p:txBody>
          <a:bodyPr>
            <a:normAutofit/>
          </a:bodyPr>
          <a:lstStyle/>
          <a:p>
            <a:pPr>
              <a:spcAft>
                <a:spcPts val="600"/>
              </a:spcAft>
            </a:pPr>
            <a:fld id="{1A86BE50-FD7F-4295-8001-4F6FBD21EA22}" type="slidenum">
              <a:rPr lang="en-GB">
                <a:solidFill>
                  <a:srgbClr val="FFFFFF"/>
                </a:solidFill>
              </a:rPr>
              <a:pPr>
                <a:spcAft>
                  <a:spcPts val="600"/>
                </a:spcAft>
              </a:pPr>
              <a:t>14</a:t>
            </a:fld>
            <a:endParaRPr lang="en-GB">
              <a:solidFill>
                <a:srgbClr val="FFFFFF"/>
              </a:solidFill>
            </a:endParaRPr>
          </a:p>
        </p:txBody>
      </p:sp>
      <p:sp>
        <p:nvSpPr>
          <p:cNvPr id="6" name="TextBox 5">
            <a:extLst>
              <a:ext uri="{FF2B5EF4-FFF2-40B4-BE49-F238E27FC236}">
                <a16:creationId xmlns:a16="http://schemas.microsoft.com/office/drawing/2014/main" id="{9A202529-84A0-BDFF-40E8-754E42F45444}"/>
              </a:ext>
            </a:extLst>
          </p:cNvPr>
          <p:cNvSpPr txBox="1"/>
          <p:nvPr/>
        </p:nvSpPr>
        <p:spPr>
          <a:xfrm>
            <a:off x="9532743" y="3269065"/>
            <a:ext cx="1975104" cy="523220"/>
          </a:xfrm>
          <a:prstGeom prst="rect">
            <a:avLst/>
          </a:prstGeom>
          <a:noFill/>
        </p:spPr>
        <p:txBody>
          <a:bodyPr wrap="square" rtlCol="0">
            <a:spAutoFit/>
          </a:bodyPr>
          <a:lstStyle/>
          <a:p>
            <a:pPr algn="ctr"/>
            <a:r>
              <a:rPr lang="en-GB" sz="2800" dirty="0"/>
              <a:t>15 mins</a:t>
            </a:r>
          </a:p>
        </p:txBody>
      </p:sp>
      <p:sp>
        <p:nvSpPr>
          <p:cNvPr id="4" name="Date Placeholder 3">
            <a:extLst>
              <a:ext uri="{FF2B5EF4-FFF2-40B4-BE49-F238E27FC236}">
                <a16:creationId xmlns:a16="http://schemas.microsoft.com/office/drawing/2014/main" id="{2755F096-BDF9-EB6A-FB05-C4AE4E4D4740}"/>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1027320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A6DCEA-DAE3-3AF9-B21F-1B87749785F0}"/>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b="1">
                <a:solidFill>
                  <a:srgbClr val="FFFFFF"/>
                </a:solidFill>
              </a:rPr>
              <a:t>Critical reading, critical thinking, critical writing</a:t>
            </a:r>
          </a:p>
        </p:txBody>
      </p:sp>
      <p:sp>
        <p:nvSpPr>
          <p:cNvPr id="5" name="Footer Placeholder 4">
            <a:extLst>
              <a:ext uri="{FF2B5EF4-FFF2-40B4-BE49-F238E27FC236}">
                <a16:creationId xmlns:a16="http://schemas.microsoft.com/office/drawing/2014/main" id="{2C630FA2-1223-1230-AC64-5839B9F32AB7}"/>
              </a:ext>
            </a:extLst>
          </p:cNvPr>
          <p:cNvSpPr>
            <a:spLocks noGrp="1"/>
          </p:cNvSpPr>
          <p:nvPr>
            <p:ph type="ftr" sz="quarter" idx="11"/>
          </p:nvPr>
        </p:nvSpPr>
        <p:spPr>
          <a:xfrm>
            <a:off x="43180" y="6323014"/>
            <a:ext cx="4115118" cy="365125"/>
          </a:xfrm>
        </p:spPr>
        <p:txBody>
          <a:bodyPr vert="horz" lIns="91440" tIns="45720" rIns="91440" bIns="45720" rtlCol="0" anchor="ctr">
            <a:normAutofit/>
          </a:bodyPr>
          <a:lstStyle/>
          <a:p>
            <a:pPr algn="l">
              <a:spcAft>
                <a:spcPts val="600"/>
              </a:spcAft>
              <a:defRPr/>
            </a:pPr>
            <a:r>
              <a:rPr lang="en-US" sz="1100" kern="1200">
                <a:solidFill>
                  <a:srgbClr val="FFFFFF"/>
                </a:solidFill>
                <a:latin typeface="Calibri" panose="020F0502020204030204"/>
                <a:ea typeface="+mn-ea"/>
                <a:cs typeface="+mn-cs"/>
              </a:rPr>
              <a:t>Dr Simona Ferraraccio</a:t>
            </a:r>
            <a:endParaRPr lang="en-US" sz="1100" kern="1200" dirty="0">
              <a:solidFill>
                <a:srgbClr val="FFFFFF"/>
              </a:solidFill>
              <a:latin typeface="Calibri" panose="020F0502020204030204"/>
              <a:ea typeface="+mn-ea"/>
              <a:cs typeface="+mn-cs"/>
            </a:endParaRPr>
          </a:p>
        </p:txBody>
      </p:sp>
      <p:pic>
        <p:nvPicPr>
          <p:cNvPr id="8" name="Content Placeholder 7">
            <a:extLst>
              <a:ext uri="{FF2B5EF4-FFF2-40B4-BE49-F238E27FC236}">
                <a16:creationId xmlns:a16="http://schemas.microsoft.com/office/drawing/2014/main" id="{8968A1DD-2EA1-A0F5-0E70-27F0313BEFA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770"/>
          <a:stretch>
            <a:fillRect/>
          </a:stretch>
        </p:blipFill>
        <p:spPr>
          <a:xfrm>
            <a:off x="6553199" y="457200"/>
            <a:ext cx="5181602" cy="5943600"/>
          </a:xfrm>
          <a:prstGeom prst="rect">
            <a:avLst/>
          </a:prstGeom>
        </p:spPr>
      </p:pic>
      <p:sp>
        <p:nvSpPr>
          <p:cNvPr id="6" name="Slide Number Placeholder 5">
            <a:extLst>
              <a:ext uri="{FF2B5EF4-FFF2-40B4-BE49-F238E27FC236}">
                <a16:creationId xmlns:a16="http://schemas.microsoft.com/office/drawing/2014/main" id="{F739709D-F6E7-C494-355A-98727C56E5EB}"/>
              </a:ext>
            </a:extLst>
          </p:cNvPr>
          <p:cNvSpPr>
            <a:spLocks noGrp="1"/>
          </p:cNvSpPr>
          <p:nvPr>
            <p:ph type="sldNum" sz="quarter" idx="12"/>
          </p:nvPr>
        </p:nvSpPr>
        <p:spPr>
          <a:xfrm>
            <a:off x="11704320" y="6451600"/>
            <a:ext cx="444500" cy="365125"/>
          </a:xfrm>
        </p:spPr>
        <p:txBody>
          <a:bodyPr vert="horz" lIns="91440" tIns="45720" rIns="91440" bIns="45720" rtlCol="0" anchor="ctr">
            <a:normAutofit/>
          </a:bodyPr>
          <a:lstStyle/>
          <a:p>
            <a:pPr>
              <a:spcAft>
                <a:spcPts val="600"/>
              </a:spcAft>
              <a:defRPr/>
            </a:pPr>
            <a:fld id="{70B5A7B7-AD7A-48B0-A843-3BEB6E4C6AC2}" type="slidenum">
              <a:rPr lang="en-US" sz="1100">
                <a:solidFill>
                  <a:schemeClr val="tx1">
                    <a:lumMod val="50000"/>
                    <a:lumOff val="50000"/>
                  </a:schemeClr>
                </a:solidFill>
                <a:latin typeface="Calibri" panose="020F0502020204030204"/>
              </a:rPr>
              <a:pPr>
                <a:spcAft>
                  <a:spcPts val="600"/>
                </a:spcAft>
                <a:defRPr/>
              </a:pPr>
              <a:t>15</a:t>
            </a:fld>
            <a:endParaRPr lang="en-US" sz="1100">
              <a:solidFill>
                <a:schemeClr val="tx1">
                  <a:lumMod val="50000"/>
                  <a:lumOff val="50000"/>
                </a:schemeClr>
              </a:solidFill>
              <a:latin typeface="Calibri" panose="020F0502020204030204"/>
            </a:endParaRPr>
          </a:p>
        </p:txBody>
      </p:sp>
      <p:sp>
        <p:nvSpPr>
          <p:cNvPr id="3" name="Date Placeholder 2">
            <a:extLst>
              <a:ext uri="{FF2B5EF4-FFF2-40B4-BE49-F238E27FC236}">
                <a16:creationId xmlns:a16="http://schemas.microsoft.com/office/drawing/2014/main" id="{E65A4EDD-AA60-190F-354E-98710FA9B827}"/>
              </a:ext>
            </a:extLst>
          </p:cNvPr>
          <p:cNvSpPr>
            <a:spLocks noGrp="1"/>
          </p:cNvSpPr>
          <p:nvPr>
            <p:ph type="dt" sz="half" idx="10"/>
          </p:nvPr>
        </p:nvSpPr>
        <p:spPr>
          <a:xfrm>
            <a:off x="5137454" y="6426680"/>
            <a:ext cx="2743200" cy="365125"/>
          </a:xfrm>
        </p:spPr>
        <p:txBody>
          <a:bodyPr/>
          <a:lstStyle/>
          <a:p>
            <a:r>
              <a:rPr lang="en-US" dirty="0"/>
              <a:t>BMHP6026 </a:t>
            </a:r>
            <a:endParaRPr lang="en-GB" dirty="0"/>
          </a:p>
        </p:txBody>
      </p:sp>
    </p:spTree>
    <p:extLst>
      <p:ext uri="{BB962C8B-B14F-4D97-AF65-F5344CB8AC3E}">
        <p14:creationId xmlns:p14="http://schemas.microsoft.com/office/powerpoint/2010/main" val="2181074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C703647-E214-9067-0F14-D2059A2E3497}"/>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13316AC6-1459-EA77-03B9-49AE1453EA0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355135A-47D5-18E3-A6C7-9965A04BDA01}"/>
              </a:ext>
            </a:extLst>
          </p:cNvPr>
          <p:cNvSpPr>
            <a:spLocks noGrp="1"/>
          </p:cNvSpPr>
          <p:nvPr>
            <p:ph type="sldNum" sz="quarter" idx="12"/>
          </p:nvPr>
        </p:nvSpPr>
        <p:spPr/>
        <p:txBody>
          <a:bodyPr/>
          <a:lstStyle/>
          <a:p>
            <a:fld id="{70B5A7B7-AD7A-48B0-A843-3BEB6E4C6AC2}" type="slidenum">
              <a:rPr lang="en-GB" smtClean="0"/>
              <a:t>16</a:t>
            </a:fld>
            <a:endParaRPr lang="en-GB"/>
          </a:p>
        </p:txBody>
      </p:sp>
      <p:pic>
        <p:nvPicPr>
          <p:cNvPr id="8" name="Picture 7">
            <a:extLst>
              <a:ext uri="{FF2B5EF4-FFF2-40B4-BE49-F238E27FC236}">
                <a16:creationId xmlns:a16="http://schemas.microsoft.com/office/drawing/2014/main" id="{6F46348A-2BB9-7636-6916-05F8F380C3E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84" t="8455" r="14020" b="7315"/>
          <a:stretch>
            <a:fillRect/>
          </a:stretch>
        </p:blipFill>
        <p:spPr>
          <a:xfrm>
            <a:off x="6167211" y="724933"/>
            <a:ext cx="6024790" cy="4523080"/>
          </a:xfrm>
          <a:prstGeom prst="rect">
            <a:avLst/>
          </a:prstGeom>
        </p:spPr>
      </p:pic>
      <p:sp>
        <p:nvSpPr>
          <p:cNvPr id="9" name="TextBox 8">
            <a:extLst>
              <a:ext uri="{FF2B5EF4-FFF2-40B4-BE49-F238E27FC236}">
                <a16:creationId xmlns:a16="http://schemas.microsoft.com/office/drawing/2014/main" id="{5549AAAC-634F-4C01-AC99-EBDEB7FEF4EB}"/>
              </a:ext>
            </a:extLst>
          </p:cNvPr>
          <p:cNvSpPr txBox="1"/>
          <p:nvPr/>
        </p:nvSpPr>
        <p:spPr>
          <a:xfrm>
            <a:off x="1149810" y="1142751"/>
            <a:ext cx="4010009" cy="707886"/>
          </a:xfrm>
          <a:prstGeom prst="rect">
            <a:avLst/>
          </a:prstGeom>
          <a:noFill/>
        </p:spPr>
        <p:txBody>
          <a:bodyPr wrap="none" rtlCol="0">
            <a:spAutoFit/>
          </a:bodyPr>
          <a:lstStyle/>
          <a:p>
            <a:r>
              <a:rPr lang="en-GB" sz="4000" b="1" dirty="0"/>
              <a:t>Critical Reading </a:t>
            </a:r>
          </a:p>
        </p:txBody>
      </p:sp>
      <p:sp>
        <p:nvSpPr>
          <p:cNvPr id="11" name="TextBox 10">
            <a:extLst>
              <a:ext uri="{FF2B5EF4-FFF2-40B4-BE49-F238E27FC236}">
                <a16:creationId xmlns:a16="http://schemas.microsoft.com/office/drawing/2014/main" id="{39EA61F3-8834-6F16-9475-4D1D6A1E2C49}"/>
              </a:ext>
            </a:extLst>
          </p:cNvPr>
          <p:cNvSpPr txBox="1"/>
          <p:nvPr/>
        </p:nvSpPr>
        <p:spPr>
          <a:xfrm>
            <a:off x="172896" y="1979961"/>
            <a:ext cx="5923104" cy="646331"/>
          </a:xfrm>
          <a:prstGeom prst="rect">
            <a:avLst/>
          </a:prstGeom>
          <a:noFill/>
        </p:spPr>
        <p:txBody>
          <a:bodyPr wrap="square">
            <a:spAutoFit/>
          </a:bodyPr>
          <a:lstStyle/>
          <a:p>
            <a:pPr algn="ctr"/>
            <a:r>
              <a:rPr lang="en-GB" dirty="0">
                <a:latin typeface="Aptos" panose="020B0004020202020204" pitchFamily="34" charset="0"/>
                <a:ea typeface="DengXian" panose="02010600030101010101" pitchFamily="2" charset="-122"/>
                <a:cs typeface="Arial" panose="020B0604020202020204" pitchFamily="34" charset="0"/>
              </a:rPr>
              <a:t>R</a:t>
            </a:r>
            <a:r>
              <a:rPr lang="en-GB" dirty="0">
                <a:effectLst/>
                <a:latin typeface="Aptos" panose="020B0004020202020204" pitchFamily="34" charset="0"/>
                <a:ea typeface="DengXian" panose="02010600030101010101" pitchFamily="2" charset="-122"/>
                <a:cs typeface="Arial" panose="020B0604020202020204" pitchFamily="34" charset="0"/>
              </a:rPr>
              <a:t>eading with a purpose and questioning what you read rather than accepting it as truth. </a:t>
            </a:r>
            <a:endParaRPr lang="en-GB" dirty="0"/>
          </a:p>
        </p:txBody>
      </p:sp>
      <p:grpSp>
        <p:nvGrpSpPr>
          <p:cNvPr id="15" name="Group 14">
            <a:extLst>
              <a:ext uri="{FF2B5EF4-FFF2-40B4-BE49-F238E27FC236}">
                <a16:creationId xmlns:a16="http://schemas.microsoft.com/office/drawing/2014/main" id="{D467E7DA-5ACA-F38F-8377-CD430714AF4D}"/>
              </a:ext>
            </a:extLst>
          </p:cNvPr>
          <p:cNvGrpSpPr/>
          <p:nvPr/>
        </p:nvGrpSpPr>
        <p:grpSpPr>
          <a:xfrm>
            <a:off x="0" y="3734629"/>
            <a:ext cx="6946490" cy="2068708"/>
            <a:chOff x="0" y="4028993"/>
            <a:chExt cx="6946490" cy="2068708"/>
          </a:xfrm>
        </p:grpSpPr>
        <p:sp>
          <p:nvSpPr>
            <p:cNvPr id="13" name="TextBox 12">
              <a:extLst>
                <a:ext uri="{FF2B5EF4-FFF2-40B4-BE49-F238E27FC236}">
                  <a16:creationId xmlns:a16="http://schemas.microsoft.com/office/drawing/2014/main" id="{6E311DCE-D4D5-5C4F-F10E-B295DD2B2711}"/>
                </a:ext>
              </a:extLst>
            </p:cNvPr>
            <p:cNvSpPr txBox="1"/>
            <p:nvPr/>
          </p:nvSpPr>
          <p:spPr>
            <a:xfrm>
              <a:off x="0" y="4398325"/>
              <a:ext cx="6946490" cy="1699376"/>
            </a:xfrm>
            <a:prstGeom prst="rect">
              <a:avLst/>
            </a:prstGeom>
            <a:noFill/>
          </p:spPr>
          <p:txBody>
            <a:bodyPr wrap="square">
              <a:spAutoFit/>
            </a:bodyPr>
            <a:lstStyle/>
            <a:p>
              <a:pPr marL="457200">
                <a:lnSpc>
                  <a:spcPct val="115000"/>
                </a:lnSpc>
                <a:spcAft>
                  <a:spcPts val="800"/>
                </a:spcAft>
                <a:buNone/>
              </a:pPr>
              <a:r>
                <a:rPr lang="en-GB" sz="1600" b="1" kern="100" dirty="0">
                  <a:latin typeface="Aptos" panose="020B0004020202020204" pitchFamily="34" charset="0"/>
                  <a:ea typeface="DengXian" panose="02010600030101010101" pitchFamily="2" charset="-122"/>
                  <a:cs typeface="Arial" panose="020B0604020202020204" pitchFamily="34" charset="0"/>
                </a:rPr>
                <a:t>D</a:t>
              </a:r>
              <a:r>
                <a:rPr lang="en-GB" sz="1600" b="1" kern="100" dirty="0">
                  <a:effectLst/>
                  <a:latin typeface="Aptos" panose="020B0004020202020204" pitchFamily="34" charset="0"/>
                  <a:ea typeface="DengXian" panose="02010600030101010101" pitchFamily="2" charset="-122"/>
                  <a:cs typeface="Arial" panose="020B0604020202020204" pitchFamily="34" charset="0"/>
                </a:rPr>
                <a:t>escriptive reader</a:t>
              </a:r>
              <a:r>
                <a:rPr lang="en-GB" sz="1600" b="1" kern="100" dirty="0">
                  <a:latin typeface="Aptos" panose="020B0004020202020204" pitchFamily="34" charset="0"/>
                  <a:ea typeface="DengXian" panose="02010600030101010101" pitchFamily="2" charset="-122"/>
                  <a:cs typeface="Arial" panose="020B0604020202020204" pitchFamily="34" charset="0"/>
                </a:rPr>
                <a:t>: </a:t>
              </a:r>
              <a:r>
                <a:rPr lang="en-GB" sz="1600" kern="100" dirty="0">
                  <a:effectLst/>
                  <a:latin typeface="Aptos" panose="020B0004020202020204" pitchFamily="34" charset="0"/>
                  <a:ea typeface="DengXian" panose="02010600030101010101" pitchFamily="2" charset="-122"/>
                  <a:cs typeface="Arial" panose="020B0604020202020204" pitchFamily="34" charset="0"/>
                </a:rPr>
                <a:t>“The study found that AI reduced workload.“</a:t>
              </a:r>
            </a:p>
            <a:p>
              <a:pPr marL="457200">
                <a:lnSpc>
                  <a:spcPct val="115000"/>
                </a:lnSpc>
                <a:spcAft>
                  <a:spcPts val="800"/>
                </a:spcAft>
                <a:buNone/>
              </a:pPr>
              <a:endParaRPr lang="en-GB" sz="1600" kern="100" dirty="0">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Arial" panose="020B0604020202020204" pitchFamily="34" charset="0"/>
                </a:rPr>
                <a:t>A critical reader: </a:t>
              </a:r>
              <a:r>
                <a:rPr lang="en-GB" sz="1600" kern="100" dirty="0">
                  <a:effectLst/>
                  <a:latin typeface="Aptos" panose="020B0004020202020204" pitchFamily="34" charset="0"/>
                  <a:ea typeface="DengXian" panose="02010600030101010101" pitchFamily="2" charset="-122"/>
                  <a:cs typeface="Arial" panose="020B0604020202020204" pitchFamily="34" charset="0"/>
                </a:rPr>
                <a:t>“How was workload measured? Was this a small pilot study or a national evaluation? Were there any negative consequences? Can these findings be applied to other healthcare settings?”</a:t>
              </a:r>
            </a:p>
          </p:txBody>
        </p:sp>
        <p:sp>
          <p:nvSpPr>
            <p:cNvPr id="14" name="TextBox 13">
              <a:extLst>
                <a:ext uri="{FF2B5EF4-FFF2-40B4-BE49-F238E27FC236}">
                  <a16:creationId xmlns:a16="http://schemas.microsoft.com/office/drawing/2014/main" id="{401BDB55-92C9-E7A0-6CB5-325D1FB2EAE9}"/>
                </a:ext>
              </a:extLst>
            </p:cNvPr>
            <p:cNvSpPr txBox="1"/>
            <p:nvPr/>
          </p:nvSpPr>
          <p:spPr>
            <a:xfrm>
              <a:off x="0" y="4028993"/>
              <a:ext cx="3673900" cy="369332"/>
            </a:xfrm>
            <a:prstGeom prst="rect">
              <a:avLst/>
            </a:prstGeom>
            <a:noFill/>
          </p:spPr>
          <p:txBody>
            <a:bodyPr wrap="square" rtlCol="0">
              <a:spAutoFit/>
            </a:bodyPr>
            <a:lstStyle/>
            <a:p>
              <a:r>
                <a:rPr lang="en-GB" i="1" dirty="0"/>
                <a:t>Example:</a:t>
              </a:r>
            </a:p>
          </p:txBody>
        </p:sp>
      </p:grpSp>
      <p:pic>
        <p:nvPicPr>
          <p:cNvPr id="3" name="Picture 2" descr="image001">
            <a:extLst>
              <a:ext uri="{FF2B5EF4-FFF2-40B4-BE49-F238E27FC236}">
                <a16:creationId xmlns:a16="http://schemas.microsoft.com/office/drawing/2014/main" id="{A1FC3F42-AC88-B9E7-1690-AACA797002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2233" y="6158666"/>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9C23B6F4-F3C3-85C4-BB09-167B860D0A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630" y="6158666"/>
            <a:ext cx="1765229" cy="679655"/>
          </a:xfrm>
          <a:prstGeom prst="rect">
            <a:avLst/>
          </a:prstGeom>
        </p:spPr>
      </p:pic>
    </p:spTree>
    <p:extLst>
      <p:ext uri="{BB962C8B-B14F-4D97-AF65-F5344CB8AC3E}">
        <p14:creationId xmlns:p14="http://schemas.microsoft.com/office/powerpoint/2010/main" val="1729775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6918B26-9509-B1CB-DC87-0B2D75BDF5E6}"/>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6179A7B8-4C2B-585E-B22B-1DF4069774B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ACA243E8-80A1-B84A-BCCA-1E075A36CBFF}"/>
              </a:ext>
            </a:extLst>
          </p:cNvPr>
          <p:cNvSpPr>
            <a:spLocks noGrp="1"/>
          </p:cNvSpPr>
          <p:nvPr>
            <p:ph type="sldNum" sz="quarter" idx="12"/>
          </p:nvPr>
        </p:nvSpPr>
        <p:spPr/>
        <p:txBody>
          <a:bodyPr/>
          <a:lstStyle/>
          <a:p>
            <a:fld id="{70B5A7B7-AD7A-48B0-A843-3BEB6E4C6AC2}" type="slidenum">
              <a:rPr lang="en-GB" smtClean="0"/>
              <a:t>17</a:t>
            </a:fld>
            <a:endParaRPr lang="en-GB"/>
          </a:p>
        </p:txBody>
      </p:sp>
      <p:sp>
        <p:nvSpPr>
          <p:cNvPr id="8" name="TextBox 7">
            <a:extLst>
              <a:ext uri="{FF2B5EF4-FFF2-40B4-BE49-F238E27FC236}">
                <a16:creationId xmlns:a16="http://schemas.microsoft.com/office/drawing/2014/main" id="{90E0737B-7B12-9F47-A498-DE131AD9D05C}"/>
              </a:ext>
            </a:extLst>
          </p:cNvPr>
          <p:cNvSpPr txBox="1"/>
          <p:nvPr/>
        </p:nvSpPr>
        <p:spPr>
          <a:xfrm>
            <a:off x="1149810" y="1142751"/>
            <a:ext cx="4183133" cy="707886"/>
          </a:xfrm>
          <a:prstGeom prst="rect">
            <a:avLst/>
          </a:prstGeom>
          <a:noFill/>
        </p:spPr>
        <p:txBody>
          <a:bodyPr wrap="none" rtlCol="0">
            <a:spAutoFit/>
          </a:bodyPr>
          <a:lstStyle/>
          <a:p>
            <a:r>
              <a:rPr lang="en-GB" sz="4000" b="1" dirty="0"/>
              <a:t>Critical Thinking  </a:t>
            </a:r>
          </a:p>
        </p:txBody>
      </p:sp>
      <p:sp>
        <p:nvSpPr>
          <p:cNvPr id="10" name="TextBox 9">
            <a:extLst>
              <a:ext uri="{FF2B5EF4-FFF2-40B4-BE49-F238E27FC236}">
                <a16:creationId xmlns:a16="http://schemas.microsoft.com/office/drawing/2014/main" id="{3FD7A21D-FAAD-F959-32A1-158507392FF6}"/>
              </a:ext>
            </a:extLst>
          </p:cNvPr>
          <p:cNvSpPr txBox="1"/>
          <p:nvPr/>
        </p:nvSpPr>
        <p:spPr>
          <a:xfrm>
            <a:off x="172896" y="1979961"/>
            <a:ext cx="5923104" cy="646331"/>
          </a:xfrm>
          <a:prstGeom prst="rect">
            <a:avLst/>
          </a:prstGeom>
          <a:noFill/>
        </p:spPr>
        <p:txBody>
          <a:bodyPr wrap="square">
            <a:spAutoFit/>
          </a:bodyPr>
          <a:lstStyle/>
          <a:p>
            <a:pPr algn="ctr"/>
            <a:r>
              <a:rPr lang="en-GB" dirty="0"/>
              <a:t>Analysing information, comparing evidence, considering different viewpoints and making informed judgements.</a:t>
            </a:r>
          </a:p>
        </p:txBody>
      </p:sp>
      <p:pic>
        <p:nvPicPr>
          <p:cNvPr id="12" name="Picture 11">
            <a:extLst>
              <a:ext uri="{FF2B5EF4-FFF2-40B4-BE49-F238E27FC236}">
                <a16:creationId xmlns:a16="http://schemas.microsoft.com/office/drawing/2014/main" id="{26D97170-937F-702F-D1D7-3B782F8E2E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111" t="14309" r="7696" b="12195"/>
          <a:stretch>
            <a:fillRect/>
          </a:stretch>
        </p:blipFill>
        <p:spPr>
          <a:xfrm>
            <a:off x="7168154" y="1155189"/>
            <a:ext cx="5023846" cy="4547622"/>
          </a:xfrm>
          <a:prstGeom prst="rect">
            <a:avLst/>
          </a:prstGeom>
        </p:spPr>
      </p:pic>
      <p:grpSp>
        <p:nvGrpSpPr>
          <p:cNvPr id="13" name="Group 12">
            <a:extLst>
              <a:ext uri="{FF2B5EF4-FFF2-40B4-BE49-F238E27FC236}">
                <a16:creationId xmlns:a16="http://schemas.microsoft.com/office/drawing/2014/main" id="{9329373A-C1AE-A67D-1ADC-0FDF61C7DBB5}"/>
              </a:ext>
            </a:extLst>
          </p:cNvPr>
          <p:cNvGrpSpPr/>
          <p:nvPr/>
        </p:nvGrpSpPr>
        <p:grpSpPr>
          <a:xfrm>
            <a:off x="0" y="3279831"/>
            <a:ext cx="6946490" cy="2918171"/>
            <a:chOff x="0" y="4028993"/>
            <a:chExt cx="6946490" cy="2918171"/>
          </a:xfrm>
        </p:grpSpPr>
        <p:sp>
          <p:nvSpPr>
            <p:cNvPr id="14" name="TextBox 13">
              <a:extLst>
                <a:ext uri="{FF2B5EF4-FFF2-40B4-BE49-F238E27FC236}">
                  <a16:creationId xmlns:a16="http://schemas.microsoft.com/office/drawing/2014/main" id="{22D9550B-846E-0F95-05F5-63AAD83809BE}"/>
                </a:ext>
              </a:extLst>
            </p:cNvPr>
            <p:cNvSpPr txBox="1"/>
            <p:nvPr/>
          </p:nvSpPr>
          <p:spPr>
            <a:xfrm>
              <a:off x="0" y="4398325"/>
              <a:ext cx="6946490" cy="2548839"/>
            </a:xfrm>
            <a:prstGeom prst="rect">
              <a:avLst/>
            </a:prstGeom>
            <a:noFill/>
          </p:spPr>
          <p:txBody>
            <a:bodyPr wrap="square">
              <a:spAutoFit/>
            </a:bodyPr>
            <a:lstStyle/>
            <a:p>
              <a:pPr marL="457200">
                <a:lnSpc>
                  <a:spcPct val="115000"/>
                </a:lnSpc>
                <a:spcAft>
                  <a:spcPts val="800"/>
                </a:spcAft>
                <a:buNone/>
              </a:pPr>
              <a:r>
                <a:rPr lang="en-GB" sz="1600" b="1" kern="100" dirty="0">
                  <a:latin typeface="Aptos" panose="020B0004020202020204" pitchFamily="34" charset="0"/>
                  <a:ea typeface="DengXian" panose="02010600030101010101" pitchFamily="2" charset="-122"/>
                  <a:cs typeface="Arial" panose="020B0604020202020204" pitchFamily="34" charset="0"/>
                </a:rPr>
                <a:t>D</a:t>
              </a:r>
              <a:r>
                <a:rPr lang="en-GB" sz="1600" b="1" kern="100" dirty="0">
                  <a:effectLst/>
                  <a:latin typeface="Aptos" panose="020B0004020202020204" pitchFamily="34" charset="0"/>
                  <a:ea typeface="DengXian" panose="02010600030101010101" pitchFamily="2" charset="-122"/>
                  <a:cs typeface="Arial" panose="020B0604020202020204" pitchFamily="34" charset="0"/>
                </a:rPr>
                <a:t>escriptive thinker</a:t>
              </a:r>
              <a:r>
                <a:rPr lang="en-GB" sz="1600" b="1" kern="100" dirty="0">
                  <a:latin typeface="Aptos" panose="020B0004020202020204" pitchFamily="34" charset="0"/>
                  <a:ea typeface="DengXian" panose="02010600030101010101" pitchFamily="2" charset="-122"/>
                  <a:cs typeface="Arial" panose="020B0604020202020204" pitchFamily="34" charset="0"/>
                </a:rPr>
                <a:t>: </a:t>
              </a:r>
              <a:r>
                <a:rPr lang="en-GB" sz="1600" kern="100" dirty="0">
                  <a:effectLst/>
                  <a:latin typeface="Aptos" panose="020B0004020202020204" pitchFamily="34" charset="0"/>
                  <a:ea typeface="DengXian" panose="02010600030101010101" pitchFamily="2" charset="-122"/>
                  <a:cs typeface="Arial" panose="020B0604020202020204" pitchFamily="34" charset="0"/>
                </a:rPr>
                <a:t>“</a:t>
              </a:r>
              <a:r>
                <a:rPr lang="en-GB" sz="1600" dirty="0"/>
                <a:t>Remote monitoring can reduce hospital admissions and improve patient access to care</a:t>
              </a:r>
              <a:r>
                <a:rPr lang="en-GB" sz="1600" kern="100" dirty="0">
                  <a:effectLst/>
                  <a:ea typeface="DengXian" panose="02010600030101010101" pitchFamily="2" charset="-122"/>
                  <a:cs typeface="Arial" panose="020B0604020202020204" pitchFamily="34" charset="0"/>
                </a:rPr>
                <a:t>.“</a:t>
              </a:r>
            </a:p>
            <a:p>
              <a:pPr marL="457200">
                <a:lnSpc>
                  <a:spcPct val="115000"/>
                </a:lnSpc>
                <a:spcAft>
                  <a:spcPts val="800"/>
                </a:spcAft>
                <a:buNone/>
              </a:pPr>
              <a:endParaRPr lang="en-GB" sz="1600" kern="100" dirty="0">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buNone/>
              </a:pPr>
              <a:r>
                <a:rPr lang="en-GB" sz="1600" b="1" kern="100" dirty="0">
                  <a:effectLst/>
                  <a:latin typeface="Aptos" panose="020B0004020202020204" pitchFamily="34" charset="0"/>
                  <a:ea typeface="DengXian" panose="02010600030101010101" pitchFamily="2" charset="-122"/>
                  <a:cs typeface="Arial" panose="020B0604020202020204" pitchFamily="34" charset="0"/>
                </a:rPr>
                <a:t>A critical thinker: </a:t>
              </a:r>
              <a:r>
                <a:rPr lang="en-GB" sz="1600" kern="100" dirty="0">
                  <a:effectLst/>
                  <a:latin typeface="Aptos" panose="020B0004020202020204" pitchFamily="34" charset="0"/>
                  <a:ea typeface="DengXian" panose="02010600030101010101" pitchFamily="2" charset="-122"/>
                  <a:cs typeface="Arial" panose="020B0604020202020204" pitchFamily="34" charset="0"/>
                </a:rPr>
                <a:t>“</a:t>
              </a:r>
              <a:r>
                <a:rPr lang="en-GB" sz="1600" dirty="0"/>
                <a:t>Although remote monitoring has been associated with reduced hospital admissions, much of the evidence comes from small-scale studies and implementation varies considerably across NHS organisations. Benefits may not be realised equally for patients with limited digital skills or access to technology</a:t>
              </a:r>
              <a:r>
                <a:rPr lang="en-GB" sz="1600" kern="100" dirty="0">
                  <a:effectLst/>
                  <a:ea typeface="DengXian" panose="02010600030101010101" pitchFamily="2" charset="-122"/>
                  <a:cs typeface="Arial" panose="020B0604020202020204" pitchFamily="34" charset="0"/>
                </a:rPr>
                <a:t>?”</a:t>
              </a:r>
            </a:p>
          </p:txBody>
        </p:sp>
        <p:sp>
          <p:nvSpPr>
            <p:cNvPr id="15" name="TextBox 14">
              <a:extLst>
                <a:ext uri="{FF2B5EF4-FFF2-40B4-BE49-F238E27FC236}">
                  <a16:creationId xmlns:a16="http://schemas.microsoft.com/office/drawing/2014/main" id="{F9EF1A81-6B20-0F40-4A58-8EB068AF055C}"/>
                </a:ext>
              </a:extLst>
            </p:cNvPr>
            <p:cNvSpPr txBox="1"/>
            <p:nvPr/>
          </p:nvSpPr>
          <p:spPr>
            <a:xfrm>
              <a:off x="0" y="4028993"/>
              <a:ext cx="3673900" cy="369332"/>
            </a:xfrm>
            <a:prstGeom prst="rect">
              <a:avLst/>
            </a:prstGeom>
            <a:noFill/>
          </p:spPr>
          <p:txBody>
            <a:bodyPr wrap="square" rtlCol="0">
              <a:spAutoFit/>
            </a:bodyPr>
            <a:lstStyle/>
            <a:p>
              <a:r>
                <a:rPr lang="en-GB" i="1" dirty="0"/>
                <a:t>Example:</a:t>
              </a:r>
            </a:p>
          </p:txBody>
        </p:sp>
      </p:grpSp>
      <p:pic>
        <p:nvPicPr>
          <p:cNvPr id="3" name="Picture 2" descr="image001">
            <a:extLst>
              <a:ext uri="{FF2B5EF4-FFF2-40B4-BE49-F238E27FC236}">
                <a16:creationId xmlns:a16="http://schemas.microsoft.com/office/drawing/2014/main" id="{0D5933CC-DAF4-B6BF-2248-342F26A41C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5528" y="-23254"/>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2AB925B6-50E2-76E3-C93E-7C293F5F6BC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765229" cy="679655"/>
          </a:xfrm>
          <a:prstGeom prst="rect">
            <a:avLst/>
          </a:prstGeom>
        </p:spPr>
      </p:pic>
    </p:spTree>
    <p:extLst>
      <p:ext uri="{BB962C8B-B14F-4D97-AF65-F5344CB8AC3E}">
        <p14:creationId xmlns:p14="http://schemas.microsoft.com/office/powerpoint/2010/main" val="1387443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12742D7-A06C-9B44-A17F-3942886018ED}"/>
              </a:ext>
            </a:extLst>
          </p:cNvPr>
          <p:cNvPicPr>
            <a:picLocks noChangeAspect="1"/>
          </p:cNvPicPr>
          <p:nvPr/>
        </p:nvPicPr>
        <p:blipFill>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378" t="11945" r="11945" b="12177"/>
          <a:stretch>
            <a:fillRect/>
          </a:stretch>
        </p:blipFill>
        <p:spPr>
          <a:xfrm>
            <a:off x="648929" y="1692552"/>
            <a:ext cx="4572000" cy="4524315"/>
          </a:xfrm>
          <a:prstGeom prst="rect">
            <a:avLst/>
          </a:prstGeom>
        </p:spPr>
      </p:pic>
      <p:sp>
        <p:nvSpPr>
          <p:cNvPr id="4" name="Date Placeholder 3">
            <a:extLst>
              <a:ext uri="{FF2B5EF4-FFF2-40B4-BE49-F238E27FC236}">
                <a16:creationId xmlns:a16="http://schemas.microsoft.com/office/drawing/2014/main" id="{C6B2241D-9465-7117-C92C-C5AC0D725707}"/>
              </a:ext>
            </a:extLst>
          </p:cNvPr>
          <p:cNvSpPr>
            <a:spLocks noGrp="1"/>
          </p:cNvSpPr>
          <p:nvPr>
            <p:ph type="dt" sz="half" idx="10"/>
          </p:nvPr>
        </p:nvSpPr>
        <p:spPr/>
        <p:txBody>
          <a:bodyPr/>
          <a:lstStyle/>
          <a:p>
            <a:r>
              <a:rPr lang="en-US"/>
              <a:t>BMHP6026 </a:t>
            </a:r>
            <a:endParaRPr lang="en-GB"/>
          </a:p>
        </p:txBody>
      </p:sp>
      <p:sp>
        <p:nvSpPr>
          <p:cNvPr id="5" name="Footer Placeholder 4">
            <a:extLst>
              <a:ext uri="{FF2B5EF4-FFF2-40B4-BE49-F238E27FC236}">
                <a16:creationId xmlns:a16="http://schemas.microsoft.com/office/drawing/2014/main" id="{6D4DF5C0-09C1-E6B7-970F-6A6D15DE2A3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F4605D7-19ED-05B3-E3B2-027C4A423160}"/>
              </a:ext>
            </a:extLst>
          </p:cNvPr>
          <p:cNvSpPr>
            <a:spLocks noGrp="1"/>
          </p:cNvSpPr>
          <p:nvPr>
            <p:ph type="sldNum" sz="quarter" idx="12"/>
          </p:nvPr>
        </p:nvSpPr>
        <p:spPr/>
        <p:txBody>
          <a:bodyPr/>
          <a:lstStyle/>
          <a:p>
            <a:fld id="{70B5A7B7-AD7A-48B0-A843-3BEB6E4C6AC2}" type="slidenum">
              <a:rPr lang="en-GB" smtClean="0"/>
              <a:t>18</a:t>
            </a:fld>
            <a:endParaRPr lang="en-GB"/>
          </a:p>
        </p:txBody>
      </p:sp>
      <p:sp>
        <p:nvSpPr>
          <p:cNvPr id="9" name="TextBox 8">
            <a:extLst>
              <a:ext uri="{FF2B5EF4-FFF2-40B4-BE49-F238E27FC236}">
                <a16:creationId xmlns:a16="http://schemas.microsoft.com/office/drawing/2014/main" id="{726274E3-9D5C-0AF4-8B1F-8DF0B126ED14}"/>
              </a:ext>
            </a:extLst>
          </p:cNvPr>
          <p:cNvSpPr txBox="1"/>
          <p:nvPr/>
        </p:nvSpPr>
        <p:spPr>
          <a:xfrm>
            <a:off x="1149810" y="1142751"/>
            <a:ext cx="3906390" cy="707886"/>
          </a:xfrm>
          <a:prstGeom prst="rect">
            <a:avLst/>
          </a:prstGeom>
          <a:noFill/>
        </p:spPr>
        <p:txBody>
          <a:bodyPr wrap="none" rtlCol="0">
            <a:spAutoFit/>
          </a:bodyPr>
          <a:lstStyle/>
          <a:p>
            <a:r>
              <a:rPr lang="en-GB" sz="4000" b="1" dirty="0"/>
              <a:t>Critical Writing  </a:t>
            </a:r>
          </a:p>
        </p:txBody>
      </p:sp>
      <p:sp>
        <p:nvSpPr>
          <p:cNvPr id="10" name="TextBox 9">
            <a:extLst>
              <a:ext uri="{FF2B5EF4-FFF2-40B4-BE49-F238E27FC236}">
                <a16:creationId xmlns:a16="http://schemas.microsoft.com/office/drawing/2014/main" id="{FEAF5D92-E80A-778A-E492-09AABE0B16B3}"/>
              </a:ext>
            </a:extLst>
          </p:cNvPr>
          <p:cNvSpPr txBox="1"/>
          <p:nvPr/>
        </p:nvSpPr>
        <p:spPr>
          <a:xfrm>
            <a:off x="53165" y="3428999"/>
            <a:ext cx="5923104" cy="923330"/>
          </a:xfrm>
          <a:prstGeom prst="rect">
            <a:avLst/>
          </a:prstGeom>
          <a:noFill/>
        </p:spPr>
        <p:txBody>
          <a:bodyPr wrap="square">
            <a:spAutoFit/>
          </a:bodyPr>
          <a:lstStyle/>
          <a:p>
            <a:pPr algn="ctr"/>
            <a:r>
              <a:rPr lang="en-GB" dirty="0"/>
              <a:t>Uses evidence to build an argument rather than simply describing information. Critical writing demonstrates interpretation, analysis and evaluation. </a:t>
            </a:r>
          </a:p>
        </p:txBody>
      </p:sp>
      <p:sp>
        <p:nvSpPr>
          <p:cNvPr id="14" name="TextBox 13">
            <a:extLst>
              <a:ext uri="{FF2B5EF4-FFF2-40B4-BE49-F238E27FC236}">
                <a16:creationId xmlns:a16="http://schemas.microsoft.com/office/drawing/2014/main" id="{FC00C41F-7373-BB8E-2941-F5F8E797261F}"/>
              </a:ext>
            </a:extLst>
          </p:cNvPr>
          <p:cNvSpPr txBox="1"/>
          <p:nvPr/>
        </p:nvSpPr>
        <p:spPr>
          <a:xfrm>
            <a:off x="6096000" y="1166842"/>
            <a:ext cx="5923104" cy="4524315"/>
          </a:xfrm>
          <a:prstGeom prst="rect">
            <a:avLst/>
          </a:prstGeom>
          <a:noFill/>
        </p:spPr>
        <p:txBody>
          <a:bodyPr wrap="square" rtlCol="0">
            <a:spAutoFit/>
          </a:bodyPr>
          <a:lstStyle/>
          <a:p>
            <a:r>
              <a:rPr lang="en-GB" b="1" dirty="0"/>
              <a:t>Description: </a:t>
            </a:r>
            <a:r>
              <a:rPr lang="en-GB" dirty="0"/>
              <a:t>“Electronic Patient Records are widely used in healthcare organisations”</a:t>
            </a:r>
          </a:p>
          <a:p>
            <a:endParaRPr lang="en-GB" b="1" dirty="0"/>
          </a:p>
          <a:p>
            <a:r>
              <a:rPr lang="en-GB" b="1" dirty="0"/>
              <a:t>Analyse: </a:t>
            </a:r>
            <a:r>
              <a:rPr lang="en-GB" dirty="0"/>
              <a:t>“Their adoption has improved information accessibility and communication between services.”</a:t>
            </a:r>
          </a:p>
          <a:p>
            <a:endParaRPr lang="en-GB" b="1" dirty="0"/>
          </a:p>
          <a:p>
            <a:r>
              <a:rPr lang="en-GB" b="1" dirty="0"/>
              <a:t>Evaluation: </a:t>
            </a:r>
            <a:r>
              <a:rPr lang="en-GB" dirty="0"/>
              <a:t>“However, evidence suggests benefits vary depending on interoperability, implementation quality and staff training. Several studies report usability challenges and increased documentation burden during implementation”.</a:t>
            </a:r>
          </a:p>
          <a:p>
            <a:endParaRPr lang="en-GB" b="1" dirty="0"/>
          </a:p>
          <a:p>
            <a:r>
              <a:rPr lang="en-GB" b="1" dirty="0"/>
              <a:t>Conclude: </a:t>
            </a:r>
            <a:r>
              <a:rPr lang="en-GB" dirty="0"/>
              <a:t>“Therefore, while Electronic Patient Records offer significant benefits, successful implementation depends on organisational readiness and technical integration”.</a:t>
            </a:r>
            <a:endParaRPr lang="en-GB" b="1" dirty="0"/>
          </a:p>
        </p:txBody>
      </p:sp>
      <p:sp>
        <p:nvSpPr>
          <p:cNvPr id="15" name="TextBox 14">
            <a:extLst>
              <a:ext uri="{FF2B5EF4-FFF2-40B4-BE49-F238E27FC236}">
                <a16:creationId xmlns:a16="http://schemas.microsoft.com/office/drawing/2014/main" id="{177627D3-BBA4-F926-8874-6FB491DFAAFB}"/>
              </a:ext>
            </a:extLst>
          </p:cNvPr>
          <p:cNvSpPr txBox="1"/>
          <p:nvPr/>
        </p:nvSpPr>
        <p:spPr>
          <a:xfrm>
            <a:off x="6096000" y="619432"/>
            <a:ext cx="4139381" cy="369332"/>
          </a:xfrm>
          <a:prstGeom prst="rect">
            <a:avLst/>
          </a:prstGeom>
          <a:noFill/>
        </p:spPr>
        <p:txBody>
          <a:bodyPr wrap="square" rtlCol="0">
            <a:spAutoFit/>
          </a:bodyPr>
          <a:lstStyle/>
          <a:p>
            <a:r>
              <a:rPr lang="en-GB" i="1" dirty="0"/>
              <a:t>Example:</a:t>
            </a:r>
          </a:p>
        </p:txBody>
      </p:sp>
      <p:pic>
        <p:nvPicPr>
          <p:cNvPr id="3" name="Picture 2" descr="image001">
            <a:extLst>
              <a:ext uri="{FF2B5EF4-FFF2-40B4-BE49-F238E27FC236}">
                <a16:creationId xmlns:a16="http://schemas.microsoft.com/office/drawing/2014/main" id="{03730B0F-DD86-07E0-DA77-399F025876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2233" y="6158666"/>
            <a:ext cx="4581231" cy="76049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EA2E08B5-1BCD-3BF3-C554-EE3DB396580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765229" cy="679655"/>
          </a:xfrm>
          <a:prstGeom prst="rect">
            <a:avLst/>
          </a:prstGeom>
        </p:spPr>
      </p:pic>
    </p:spTree>
    <p:extLst>
      <p:ext uri="{BB962C8B-B14F-4D97-AF65-F5344CB8AC3E}">
        <p14:creationId xmlns:p14="http://schemas.microsoft.com/office/powerpoint/2010/main" val="16450426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E8A4C20-5BC1-3A09-F7D6-30CDE23D1771}"/>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08A43F23-405D-0438-34E5-A3F4F2A250B4}"/>
              </a:ext>
            </a:extLst>
          </p:cNvPr>
          <p:cNvSpPr>
            <a:spLocks noGrp="1"/>
          </p:cNvSpPr>
          <p:nvPr>
            <p:ph type="sldNum" sz="quarter" idx="12"/>
          </p:nvPr>
        </p:nvSpPr>
        <p:spPr/>
        <p:txBody>
          <a:bodyPr/>
          <a:lstStyle/>
          <a:p>
            <a:fld id="{45DD2EC7-886B-4AA8-8A83-D71749457E4A}" type="slidenum">
              <a:rPr lang="en-GB" smtClean="0"/>
              <a:t>19</a:t>
            </a:fld>
            <a:endParaRPr lang="en-GB"/>
          </a:p>
        </p:txBody>
      </p:sp>
      <p:sp>
        <p:nvSpPr>
          <p:cNvPr id="4" name="TextBox 3">
            <a:extLst>
              <a:ext uri="{FF2B5EF4-FFF2-40B4-BE49-F238E27FC236}">
                <a16:creationId xmlns:a16="http://schemas.microsoft.com/office/drawing/2014/main" id="{603DBC70-54CE-EA1B-FCEF-ABB92B0B8719}"/>
              </a:ext>
            </a:extLst>
          </p:cNvPr>
          <p:cNvSpPr txBox="1"/>
          <p:nvPr/>
        </p:nvSpPr>
        <p:spPr>
          <a:xfrm>
            <a:off x="2632737" y="45353"/>
            <a:ext cx="7241854" cy="584775"/>
          </a:xfrm>
          <a:prstGeom prst="rect">
            <a:avLst/>
          </a:prstGeom>
          <a:noFill/>
        </p:spPr>
        <p:txBody>
          <a:bodyPr wrap="none" rtlCol="0">
            <a:spAutoFit/>
          </a:bodyPr>
          <a:lstStyle/>
          <a:p>
            <a:r>
              <a:rPr lang="en-GB" sz="3200" b="1" dirty="0"/>
              <a:t>Critical analysis of digital innovations </a:t>
            </a:r>
          </a:p>
        </p:txBody>
      </p:sp>
      <p:sp>
        <p:nvSpPr>
          <p:cNvPr id="21" name="TextBox 20">
            <a:extLst>
              <a:ext uri="{FF2B5EF4-FFF2-40B4-BE49-F238E27FC236}">
                <a16:creationId xmlns:a16="http://schemas.microsoft.com/office/drawing/2014/main" id="{4EBDD175-8501-E2D2-2EC6-FBF77052DAF6}"/>
              </a:ext>
            </a:extLst>
          </p:cNvPr>
          <p:cNvSpPr txBox="1"/>
          <p:nvPr/>
        </p:nvSpPr>
        <p:spPr>
          <a:xfrm>
            <a:off x="162910" y="630128"/>
            <a:ext cx="11866179" cy="3376374"/>
          </a:xfrm>
          <a:prstGeom prst="rect">
            <a:avLst/>
          </a:prstGeom>
          <a:solidFill>
            <a:schemeClr val="bg2"/>
          </a:solidFill>
          <a:ln>
            <a:solidFill>
              <a:schemeClr val="tx1">
                <a:lumMod val="95000"/>
                <a:lumOff val="5000"/>
              </a:schemeClr>
            </a:solidFill>
          </a:ln>
        </p:spPr>
        <p:txBody>
          <a:bodyPr wrap="square" rtlCol="0">
            <a:spAutoFit/>
          </a:bodyPr>
          <a:lstStyle/>
          <a:p>
            <a:pPr marR="247015" algn="just">
              <a:lnSpc>
                <a:spcPct val="150000"/>
              </a:lnSpc>
              <a:spcAft>
                <a:spcPts val="0"/>
              </a:spcAft>
            </a:pPr>
            <a:r>
              <a:rPr lang="en-GB" dirty="0">
                <a:effectLst/>
                <a:ea typeface="Times New Roman" panose="02020603050405020304" pitchFamily="18" charset="0"/>
              </a:rPr>
              <a:t>Students </a:t>
            </a:r>
            <a:r>
              <a:rPr lang="en-GB" b="1" u="sng" dirty="0">
                <a:effectLst/>
                <a:ea typeface="Times New Roman" panose="02020603050405020304" pitchFamily="18" charset="0"/>
              </a:rPr>
              <a:t>must</a:t>
            </a:r>
            <a:r>
              <a:rPr lang="en-GB" dirty="0">
                <a:effectLst/>
                <a:ea typeface="Times New Roman" panose="02020603050405020304" pitchFamily="18" charset="0"/>
              </a:rPr>
              <a:t> </a:t>
            </a:r>
            <a:r>
              <a:rPr lang="en-GB" b="1" dirty="0">
                <a:effectLst/>
                <a:highlight>
                  <a:srgbClr val="FFFF00"/>
                </a:highlight>
                <a:ea typeface="Times New Roman" panose="02020603050405020304" pitchFamily="18" charset="0"/>
              </a:rPr>
              <a:t>critically evaluate</a:t>
            </a:r>
            <a:r>
              <a:rPr lang="en-GB" b="1" dirty="0">
                <a:effectLst/>
                <a:ea typeface="Times New Roman" panose="02020603050405020304" pitchFamily="18" charset="0"/>
              </a:rPr>
              <a:t> </a:t>
            </a:r>
            <a:r>
              <a:rPr lang="en-GB" dirty="0">
                <a:effectLst/>
                <a:ea typeface="Times New Roman" panose="02020603050405020304" pitchFamily="18" charset="0"/>
              </a:rPr>
              <a:t>how this digital transformation has been implemented within health or social care with consideration to the following:</a:t>
            </a:r>
          </a:p>
          <a:p>
            <a:pPr marL="342900" lvl="0" indent="-342900" algn="just">
              <a:lnSpc>
                <a:spcPct val="150000"/>
              </a:lnSpc>
              <a:buFont typeface="Symbol" panose="05050102010706020507" pitchFamily="18" charset="2"/>
              <a:buChar char=""/>
            </a:pPr>
            <a:r>
              <a:rPr lang="en-GB" dirty="0">
                <a:effectLst/>
                <a:ea typeface="Times New Roman" panose="02020603050405020304" pitchFamily="18" charset="0"/>
              </a:rPr>
              <a:t>Workforce (consider areas such as changes in job roles, role competency)</a:t>
            </a:r>
          </a:p>
          <a:p>
            <a:pPr marL="342900" lvl="0" indent="-342900" algn="just">
              <a:lnSpc>
                <a:spcPct val="150000"/>
              </a:lnSpc>
              <a:buFont typeface="Symbol" panose="05050102010706020507" pitchFamily="18" charset="2"/>
              <a:buChar char=""/>
            </a:pPr>
            <a:r>
              <a:rPr lang="en-GB" dirty="0">
                <a:effectLst/>
                <a:ea typeface="Times New Roman" panose="02020603050405020304" pitchFamily="18" charset="0"/>
              </a:rPr>
              <a:t>Service delivery (for example, how does the day-to-day service change?)</a:t>
            </a:r>
          </a:p>
          <a:p>
            <a:pPr marL="342900" lvl="0" indent="-342900" algn="just">
              <a:lnSpc>
                <a:spcPct val="150000"/>
              </a:lnSpc>
              <a:buFont typeface="Symbol" panose="05050102010706020507" pitchFamily="18" charset="2"/>
              <a:buChar char=""/>
            </a:pPr>
            <a:r>
              <a:rPr lang="en-GB" dirty="0">
                <a:effectLst/>
                <a:ea typeface="Times New Roman" panose="02020603050405020304" pitchFamily="18" charset="0"/>
              </a:rPr>
              <a:t>Patient/Service user (how do technologies affect the patient in relation to their perceptions and experiences of their care?)</a:t>
            </a:r>
          </a:p>
          <a:p>
            <a:pPr marL="342900" lvl="0" indent="-342900" algn="just">
              <a:lnSpc>
                <a:spcPct val="150000"/>
              </a:lnSpc>
              <a:buFont typeface="Symbol" panose="05050102010706020507" pitchFamily="18" charset="2"/>
              <a:buChar char=""/>
            </a:pPr>
            <a:r>
              <a:rPr lang="en-GB" dirty="0">
                <a:effectLst/>
                <a:ea typeface="Times New Roman" panose="02020603050405020304" pitchFamily="18" charset="0"/>
              </a:rPr>
              <a:t>Community (consider this in terms of patient and service location, effect on family members, co-production and public health)</a:t>
            </a:r>
            <a:endParaRPr lang="en-GB" dirty="0"/>
          </a:p>
        </p:txBody>
      </p:sp>
      <p:sp>
        <p:nvSpPr>
          <p:cNvPr id="11" name="TextBox 10">
            <a:extLst>
              <a:ext uri="{FF2B5EF4-FFF2-40B4-BE49-F238E27FC236}">
                <a16:creationId xmlns:a16="http://schemas.microsoft.com/office/drawing/2014/main" id="{E9DCB6C4-FCD5-1229-6D69-8F79AC420011}"/>
              </a:ext>
            </a:extLst>
          </p:cNvPr>
          <p:cNvSpPr txBox="1"/>
          <p:nvPr/>
        </p:nvSpPr>
        <p:spPr>
          <a:xfrm>
            <a:off x="2632737" y="3792014"/>
            <a:ext cx="7101111" cy="707886"/>
          </a:xfrm>
          <a:prstGeom prst="rect">
            <a:avLst/>
          </a:prstGeom>
          <a:solidFill>
            <a:schemeClr val="bg1">
              <a:lumMod val="65000"/>
            </a:schemeClr>
          </a:solidFill>
          <a:ln>
            <a:solidFill>
              <a:srgbClr val="C00000"/>
            </a:solidFill>
          </a:ln>
        </p:spPr>
        <p:txBody>
          <a:bodyPr wrap="none" rtlCol="0">
            <a:spAutoFit/>
          </a:bodyPr>
          <a:lstStyle/>
          <a:p>
            <a:r>
              <a:rPr lang="en-GB" sz="4000" b="1" dirty="0"/>
              <a:t>WHAT IS CRITICAL ANALYSIS?</a:t>
            </a:r>
          </a:p>
        </p:txBody>
      </p:sp>
      <p:sp>
        <p:nvSpPr>
          <p:cNvPr id="13" name="Rectangle: Rounded Corners 12">
            <a:extLst>
              <a:ext uri="{FF2B5EF4-FFF2-40B4-BE49-F238E27FC236}">
                <a16:creationId xmlns:a16="http://schemas.microsoft.com/office/drawing/2014/main" id="{984D2B84-B05C-0EDF-D47F-66EAF2951D65}"/>
              </a:ext>
            </a:extLst>
          </p:cNvPr>
          <p:cNvSpPr/>
          <p:nvPr/>
        </p:nvSpPr>
        <p:spPr>
          <a:xfrm>
            <a:off x="1264450" y="4694268"/>
            <a:ext cx="9837683" cy="1283941"/>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rPr>
              <a:t>Critical analysis in report writing is a method of </a:t>
            </a:r>
            <a:r>
              <a:rPr lang="en-GB" b="1" dirty="0">
                <a:solidFill>
                  <a:schemeClr val="tx1">
                    <a:lumMod val="95000"/>
                    <a:lumOff val="5000"/>
                  </a:schemeClr>
                </a:solidFill>
              </a:rPr>
              <a:t>evaluating</a:t>
            </a:r>
            <a:r>
              <a:rPr lang="en-GB" dirty="0">
                <a:solidFill>
                  <a:schemeClr val="tx1">
                    <a:lumMod val="95000"/>
                    <a:lumOff val="5000"/>
                  </a:schemeClr>
                </a:solidFill>
              </a:rPr>
              <a:t> and </a:t>
            </a:r>
            <a:r>
              <a:rPr lang="en-GB" b="1" dirty="0">
                <a:solidFill>
                  <a:schemeClr val="tx1">
                    <a:lumMod val="95000"/>
                    <a:lumOff val="5000"/>
                  </a:schemeClr>
                </a:solidFill>
              </a:rPr>
              <a:t>interpreting </a:t>
            </a:r>
            <a:r>
              <a:rPr lang="en-GB" dirty="0">
                <a:solidFill>
                  <a:schemeClr val="tx1">
                    <a:lumMod val="95000"/>
                    <a:lumOff val="5000"/>
                  </a:schemeClr>
                </a:solidFill>
              </a:rPr>
              <a:t>information in a </a:t>
            </a:r>
            <a:r>
              <a:rPr lang="en-GB" b="1" dirty="0">
                <a:solidFill>
                  <a:schemeClr val="tx1">
                    <a:lumMod val="95000"/>
                    <a:lumOff val="5000"/>
                  </a:schemeClr>
                </a:solidFill>
              </a:rPr>
              <a:t>structured</a:t>
            </a:r>
            <a:r>
              <a:rPr lang="en-GB" dirty="0">
                <a:solidFill>
                  <a:schemeClr val="tx1">
                    <a:lumMod val="95000"/>
                    <a:lumOff val="5000"/>
                  </a:schemeClr>
                </a:solidFill>
              </a:rPr>
              <a:t>, </a:t>
            </a:r>
            <a:r>
              <a:rPr lang="en-GB" b="1" dirty="0">
                <a:solidFill>
                  <a:schemeClr val="tx1">
                    <a:lumMod val="95000"/>
                    <a:lumOff val="5000"/>
                  </a:schemeClr>
                </a:solidFill>
              </a:rPr>
              <a:t>objective</a:t>
            </a:r>
            <a:r>
              <a:rPr lang="en-GB" dirty="0">
                <a:solidFill>
                  <a:schemeClr val="tx1">
                    <a:lumMod val="95000"/>
                    <a:lumOff val="5000"/>
                  </a:schemeClr>
                </a:solidFill>
              </a:rPr>
              <a:t>, and </a:t>
            </a:r>
            <a:r>
              <a:rPr lang="en-GB" b="1" dirty="0">
                <a:solidFill>
                  <a:schemeClr val="tx1">
                    <a:lumMod val="95000"/>
                    <a:lumOff val="5000"/>
                  </a:schemeClr>
                </a:solidFill>
              </a:rPr>
              <a:t>analytical</a:t>
            </a:r>
            <a:r>
              <a:rPr lang="en-GB" dirty="0">
                <a:solidFill>
                  <a:schemeClr val="tx1">
                    <a:lumMod val="95000"/>
                    <a:lumOff val="5000"/>
                  </a:schemeClr>
                </a:solidFill>
              </a:rPr>
              <a:t> way. It involves not just summarizing or describing facts but examining them in depth to understand the </a:t>
            </a:r>
            <a:r>
              <a:rPr lang="en-GB" b="1" dirty="0">
                <a:solidFill>
                  <a:schemeClr val="tx1">
                    <a:lumMod val="95000"/>
                    <a:lumOff val="5000"/>
                  </a:schemeClr>
                </a:solidFill>
              </a:rPr>
              <a:t>context</a:t>
            </a:r>
            <a:r>
              <a:rPr lang="en-GB" dirty="0">
                <a:solidFill>
                  <a:schemeClr val="tx1">
                    <a:lumMod val="95000"/>
                    <a:lumOff val="5000"/>
                  </a:schemeClr>
                </a:solidFill>
              </a:rPr>
              <a:t>, </a:t>
            </a:r>
            <a:r>
              <a:rPr lang="en-GB" b="1" dirty="0">
                <a:solidFill>
                  <a:schemeClr val="tx1">
                    <a:lumMod val="95000"/>
                    <a:lumOff val="5000"/>
                  </a:schemeClr>
                </a:solidFill>
              </a:rPr>
              <a:t>relevance</a:t>
            </a:r>
            <a:r>
              <a:rPr lang="en-GB" dirty="0">
                <a:solidFill>
                  <a:schemeClr val="tx1">
                    <a:lumMod val="95000"/>
                    <a:lumOff val="5000"/>
                  </a:schemeClr>
                </a:solidFill>
              </a:rPr>
              <a:t>, and </a:t>
            </a:r>
            <a:r>
              <a:rPr lang="en-GB" b="1" dirty="0">
                <a:solidFill>
                  <a:schemeClr val="tx1">
                    <a:lumMod val="95000"/>
                    <a:lumOff val="5000"/>
                  </a:schemeClr>
                </a:solidFill>
              </a:rPr>
              <a:t>implications</a:t>
            </a:r>
            <a:r>
              <a:rPr lang="en-GB" dirty="0">
                <a:solidFill>
                  <a:schemeClr val="tx1">
                    <a:lumMod val="95000"/>
                    <a:lumOff val="5000"/>
                  </a:schemeClr>
                </a:solidFill>
              </a:rPr>
              <a:t>.</a:t>
            </a:r>
          </a:p>
        </p:txBody>
      </p:sp>
      <p:sp>
        <p:nvSpPr>
          <p:cNvPr id="6" name="Date Placeholder 5">
            <a:extLst>
              <a:ext uri="{FF2B5EF4-FFF2-40B4-BE49-F238E27FC236}">
                <a16:creationId xmlns:a16="http://schemas.microsoft.com/office/drawing/2014/main" id="{2FC3DD3C-78F3-ECE2-CD92-A72D29A69EE8}"/>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309101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B20F182-1C06-2738-6900-9ABFA6F99D0D}"/>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321223F3-EC36-8487-84EE-6A38D6D1768B}"/>
              </a:ext>
            </a:extLst>
          </p:cNvPr>
          <p:cNvSpPr>
            <a:spLocks noGrp="1"/>
          </p:cNvSpPr>
          <p:nvPr>
            <p:ph type="sldNum" sz="quarter" idx="12"/>
          </p:nvPr>
        </p:nvSpPr>
        <p:spPr/>
        <p:txBody>
          <a:bodyPr/>
          <a:lstStyle/>
          <a:p>
            <a:fld id="{C3B155C5-38DF-4DF6-8508-FE114DF186AB}" type="slidenum">
              <a:rPr lang="en-GB" smtClean="0"/>
              <a:t>20</a:t>
            </a:fld>
            <a:endParaRPr lang="en-GB"/>
          </a:p>
        </p:txBody>
      </p:sp>
      <p:sp>
        <p:nvSpPr>
          <p:cNvPr id="4" name="TextBox 3">
            <a:extLst>
              <a:ext uri="{FF2B5EF4-FFF2-40B4-BE49-F238E27FC236}">
                <a16:creationId xmlns:a16="http://schemas.microsoft.com/office/drawing/2014/main" id="{249FA31D-D0DC-A16E-E412-FDEF421EEF86}"/>
              </a:ext>
            </a:extLst>
          </p:cNvPr>
          <p:cNvSpPr txBox="1"/>
          <p:nvPr/>
        </p:nvSpPr>
        <p:spPr>
          <a:xfrm>
            <a:off x="16363" y="0"/>
            <a:ext cx="7241854" cy="584775"/>
          </a:xfrm>
          <a:prstGeom prst="rect">
            <a:avLst/>
          </a:prstGeom>
          <a:noFill/>
        </p:spPr>
        <p:txBody>
          <a:bodyPr wrap="none" rtlCol="0">
            <a:spAutoFit/>
          </a:bodyPr>
          <a:lstStyle/>
          <a:p>
            <a:r>
              <a:rPr lang="en-GB" sz="3200" b="1" dirty="0"/>
              <a:t>Critical analysis of digital innovations </a:t>
            </a:r>
          </a:p>
        </p:txBody>
      </p:sp>
      <p:sp>
        <p:nvSpPr>
          <p:cNvPr id="5" name="TextBox 4">
            <a:extLst>
              <a:ext uri="{FF2B5EF4-FFF2-40B4-BE49-F238E27FC236}">
                <a16:creationId xmlns:a16="http://schemas.microsoft.com/office/drawing/2014/main" id="{8409AC9A-2D25-0A53-D930-12127092CF27}"/>
              </a:ext>
            </a:extLst>
          </p:cNvPr>
          <p:cNvSpPr txBox="1"/>
          <p:nvPr/>
        </p:nvSpPr>
        <p:spPr>
          <a:xfrm>
            <a:off x="105103" y="1074220"/>
            <a:ext cx="11981794" cy="3139321"/>
          </a:xfrm>
          <a:prstGeom prst="rect">
            <a:avLst/>
          </a:prstGeom>
          <a:noFill/>
          <a:ln>
            <a:solidFill>
              <a:srgbClr val="C00000"/>
            </a:solidFill>
          </a:ln>
        </p:spPr>
        <p:txBody>
          <a:bodyPr wrap="square" rtlCol="0">
            <a:spAutoFit/>
          </a:bodyPr>
          <a:lstStyle/>
          <a:p>
            <a:pPr marL="342900" indent="-342900">
              <a:buFont typeface="+mj-lt"/>
              <a:buAutoNum type="arabicPeriod"/>
            </a:pPr>
            <a:r>
              <a:rPr lang="en-GB" b="1" dirty="0">
                <a:highlight>
                  <a:srgbClr val="FFFF00"/>
                </a:highlight>
              </a:rPr>
              <a:t>Understanding the Topic Thoroughly: </a:t>
            </a:r>
            <a:r>
              <a:rPr lang="en-GB" dirty="0"/>
              <a:t>can you answer these questions</a:t>
            </a:r>
          </a:p>
          <a:p>
            <a:endParaRPr lang="en-GB" dirty="0"/>
          </a:p>
          <a:p>
            <a:pPr marL="800100" lvl="1" indent="-342900">
              <a:buFont typeface="+mj-lt"/>
              <a:buAutoNum type="alphaLcParenR"/>
            </a:pPr>
            <a:r>
              <a:rPr lang="en-GB" dirty="0"/>
              <a:t>What is digital transformation?</a:t>
            </a:r>
          </a:p>
          <a:p>
            <a:pPr marL="800100" lvl="1" indent="-342900">
              <a:buFont typeface="+mj-lt"/>
              <a:buAutoNum type="alphaLcParenR"/>
            </a:pPr>
            <a:r>
              <a:rPr lang="en-GB" dirty="0"/>
              <a:t>Why the health and care sector need new digital technologies?</a:t>
            </a:r>
          </a:p>
          <a:p>
            <a:pPr marL="800100" lvl="1" indent="-342900">
              <a:buFont typeface="+mj-lt"/>
              <a:buAutoNum type="alphaLcParenR"/>
            </a:pPr>
            <a:r>
              <a:rPr lang="en-GB" dirty="0"/>
              <a:t>What’s the goal of implementing new technologies? </a:t>
            </a:r>
          </a:p>
          <a:p>
            <a:pPr marL="800100" lvl="1" indent="-342900">
              <a:buFont typeface="+mj-lt"/>
              <a:buAutoNum type="alphaLcParenR"/>
            </a:pPr>
            <a:r>
              <a:rPr lang="en-GB" dirty="0"/>
              <a:t>What are the challenges in moving from paper to digital within the health and social care sector in UK?</a:t>
            </a:r>
          </a:p>
          <a:p>
            <a:pPr marL="800100" lvl="1" indent="-342900">
              <a:buFont typeface="+mj-lt"/>
              <a:buAutoNum type="alphaLcParenR"/>
            </a:pPr>
            <a:r>
              <a:rPr lang="en-GB" dirty="0"/>
              <a:t>What are the benefits of implementing digital technologies in the health and social care sector in UK?</a:t>
            </a:r>
          </a:p>
          <a:p>
            <a:pPr marL="800100" lvl="1" indent="-342900">
              <a:buFont typeface="+mj-lt"/>
              <a:buAutoNum type="alphaLcParenR"/>
            </a:pPr>
            <a:r>
              <a:rPr lang="en-GB" dirty="0"/>
              <a:t>What are the positive and negative impacts of new technologies on the workforce, service delivery, service user/patient, community?</a:t>
            </a:r>
          </a:p>
          <a:p>
            <a:pPr marL="800100" lvl="1" indent="-342900">
              <a:buFont typeface="+mj-lt"/>
              <a:buAutoNum type="alphaLcParenR"/>
            </a:pPr>
            <a:r>
              <a:rPr lang="en-GB" dirty="0"/>
              <a:t>What is Health 4.0 and when it started?</a:t>
            </a:r>
          </a:p>
          <a:p>
            <a:pPr marL="800100" lvl="1" indent="-342900">
              <a:buFont typeface="+mj-lt"/>
              <a:buAutoNum type="alphaLcParenR"/>
            </a:pPr>
            <a:r>
              <a:rPr lang="en-GB" dirty="0"/>
              <a:t>What digital innovations have been successfully introduced with the health and social care sector in the UK?</a:t>
            </a:r>
          </a:p>
        </p:txBody>
      </p:sp>
      <p:cxnSp>
        <p:nvCxnSpPr>
          <p:cNvPr id="13" name="Straight Connector 12">
            <a:extLst>
              <a:ext uri="{FF2B5EF4-FFF2-40B4-BE49-F238E27FC236}">
                <a16:creationId xmlns:a16="http://schemas.microsoft.com/office/drawing/2014/main" id="{D710F526-D68B-65E3-9285-715A95BB48A8}"/>
              </a:ext>
            </a:extLst>
          </p:cNvPr>
          <p:cNvCxnSpPr/>
          <p:nvPr/>
        </p:nvCxnSpPr>
        <p:spPr>
          <a:xfrm>
            <a:off x="0" y="578069"/>
            <a:ext cx="9982200" cy="0"/>
          </a:xfrm>
          <a:prstGeom prst="line">
            <a:avLst/>
          </a:prstGeom>
        </p:spPr>
        <p:style>
          <a:lnRef idx="2">
            <a:schemeClr val="accent1"/>
          </a:lnRef>
          <a:fillRef idx="0">
            <a:schemeClr val="accent1"/>
          </a:fillRef>
          <a:effectRef idx="1">
            <a:schemeClr val="accent1"/>
          </a:effectRef>
          <a:fontRef idx="minor">
            <a:schemeClr val="tx1"/>
          </a:fontRef>
        </p:style>
      </p:cxnSp>
      <p:pic>
        <p:nvPicPr>
          <p:cNvPr id="6146" name="Picture 2" descr="Cartoon Eyes Question Markthoughtful Gaze Stock Vector (Royalty Free)  1141034984 | Shutterstock">
            <a:extLst>
              <a:ext uri="{FF2B5EF4-FFF2-40B4-BE49-F238E27FC236}">
                <a16:creationId xmlns:a16="http://schemas.microsoft.com/office/drawing/2014/main" id="{49E006A8-0806-A93D-8663-1A92740421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87" b="19853"/>
          <a:stretch/>
        </p:blipFill>
        <p:spPr bwMode="auto">
          <a:xfrm rot="1422480">
            <a:off x="9994774" y="144072"/>
            <a:ext cx="2060845" cy="179177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DFE0434-A308-C4DB-C0EE-C9575858E065}"/>
              </a:ext>
            </a:extLst>
          </p:cNvPr>
          <p:cNvSpPr txBox="1"/>
          <p:nvPr/>
        </p:nvSpPr>
        <p:spPr>
          <a:xfrm>
            <a:off x="105103" y="4583451"/>
            <a:ext cx="11981794" cy="1200329"/>
          </a:xfrm>
          <a:prstGeom prst="rect">
            <a:avLst/>
          </a:prstGeom>
          <a:noFill/>
          <a:ln>
            <a:solidFill>
              <a:srgbClr val="C00000"/>
            </a:solidFill>
          </a:ln>
        </p:spPr>
        <p:txBody>
          <a:bodyPr wrap="square" rtlCol="0">
            <a:spAutoFit/>
          </a:bodyPr>
          <a:lstStyle/>
          <a:p>
            <a:r>
              <a:rPr lang="en-GB" b="1" dirty="0"/>
              <a:t>2. </a:t>
            </a:r>
            <a:r>
              <a:rPr lang="en-GB" b="1" dirty="0">
                <a:highlight>
                  <a:srgbClr val="FFFF00"/>
                </a:highlight>
              </a:rPr>
              <a:t>Evaluating Sources</a:t>
            </a:r>
          </a:p>
          <a:p>
            <a:r>
              <a:rPr lang="en-GB" dirty="0"/>
              <a:t>Assess the credibility, reliability, and relevance of sources. In a critical analysis, only use trustworthy sources and scrutinize each one for potential bias or limitations.</a:t>
            </a:r>
          </a:p>
          <a:p>
            <a:endParaRPr lang="en-GB" dirty="0"/>
          </a:p>
        </p:txBody>
      </p:sp>
      <p:sp>
        <p:nvSpPr>
          <p:cNvPr id="6" name="Date Placeholder 5">
            <a:extLst>
              <a:ext uri="{FF2B5EF4-FFF2-40B4-BE49-F238E27FC236}">
                <a16:creationId xmlns:a16="http://schemas.microsoft.com/office/drawing/2014/main" id="{57D20A99-1464-BE7C-09D1-A401AE3AF503}"/>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1745446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845A599-1DA1-ABE9-9C33-67C2B8A12B30}"/>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FDC467F4-1A51-AF5F-AFAA-EE3ACFE6F159}"/>
              </a:ext>
            </a:extLst>
          </p:cNvPr>
          <p:cNvSpPr>
            <a:spLocks noGrp="1"/>
          </p:cNvSpPr>
          <p:nvPr>
            <p:ph type="sldNum" sz="quarter" idx="12"/>
          </p:nvPr>
        </p:nvSpPr>
        <p:spPr/>
        <p:txBody>
          <a:bodyPr/>
          <a:lstStyle/>
          <a:p>
            <a:fld id="{C3B155C5-38DF-4DF6-8508-FE114DF186AB}" type="slidenum">
              <a:rPr lang="en-GB" smtClean="0"/>
              <a:t>21</a:t>
            </a:fld>
            <a:endParaRPr lang="en-GB"/>
          </a:p>
        </p:txBody>
      </p:sp>
      <p:sp>
        <p:nvSpPr>
          <p:cNvPr id="4" name="TextBox 3">
            <a:extLst>
              <a:ext uri="{FF2B5EF4-FFF2-40B4-BE49-F238E27FC236}">
                <a16:creationId xmlns:a16="http://schemas.microsoft.com/office/drawing/2014/main" id="{8525BABE-91EF-4E63-86A3-9B1EF6D0A3DA}"/>
              </a:ext>
            </a:extLst>
          </p:cNvPr>
          <p:cNvSpPr txBox="1"/>
          <p:nvPr/>
        </p:nvSpPr>
        <p:spPr>
          <a:xfrm>
            <a:off x="105103" y="64333"/>
            <a:ext cx="11981794" cy="1754326"/>
          </a:xfrm>
          <a:prstGeom prst="rect">
            <a:avLst/>
          </a:prstGeom>
          <a:noFill/>
          <a:ln>
            <a:solidFill>
              <a:srgbClr val="C00000"/>
            </a:solidFill>
          </a:ln>
        </p:spPr>
        <p:txBody>
          <a:bodyPr wrap="square" rtlCol="0">
            <a:spAutoFit/>
          </a:bodyPr>
          <a:lstStyle/>
          <a:p>
            <a:r>
              <a:rPr lang="en-GB" b="1" dirty="0"/>
              <a:t>3. </a:t>
            </a:r>
            <a:r>
              <a:rPr lang="en-GB" b="1" dirty="0">
                <a:highlight>
                  <a:srgbClr val="FFFF00"/>
                </a:highlight>
              </a:rPr>
              <a:t>Questioning and Interpreting Information </a:t>
            </a:r>
          </a:p>
          <a:p>
            <a:pPr algn="just"/>
            <a:r>
              <a:rPr lang="en-GB" dirty="0"/>
              <a:t>Go beyond the surface by asking questions like </a:t>
            </a:r>
            <a:r>
              <a:rPr lang="en-GB" i="1" dirty="0"/>
              <a:t>why</a:t>
            </a:r>
            <a:r>
              <a:rPr lang="en-GB" dirty="0"/>
              <a:t>, </a:t>
            </a:r>
            <a:r>
              <a:rPr lang="en-GB" i="1" dirty="0"/>
              <a:t>how</a:t>
            </a:r>
            <a:r>
              <a:rPr lang="en-GB" dirty="0"/>
              <a:t>, and </a:t>
            </a:r>
            <a:r>
              <a:rPr lang="en-GB" i="1" dirty="0"/>
              <a:t>what if</a:t>
            </a:r>
            <a:r>
              <a:rPr lang="en-GB" dirty="0"/>
              <a:t>. </a:t>
            </a:r>
          </a:p>
          <a:p>
            <a:pPr algn="just"/>
            <a:r>
              <a:rPr lang="en-GB" dirty="0"/>
              <a:t>For example: Why did a certain event happen?</a:t>
            </a:r>
          </a:p>
          <a:p>
            <a:pPr lvl="1" algn="just"/>
            <a:r>
              <a:rPr lang="en-GB" dirty="0"/>
              <a:t>	         How does this information impact the subject or field?</a:t>
            </a:r>
          </a:p>
          <a:p>
            <a:pPr lvl="1" algn="just"/>
            <a:r>
              <a:rPr lang="en-GB" dirty="0"/>
              <a:t>                   What alternative explanations or viewpoints could exist?</a:t>
            </a:r>
          </a:p>
          <a:p>
            <a:endParaRPr lang="en-GB" b="1" dirty="0"/>
          </a:p>
        </p:txBody>
      </p:sp>
      <p:sp>
        <p:nvSpPr>
          <p:cNvPr id="5" name="TextBox 4">
            <a:extLst>
              <a:ext uri="{FF2B5EF4-FFF2-40B4-BE49-F238E27FC236}">
                <a16:creationId xmlns:a16="http://schemas.microsoft.com/office/drawing/2014/main" id="{FE4C6D82-56AB-4B4C-1006-6985972E71B6}"/>
              </a:ext>
            </a:extLst>
          </p:cNvPr>
          <p:cNvSpPr txBox="1"/>
          <p:nvPr/>
        </p:nvSpPr>
        <p:spPr>
          <a:xfrm>
            <a:off x="105103" y="1913184"/>
            <a:ext cx="11981794" cy="923330"/>
          </a:xfrm>
          <a:prstGeom prst="rect">
            <a:avLst/>
          </a:prstGeom>
          <a:noFill/>
          <a:ln>
            <a:solidFill>
              <a:srgbClr val="C00000"/>
            </a:solidFill>
          </a:ln>
        </p:spPr>
        <p:txBody>
          <a:bodyPr wrap="square" rtlCol="0">
            <a:spAutoFit/>
          </a:bodyPr>
          <a:lstStyle/>
          <a:p>
            <a:r>
              <a:rPr lang="en-GB" b="1" dirty="0"/>
              <a:t>4. </a:t>
            </a:r>
            <a:r>
              <a:rPr lang="en-GB" b="1" dirty="0">
                <a:highlight>
                  <a:srgbClr val="FFFF00"/>
                </a:highlight>
              </a:rPr>
              <a:t>Identifying Patterns and Relationships</a:t>
            </a:r>
          </a:p>
          <a:p>
            <a:r>
              <a:rPr lang="en-GB" dirty="0"/>
              <a:t>Look for patterns, trends, and connections between different pieces of information. This helps in forming a comprehensive view of the subject.</a:t>
            </a:r>
            <a:endParaRPr lang="en-GB" b="1" dirty="0"/>
          </a:p>
        </p:txBody>
      </p:sp>
      <p:sp>
        <p:nvSpPr>
          <p:cNvPr id="6" name="TextBox 5">
            <a:extLst>
              <a:ext uri="{FF2B5EF4-FFF2-40B4-BE49-F238E27FC236}">
                <a16:creationId xmlns:a16="http://schemas.microsoft.com/office/drawing/2014/main" id="{06C43099-7738-F182-C7F0-35EA64B39C1A}"/>
              </a:ext>
            </a:extLst>
          </p:cNvPr>
          <p:cNvSpPr txBox="1"/>
          <p:nvPr/>
        </p:nvSpPr>
        <p:spPr>
          <a:xfrm>
            <a:off x="105103" y="2936433"/>
            <a:ext cx="11981794" cy="923330"/>
          </a:xfrm>
          <a:prstGeom prst="rect">
            <a:avLst/>
          </a:prstGeom>
          <a:noFill/>
          <a:ln>
            <a:solidFill>
              <a:srgbClr val="C00000"/>
            </a:solidFill>
          </a:ln>
        </p:spPr>
        <p:txBody>
          <a:bodyPr wrap="square" rtlCol="0">
            <a:spAutoFit/>
          </a:bodyPr>
          <a:lstStyle/>
          <a:p>
            <a:r>
              <a:rPr lang="en-GB" b="1" dirty="0"/>
              <a:t>5</a:t>
            </a:r>
            <a:r>
              <a:rPr lang="en-GB" b="1" dirty="0">
                <a:highlight>
                  <a:srgbClr val="FFFF00"/>
                </a:highlight>
              </a:rPr>
              <a:t>. Supporting Arguments with Evidence</a:t>
            </a:r>
          </a:p>
          <a:p>
            <a:r>
              <a:rPr lang="en-GB" dirty="0"/>
              <a:t>Look for patterns, trends, and connections between different pieces of information. This helps in forming a comprehensive view of the subject.</a:t>
            </a:r>
            <a:endParaRPr lang="en-GB" b="1" dirty="0"/>
          </a:p>
        </p:txBody>
      </p:sp>
      <p:sp>
        <p:nvSpPr>
          <p:cNvPr id="8" name="TextBox 7">
            <a:extLst>
              <a:ext uri="{FF2B5EF4-FFF2-40B4-BE49-F238E27FC236}">
                <a16:creationId xmlns:a16="http://schemas.microsoft.com/office/drawing/2014/main" id="{E5424C24-F933-417D-47CA-4D01011C0B5A}"/>
              </a:ext>
            </a:extLst>
          </p:cNvPr>
          <p:cNvSpPr txBox="1"/>
          <p:nvPr/>
        </p:nvSpPr>
        <p:spPr>
          <a:xfrm>
            <a:off x="105103" y="3959487"/>
            <a:ext cx="11981794" cy="923330"/>
          </a:xfrm>
          <a:prstGeom prst="rect">
            <a:avLst/>
          </a:prstGeom>
          <a:noFill/>
          <a:ln>
            <a:solidFill>
              <a:srgbClr val="C00000"/>
            </a:solidFill>
          </a:ln>
        </p:spPr>
        <p:txBody>
          <a:bodyPr wrap="square">
            <a:spAutoFit/>
          </a:bodyPr>
          <a:lstStyle/>
          <a:p>
            <a:r>
              <a:rPr lang="en-GB" b="1" dirty="0"/>
              <a:t>6. </a:t>
            </a:r>
            <a:r>
              <a:rPr lang="en-GB" b="1" dirty="0">
                <a:highlight>
                  <a:srgbClr val="FFFF00"/>
                </a:highlight>
              </a:rPr>
              <a:t>Offering Insightful Conclusions</a:t>
            </a:r>
          </a:p>
          <a:p>
            <a:r>
              <a:rPr lang="en-GB" dirty="0"/>
              <a:t>Draw logical, evidence-based conclusions from your analysis. Be clear about what your findings mean, why they are important, and how they contribute to understanding the subject better.</a:t>
            </a:r>
            <a:endParaRPr lang="en-GB" b="1" dirty="0">
              <a:highlight>
                <a:srgbClr val="FFFF00"/>
              </a:highlight>
            </a:endParaRPr>
          </a:p>
        </p:txBody>
      </p:sp>
      <p:sp>
        <p:nvSpPr>
          <p:cNvPr id="10" name="TextBox 9">
            <a:extLst>
              <a:ext uri="{FF2B5EF4-FFF2-40B4-BE49-F238E27FC236}">
                <a16:creationId xmlns:a16="http://schemas.microsoft.com/office/drawing/2014/main" id="{95C7ED5A-0584-94DA-F7ED-0031C9C859E3}"/>
              </a:ext>
            </a:extLst>
          </p:cNvPr>
          <p:cNvSpPr txBox="1"/>
          <p:nvPr/>
        </p:nvSpPr>
        <p:spPr>
          <a:xfrm>
            <a:off x="105103" y="4999068"/>
            <a:ext cx="11981794" cy="923330"/>
          </a:xfrm>
          <a:prstGeom prst="rect">
            <a:avLst/>
          </a:prstGeom>
          <a:noFill/>
          <a:ln>
            <a:solidFill>
              <a:srgbClr val="C00000"/>
            </a:solidFill>
          </a:ln>
        </p:spPr>
        <p:txBody>
          <a:bodyPr wrap="square">
            <a:spAutoFit/>
          </a:bodyPr>
          <a:lstStyle/>
          <a:p>
            <a:r>
              <a:rPr lang="en-GB" b="1" dirty="0"/>
              <a:t>7. </a:t>
            </a:r>
            <a:r>
              <a:rPr lang="en-GB" b="1" dirty="0">
                <a:highlight>
                  <a:srgbClr val="FFFF00"/>
                </a:highlight>
              </a:rPr>
              <a:t>Maintaining Objectivity and Balance</a:t>
            </a:r>
          </a:p>
          <a:p>
            <a:r>
              <a:rPr lang="en-GB" dirty="0"/>
              <a:t>Critical analysis is balanced and objective. Avoid personal biases and address different perspectives fairly, even if they oppose your own conclusion.</a:t>
            </a:r>
            <a:endParaRPr lang="en-GB" b="1" dirty="0">
              <a:highlight>
                <a:srgbClr val="FFFF00"/>
              </a:highlight>
            </a:endParaRPr>
          </a:p>
        </p:txBody>
      </p:sp>
      <p:sp>
        <p:nvSpPr>
          <p:cNvPr id="7" name="Date Placeholder 6">
            <a:extLst>
              <a:ext uri="{FF2B5EF4-FFF2-40B4-BE49-F238E27FC236}">
                <a16:creationId xmlns:a16="http://schemas.microsoft.com/office/drawing/2014/main" id="{6CFFD4F6-7A39-ECA5-D2E4-563E718E289E}"/>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253535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8"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A8EB9A4-4557-5684-6DE4-ED3BE5FF4987}"/>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083AF8CA-9892-D42A-B05B-E881B92EE846}"/>
              </a:ext>
            </a:extLst>
          </p:cNvPr>
          <p:cNvSpPr>
            <a:spLocks noGrp="1"/>
          </p:cNvSpPr>
          <p:nvPr>
            <p:ph type="sldNum" sz="quarter" idx="12"/>
          </p:nvPr>
        </p:nvSpPr>
        <p:spPr/>
        <p:txBody>
          <a:bodyPr/>
          <a:lstStyle/>
          <a:p>
            <a:fld id="{C3B155C5-38DF-4DF6-8508-FE114DF186AB}" type="slidenum">
              <a:rPr lang="en-GB" smtClean="0"/>
              <a:t>22</a:t>
            </a:fld>
            <a:endParaRPr lang="en-GB"/>
          </a:p>
        </p:txBody>
      </p:sp>
      <p:grpSp>
        <p:nvGrpSpPr>
          <p:cNvPr id="22" name="Group 21">
            <a:extLst>
              <a:ext uri="{FF2B5EF4-FFF2-40B4-BE49-F238E27FC236}">
                <a16:creationId xmlns:a16="http://schemas.microsoft.com/office/drawing/2014/main" id="{021073BA-C2C6-F1FC-EE5D-3BAB32717622}"/>
              </a:ext>
            </a:extLst>
          </p:cNvPr>
          <p:cNvGrpSpPr/>
          <p:nvPr/>
        </p:nvGrpSpPr>
        <p:grpSpPr>
          <a:xfrm>
            <a:off x="291018" y="2215986"/>
            <a:ext cx="11609963" cy="1566009"/>
            <a:chOff x="163822" y="1058703"/>
            <a:chExt cx="11609963" cy="1566009"/>
          </a:xfrm>
        </p:grpSpPr>
        <p:sp>
          <p:nvSpPr>
            <p:cNvPr id="6" name="Rectangle 5">
              <a:extLst>
                <a:ext uri="{FF2B5EF4-FFF2-40B4-BE49-F238E27FC236}">
                  <a16:creationId xmlns:a16="http://schemas.microsoft.com/office/drawing/2014/main" id="{BEA0D666-59DF-5806-C58D-6144350E1AFD}"/>
                </a:ext>
              </a:extLst>
            </p:cNvPr>
            <p:cNvSpPr/>
            <p:nvPr/>
          </p:nvSpPr>
          <p:spPr>
            <a:xfrm>
              <a:off x="372140" y="1807535"/>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CASE STUDY APPROACH</a:t>
              </a:r>
            </a:p>
          </p:txBody>
        </p:sp>
        <p:sp>
          <p:nvSpPr>
            <p:cNvPr id="7" name="Rectangle 6">
              <a:extLst>
                <a:ext uri="{FF2B5EF4-FFF2-40B4-BE49-F238E27FC236}">
                  <a16:creationId xmlns:a16="http://schemas.microsoft.com/office/drawing/2014/main" id="{F0F9E9C5-A0B4-9DA6-B956-9D7E903475E1}"/>
                </a:ext>
              </a:extLst>
            </p:cNvPr>
            <p:cNvSpPr/>
            <p:nvPr/>
          </p:nvSpPr>
          <p:spPr>
            <a:xfrm>
              <a:off x="2682949" y="1822719"/>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CHRONOLOGICAL AND EVALUATIVE APPROACH</a:t>
              </a:r>
            </a:p>
          </p:txBody>
        </p:sp>
        <p:sp>
          <p:nvSpPr>
            <p:cNvPr id="8" name="Rectangle 7">
              <a:extLst>
                <a:ext uri="{FF2B5EF4-FFF2-40B4-BE49-F238E27FC236}">
                  <a16:creationId xmlns:a16="http://schemas.microsoft.com/office/drawing/2014/main" id="{A2C57442-B518-8052-4350-94AF877F9A72}"/>
                </a:ext>
              </a:extLst>
            </p:cNvPr>
            <p:cNvSpPr/>
            <p:nvPr/>
          </p:nvSpPr>
          <p:spPr>
            <a:xfrm>
              <a:off x="4993758" y="1807534"/>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PROBLEM-SOLUTION-OUTCOME APPROACH</a:t>
              </a:r>
            </a:p>
          </p:txBody>
        </p:sp>
        <p:sp>
          <p:nvSpPr>
            <p:cNvPr id="9" name="Rectangle 8">
              <a:extLst>
                <a:ext uri="{FF2B5EF4-FFF2-40B4-BE49-F238E27FC236}">
                  <a16:creationId xmlns:a16="http://schemas.microsoft.com/office/drawing/2014/main" id="{751B028E-6C95-F03F-FB2A-9F4C9C71D768}"/>
                </a:ext>
              </a:extLst>
            </p:cNvPr>
            <p:cNvSpPr/>
            <p:nvPr/>
          </p:nvSpPr>
          <p:spPr>
            <a:xfrm>
              <a:off x="7304567" y="1807533"/>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SWOT ANALYSIS APPROACH</a:t>
              </a:r>
            </a:p>
          </p:txBody>
        </p:sp>
        <p:sp>
          <p:nvSpPr>
            <p:cNvPr id="10" name="Rectangle 9">
              <a:extLst>
                <a:ext uri="{FF2B5EF4-FFF2-40B4-BE49-F238E27FC236}">
                  <a16:creationId xmlns:a16="http://schemas.microsoft.com/office/drawing/2014/main" id="{F136A65E-60EB-A1E4-BE83-736C104DB561}"/>
                </a:ext>
              </a:extLst>
            </p:cNvPr>
            <p:cNvSpPr/>
            <p:nvPr/>
          </p:nvSpPr>
          <p:spPr>
            <a:xfrm>
              <a:off x="9615376" y="1807532"/>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THEMATIC APPROACH</a:t>
              </a:r>
            </a:p>
          </p:txBody>
        </p:sp>
        <p:pic>
          <p:nvPicPr>
            <p:cNvPr id="12" name="Graphic 11" descr="Badge 3 outline">
              <a:extLst>
                <a:ext uri="{FF2B5EF4-FFF2-40B4-BE49-F238E27FC236}">
                  <a16:creationId xmlns:a16="http://schemas.microsoft.com/office/drawing/2014/main" id="{DBF8CA34-F079-3566-DD11-B3357FC25BB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766939" y="1058703"/>
              <a:ext cx="914400" cy="914400"/>
            </a:xfrm>
            <a:prstGeom prst="rect">
              <a:avLst/>
            </a:prstGeom>
          </p:spPr>
        </p:pic>
        <p:pic>
          <p:nvPicPr>
            <p:cNvPr id="14" name="Graphic 13" descr="Badge 1 outline">
              <a:extLst>
                <a:ext uri="{FF2B5EF4-FFF2-40B4-BE49-F238E27FC236}">
                  <a16:creationId xmlns:a16="http://schemas.microsoft.com/office/drawing/2014/main" id="{AD6A614E-07FB-D67B-6763-4B500FE4165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3822" y="1091760"/>
              <a:ext cx="914400" cy="914400"/>
            </a:xfrm>
            <a:prstGeom prst="rect">
              <a:avLst/>
            </a:prstGeom>
          </p:spPr>
        </p:pic>
        <p:pic>
          <p:nvPicPr>
            <p:cNvPr id="16" name="Graphic 15" descr="Badge outline">
              <a:extLst>
                <a:ext uri="{FF2B5EF4-FFF2-40B4-BE49-F238E27FC236}">
                  <a16:creationId xmlns:a16="http://schemas.microsoft.com/office/drawing/2014/main" id="{2C1A4A30-EF2F-69EE-656B-E6E2FAB4916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471441" y="1096680"/>
              <a:ext cx="914400" cy="914400"/>
            </a:xfrm>
            <a:prstGeom prst="rect">
              <a:avLst/>
            </a:prstGeom>
          </p:spPr>
        </p:pic>
        <p:pic>
          <p:nvPicPr>
            <p:cNvPr id="18" name="Graphic 17" descr="Badge 4 outline">
              <a:extLst>
                <a:ext uri="{FF2B5EF4-FFF2-40B4-BE49-F238E27FC236}">
                  <a16:creationId xmlns:a16="http://schemas.microsoft.com/office/drawing/2014/main" id="{4448AA52-261F-E560-B7CB-88D3A7B13CB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106088" y="1096680"/>
              <a:ext cx="914400" cy="914400"/>
            </a:xfrm>
            <a:prstGeom prst="rect">
              <a:avLst/>
            </a:prstGeom>
          </p:spPr>
        </p:pic>
        <p:pic>
          <p:nvPicPr>
            <p:cNvPr id="20" name="Graphic 19" descr="Badge 5 outline">
              <a:extLst>
                <a:ext uri="{FF2B5EF4-FFF2-40B4-BE49-F238E27FC236}">
                  <a16:creationId xmlns:a16="http://schemas.microsoft.com/office/drawing/2014/main" id="{73C5F321-55FC-24F8-32B4-56291A48D0F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9412846" y="1100743"/>
              <a:ext cx="914400" cy="914400"/>
            </a:xfrm>
            <a:prstGeom prst="rect">
              <a:avLst/>
            </a:prstGeom>
          </p:spPr>
        </p:pic>
      </p:grpSp>
      <p:sp>
        <p:nvSpPr>
          <p:cNvPr id="4" name="TextBox 3">
            <a:extLst>
              <a:ext uri="{FF2B5EF4-FFF2-40B4-BE49-F238E27FC236}">
                <a16:creationId xmlns:a16="http://schemas.microsoft.com/office/drawing/2014/main" id="{FF870F87-9BE8-02DD-98DD-47A926807D82}"/>
              </a:ext>
            </a:extLst>
          </p:cNvPr>
          <p:cNvSpPr txBox="1"/>
          <p:nvPr/>
        </p:nvSpPr>
        <p:spPr>
          <a:xfrm>
            <a:off x="2620909" y="309888"/>
            <a:ext cx="7158498" cy="1692771"/>
          </a:xfrm>
          <a:prstGeom prst="rect">
            <a:avLst/>
          </a:prstGeom>
          <a:noFill/>
        </p:spPr>
        <p:txBody>
          <a:bodyPr wrap="none" rtlCol="0">
            <a:spAutoFit/>
          </a:bodyPr>
          <a:lstStyle/>
          <a:p>
            <a:r>
              <a:rPr lang="en-GB" sz="3200" b="1" dirty="0"/>
              <a:t>Critical analysis of digital innovations</a:t>
            </a:r>
          </a:p>
          <a:p>
            <a:endParaRPr lang="en-GB" sz="3200" b="1" dirty="0"/>
          </a:p>
          <a:p>
            <a:pPr algn="ctr"/>
            <a:r>
              <a:rPr lang="en-GB" sz="4000" b="1" dirty="0"/>
              <a:t>APPROACHES</a:t>
            </a:r>
            <a:r>
              <a:rPr lang="en-GB" sz="3200" b="1" dirty="0"/>
              <a:t> </a:t>
            </a:r>
          </a:p>
        </p:txBody>
      </p:sp>
      <p:sp>
        <p:nvSpPr>
          <p:cNvPr id="5" name="TextBox 4">
            <a:extLst>
              <a:ext uri="{FF2B5EF4-FFF2-40B4-BE49-F238E27FC236}">
                <a16:creationId xmlns:a16="http://schemas.microsoft.com/office/drawing/2014/main" id="{7426DF6B-BC4E-C866-C52C-BFD630F0232D}"/>
              </a:ext>
            </a:extLst>
          </p:cNvPr>
          <p:cNvSpPr txBox="1"/>
          <p:nvPr/>
        </p:nvSpPr>
        <p:spPr>
          <a:xfrm>
            <a:off x="7431763" y="3823119"/>
            <a:ext cx="2158409" cy="2308324"/>
          </a:xfrm>
          <a:prstGeom prst="rect">
            <a:avLst/>
          </a:prstGeom>
          <a:noFill/>
        </p:spPr>
        <p:txBody>
          <a:bodyPr wrap="square" rtlCol="0">
            <a:spAutoFit/>
          </a:bodyPr>
          <a:lstStyle/>
          <a:p>
            <a:pPr algn="ctr"/>
            <a:r>
              <a:rPr lang="en-GB" dirty="0"/>
              <a:t>What are the strengths, weaknesses, opportunities, and threats of digital innovation adoption in the UK healthcare sector?</a:t>
            </a:r>
          </a:p>
        </p:txBody>
      </p:sp>
      <p:cxnSp>
        <p:nvCxnSpPr>
          <p:cNvPr id="13" name="Straight Connector 12">
            <a:extLst>
              <a:ext uri="{FF2B5EF4-FFF2-40B4-BE49-F238E27FC236}">
                <a16:creationId xmlns:a16="http://schemas.microsoft.com/office/drawing/2014/main" id="{98AE464B-26AC-012E-F668-C5EBCD28A05A}"/>
              </a:ext>
            </a:extLst>
          </p:cNvPr>
          <p:cNvCxnSpPr>
            <a:cxnSpLocks/>
          </p:cNvCxnSpPr>
          <p:nvPr/>
        </p:nvCxnSpPr>
        <p:spPr>
          <a:xfrm>
            <a:off x="7351555" y="3365814"/>
            <a:ext cx="0" cy="282578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0CFA754-0678-EF1B-D8EF-C5ECB97CFB8A}"/>
              </a:ext>
            </a:extLst>
          </p:cNvPr>
          <p:cNvCxnSpPr>
            <a:cxnSpLocks/>
          </p:cNvCxnSpPr>
          <p:nvPr/>
        </p:nvCxnSpPr>
        <p:spPr>
          <a:xfrm>
            <a:off x="9658613" y="3351945"/>
            <a:ext cx="0" cy="282578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AE167A48-7115-1AFF-633A-973D180CC0BD}"/>
              </a:ext>
            </a:extLst>
          </p:cNvPr>
          <p:cNvSpPr txBox="1"/>
          <p:nvPr/>
        </p:nvSpPr>
        <p:spPr>
          <a:xfrm>
            <a:off x="5113248" y="3841240"/>
            <a:ext cx="2120036" cy="2308324"/>
          </a:xfrm>
          <a:prstGeom prst="rect">
            <a:avLst/>
          </a:prstGeom>
          <a:noFill/>
        </p:spPr>
        <p:txBody>
          <a:bodyPr wrap="square">
            <a:spAutoFit/>
          </a:bodyPr>
          <a:lstStyle/>
          <a:p>
            <a:pPr algn="ctr"/>
            <a:r>
              <a:rPr lang="en-GB" dirty="0"/>
              <a:t>What are the key challenges in implementing digital innovation in the UK, and what potential solutions could address these issues?</a:t>
            </a:r>
          </a:p>
        </p:txBody>
      </p:sp>
      <p:cxnSp>
        <p:nvCxnSpPr>
          <p:cNvPr id="23" name="Straight Connector 22">
            <a:extLst>
              <a:ext uri="{FF2B5EF4-FFF2-40B4-BE49-F238E27FC236}">
                <a16:creationId xmlns:a16="http://schemas.microsoft.com/office/drawing/2014/main" id="{4D841081-30B9-32AC-B135-FB69BFCC89DB}"/>
              </a:ext>
            </a:extLst>
          </p:cNvPr>
          <p:cNvCxnSpPr>
            <a:cxnSpLocks/>
          </p:cNvCxnSpPr>
          <p:nvPr/>
        </p:nvCxnSpPr>
        <p:spPr>
          <a:xfrm>
            <a:off x="5053088" y="3273789"/>
            <a:ext cx="0" cy="282578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A30E30CF-942A-D57F-90E4-48B5B930C5A9}"/>
              </a:ext>
            </a:extLst>
          </p:cNvPr>
          <p:cNvSpPr txBox="1"/>
          <p:nvPr/>
        </p:nvSpPr>
        <p:spPr>
          <a:xfrm>
            <a:off x="9779407" y="3841240"/>
            <a:ext cx="2158410" cy="2585323"/>
          </a:xfrm>
          <a:prstGeom prst="rect">
            <a:avLst/>
          </a:prstGeom>
          <a:noFill/>
        </p:spPr>
        <p:txBody>
          <a:bodyPr wrap="square">
            <a:spAutoFit/>
          </a:bodyPr>
          <a:lstStyle/>
          <a:p>
            <a:pPr algn="ctr"/>
            <a:r>
              <a:rPr lang="en-GB" dirty="0"/>
              <a:t>What factors have led to the adoption of digital innovation in the UK health sector, and how has it impacted patient care, workforce, community, and service delivery?</a:t>
            </a:r>
          </a:p>
        </p:txBody>
      </p:sp>
      <p:cxnSp>
        <p:nvCxnSpPr>
          <p:cNvPr id="26" name="Straight Connector 25">
            <a:extLst>
              <a:ext uri="{FF2B5EF4-FFF2-40B4-BE49-F238E27FC236}">
                <a16:creationId xmlns:a16="http://schemas.microsoft.com/office/drawing/2014/main" id="{D6E0958F-8589-AFEA-9865-F601A08AE779}"/>
              </a:ext>
            </a:extLst>
          </p:cNvPr>
          <p:cNvCxnSpPr>
            <a:cxnSpLocks/>
          </p:cNvCxnSpPr>
          <p:nvPr/>
        </p:nvCxnSpPr>
        <p:spPr>
          <a:xfrm>
            <a:off x="11979189" y="3380998"/>
            <a:ext cx="0" cy="282578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28" name="TextBox 27">
            <a:extLst>
              <a:ext uri="{FF2B5EF4-FFF2-40B4-BE49-F238E27FC236}">
                <a16:creationId xmlns:a16="http://schemas.microsoft.com/office/drawing/2014/main" id="{19F14780-237D-B23E-0ABC-21EB1EAA8CAE}"/>
              </a:ext>
            </a:extLst>
          </p:cNvPr>
          <p:cNvSpPr txBox="1"/>
          <p:nvPr/>
        </p:nvSpPr>
        <p:spPr>
          <a:xfrm>
            <a:off x="2754623" y="3820330"/>
            <a:ext cx="2261646" cy="2308324"/>
          </a:xfrm>
          <a:prstGeom prst="rect">
            <a:avLst/>
          </a:prstGeom>
          <a:noFill/>
        </p:spPr>
        <p:txBody>
          <a:bodyPr wrap="square">
            <a:spAutoFit/>
          </a:bodyPr>
          <a:lstStyle/>
          <a:p>
            <a:pPr algn="ctr"/>
            <a:r>
              <a:rPr lang="en-GB" dirty="0"/>
              <a:t>How has the historical context of healthcare in the UK influenced the current implementation, use and acceptance of digital innovations?</a:t>
            </a:r>
          </a:p>
        </p:txBody>
      </p:sp>
      <p:cxnSp>
        <p:nvCxnSpPr>
          <p:cNvPr id="29" name="Straight Connector 28">
            <a:extLst>
              <a:ext uri="{FF2B5EF4-FFF2-40B4-BE49-F238E27FC236}">
                <a16:creationId xmlns:a16="http://schemas.microsoft.com/office/drawing/2014/main" id="{51D7C2AA-A968-A8E6-8E2F-6DDF57701D4F}"/>
              </a:ext>
            </a:extLst>
          </p:cNvPr>
          <p:cNvCxnSpPr>
            <a:cxnSpLocks/>
          </p:cNvCxnSpPr>
          <p:nvPr/>
        </p:nvCxnSpPr>
        <p:spPr>
          <a:xfrm>
            <a:off x="2725921" y="3323775"/>
            <a:ext cx="0" cy="2825789"/>
          </a:xfrm>
          <a:prstGeom prst="line">
            <a:avLst/>
          </a:prstGeom>
          <a:ln>
            <a:solidFill>
              <a:srgbClr val="C00000"/>
            </a:solidFill>
          </a:ln>
        </p:spPr>
        <p:style>
          <a:lnRef idx="2">
            <a:schemeClr val="accent1"/>
          </a:lnRef>
          <a:fillRef idx="0">
            <a:schemeClr val="accent1"/>
          </a:fillRef>
          <a:effectRef idx="1">
            <a:schemeClr val="accent1"/>
          </a:effectRef>
          <a:fontRef idx="minor">
            <a:schemeClr val="tx1"/>
          </a:fontRef>
        </p:style>
      </p:cxnSp>
      <p:sp>
        <p:nvSpPr>
          <p:cNvPr id="30" name="Rectangle 1">
            <a:extLst>
              <a:ext uri="{FF2B5EF4-FFF2-40B4-BE49-F238E27FC236}">
                <a16:creationId xmlns:a16="http://schemas.microsoft.com/office/drawing/2014/main" id="{1917216C-AE57-3EDD-B409-F40F052BEBB7}"/>
              </a:ext>
            </a:extLst>
          </p:cNvPr>
          <p:cNvSpPr>
            <a:spLocks noChangeArrowheads="1"/>
          </p:cNvSpPr>
          <p:nvPr/>
        </p:nvSpPr>
        <p:spPr bwMode="auto">
          <a:xfrm>
            <a:off x="493188" y="3841240"/>
            <a:ext cx="215841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a:ln>
                  <a:noFill/>
                </a:ln>
                <a:solidFill>
                  <a:schemeClr val="tx1"/>
                </a:solidFill>
                <a:effectLst/>
              </a:rPr>
              <a:t>What are the unique factors influencing this case study?</a:t>
            </a:r>
          </a:p>
          <a:p>
            <a:pPr marL="0" marR="0" lvl="0" indent="0" algn="ctr" defTabSz="914400" rtl="0" eaLnBrk="0" fontAlgn="base" latinLnBrk="0" hangingPunct="0">
              <a:lnSpc>
                <a:spcPct val="100000"/>
              </a:lnSpc>
              <a:spcBef>
                <a:spcPct val="0"/>
              </a:spcBef>
              <a:spcAft>
                <a:spcPct val="0"/>
              </a:spcAft>
              <a:buClrTx/>
              <a:buSzTx/>
              <a:tabLst/>
            </a:pPr>
            <a:r>
              <a:rPr kumimoji="0" lang="en-US" altLang="en-US" sz="1800" i="0" u="none" strike="noStrike" cap="none" normalizeH="0" baseline="0" dirty="0">
                <a:ln>
                  <a:noFill/>
                </a:ln>
                <a:solidFill>
                  <a:schemeClr val="tx1"/>
                </a:solidFill>
                <a:effectLst/>
              </a:rPr>
              <a:t>What lessons can be learned from this specific example?</a:t>
            </a:r>
          </a:p>
        </p:txBody>
      </p:sp>
      <p:cxnSp>
        <p:nvCxnSpPr>
          <p:cNvPr id="33" name="Straight Connector 32">
            <a:extLst>
              <a:ext uri="{FF2B5EF4-FFF2-40B4-BE49-F238E27FC236}">
                <a16:creationId xmlns:a16="http://schemas.microsoft.com/office/drawing/2014/main" id="{6292B705-09C8-C3A6-8317-0B82779C4A6C}"/>
              </a:ext>
            </a:extLst>
          </p:cNvPr>
          <p:cNvCxnSpPr>
            <a:cxnSpLocks/>
          </p:cNvCxnSpPr>
          <p:nvPr/>
        </p:nvCxnSpPr>
        <p:spPr>
          <a:xfrm>
            <a:off x="1552074" y="1070811"/>
            <a:ext cx="9709484" cy="0"/>
          </a:xfrm>
          <a:prstGeom prst="line">
            <a:avLst/>
          </a:prstGeom>
          <a:ln w="38100">
            <a:solidFill>
              <a:srgbClr val="C00000"/>
            </a:solidFill>
          </a:ln>
        </p:spPr>
        <p:style>
          <a:lnRef idx="2">
            <a:schemeClr val="accent1"/>
          </a:lnRef>
          <a:fillRef idx="0">
            <a:schemeClr val="accent1"/>
          </a:fillRef>
          <a:effectRef idx="1">
            <a:schemeClr val="accent1"/>
          </a:effectRef>
          <a:fontRef idx="minor">
            <a:schemeClr val="tx1"/>
          </a:fontRef>
        </p:style>
      </p:cxnSp>
      <p:sp>
        <p:nvSpPr>
          <p:cNvPr id="11" name="Date Placeholder 10">
            <a:extLst>
              <a:ext uri="{FF2B5EF4-FFF2-40B4-BE49-F238E27FC236}">
                <a16:creationId xmlns:a16="http://schemas.microsoft.com/office/drawing/2014/main" id="{7315EFA3-AF6F-B7EE-2D5D-2840102DB82D}"/>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2732217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9E79F88-5C42-B013-1B79-49805F5B8EF0}"/>
              </a:ext>
            </a:extLst>
          </p:cNvPr>
          <p:cNvSpPr>
            <a:spLocks noGrp="1"/>
          </p:cNvSpPr>
          <p:nvPr>
            <p:ph type="ftr" sz="quarter" idx="11"/>
          </p:nvPr>
        </p:nvSpPr>
        <p:spPr/>
        <p:txBody>
          <a:bodyPr/>
          <a:lstStyle/>
          <a:p>
            <a:r>
              <a:rPr lang="en-GB" dirty="0"/>
              <a:t>Dr Simona Ferraraccio</a:t>
            </a:r>
          </a:p>
        </p:txBody>
      </p:sp>
      <p:sp>
        <p:nvSpPr>
          <p:cNvPr id="3" name="Slide Number Placeholder 2">
            <a:extLst>
              <a:ext uri="{FF2B5EF4-FFF2-40B4-BE49-F238E27FC236}">
                <a16:creationId xmlns:a16="http://schemas.microsoft.com/office/drawing/2014/main" id="{71168B24-F76A-64C3-C42D-49DB9439EF42}"/>
              </a:ext>
            </a:extLst>
          </p:cNvPr>
          <p:cNvSpPr>
            <a:spLocks noGrp="1"/>
          </p:cNvSpPr>
          <p:nvPr>
            <p:ph type="sldNum" sz="quarter" idx="12"/>
          </p:nvPr>
        </p:nvSpPr>
        <p:spPr/>
        <p:txBody>
          <a:bodyPr/>
          <a:lstStyle/>
          <a:p>
            <a:fld id="{C3B155C5-38DF-4DF6-8508-FE114DF186AB}" type="slidenum">
              <a:rPr lang="en-GB" smtClean="0"/>
              <a:t>23</a:t>
            </a:fld>
            <a:endParaRPr lang="en-GB"/>
          </a:p>
        </p:txBody>
      </p:sp>
      <p:grpSp>
        <p:nvGrpSpPr>
          <p:cNvPr id="39" name="Group 38">
            <a:extLst>
              <a:ext uri="{FF2B5EF4-FFF2-40B4-BE49-F238E27FC236}">
                <a16:creationId xmlns:a16="http://schemas.microsoft.com/office/drawing/2014/main" id="{22EEBA00-93DC-15B0-CFE7-E68559F5E20F}"/>
              </a:ext>
            </a:extLst>
          </p:cNvPr>
          <p:cNvGrpSpPr/>
          <p:nvPr/>
        </p:nvGrpSpPr>
        <p:grpSpPr>
          <a:xfrm>
            <a:off x="-78540" y="0"/>
            <a:ext cx="12270540" cy="6079157"/>
            <a:chOff x="-78540" y="0"/>
            <a:chExt cx="12270540" cy="6079157"/>
          </a:xfrm>
        </p:grpSpPr>
        <p:sp>
          <p:nvSpPr>
            <p:cNvPr id="5" name="Rectangle 4">
              <a:extLst>
                <a:ext uri="{FF2B5EF4-FFF2-40B4-BE49-F238E27FC236}">
                  <a16:creationId xmlns:a16="http://schemas.microsoft.com/office/drawing/2014/main" id="{C88879E0-24E4-5C7B-B207-E6DB295105F3}"/>
                </a:ext>
              </a:extLst>
            </p:cNvPr>
            <p:cNvSpPr/>
            <p:nvPr/>
          </p:nvSpPr>
          <p:spPr>
            <a:xfrm>
              <a:off x="519268" y="100255"/>
              <a:ext cx="2158409" cy="648000"/>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CASE STUDY APPROACH</a:t>
              </a:r>
            </a:p>
          </p:txBody>
        </p:sp>
        <p:pic>
          <p:nvPicPr>
            <p:cNvPr id="6" name="Graphic 5" descr="Badge 1 outline">
              <a:extLst>
                <a:ext uri="{FF2B5EF4-FFF2-40B4-BE49-F238E27FC236}">
                  <a16:creationId xmlns:a16="http://schemas.microsoft.com/office/drawing/2014/main" id="{C41DEC2B-580A-C267-EBF1-72F61F44622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8540" y="0"/>
              <a:ext cx="914400" cy="914400"/>
            </a:xfrm>
            <a:prstGeom prst="rect">
              <a:avLst/>
            </a:prstGeom>
          </p:spPr>
        </p:pic>
        <p:sp>
          <p:nvSpPr>
            <p:cNvPr id="7" name="TextBox 6">
              <a:extLst>
                <a:ext uri="{FF2B5EF4-FFF2-40B4-BE49-F238E27FC236}">
                  <a16:creationId xmlns:a16="http://schemas.microsoft.com/office/drawing/2014/main" id="{941B3D47-DD23-B0FA-8E0F-1D6E9FA2CE73}"/>
                </a:ext>
              </a:extLst>
            </p:cNvPr>
            <p:cNvSpPr txBox="1"/>
            <p:nvPr/>
          </p:nvSpPr>
          <p:spPr>
            <a:xfrm>
              <a:off x="2677677" y="178085"/>
              <a:ext cx="9514323" cy="646331"/>
            </a:xfrm>
            <a:prstGeom prst="rect">
              <a:avLst/>
            </a:prstGeom>
            <a:noFill/>
          </p:spPr>
          <p:txBody>
            <a:bodyPr wrap="square" rtlCol="0">
              <a:spAutoFit/>
            </a:bodyPr>
            <a:lstStyle/>
            <a:p>
              <a:pPr algn="just"/>
              <a:r>
                <a:rPr lang="en-GB" dirty="0"/>
                <a:t>This structure frames the report around a specific </a:t>
              </a:r>
              <a:r>
                <a:rPr lang="en-GB" b="1" dirty="0"/>
                <a:t>CASE STUDY</a:t>
              </a:r>
              <a:r>
                <a:rPr lang="en-GB" dirty="0"/>
                <a:t> of the digital innovation’s implementation, providing in-depth, real-world examples of its impact. </a:t>
              </a:r>
            </a:p>
          </p:txBody>
        </p:sp>
        <p:sp>
          <p:nvSpPr>
            <p:cNvPr id="10" name="Rectangle 9">
              <a:extLst>
                <a:ext uri="{FF2B5EF4-FFF2-40B4-BE49-F238E27FC236}">
                  <a16:creationId xmlns:a16="http://schemas.microsoft.com/office/drawing/2014/main" id="{7C41CA12-E294-6646-41DD-6526486D1E9A}"/>
                </a:ext>
              </a:extLst>
            </p:cNvPr>
            <p:cNvSpPr/>
            <p:nvPr/>
          </p:nvSpPr>
          <p:spPr>
            <a:xfrm>
              <a:off x="35424" y="989784"/>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INTRODUCTION</a:t>
              </a:r>
            </a:p>
          </p:txBody>
        </p:sp>
        <p:sp>
          <p:nvSpPr>
            <p:cNvPr id="11" name="Rectangle 10">
              <a:extLst>
                <a:ext uri="{FF2B5EF4-FFF2-40B4-BE49-F238E27FC236}">
                  <a16:creationId xmlns:a16="http://schemas.microsoft.com/office/drawing/2014/main" id="{A4E4FAED-12AD-F6F8-147E-5BA9D3D15586}"/>
                </a:ext>
              </a:extLst>
            </p:cNvPr>
            <p:cNvSpPr/>
            <p:nvPr/>
          </p:nvSpPr>
          <p:spPr>
            <a:xfrm>
              <a:off x="35424" y="1722823"/>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CASE STUDY BACKGROUND </a:t>
              </a:r>
            </a:p>
          </p:txBody>
        </p:sp>
        <p:sp>
          <p:nvSpPr>
            <p:cNvPr id="12" name="Rectangle 11">
              <a:extLst>
                <a:ext uri="{FF2B5EF4-FFF2-40B4-BE49-F238E27FC236}">
                  <a16:creationId xmlns:a16="http://schemas.microsoft.com/office/drawing/2014/main" id="{65B7993E-8438-2AE4-135D-9BA7E4FFEF0B}"/>
                </a:ext>
              </a:extLst>
            </p:cNvPr>
            <p:cNvSpPr/>
            <p:nvPr/>
          </p:nvSpPr>
          <p:spPr>
            <a:xfrm>
              <a:off x="35424" y="2448794"/>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EVALUATION OF WORKFORCE</a:t>
              </a:r>
            </a:p>
          </p:txBody>
        </p:sp>
        <p:sp>
          <p:nvSpPr>
            <p:cNvPr id="13" name="Rectangle 12">
              <a:extLst>
                <a:ext uri="{FF2B5EF4-FFF2-40B4-BE49-F238E27FC236}">
                  <a16:creationId xmlns:a16="http://schemas.microsoft.com/office/drawing/2014/main" id="{555A04A4-AFE5-C2EB-A04D-198B78CC146C}"/>
                </a:ext>
              </a:extLst>
            </p:cNvPr>
            <p:cNvSpPr/>
            <p:nvPr/>
          </p:nvSpPr>
          <p:spPr>
            <a:xfrm>
              <a:off x="35424" y="3174765"/>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EVALUATION OF SERVICE DELIVERY</a:t>
              </a:r>
            </a:p>
          </p:txBody>
        </p:sp>
        <p:sp>
          <p:nvSpPr>
            <p:cNvPr id="14" name="Rectangle 13">
              <a:extLst>
                <a:ext uri="{FF2B5EF4-FFF2-40B4-BE49-F238E27FC236}">
                  <a16:creationId xmlns:a16="http://schemas.microsoft.com/office/drawing/2014/main" id="{DF1B70B5-C09C-AB8B-B7A3-598442881269}"/>
                </a:ext>
              </a:extLst>
            </p:cNvPr>
            <p:cNvSpPr/>
            <p:nvPr/>
          </p:nvSpPr>
          <p:spPr>
            <a:xfrm>
              <a:off x="35424" y="3900736"/>
              <a:ext cx="1836000" cy="720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EVALUATION OF PATIENT/SERVICE DELIVERY</a:t>
              </a:r>
            </a:p>
          </p:txBody>
        </p:sp>
        <p:sp>
          <p:nvSpPr>
            <p:cNvPr id="15" name="Rectangle 14">
              <a:extLst>
                <a:ext uri="{FF2B5EF4-FFF2-40B4-BE49-F238E27FC236}">
                  <a16:creationId xmlns:a16="http://schemas.microsoft.com/office/drawing/2014/main" id="{7D4506B2-B6AE-E50F-7720-5D7314A22A0E}"/>
                </a:ext>
              </a:extLst>
            </p:cNvPr>
            <p:cNvSpPr/>
            <p:nvPr/>
          </p:nvSpPr>
          <p:spPr>
            <a:xfrm>
              <a:off x="35424" y="4665894"/>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EVALUATION OF COMMUNITY</a:t>
              </a:r>
            </a:p>
          </p:txBody>
        </p:sp>
        <p:sp>
          <p:nvSpPr>
            <p:cNvPr id="16" name="Rectangle 15">
              <a:extLst>
                <a:ext uri="{FF2B5EF4-FFF2-40B4-BE49-F238E27FC236}">
                  <a16:creationId xmlns:a16="http://schemas.microsoft.com/office/drawing/2014/main" id="{76AB6FAB-B681-D59E-1146-D2BC9CDA1CA9}"/>
                </a:ext>
              </a:extLst>
            </p:cNvPr>
            <p:cNvSpPr/>
            <p:nvPr/>
          </p:nvSpPr>
          <p:spPr>
            <a:xfrm>
              <a:off x="35424" y="5395052"/>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CONCLUSION</a:t>
              </a:r>
            </a:p>
          </p:txBody>
        </p:sp>
        <p:sp>
          <p:nvSpPr>
            <p:cNvPr id="19" name="TextBox 18">
              <a:extLst>
                <a:ext uri="{FF2B5EF4-FFF2-40B4-BE49-F238E27FC236}">
                  <a16:creationId xmlns:a16="http://schemas.microsoft.com/office/drawing/2014/main" id="{7BCC5DC9-455F-D071-077C-40BA90758FCB}"/>
                </a:ext>
              </a:extLst>
            </p:cNvPr>
            <p:cNvSpPr txBox="1"/>
            <p:nvPr/>
          </p:nvSpPr>
          <p:spPr>
            <a:xfrm>
              <a:off x="1871424" y="986121"/>
              <a:ext cx="8449152" cy="684000"/>
            </a:xfrm>
            <a:prstGeom prst="rect">
              <a:avLst/>
            </a:prstGeom>
            <a:noFill/>
            <a:ln>
              <a:solidFill>
                <a:srgbClr val="C00000"/>
              </a:solidFill>
            </a:ln>
          </p:spPr>
          <p:txBody>
            <a:bodyPr wrap="square">
              <a:spAutoFit/>
            </a:bodyPr>
            <a:lstStyle/>
            <a:p>
              <a:pPr algn="just"/>
              <a:r>
                <a:rPr lang="en-GB" sz="1400" dirty="0"/>
                <a:t>Introduce the digital innovation and its relevance within UK health or social care. Briefly describe the </a:t>
              </a:r>
              <a:r>
                <a:rPr lang="en-GB" sz="1400" b="1" dirty="0"/>
                <a:t>CONTEXT</a:t>
              </a:r>
              <a:r>
                <a:rPr lang="en-GB" sz="1400" dirty="0"/>
                <a:t> and setting of the case study. Outline the focus of the report: </a:t>
              </a:r>
              <a:r>
                <a:rPr lang="en-GB" sz="1400" b="1" dirty="0"/>
                <a:t>WORKFORCE, SERVICE DELIVERY, PATIENT/SERVICE USER, COMMUNITY </a:t>
              </a:r>
              <a:r>
                <a:rPr lang="en-GB" sz="1400" dirty="0"/>
                <a:t>impacts.</a:t>
              </a:r>
            </a:p>
          </p:txBody>
        </p:sp>
        <p:sp>
          <p:nvSpPr>
            <p:cNvPr id="20" name="Rectangle 19">
              <a:extLst>
                <a:ext uri="{FF2B5EF4-FFF2-40B4-BE49-F238E27FC236}">
                  <a16:creationId xmlns:a16="http://schemas.microsoft.com/office/drawing/2014/main" id="{F66A03E1-7843-52B7-2CE5-1B3A895A946A}"/>
                </a:ext>
              </a:extLst>
            </p:cNvPr>
            <p:cNvSpPr/>
            <p:nvPr/>
          </p:nvSpPr>
          <p:spPr>
            <a:xfrm>
              <a:off x="10320576" y="989784"/>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sp>
          <p:nvSpPr>
            <p:cNvPr id="22" name="TextBox 21">
              <a:extLst>
                <a:ext uri="{FF2B5EF4-FFF2-40B4-BE49-F238E27FC236}">
                  <a16:creationId xmlns:a16="http://schemas.microsoft.com/office/drawing/2014/main" id="{E0708B79-5AA7-4400-EA86-DFA7F2961647}"/>
                </a:ext>
              </a:extLst>
            </p:cNvPr>
            <p:cNvSpPr txBox="1"/>
            <p:nvPr/>
          </p:nvSpPr>
          <p:spPr>
            <a:xfrm>
              <a:off x="1871424" y="1721979"/>
              <a:ext cx="8449152" cy="684000"/>
            </a:xfrm>
            <a:prstGeom prst="rect">
              <a:avLst/>
            </a:prstGeom>
            <a:noFill/>
            <a:ln>
              <a:solidFill>
                <a:srgbClr val="C00000"/>
              </a:solidFill>
            </a:ln>
          </p:spPr>
          <p:txBody>
            <a:bodyPr wrap="square">
              <a:spAutoFit/>
            </a:bodyPr>
            <a:lstStyle/>
            <a:p>
              <a:r>
                <a:rPr lang="en-GB" sz="1400" dirty="0"/>
                <a:t>provide an in-depth description of the case study site or health system where the innovation was introduced. Discuss specific health </a:t>
              </a:r>
              <a:r>
                <a:rPr lang="en-GB" sz="1400" b="1" dirty="0"/>
                <a:t>CHALLENGES</a:t>
              </a:r>
              <a:r>
                <a:rPr lang="en-GB" sz="1400" dirty="0"/>
                <a:t> the innovation aims to address. Outline the </a:t>
              </a:r>
              <a:r>
                <a:rPr lang="en-GB" sz="1400" b="1" dirty="0"/>
                <a:t>TIMELINE</a:t>
              </a:r>
              <a:r>
                <a:rPr lang="en-GB" sz="1400" dirty="0"/>
                <a:t> of the digital innovation’s implementation and the key </a:t>
              </a:r>
              <a:r>
                <a:rPr lang="en-GB" sz="1400" b="1" dirty="0"/>
                <a:t>STAKEHOLDERS</a:t>
              </a:r>
              <a:r>
                <a:rPr lang="en-GB" sz="1400" dirty="0"/>
                <a:t> involved.</a:t>
              </a:r>
            </a:p>
          </p:txBody>
        </p:sp>
        <p:sp>
          <p:nvSpPr>
            <p:cNvPr id="23" name="Rectangle 22">
              <a:extLst>
                <a:ext uri="{FF2B5EF4-FFF2-40B4-BE49-F238E27FC236}">
                  <a16:creationId xmlns:a16="http://schemas.microsoft.com/office/drawing/2014/main" id="{AE176CF1-92A7-96DD-2BCF-5C96B9804867}"/>
                </a:ext>
              </a:extLst>
            </p:cNvPr>
            <p:cNvSpPr/>
            <p:nvPr/>
          </p:nvSpPr>
          <p:spPr>
            <a:xfrm>
              <a:off x="10320576" y="1713764"/>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300-350 words</a:t>
              </a:r>
            </a:p>
          </p:txBody>
        </p:sp>
        <p:sp>
          <p:nvSpPr>
            <p:cNvPr id="25" name="TextBox 24">
              <a:extLst>
                <a:ext uri="{FF2B5EF4-FFF2-40B4-BE49-F238E27FC236}">
                  <a16:creationId xmlns:a16="http://schemas.microsoft.com/office/drawing/2014/main" id="{E176EA90-E088-8284-2BC9-4BC34F013C84}"/>
                </a:ext>
              </a:extLst>
            </p:cNvPr>
            <p:cNvSpPr txBox="1"/>
            <p:nvPr/>
          </p:nvSpPr>
          <p:spPr>
            <a:xfrm>
              <a:off x="1871424" y="2443634"/>
              <a:ext cx="8449152" cy="684000"/>
            </a:xfrm>
            <a:prstGeom prst="rect">
              <a:avLst/>
            </a:prstGeom>
            <a:noFill/>
            <a:ln>
              <a:solidFill>
                <a:srgbClr val="C00000"/>
              </a:solidFill>
            </a:ln>
          </p:spPr>
          <p:txBody>
            <a:bodyPr wrap="square">
              <a:spAutoFit/>
            </a:bodyPr>
            <a:lstStyle/>
            <a:p>
              <a:pPr algn="just"/>
              <a:r>
                <a:rPr lang="en-GB" sz="1400" dirty="0"/>
                <a:t>use the case study to critically analyse changes in </a:t>
              </a:r>
              <a:r>
                <a:rPr lang="en-GB" sz="1400" b="1" dirty="0"/>
                <a:t>JOB ROLES </a:t>
              </a:r>
              <a:r>
                <a:rPr lang="en-GB" sz="1400" dirty="0"/>
                <a:t>and </a:t>
              </a:r>
              <a:r>
                <a:rPr lang="en-GB" sz="1400" b="1" dirty="0"/>
                <a:t>ROLE COMPETENCY</a:t>
              </a:r>
              <a:r>
                <a:rPr lang="en-GB" sz="1400" dirty="0"/>
                <a:t>. Discuss how the workforce responded to the innovation using </a:t>
              </a:r>
              <a:r>
                <a:rPr lang="en-GB" sz="1400" b="1" dirty="0"/>
                <a:t>SPECIFIC EXAMPLES </a:t>
              </a:r>
              <a:r>
                <a:rPr lang="en-GB" sz="1400" dirty="0"/>
                <a:t>from the case study (training, resistance, adoption). Specify both </a:t>
              </a:r>
              <a:r>
                <a:rPr lang="en-GB" sz="1400" b="1" dirty="0"/>
                <a:t>POSITIVE</a:t>
              </a:r>
              <a:r>
                <a:rPr lang="en-GB" sz="1400" dirty="0"/>
                <a:t> and </a:t>
              </a:r>
              <a:r>
                <a:rPr lang="en-GB" sz="1400" b="1" dirty="0"/>
                <a:t>NEGATIVE OUTCOMES </a:t>
              </a:r>
              <a:r>
                <a:rPr lang="en-GB" sz="1400" dirty="0"/>
                <a:t>in the real-world setting.</a:t>
              </a:r>
            </a:p>
          </p:txBody>
        </p:sp>
        <p:sp>
          <p:nvSpPr>
            <p:cNvPr id="26" name="Rectangle 25">
              <a:extLst>
                <a:ext uri="{FF2B5EF4-FFF2-40B4-BE49-F238E27FC236}">
                  <a16:creationId xmlns:a16="http://schemas.microsoft.com/office/drawing/2014/main" id="{EEBA249D-F895-9A2F-2ED1-42262449D814}"/>
                </a:ext>
              </a:extLst>
            </p:cNvPr>
            <p:cNvSpPr/>
            <p:nvPr/>
          </p:nvSpPr>
          <p:spPr>
            <a:xfrm>
              <a:off x="10320576" y="2449622"/>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8" name="TextBox 27">
              <a:extLst>
                <a:ext uri="{FF2B5EF4-FFF2-40B4-BE49-F238E27FC236}">
                  <a16:creationId xmlns:a16="http://schemas.microsoft.com/office/drawing/2014/main" id="{6818F7DA-63FB-FC34-1043-28AEB11BB9CF}"/>
                </a:ext>
              </a:extLst>
            </p:cNvPr>
            <p:cNvSpPr txBox="1"/>
            <p:nvPr/>
          </p:nvSpPr>
          <p:spPr>
            <a:xfrm>
              <a:off x="1871424" y="3172460"/>
              <a:ext cx="8449152" cy="684000"/>
            </a:xfrm>
            <a:prstGeom prst="rect">
              <a:avLst/>
            </a:prstGeom>
            <a:noFill/>
            <a:ln>
              <a:solidFill>
                <a:srgbClr val="C00000"/>
              </a:solidFill>
            </a:ln>
          </p:spPr>
          <p:txBody>
            <a:bodyPr wrap="square">
              <a:spAutoFit/>
            </a:bodyPr>
            <a:lstStyle/>
            <a:p>
              <a:pPr algn="just"/>
              <a:r>
                <a:rPr lang="en-GB" sz="1400" dirty="0"/>
                <a:t>how the innovation affected </a:t>
              </a:r>
              <a:r>
                <a:rPr lang="en-GB" sz="1400" b="1" dirty="0"/>
                <a:t>DAILY OPERATIONS </a:t>
              </a:r>
              <a:r>
                <a:rPr lang="en-GB" sz="1400" dirty="0"/>
                <a:t>and </a:t>
              </a:r>
              <a:r>
                <a:rPr lang="en-GB" sz="1400" b="1" dirty="0"/>
                <a:t>SERVICE DELIVERY </a:t>
              </a:r>
              <a:r>
                <a:rPr lang="en-GB" sz="1400" dirty="0"/>
                <a:t>in the case study. Focus on how workflow, patient management or care coordination changed. Use </a:t>
              </a:r>
              <a:r>
                <a:rPr lang="en-GB" sz="1400" b="1" dirty="0"/>
                <a:t>DATA</a:t>
              </a:r>
              <a:r>
                <a:rPr lang="en-GB" sz="1400" dirty="0"/>
                <a:t> or </a:t>
              </a:r>
              <a:r>
                <a:rPr lang="en-GB" sz="1400" b="1" dirty="0"/>
                <a:t>INTERVIEWS</a:t>
              </a:r>
              <a:r>
                <a:rPr lang="en-GB" sz="1400" dirty="0"/>
                <a:t> (if available) from the case study to support critical insights about </a:t>
              </a:r>
              <a:r>
                <a:rPr lang="en-GB" sz="1400" b="1" dirty="0"/>
                <a:t>SERVICE QUALITY IMPROVEMENTS </a:t>
              </a:r>
              <a:r>
                <a:rPr lang="en-GB" sz="1400" dirty="0"/>
                <a:t>or </a:t>
              </a:r>
              <a:r>
                <a:rPr lang="en-GB" sz="1400" b="1" dirty="0"/>
                <a:t>CHALLENGES</a:t>
              </a:r>
              <a:r>
                <a:rPr lang="en-GB" sz="1400" dirty="0"/>
                <a:t>.</a:t>
              </a:r>
            </a:p>
          </p:txBody>
        </p:sp>
        <p:sp>
          <p:nvSpPr>
            <p:cNvPr id="29" name="Rectangle 28">
              <a:extLst>
                <a:ext uri="{FF2B5EF4-FFF2-40B4-BE49-F238E27FC236}">
                  <a16:creationId xmlns:a16="http://schemas.microsoft.com/office/drawing/2014/main" id="{15730841-F20A-6773-4A8A-8007D7C6A195}"/>
                </a:ext>
              </a:extLst>
            </p:cNvPr>
            <p:cNvSpPr/>
            <p:nvPr/>
          </p:nvSpPr>
          <p:spPr>
            <a:xfrm>
              <a:off x="10320576" y="3172460"/>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30" name="Rectangle 29">
              <a:extLst>
                <a:ext uri="{FF2B5EF4-FFF2-40B4-BE49-F238E27FC236}">
                  <a16:creationId xmlns:a16="http://schemas.microsoft.com/office/drawing/2014/main" id="{1FC43E8A-1038-9491-1F56-B901F4B0CC02}"/>
                </a:ext>
              </a:extLst>
            </p:cNvPr>
            <p:cNvSpPr/>
            <p:nvPr/>
          </p:nvSpPr>
          <p:spPr>
            <a:xfrm>
              <a:off x="10332768" y="3901166"/>
              <a:ext cx="1836000" cy="720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31" name="Rectangle 30">
              <a:extLst>
                <a:ext uri="{FF2B5EF4-FFF2-40B4-BE49-F238E27FC236}">
                  <a16:creationId xmlns:a16="http://schemas.microsoft.com/office/drawing/2014/main" id="{35C01DBB-06FD-CD6F-AA0B-DBBABDF9EB8D}"/>
                </a:ext>
              </a:extLst>
            </p:cNvPr>
            <p:cNvSpPr/>
            <p:nvPr/>
          </p:nvSpPr>
          <p:spPr>
            <a:xfrm>
              <a:off x="10320576" y="4666904"/>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33" name="TextBox 32">
              <a:extLst>
                <a:ext uri="{FF2B5EF4-FFF2-40B4-BE49-F238E27FC236}">
                  <a16:creationId xmlns:a16="http://schemas.microsoft.com/office/drawing/2014/main" id="{B7B89F60-69E3-26E8-1AAF-40E69C94B12B}"/>
                </a:ext>
              </a:extLst>
            </p:cNvPr>
            <p:cNvSpPr txBox="1"/>
            <p:nvPr/>
          </p:nvSpPr>
          <p:spPr>
            <a:xfrm>
              <a:off x="1871424" y="3905747"/>
              <a:ext cx="8449152" cy="720000"/>
            </a:xfrm>
            <a:prstGeom prst="rect">
              <a:avLst/>
            </a:prstGeom>
            <a:noFill/>
            <a:ln>
              <a:solidFill>
                <a:srgbClr val="C00000"/>
              </a:solidFill>
            </a:ln>
          </p:spPr>
          <p:txBody>
            <a:bodyPr wrap="square">
              <a:spAutoFit/>
            </a:bodyPr>
            <a:lstStyle/>
            <a:p>
              <a:pPr algn="just"/>
              <a:r>
                <a:rPr lang="en-GB" sz="1400" dirty="0"/>
                <a:t>reflect on how patients or service users in the case study experienced the digital innovation. Explore whether improved patient outcomes, satisfaction, or engagement using patient feedback (if available). Address any challenge faced by patients (digital literacy, access, barriers) and whether these were resolved.</a:t>
              </a:r>
            </a:p>
          </p:txBody>
        </p:sp>
        <p:sp>
          <p:nvSpPr>
            <p:cNvPr id="35" name="TextBox 34">
              <a:extLst>
                <a:ext uri="{FF2B5EF4-FFF2-40B4-BE49-F238E27FC236}">
                  <a16:creationId xmlns:a16="http://schemas.microsoft.com/office/drawing/2014/main" id="{E1D0F866-A37F-0BCA-C27B-D4480D18A2B8}"/>
                </a:ext>
              </a:extLst>
            </p:cNvPr>
            <p:cNvSpPr txBox="1"/>
            <p:nvPr/>
          </p:nvSpPr>
          <p:spPr>
            <a:xfrm>
              <a:off x="1842476" y="4662842"/>
              <a:ext cx="8478099" cy="684000"/>
            </a:xfrm>
            <a:prstGeom prst="rect">
              <a:avLst/>
            </a:prstGeom>
            <a:noFill/>
            <a:ln>
              <a:solidFill>
                <a:srgbClr val="C00000"/>
              </a:solidFill>
            </a:ln>
          </p:spPr>
          <p:txBody>
            <a:bodyPr wrap="square">
              <a:spAutoFit/>
            </a:bodyPr>
            <a:lstStyle/>
            <a:p>
              <a:r>
                <a:rPr lang="en-GB" sz="1400" dirty="0"/>
                <a:t>consider hot the digital innovation influenced the community in the case study location. Evaluate how the innovation affected </a:t>
              </a:r>
              <a:r>
                <a:rPr lang="en-GB" sz="1400" b="1" dirty="0"/>
                <a:t>ACCESS TO CARE </a:t>
              </a:r>
              <a:r>
                <a:rPr lang="en-GB" sz="1400" dirty="0"/>
                <a:t>and highlight both </a:t>
              </a:r>
              <a:r>
                <a:rPr lang="en-GB" sz="1400" b="1" dirty="0"/>
                <a:t>POSITIVE</a:t>
              </a:r>
              <a:r>
                <a:rPr lang="en-GB" sz="1400" dirty="0"/>
                <a:t> (better access to services) and </a:t>
              </a:r>
              <a:r>
                <a:rPr lang="en-GB" sz="1400" b="1" dirty="0"/>
                <a:t>NEGATIVE</a:t>
              </a:r>
              <a:r>
                <a:rPr lang="en-GB" sz="1400" dirty="0"/>
                <a:t> (increased family burden) impacts on the community.</a:t>
              </a:r>
            </a:p>
          </p:txBody>
        </p:sp>
        <p:sp>
          <p:nvSpPr>
            <p:cNvPr id="37" name="TextBox 36">
              <a:extLst>
                <a:ext uri="{FF2B5EF4-FFF2-40B4-BE49-F238E27FC236}">
                  <a16:creationId xmlns:a16="http://schemas.microsoft.com/office/drawing/2014/main" id="{FA4876D5-7C31-6FE6-B2FA-82E14E59FAFE}"/>
                </a:ext>
              </a:extLst>
            </p:cNvPr>
            <p:cNvSpPr txBox="1"/>
            <p:nvPr/>
          </p:nvSpPr>
          <p:spPr>
            <a:xfrm>
              <a:off x="1879052" y="5383937"/>
              <a:ext cx="8449151" cy="684000"/>
            </a:xfrm>
            <a:prstGeom prst="rect">
              <a:avLst/>
            </a:prstGeom>
            <a:noFill/>
            <a:ln>
              <a:solidFill>
                <a:srgbClr val="C00000"/>
              </a:solidFill>
            </a:ln>
          </p:spPr>
          <p:txBody>
            <a:bodyPr wrap="square">
              <a:spAutoFit/>
            </a:bodyPr>
            <a:lstStyle/>
            <a:p>
              <a:pPr algn="just"/>
              <a:r>
                <a:rPr lang="en-GB" sz="1400" dirty="0"/>
                <a:t>summarise the key outcomes from the case study and how they reflect the trends in digital health innovations. Provide final reflections on the potential for scaling the innovation beyond the case study setting. Offer </a:t>
              </a:r>
              <a:r>
                <a:rPr lang="en-GB" sz="1400" b="1" dirty="0"/>
                <a:t>RECOMMENDATIONS</a:t>
              </a:r>
              <a:r>
                <a:rPr lang="en-GB" sz="1400" dirty="0"/>
                <a:t> for future implementations. </a:t>
              </a:r>
            </a:p>
          </p:txBody>
        </p:sp>
        <p:sp>
          <p:nvSpPr>
            <p:cNvPr id="38" name="Rectangle 37">
              <a:extLst>
                <a:ext uri="{FF2B5EF4-FFF2-40B4-BE49-F238E27FC236}">
                  <a16:creationId xmlns:a16="http://schemas.microsoft.com/office/drawing/2014/main" id="{CEDCFDCC-08EA-F92B-7E0C-66133554D82D}"/>
                </a:ext>
              </a:extLst>
            </p:cNvPr>
            <p:cNvSpPr/>
            <p:nvPr/>
          </p:nvSpPr>
          <p:spPr>
            <a:xfrm>
              <a:off x="10332768" y="5395157"/>
              <a:ext cx="1836000" cy="684000"/>
            </a:xfrm>
            <a:prstGeom prst="rect">
              <a:avLst/>
            </a:prstGeom>
            <a:solidFill>
              <a:schemeClr val="accent2">
                <a:lumMod val="20000"/>
                <a:lumOff val="80000"/>
              </a:schemeClr>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grpSp>
      <p:sp>
        <p:nvSpPr>
          <p:cNvPr id="8" name="Date Placeholder 7">
            <a:extLst>
              <a:ext uri="{FF2B5EF4-FFF2-40B4-BE49-F238E27FC236}">
                <a16:creationId xmlns:a16="http://schemas.microsoft.com/office/drawing/2014/main" id="{C34D5E03-A1E3-E9DA-9F4C-F2D404F0ECAD}"/>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3700850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FC2F344-AD13-9208-561B-45876A50E1D7}"/>
              </a:ext>
            </a:extLst>
          </p:cNvPr>
          <p:cNvSpPr>
            <a:spLocks noGrp="1"/>
          </p:cNvSpPr>
          <p:nvPr>
            <p:ph type="ftr" sz="quarter" idx="11"/>
          </p:nvPr>
        </p:nvSpPr>
        <p:spPr/>
        <p:txBody>
          <a:bodyPr/>
          <a:lstStyle/>
          <a:p>
            <a:r>
              <a:rPr lang="en-GB"/>
              <a:t>Dr Simona Ferraraccio</a:t>
            </a:r>
          </a:p>
        </p:txBody>
      </p:sp>
      <p:sp>
        <p:nvSpPr>
          <p:cNvPr id="3" name="Slide Number Placeholder 2">
            <a:extLst>
              <a:ext uri="{FF2B5EF4-FFF2-40B4-BE49-F238E27FC236}">
                <a16:creationId xmlns:a16="http://schemas.microsoft.com/office/drawing/2014/main" id="{DE607824-E1F6-A7B8-DF31-A6988F711FC5}"/>
              </a:ext>
            </a:extLst>
          </p:cNvPr>
          <p:cNvSpPr>
            <a:spLocks noGrp="1"/>
          </p:cNvSpPr>
          <p:nvPr>
            <p:ph type="sldNum" sz="quarter" idx="12"/>
          </p:nvPr>
        </p:nvSpPr>
        <p:spPr/>
        <p:txBody>
          <a:bodyPr/>
          <a:lstStyle/>
          <a:p>
            <a:fld id="{C3B155C5-38DF-4DF6-8508-FE114DF186AB}" type="slidenum">
              <a:rPr lang="en-GB" smtClean="0"/>
              <a:t>24</a:t>
            </a:fld>
            <a:endParaRPr lang="en-GB"/>
          </a:p>
        </p:txBody>
      </p:sp>
      <p:grpSp>
        <p:nvGrpSpPr>
          <p:cNvPr id="38" name="Group 37">
            <a:extLst>
              <a:ext uri="{FF2B5EF4-FFF2-40B4-BE49-F238E27FC236}">
                <a16:creationId xmlns:a16="http://schemas.microsoft.com/office/drawing/2014/main" id="{AA7B6F1F-4748-2F84-B472-E43BBE6E4342}"/>
              </a:ext>
            </a:extLst>
          </p:cNvPr>
          <p:cNvGrpSpPr/>
          <p:nvPr/>
        </p:nvGrpSpPr>
        <p:grpSpPr>
          <a:xfrm>
            <a:off x="-85064" y="56718"/>
            <a:ext cx="12277064" cy="6254087"/>
            <a:chOff x="-85064" y="56718"/>
            <a:chExt cx="12277064" cy="6254087"/>
          </a:xfrm>
        </p:grpSpPr>
        <p:sp>
          <p:nvSpPr>
            <p:cNvPr id="6" name="Rectangle 5">
              <a:extLst>
                <a:ext uri="{FF2B5EF4-FFF2-40B4-BE49-F238E27FC236}">
                  <a16:creationId xmlns:a16="http://schemas.microsoft.com/office/drawing/2014/main" id="{2F40E2EA-72F4-E74D-047B-8AA9FC2ACF4D}"/>
                </a:ext>
              </a:extLst>
            </p:cNvPr>
            <p:cNvSpPr/>
            <p:nvPr/>
          </p:nvSpPr>
          <p:spPr>
            <a:xfrm>
              <a:off x="538144" y="117387"/>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CHRONOLOGICAL AND EVALUATIVE APPROACH</a:t>
              </a:r>
            </a:p>
          </p:txBody>
        </p:sp>
        <p:pic>
          <p:nvPicPr>
            <p:cNvPr id="7" name="Graphic 6" descr="Badge outline">
              <a:extLst>
                <a:ext uri="{FF2B5EF4-FFF2-40B4-BE49-F238E27FC236}">
                  <a16:creationId xmlns:a16="http://schemas.microsoft.com/office/drawing/2014/main" id="{32E6E6AD-17AF-1C86-5D68-B0C46AFB8BB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064" y="85339"/>
              <a:ext cx="914400" cy="914400"/>
            </a:xfrm>
            <a:prstGeom prst="rect">
              <a:avLst/>
            </a:prstGeom>
          </p:spPr>
        </p:pic>
        <p:sp>
          <p:nvSpPr>
            <p:cNvPr id="8" name="TextBox 7">
              <a:extLst>
                <a:ext uri="{FF2B5EF4-FFF2-40B4-BE49-F238E27FC236}">
                  <a16:creationId xmlns:a16="http://schemas.microsoft.com/office/drawing/2014/main" id="{9EE661A2-06EF-20F3-CE85-A92B026583B2}"/>
                </a:ext>
              </a:extLst>
            </p:cNvPr>
            <p:cNvSpPr txBox="1"/>
            <p:nvPr/>
          </p:nvSpPr>
          <p:spPr>
            <a:xfrm>
              <a:off x="2696553" y="56718"/>
              <a:ext cx="9495447" cy="923330"/>
            </a:xfrm>
            <a:prstGeom prst="rect">
              <a:avLst/>
            </a:prstGeom>
            <a:noFill/>
          </p:spPr>
          <p:txBody>
            <a:bodyPr wrap="square" rtlCol="0">
              <a:spAutoFit/>
            </a:bodyPr>
            <a:lstStyle/>
            <a:p>
              <a:pPr algn="just"/>
              <a:r>
                <a:rPr lang="en-GB" dirty="0"/>
                <a:t>This structure organises the report by tracing the journey of the digital innovation’s implementation from its development and introduction to its broader effects, followed by a critical evaluation of its impact in the four key areas. </a:t>
              </a:r>
            </a:p>
          </p:txBody>
        </p:sp>
        <p:sp>
          <p:nvSpPr>
            <p:cNvPr id="9" name="Rectangle 8">
              <a:extLst>
                <a:ext uri="{FF2B5EF4-FFF2-40B4-BE49-F238E27FC236}">
                  <a16:creationId xmlns:a16="http://schemas.microsoft.com/office/drawing/2014/main" id="{C470A4B1-4D18-AF78-9775-4DDCD8F1AB77}"/>
                </a:ext>
              </a:extLst>
            </p:cNvPr>
            <p:cNvSpPr/>
            <p:nvPr/>
          </p:nvSpPr>
          <p:spPr>
            <a:xfrm>
              <a:off x="35424" y="1001976"/>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INTRODUCTION</a:t>
              </a:r>
            </a:p>
          </p:txBody>
        </p:sp>
        <p:sp>
          <p:nvSpPr>
            <p:cNvPr id="10" name="Rectangle 9">
              <a:extLst>
                <a:ext uri="{FF2B5EF4-FFF2-40B4-BE49-F238E27FC236}">
                  <a16:creationId xmlns:a16="http://schemas.microsoft.com/office/drawing/2014/main" id="{4145F4A9-1739-9360-3B32-55E0447CBA84}"/>
                </a:ext>
              </a:extLst>
            </p:cNvPr>
            <p:cNvSpPr/>
            <p:nvPr/>
          </p:nvSpPr>
          <p:spPr>
            <a:xfrm>
              <a:off x="35424" y="1735015"/>
              <a:ext cx="1836000" cy="936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Development and implementation of the DIGITAL INNOVATION</a:t>
              </a:r>
            </a:p>
          </p:txBody>
        </p:sp>
        <p:sp>
          <p:nvSpPr>
            <p:cNvPr id="11" name="Rectangle 10">
              <a:extLst>
                <a:ext uri="{FF2B5EF4-FFF2-40B4-BE49-F238E27FC236}">
                  <a16:creationId xmlns:a16="http://schemas.microsoft.com/office/drawing/2014/main" id="{2FE69847-CEA9-0C1D-869D-972EDC445F5E}"/>
                </a:ext>
              </a:extLst>
            </p:cNvPr>
            <p:cNvSpPr/>
            <p:nvPr/>
          </p:nvSpPr>
          <p:spPr>
            <a:xfrm>
              <a:off x="35424" y="2704826"/>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WORKFORCE IMPLICATION</a:t>
              </a:r>
            </a:p>
          </p:txBody>
        </p:sp>
        <p:sp>
          <p:nvSpPr>
            <p:cNvPr id="12" name="Rectangle 11">
              <a:extLst>
                <a:ext uri="{FF2B5EF4-FFF2-40B4-BE49-F238E27FC236}">
                  <a16:creationId xmlns:a16="http://schemas.microsoft.com/office/drawing/2014/main" id="{E85927DC-0186-A943-12B6-1D71125C3C44}"/>
                </a:ext>
              </a:extLst>
            </p:cNvPr>
            <p:cNvSpPr/>
            <p:nvPr/>
          </p:nvSpPr>
          <p:spPr>
            <a:xfrm>
              <a:off x="35424" y="3440684"/>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CHANGES IN SERVICE DELIVERY</a:t>
              </a:r>
            </a:p>
          </p:txBody>
        </p:sp>
        <p:sp>
          <p:nvSpPr>
            <p:cNvPr id="13" name="Rectangle 12">
              <a:extLst>
                <a:ext uri="{FF2B5EF4-FFF2-40B4-BE49-F238E27FC236}">
                  <a16:creationId xmlns:a16="http://schemas.microsoft.com/office/drawing/2014/main" id="{519D72EE-CDC5-4153-DA24-7A8801D97110}"/>
                </a:ext>
              </a:extLst>
            </p:cNvPr>
            <p:cNvSpPr/>
            <p:nvPr/>
          </p:nvSpPr>
          <p:spPr>
            <a:xfrm>
              <a:off x="35424" y="4168960"/>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PATIENT/SERVICE EXPERIENCES</a:t>
              </a:r>
            </a:p>
          </p:txBody>
        </p:sp>
        <p:sp>
          <p:nvSpPr>
            <p:cNvPr id="14" name="Rectangle 13">
              <a:extLst>
                <a:ext uri="{FF2B5EF4-FFF2-40B4-BE49-F238E27FC236}">
                  <a16:creationId xmlns:a16="http://schemas.microsoft.com/office/drawing/2014/main" id="{13A36329-CC57-A615-3FDB-9CF17E0CFB92}"/>
                </a:ext>
              </a:extLst>
            </p:cNvPr>
            <p:cNvSpPr/>
            <p:nvPr/>
          </p:nvSpPr>
          <p:spPr>
            <a:xfrm>
              <a:off x="35424" y="4897542"/>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EVALUATION OF COMMUNITY</a:t>
              </a:r>
            </a:p>
          </p:txBody>
        </p:sp>
        <p:sp>
          <p:nvSpPr>
            <p:cNvPr id="16" name="Rectangle 15">
              <a:extLst>
                <a:ext uri="{FF2B5EF4-FFF2-40B4-BE49-F238E27FC236}">
                  <a16:creationId xmlns:a16="http://schemas.microsoft.com/office/drawing/2014/main" id="{43A91C0F-86DD-7058-1888-C9EFBF395FF9}"/>
                </a:ext>
              </a:extLst>
            </p:cNvPr>
            <p:cNvSpPr/>
            <p:nvPr/>
          </p:nvSpPr>
          <p:spPr>
            <a:xfrm>
              <a:off x="10320576" y="1001976"/>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sp>
          <p:nvSpPr>
            <p:cNvPr id="17" name="Rectangle 16">
              <a:extLst>
                <a:ext uri="{FF2B5EF4-FFF2-40B4-BE49-F238E27FC236}">
                  <a16:creationId xmlns:a16="http://schemas.microsoft.com/office/drawing/2014/main" id="{C501CD29-F0F8-0A8F-2557-29A8EA34DDF2}"/>
                </a:ext>
              </a:extLst>
            </p:cNvPr>
            <p:cNvSpPr/>
            <p:nvPr/>
          </p:nvSpPr>
          <p:spPr>
            <a:xfrm>
              <a:off x="10320576" y="1835684"/>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300-350 words</a:t>
              </a:r>
            </a:p>
          </p:txBody>
        </p:sp>
        <p:sp>
          <p:nvSpPr>
            <p:cNvPr id="18" name="Rectangle 17">
              <a:extLst>
                <a:ext uri="{FF2B5EF4-FFF2-40B4-BE49-F238E27FC236}">
                  <a16:creationId xmlns:a16="http://schemas.microsoft.com/office/drawing/2014/main" id="{338E3DDA-7678-B39D-E961-BF430353FEC7}"/>
                </a:ext>
              </a:extLst>
            </p:cNvPr>
            <p:cNvSpPr/>
            <p:nvPr/>
          </p:nvSpPr>
          <p:spPr>
            <a:xfrm>
              <a:off x="10320576" y="2705654"/>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9" name="Rectangle 18">
              <a:extLst>
                <a:ext uri="{FF2B5EF4-FFF2-40B4-BE49-F238E27FC236}">
                  <a16:creationId xmlns:a16="http://schemas.microsoft.com/office/drawing/2014/main" id="{C85EC933-EF48-9BF9-6A53-0B326EC197EA}"/>
                </a:ext>
              </a:extLst>
            </p:cNvPr>
            <p:cNvSpPr/>
            <p:nvPr/>
          </p:nvSpPr>
          <p:spPr>
            <a:xfrm>
              <a:off x="10320576" y="3440684"/>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0" name="Rectangle 19">
              <a:extLst>
                <a:ext uri="{FF2B5EF4-FFF2-40B4-BE49-F238E27FC236}">
                  <a16:creationId xmlns:a16="http://schemas.microsoft.com/office/drawing/2014/main" id="{D2F11B69-EFEF-B5D4-132C-920DDB2F492B}"/>
                </a:ext>
              </a:extLst>
            </p:cNvPr>
            <p:cNvSpPr/>
            <p:nvPr/>
          </p:nvSpPr>
          <p:spPr>
            <a:xfrm>
              <a:off x="10320576" y="4169390"/>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1" name="Rectangle 20">
              <a:extLst>
                <a:ext uri="{FF2B5EF4-FFF2-40B4-BE49-F238E27FC236}">
                  <a16:creationId xmlns:a16="http://schemas.microsoft.com/office/drawing/2014/main" id="{536B7EF1-4FE3-58BB-7B01-3BADDA505A50}"/>
                </a:ext>
              </a:extLst>
            </p:cNvPr>
            <p:cNvSpPr/>
            <p:nvPr/>
          </p:nvSpPr>
          <p:spPr>
            <a:xfrm>
              <a:off x="10320576" y="4898552"/>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2" name="Rectangle 21">
              <a:extLst>
                <a:ext uri="{FF2B5EF4-FFF2-40B4-BE49-F238E27FC236}">
                  <a16:creationId xmlns:a16="http://schemas.microsoft.com/office/drawing/2014/main" id="{E9794643-2C9E-3269-24AC-F124102E527C}"/>
                </a:ext>
              </a:extLst>
            </p:cNvPr>
            <p:cNvSpPr/>
            <p:nvPr/>
          </p:nvSpPr>
          <p:spPr>
            <a:xfrm>
              <a:off x="10320576" y="5626805"/>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sp>
          <p:nvSpPr>
            <p:cNvPr id="25" name="TextBox 24">
              <a:extLst>
                <a:ext uri="{FF2B5EF4-FFF2-40B4-BE49-F238E27FC236}">
                  <a16:creationId xmlns:a16="http://schemas.microsoft.com/office/drawing/2014/main" id="{D8A0300C-B57C-3C1A-81F4-65E5F6F4AD65}"/>
                </a:ext>
              </a:extLst>
            </p:cNvPr>
            <p:cNvSpPr txBox="1"/>
            <p:nvPr/>
          </p:nvSpPr>
          <p:spPr>
            <a:xfrm>
              <a:off x="1871424" y="999028"/>
              <a:ext cx="8449152" cy="684000"/>
            </a:xfrm>
            <a:prstGeom prst="rect">
              <a:avLst/>
            </a:prstGeom>
            <a:noFill/>
            <a:ln>
              <a:solidFill>
                <a:schemeClr val="accent6">
                  <a:lumMod val="50000"/>
                </a:schemeClr>
              </a:solidFill>
            </a:ln>
          </p:spPr>
          <p:txBody>
            <a:bodyPr wrap="square">
              <a:spAutoFit/>
            </a:bodyPr>
            <a:lstStyle/>
            <a:p>
              <a:r>
                <a:rPr lang="en-GB" sz="1400" dirty="0"/>
                <a:t>introduce the chosen digital innovation and the context of its implementation in health and social care within the UK. Outline the areas of focus: </a:t>
              </a:r>
              <a:r>
                <a:rPr lang="en-GB" sz="1400" b="1" dirty="0"/>
                <a:t>WORKFORCE</a:t>
              </a:r>
              <a:r>
                <a:rPr lang="en-GB" sz="1400" dirty="0"/>
                <a:t>, </a:t>
              </a:r>
              <a:r>
                <a:rPr lang="en-GB" sz="1400" b="1" dirty="0"/>
                <a:t>SERVICE DELIVERY, PATIENT/SERVICE USER</a:t>
              </a:r>
              <a:r>
                <a:rPr lang="en-GB" sz="1400" dirty="0"/>
                <a:t>, and </a:t>
              </a:r>
              <a:r>
                <a:rPr lang="en-GB" sz="1400" b="1" dirty="0"/>
                <a:t>COMMUNITY</a:t>
              </a:r>
              <a:r>
                <a:rPr lang="en-GB" sz="1400" dirty="0"/>
                <a:t>. Provide a </a:t>
              </a:r>
              <a:r>
                <a:rPr lang="en-GB" sz="1400" b="1" dirty="0"/>
                <a:t>ROADMAP</a:t>
              </a:r>
              <a:r>
                <a:rPr lang="en-GB" sz="1400" dirty="0"/>
                <a:t> of the report’s structure. </a:t>
              </a:r>
            </a:p>
          </p:txBody>
        </p:sp>
        <p:sp>
          <p:nvSpPr>
            <p:cNvPr id="15" name="Rectangle 14">
              <a:extLst>
                <a:ext uri="{FF2B5EF4-FFF2-40B4-BE49-F238E27FC236}">
                  <a16:creationId xmlns:a16="http://schemas.microsoft.com/office/drawing/2014/main" id="{98669747-39A3-0626-7184-60E10FA7C51C}"/>
                </a:ext>
              </a:extLst>
            </p:cNvPr>
            <p:cNvSpPr/>
            <p:nvPr/>
          </p:nvSpPr>
          <p:spPr>
            <a:xfrm>
              <a:off x="35424" y="5626700"/>
              <a:ext cx="1836000" cy="684000"/>
            </a:xfrm>
            <a:prstGeom prst="rect">
              <a:avLst/>
            </a:prstGeom>
            <a:solidFill>
              <a:schemeClr val="accent6">
                <a:lumMod val="20000"/>
                <a:lumOff val="80000"/>
              </a:schemeClr>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CONCLUSION</a:t>
              </a:r>
            </a:p>
          </p:txBody>
        </p:sp>
        <p:sp>
          <p:nvSpPr>
            <p:cNvPr id="27" name="TextBox 26">
              <a:extLst>
                <a:ext uri="{FF2B5EF4-FFF2-40B4-BE49-F238E27FC236}">
                  <a16:creationId xmlns:a16="http://schemas.microsoft.com/office/drawing/2014/main" id="{9E246C9D-10FC-6B75-395F-969E097CBB7F}"/>
                </a:ext>
              </a:extLst>
            </p:cNvPr>
            <p:cNvSpPr txBox="1"/>
            <p:nvPr/>
          </p:nvSpPr>
          <p:spPr>
            <a:xfrm>
              <a:off x="1871424" y="1835686"/>
              <a:ext cx="8461344" cy="684000"/>
            </a:xfrm>
            <a:prstGeom prst="rect">
              <a:avLst/>
            </a:prstGeom>
            <a:noFill/>
            <a:ln>
              <a:solidFill>
                <a:schemeClr val="accent6">
                  <a:lumMod val="50000"/>
                </a:schemeClr>
              </a:solidFill>
            </a:ln>
          </p:spPr>
          <p:txBody>
            <a:bodyPr wrap="square">
              <a:spAutoFit/>
            </a:bodyPr>
            <a:lstStyle/>
            <a:p>
              <a:pPr algn="just"/>
              <a:r>
                <a:rPr lang="en-GB" sz="1400" dirty="0"/>
                <a:t>discuss the innovation’s creation and the healthcare challenges it was designed to address. Outline the process of its introduction into healthcare settings, including </a:t>
              </a:r>
              <a:r>
                <a:rPr lang="en-GB" sz="1400" b="1" dirty="0"/>
                <a:t>KEY MILESTONES, STAKEHOLDERS </a:t>
              </a:r>
              <a:r>
                <a:rPr lang="en-GB" sz="1400" dirty="0"/>
                <a:t>involved, and the </a:t>
              </a:r>
              <a:r>
                <a:rPr lang="en-GB" sz="1400" b="1" dirty="0"/>
                <a:t>STRATEGIES</a:t>
              </a:r>
              <a:r>
                <a:rPr lang="en-GB" sz="1400" dirty="0"/>
                <a:t> used for implementation. Explain the adoption timeline and any pilot projects. </a:t>
              </a:r>
            </a:p>
          </p:txBody>
        </p:sp>
        <p:sp>
          <p:nvSpPr>
            <p:cNvPr id="29" name="TextBox 28">
              <a:extLst>
                <a:ext uri="{FF2B5EF4-FFF2-40B4-BE49-F238E27FC236}">
                  <a16:creationId xmlns:a16="http://schemas.microsoft.com/office/drawing/2014/main" id="{DD2696C9-833C-4119-4117-E26FCBB5E46A}"/>
                </a:ext>
              </a:extLst>
            </p:cNvPr>
            <p:cNvSpPr txBox="1"/>
            <p:nvPr/>
          </p:nvSpPr>
          <p:spPr>
            <a:xfrm>
              <a:off x="1871424" y="2697328"/>
              <a:ext cx="8449152" cy="684000"/>
            </a:xfrm>
            <a:prstGeom prst="rect">
              <a:avLst/>
            </a:prstGeom>
            <a:noFill/>
            <a:ln>
              <a:solidFill>
                <a:schemeClr val="accent6">
                  <a:lumMod val="50000"/>
                </a:schemeClr>
              </a:solidFill>
            </a:ln>
          </p:spPr>
          <p:txBody>
            <a:bodyPr wrap="square">
              <a:spAutoFit/>
            </a:bodyPr>
            <a:lstStyle/>
            <a:p>
              <a:pPr algn="just"/>
              <a:r>
                <a:rPr lang="en-GB" sz="1400" dirty="0"/>
                <a:t>discuss immediate and longer-term effects of the innovation on staff. Explore changes in WORKFORCE STRUCTURE, SKILLS required, and professional development. Evaluate staff RESPONSE to the innovation (acceptance, resistance, adaptability). Compare POSITIVE and NEGATIVE outcomes.</a:t>
              </a:r>
            </a:p>
          </p:txBody>
        </p:sp>
        <p:sp>
          <p:nvSpPr>
            <p:cNvPr id="31" name="TextBox 30">
              <a:extLst>
                <a:ext uri="{FF2B5EF4-FFF2-40B4-BE49-F238E27FC236}">
                  <a16:creationId xmlns:a16="http://schemas.microsoft.com/office/drawing/2014/main" id="{CAAC9A06-DA11-7AD7-77A9-FBD340332C8C}"/>
                </a:ext>
              </a:extLst>
            </p:cNvPr>
            <p:cNvSpPr txBox="1"/>
            <p:nvPr/>
          </p:nvSpPr>
          <p:spPr>
            <a:xfrm>
              <a:off x="1871424" y="3436285"/>
              <a:ext cx="8449152" cy="684000"/>
            </a:xfrm>
            <a:prstGeom prst="rect">
              <a:avLst/>
            </a:prstGeom>
            <a:noFill/>
            <a:ln>
              <a:solidFill>
                <a:schemeClr val="accent6">
                  <a:lumMod val="50000"/>
                </a:schemeClr>
              </a:solidFill>
            </a:ln>
          </p:spPr>
          <p:txBody>
            <a:bodyPr wrap="square">
              <a:spAutoFit/>
            </a:bodyPr>
            <a:lstStyle/>
            <a:p>
              <a:r>
                <a:rPr lang="en-GB" sz="1400" dirty="0"/>
                <a:t>how the implementation of the innovation affected the delivery of healthcare services. Consider how patient flow, care pathways, and operational processes were altered. Highlight </a:t>
              </a:r>
              <a:r>
                <a:rPr lang="en-GB" sz="1400" b="1" dirty="0"/>
                <a:t>IMPROVEMENTS</a:t>
              </a:r>
              <a:r>
                <a:rPr lang="en-GB" sz="1400" dirty="0"/>
                <a:t> (reduced wait time, improved access to care) and </a:t>
              </a:r>
              <a:r>
                <a:rPr lang="en-GB" sz="1400" b="1" dirty="0"/>
                <a:t>CHALLENGES</a:t>
              </a:r>
              <a:r>
                <a:rPr lang="en-GB" sz="1400" dirty="0"/>
                <a:t> (disruption of care routines or integration of difficulties).</a:t>
              </a:r>
            </a:p>
          </p:txBody>
        </p:sp>
        <p:sp>
          <p:nvSpPr>
            <p:cNvPr id="33" name="TextBox 32">
              <a:extLst>
                <a:ext uri="{FF2B5EF4-FFF2-40B4-BE49-F238E27FC236}">
                  <a16:creationId xmlns:a16="http://schemas.microsoft.com/office/drawing/2014/main" id="{ACA0E9DE-FD72-A3BA-B624-D8D5033FE5A8}"/>
                </a:ext>
              </a:extLst>
            </p:cNvPr>
            <p:cNvSpPr txBox="1"/>
            <p:nvPr/>
          </p:nvSpPr>
          <p:spPr>
            <a:xfrm>
              <a:off x="1859232" y="4168989"/>
              <a:ext cx="8461344" cy="684000"/>
            </a:xfrm>
            <a:prstGeom prst="rect">
              <a:avLst/>
            </a:prstGeom>
            <a:noFill/>
            <a:ln>
              <a:solidFill>
                <a:schemeClr val="accent6">
                  <a:lumMod val="50000"/>
                </a:schemeClr>
              </a:solidFill>
            </a:ln>
          </p:spPr>
          <p:txBody>
            <a:bodyPr wrap="square">
              <a:spAutoFit/>
            </a:bodyPr>
            <a:lstStyle/>
            <a:p>
              <a:pPr algn="just"/>
              <a:r>
                <a:rPr lang="en-GB" sz="1400" dirty="0"/>
                <a:t>critically evaluate the impact of the innovation on patients’ or service users’ experiences of care. Assess how it affects </a:t>
              </a:r>
              <a:r>
                <a:rPr lang="en-GB" sz="1400" b="1" dirty="0"/>
                <a:t>PATIENT ENGAGEMENT, EMPOWERMENT, </a:t>
              </a:r>
              <a:r>
                <a:rPr lang="en-GB" sz="1400" dirty="0"/>
                <a:t>and</a:t>
              </a:r>
              <a:r>
                <a:rPr lang="en-GB" sz="1400" b="1" dirty="0"/>
                <a:t> SATISFACTION</a:t>
              </a:r>
              <a:r>
                <a:rPr lang="en-GB" sz="1400" dirty="0"/>
                <a:t>, and any issues related to </a:t>
              </a:r>
              <a:r>
                <a:rPr lang="en-GB" sz="1400" b="1" dirty="0"/>
                <a:t>DIGITAL LITERACY or ACCESS</a:t>
              </a:r>
              <a:r>
                <a:rPr lang="en-GB" sz="1400" dirty="0"/>
                <a:t>. Compare the </a:t>
              </a:r>
              <a:r>
                <a:rPr lang="en-GB" sz="1400" b="1" dirty="0"/>
                <a:t>BENEFITS</a:t>
              </a:r>
              <a:r>
                <a:rPr lang="en-GB" sz="1400" dirty="0"/>
                <a:t> (patient autonomy) and potential drawbacks (digital divide)</a:t>
              </a:r>
            </a:p>
          </p:txBody>
        </p:sp>
        <p:sp>
          <p:nvSpPr>
            <p:cNvPr id="35" name="TextBox 34">
              <a:extLst>
                <a:ext uri="{FF2B5EF4-FFF2-40B4-BE49-F238E27FC236}">
                  <a16:creationId xmlns:a16="http://schemas.microsoft.com/office/drawing/2014/main" id="{B13CCE33-B2D7-1E34-2F36-7A7931C5F5A6}"/>
                </a:ext>
              </a:extLst>
            </p:cNvPr>
            <p:cNvSpPr txBox="1"/>
            <p:nvPr/>
          </p:nvSpPr>
          <p:spPr>
            <a:xfrm>
              <a:off x="1859232" y="4894896"/>
              <a:ext cx="8461344" cy="684000"/>
            </a:xfrm>
            <a:prstGeom prst="rect">
              <a:avLst/>
            </a:prstGeom>
            <a:noFill/>
            <a:ln>
              <a:solidFill>
                <a:schemeClr val="accent6">
                  <a:lumMod val="50000"/>
                </a:schemeClr>
              </a:solidFill>
            </a:ln>
          </p:spPr>
          <p:txBody>
            <a:bodyPr wrap="square">
              <a:spAutoFit/>
            </a:bodyPr>
            <a:lstStyle/>
            <a:p>
              <a:pPr algn="just"/>
              <a:r>
                <a:rPr lang="en-GB" sz="1400" dirty="0"/>
                <a:t>discuss social implications of the innovation on the community. Explore its impact on </a:t>
              </a:r>
              <a:r>
                <a:rPr lang="en-GB" sz="1400" b="1" dirty="0"/>
                <a:t>PUBLIC HEALTH </a:t>
              </a:r>
              <a:r>
                <a:rPr lang="en-GB" sz="1400" dirty="0"/>
                <a:t>outcomes, family dynamics, access to care, especially in remote or underserved areas. Evaluate potential INEQUALITIES in ACCESS and USE and the effect on specific group with limited technological skills.</a:t>
              </a:r>
            </a:p>
          </p:txBody>
        </p:sp>
        <p:sp>
          <p:nvSpPr>
            <p:cNvPr id="37" name="TextBox 36">
              <a:extLst>
                <a:ext uri="{FF2B5EF4-FFF2-40B4-BE49-F238E27FC236}">
                  <a16:creationId xmlns:a16="http://schemas.microsoft.com/office/drawing/2014/main" id="{14A63C9D-F62D-3E70-0479-520C0E7C8ADD}"/>
                </a:ext>
              </a:extLst>
            </p:cNvPr>
            <p:cNvSpPr txBox="1"/>
            <p:nvPr/>
          </p:nvSpPr>
          <p:spPr>
            <a:xfrm>
              <a:off x="1859232" y="5700816"/>
              <a:ext cx="8473536" cy="523220"/>
            </a:xfrm>
            <a:prstGeom prst="rect">
              <a:avLst/>
            </a:prstGeom>
            <a:noFill/>
            <a:ln>
              <a:solidFill>
                <a:schemeClr val="accent6">
                  <a:lumMod val="50000"/>
                </a:schemeClr>
              </a:solidFill>
            </a:ln>
          </p:spPr>
          <p:txBody>
            <a:bodyPr wrap="square">
              <a:spAutoFit/>
            </a:bodyPr>
            <a:lstStyle/>
            <a:p>
              <a:pPr algn="just"/>
              <a:r>
                <a:rPr lang="en-GB" sz="1400" dirty="0"/>
                <a:t>summarise key findings across workforce, service delivery, patient/service user, and community dimensions. Reflect on the overall success of the innovation.</a:t>
              </a:r>
            </a:p>
          </p:txBody>
        </p:sp>
      </p:grpSp>
      <p:sp>
        <p:nvSpPr>
          <p:cNvPr id="4" name="Date Placeholder 3">
            <a:extLst>
              <a:ext uri="{FF2B5EF4-FFF2-40B4-BE49-F238E27FC236}">
                <a16:creationId xmlns:a16="http://schemas.microsoft.com/office/drawing/2014/main" id="{C6A6F5DD-F05D-10E9-4172-3867FA434728}"/>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1655864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C8E4055-FA33-8DF0-7BA9-F91D37ABB2FD}"/>
              </a:ext>
            </a:extLst>
          </p:cNvPr>
          <p:cNvSpPr>
            <a:spLocks noGrp="1"/>
          </p:cNvSpPr>
          <p:nvPr>
            <p:ph type="ftr" sz="quarter" idx="11"/>
          </p:nvPr>
        </p:nvSpPr>
        <p:spPr>
          <a:xfrm>
            <a:off x="4047456" y="6550095"/>
            <a:ext cx="4114800" cy="365125"/>
          </a:xfrm>
        </p:spPr>
        <p:txBody>
          <a:bodyPr/>
          <a:lstStyle/>
          <a:p>
            <a:r>
              <a:rPr lang="en-GB"/>
              <a:t>Dr Simona Ferraraccio</a:t>
            </a:r>
          </a:p>
        </p:txBody>
      </p:sp>
      <p:sp>
        <p:nvSpPr>
          <p:cNvPr id="3" name="Slide Number Placeholder 2">
            <a:extLst>
              <a:ext uri="{FF2B5EF4-FFF2-40B4-BE49-F238E27FC236}">
                <a16:creationId xmlns:a16="http://schemas.microsoft.com/office/drawing/2014/main" id="{D75ED9A2-2933-E188-1F9A-11B227814082}"/>
              </a:ext>
            </a:extLst>
          </p:cNvPr>
          <p:cNvSpPr>
            <a:spLocks noGrp="1"/>
          </p:cNvSpPr>
          <p:nvPr>
            <p:ph type="sldNum" sz="quarter" idx="12"/>
          </p:nvPr>
        </p:nvSpPr>
        <p:spPr/>
        <p:txBody>
          <a:bodyPr/>
          <a:lstStyle/>
          <a:p>
            <a:fld id="{C3B155C5-38DF-4DF6-8508-FE114DF186AB}" type="slidenum">
              <a:rPr lang="en-GB" smtClean="0"/>
              <a:t>25</a:t>
            </a:fld>
            <a:endParaRPr lang="en-GB"/>
          </a:p>
        </p:txBody>
      </p:sp>
      <p:sp>
        <p:nvSpPr>
          <p:cNvPr id="4" name="Rectangle 3">
            <a:extLst>
              <a:ext uri="{FF2B5EF4-FFF2-40B4-BE49-F238E27FC236}">
                <a16:creationId xmlns:a16="http://schemas.microsoft.com/office/drawing/2014/main" id="{550D4092-0697-13D1-B542-817B8D9BC54B}"/>
              </a:ext>
            </a:extLst>
          </p:cNvPr>
          <p:cNvSpPr/>
          <p:nvPr/>
        </p:nvSpPr>
        <p:spPr>
          <a:xfrm>
            <a:off x="616412" y="39155"/>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PROBLEM-SOLUTION-OUTCOME APPROACH</a:t>
            </a:r>
          </a:p>
        </p:txBody>
      </p:sp>
      <p:pic>
        <p:nvPicPr>
          <p:cNvPr id="5" name="Graphic 4" descr="Badge 3 outline">
            <a:extLst>
              <a:ext uri="{FF2B5EF4-FFF2-40B4-BE49-F238E27FC236}">
                <a16:creationId xmlns:a16="http://schemas.microsoft.com/office/drawing/2014/main" id="{BA64FC7F-975A-1B3B-E18B-F9770A3D1A1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4431" y="-5849"/>
            <a:ext cx="914400" cy="914400"/>
          </a:xfrm>
          <a:prstGeom prst="rect">
            <a:avLst/>
          </a:prstGeom>
        </p:spPr>
      </p:pic>
      <p:sp>
        <p:nvSpPr>
          <p:cNvPr id="7" name="Rectangle 6">
            <a:extLst>
              <a:ext uri="{FF2B5EF4-FFF2-40B4-BE49-F238E27FC236}">
                <a16:creationId xmlns:a16="http://schemas.microsoft.com/office/drawing/2014/main" id="{D87DF302-DDAF-0936-F52D-2FBC128CFD1E}"/>
              </a:ext>
            </a:extLst>
          </p:cNvPr>
          <p:cNvSpPr/>
          <p:nvPr/>
        </p:nvSpPr>
        <p:spPr>
          <a:xfrm>
            <a:off x="35424" y="880056"/>
            <a:ext cx="1836000" cy="540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INTRODUCTION</a:t>
            </a:r>
          </a:p>
        </p:txBody>
      </p:sp>
      <p:sp>
        <p:nvSpPr>
          <p:cNvPr id="8" name="Rectangle 7">
            <a:extLst>
              <a:ext uri="{FF2B5EF4-FFF2-40B4-BE49-F238E27FC236}">
                <a16:creationId xmlns:a16="http://schemas.microsoft.com/office/drawing/2014/main" id="{14C9E775-BDB3-D326-8514-BAD31FF425EC}"/>
              </a:ext>
            </a:extLst>
          </p:cNvPr>
          <p:cNvSpPr/>
          <p:nvPr/>
        </p:nvSpPr>
        <p:spPr>
          <a:xfrm>
            <a:off x="35424" y="1467205"/>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The HEALTHCARE PROBLEM</a:t>
            </a:r>
          </a:p>
        </p:txBody>
      </p:sp>
      <p:sp>
        <p:nvSpPr>
          <p:cNvPr id="9" name="Rectangle 8">
            <a:extLst>
              <a:ext uri="{FF2B5EF4-FFF2-40B4-BE49-F238E27FC236}">
                <a16:creationId xmlns:a16="http://schemas.microsoft.com/office/drawing/2014/main" id="{355094FE-C5CA-7002-6924-35A966B12FB9}"/>
              </a:ext>
            </a:extLst>
          </p:cNvPr>
          <p:cNvSpPr/>
          <p:nvPr/>
        </p:nvSpPr>
        <p:spPr>
          <a:xfrm>
            <a:off x="35424" y="2195171"/>
            <a:ext cx="1836000" cy="720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The DIGITAL INNOVATION AS A SOLUTION</a:t>
            </a:r>
          </a:p>
        </p:txBody>
      </p:sp>
      <p:sp>
        <p:nvSpPr>
          <p:cNvPr id="10" name="Rectangle 9">
            <a:extLst>
              <a:ext uri="{FF2B5EF4-FFF2-40B4-BE49-F238E27FC236}">
                <a16:creationId xmlns:a16="http://schemas.microsoft.com/office/drawing/2014/main" id="{63299F68-B289-4771-298E-3AC017538B66}"/>
              </a:ext>
            </a:extLst>
          </p:cNvPr>
          <p:cNvSpPr/>
          <p:nvPr/>
        </p:nvSpPr>
        <p:spPr>
          <a:xfrm>
            <a:off x="35424" y="2959137"/>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WORKFORCE OUTCOMES</a:t>
            </a:r>
          </a:p>
        </p:txBody>
      </p:sp>
      <p:sp>
        <p:nvSpPr>
          <p:cNvPr id="11" name="Rectangle 10">
            <a:extLst>
              <a:ext uri="{FF2B5EF4-FFF2-40B4-BE49-F238E27FC236}">
                <a16:creationId xmlns:a16="http://schemas.microsoft.com/office/drawing/2014/main" id="{96CA246F-5BC4-FDB0-1D8C-70C9C57B064D}"/>
              </a:ext>
            </a:extLst>
          </p:cNvPr>
          <p:cNvSpPr/>
          <p:nvPr/>
        </p:nvSpPr>
        <p:spPr>
          <a:xfrm>
            <a:off x="35424" y="3693652"/>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PATIENT/SERVICE EXPERIENCES</a:t>
            </a:r>
          </a:p>
        </p:txBody>
      </p:sp>
      <p:sp>
        <p:nvSpPr>
          <p:cNvPr id="12" name="Rectangle 11">
            <a:extLst>
              <a:ext uri="{FF2B5EF4-FFF2-40B4-BE49-F238E27FC236}">
                <a16:creationId xmlns:a16="http://schemas.microsoft.com/office/drawing/2014/main" id="{8DE7626C-8485-771E-3EC1-8457EBA978C4}"/>
              </a:ext>
            </a:extLst>
          </p:cNvPr>
          <p:cNvSpPr/>
          <p:nvPr/>
        </p:nvSpPr>
        <p:spPr>
          <a:xfrm>
            <a:off x="29904" y="4423882"/>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SERVICE DELIVERY OUTCOMES</a:t>
            </a:r>
          </a:p>
        </p:txBody>
      </p:sp>
      <p:sp>
        <p:nvSpPr>
          <p:cNvPr id="13" name="Rectangle 12">
            <a:extLst>
              <a:ext uri="{FF2B5EF4-FFF2-40B4-BE49-F238E27FC236}">
                <a16:creationId xmlns:a16="http://schemas.microsoft.com/office/drawing/2014/main" id="{75EE721F-FD05-A748-0794-3A0D5878B2E3}"/>
              </a:ext>
            </a:extLst>
          </p:cNvPr>
          <p:cNvSpPr/>
          <p:nvPr/>
        </p:nvSpPr>
        <p:spPr>
          <a:xfrm>
            <a:off x="10343808" y="862735"/>
            <a:ext cx="1836000" cy="540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200-250 words</a:t>
            </a:r>
          </a:p>
        </p:txBody>
      </p:sp>
      <p:sp>
        <p:nvSpPr>
          <p:cNvPr id="14" name="Rectangle 13">
            <a:extLst>
              <a:ext uri="{FF2B5EF4-FFF2-40B4-BE49-F238E27FC236}">
                <a16:creationId xmlns:a16="http://schemas.microsoft.com/office/drawing/2014/main" id="{47AFF731-BD16-25F8-2FBD-7E3EBB398DAA}"/>
              </a:ext>
            </a:extLst>
          </p:cNvPr>
          <p:cNvSpPr/>
          <p:nvPr/>
        </p:nvSpPr>
        <p:spPr>
          <a:xfrm>
            <a:off x="10356000" y="1481016"/>
            <a:ext cx="1836000" cy="612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350-4000 words</a:t>
            </a:r>
          </a:p>
        </p:txBody>
      </p:sp>
      <p:sp>
        <p:nvSpPr>
          <p:cNvPr id="15" name="Rectangle 14">
            <a:extLst>
              <a:ext uri="{FF2B5EF4-FFF2-40B4-BE49-F238E27FC236}">
                <a16:creationId xmlns:a16="http://schemas.microsoft.com/office/drawing/2014/main" id="{2D0FC696-CD67-179A-DDD1-7CAA44213186}"/>
              </a:ext>
            </a:extLst>
          </p:cNvPr>
          <p:cNvSpPr/>
          <p:nvPr/>
        </p:nvSpPr>
        <p:spPr>
          <a:xfrm>
            <a:off x="10338288" y="2207363"/>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6" name="Rectangle 15">
            <a:extLst>
              <a:ext uri="{FF2B5EF4-FFF2-40B4-BE49-F238E27FC236}">
                <a16:creationId xmlns:a16="http://schemas.microsoft.com/office/drawing/2014/main" id="{D6C8A8C9-E4C4-ED45-365F-775A57BDB35B}"/>
              </a:ext>
            </a:extLst>
          </p:cNvPr>
          <p:cNvSpPr/>
          <p:nvPr/>
        </p:nvSpPr>
        <p:spPr>
          <a:xfrm>
            <a:off x="10320576" y="2962074"/>
            <a:ext cx="1872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7" name="Rectangle 16">
            <a:extLst>
              <a:ext uri="{FF2B5EF4-FFF2-40B4-BE49-F238E27FC236}">
                <a16:creationId xmlns:a16="http://schemas.microsoft.com/office/drawing/2014/main" id="{8E42D372-CEE9-0D5F-9064-EFE127341828}"/>
              </a:ext>
            </a:extLst>
          </p:cNvPr>
          <p:cNvSpPr/>
          <p:nvPr/>
        </p:nvSpPr>
        <p:spPr>
          <a:xfrm>
            <a:off x="10344960" y="3693652"/>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8" name="Rectangle 17">
            <a:extLst>
              <a:ext uri="{FF2B5EF4-FFF2-40B4-BE49-F238E27FC236}">
                <a16:creationId xmlns:a16="http://schemas.microsoft.com/office/drawing/2014/main" id="{DA544F4C-190F-2A00-461D-F5971EC546DF}"/>
              </a:ext>
            </a:extLst>
          </p:cNvPr>
          <p:cNvSpPr/>
          <p:nvPr/>
        </p:nvSpPr>
        <p:spPr>
          <a:xfrm>
            <a:off x="10339440" y="4435389"/>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9" name="Rectangle 18">
            <a:extLst>
              <a:ext uri="{FF2B5EF4-FFF2-40B4-BE49-F238E27FC236}">
                <a16:creationId xmlns:a16="http://schemas.microsoft.com/office/drawing/2014/main" id="{B8AEC816-C7E7-F0DB-4828-C04439D017EF}"/>
              </a:ext>
            </a:extLst>
          </p:cNvPr>
          <p:cNvSpPr/>
          <p:nvPr/>
        </p:nvSpPr>
        <p:spPr>
          <a:xfrm>
            <a:off x="10344960" y="5174631"/>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0" name="Rectangle 19">
            <a:extLst>
              <a:ext uri="{FF2B5EF4-FFF2-40B4-BE49-F238E27FC236}">
                <a16:creationId xmlns:a16="http://schemas.microsoft.com/office/drawing/2014/main" id="{B60107D7-2800-9ABC-3CD0-D9A322AE7A32}"/>
              </a:ext>
            </a:extLst>
          </p:cNvPr>
          <p:cNvSpPr/>
          <p:nvPr/>
        </p:nvSpPr>
        <p:spPr>
          <a:xfrm>
            <a:off x="35424" y="5161129"/>
            <a:ext cx="1836000" cy="720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COMMUNITY/</a:t>
            </a:r>
          </a:p>
          <a:p>
            <a:pPr algn="ctr"/>
            <a:r>
              <a:rPr lang="en-GB" sz="1600" b="1" dirty="0">
                <a:solidFill>
                  <a:schemeClr val="tx1">
                    <a:lumMod val="95000"/>
                    <a:lumOff val="5000"/>
                  </a:schemeClr>
                </a:solidFill>
              </a:rPr>
              <a:t>PUBLIC HEALTH OUTCOMES </a:t>
            </a:r>
          </a:p>
        </p:txBody>
      </p:sp>
      <p:sp>
        <p:nvSpPr>
          <p:cNvPr id="21" name="TextBox 20">
            <a:extLst>
              <a:ext uri="{FF2B5EF4-FFF2-40B4-BE49-F238E27FC236}">
                <a16:creationId xmlns:a16="http://schemas.microsoft.com/office/drawing/2014/main" id="{E8837E13-042B-2E6E-3AAD-92352E2A31A1}"/>
              </a:ext>
            </a:extLst>
          </p:cNvPr>
          <p:cNvSpPr txBox="1"/>
          <p:nvPr/>
        </p:nvSpPr>
        <p:spPr>
          <a:xfrm>
            <a:off x="1871424" y="880056"/>
            <a:ext cx="8449152" cy="523220"/>
          </a:xfrm>
          <a:prstGeom prst="rect">
            <a:avLst/>
          </a:prstGeom>
          <a:noFill/>
          <a:ln>
            <a:solidFill>
              <a:schemeClr val="accent4">
                <a:lumMod val="50000"/>
              </a:schemeClr>
            </a:solidFill>
          </a:ln>
        </p:spPr>
        <p:txBody>
          <a:bodyPr wrap="square" rtlCol="0">
            <a:spAutoFit/>
          </a:bodyPr>
          <a:lstStyle/>
          <a:p>
            <a:pPr algn="just"/>
            <a:r>
              <a:rPr lang="en-GB" sz="1400" dirty="0"/>
              <a:t>Briefly describe the problem or healthcare challenge the innovation was designed to solve, inefficiency, patient access, care coordination. Overview of the key areas of evaluation.</a:t>
            </a:r>
          </a:p>
        </p:txBody>
      </p:sp>
      <p:sp>
        <p:nvSpPr>
          <p:cNvPr id="22" name="TextBox 21">
            <a:extLst>
              <a:ext uri="{FF2B5EF4-FFF2-40B4-BE49-F238E27FC236}">
                <a16:creationId xmlns:a16="http://schemas.microsoft.com/office/drawing/2014/main" id="{B2611E80-00C9-53A1-1A92-2CFDAF3C848C}"/>
              </a:ext>
            </a:extLst>
          </p:cNvPr>
          <p:cNvSpPr txBox="1"/>
          <p:nvPr/>
        </p:nvSpPr>
        <p:spPr>
          <a:xfrm>
            <a:off x="1871425" y="1463104"/>
            <a:ext cx="8484576" cy="648000"/>
          </a:xfrm>
          <a:prstGeom prst="rect">
            <a:avLst/>
          </a:prstGeom>
          <a:noFill/>
          <a:ln>
            <a:solidFill>
              <a:schemeClr val="accent4">
                <a:lumMod val="50000"/>
              </a:schemeClr>
            </a:solidFill>
          </a:ln>
        </p:spPr>
        <p:txBody>
          <a:bodyPr wrap="square" rtlCol="0">
            <a:spAutoFit/>
          </a:bodyPr>
          <a:lstStyle/>
          <a:p>
            <a:pPr algn="just"/>
            <a:r>
              <a:rPr lang="en-GB" sz="1400" dirty="0"/>
              <a:t>Outline specific health and social care problems that the innovation aimed to address. Provide data or background context about the problem, how it affected patients, workforce, community or service delivery. Why this problems is critical to solve and how it impacted the quality of care</a:t>
            </a:r>
          </a:p>
        </p:txBody>
      </p:sp>
      <p:sp>
        <p:nvSpPr>
          <p:cNvPr id="24" name="TextBox 23">
            <a:extLst>
              <a:ext uri="{FF2B5EF4-FFF2-40B4-BE49-F238E27FC236}">
                <a16:creationId xmlns:a16="http://schemas.microsoft.com/office/drawing/2014/main" id="{2E8F21B8-897A-9688-F01F-BAA1387AF9A7}"/>
              </a:ext>
            </a:extLst>
          </p:cNvPr>
          <p:cNvSpPr txBox="1"/>
          <p:nvPr/>
        </p:nvSpPr>
        <p:spPr>
          <a:xfrm>
            <a:off x="1853712" y="2179047"/>
            <a:ext cx="8484576" cy="720000"/>
          </a:xfrm>
          <a:prstGeom prst="rect">
            <a:avLst/>
          </a:prstGeom>
          <a:noFill/>
          <a:ln>
            <a:solidFill>
              <a:schemeClr val="accent4">
                <a:lumMod val="50000"/>
              </a:schemeClr>
            </a:solidFill>
          </a:ln>
        </p:spPr>
        <p:txBody>
          <a:bodyPr wrap="square">
            <a:spAutoFit/>
          </a:bodyPr>
          <a:lstStyle/>
          <a:p>
            <a:pPr algn="just"/>
            <a:r>
              <a:rPr lang="en-GB" sz="1400" dirty="0"/>
              <a:t>Introduce the innovation in detail, explaining its key features and how it was intended to address the identified healthcare problem. Discuss the implementation process and strategies used to introduce the innovation (funding, pilot programs, stakeholder involvement).</a:t>
            </a:r>
          </a:p>
        </p:txBody>
      </p:sp>
      <p:sp>
        <p:nvSpPr>
          <p:cNvPr id="26" name="TextBox 25">
            <a:extLst>
              <a:ext uri="{FF2B5EF4-FFF2-40B4-BE49-F238E27FC236}">
                <a16:creationId xmlns:a16="http://schemas.microsoft.com/office/drawing/2014/main" id="{C5363D03-C257-41B1-0FDF-85D33E1A445F}"/>
              </a:ext>
            </a:extLst>
          </p:cNvPr>
          <p:cNvSpPr txBox="1"/>
          <p:nvPr/>
        </p:nvSpPr>
        <p:spPr>
          <a:xfrm>
            <a:off x="1865904" y="2961105"/>
            <a:ext cx="8449152" cy="684000"/>
          </a:xfrm>
          <a:prstGeom prst="rect">
            <a:avLst/>
          </a:prstGeom>
          <a:noFill/>
          <a:ln>
            <a:solidFill>
              <a:schemeClr val="accent4">
                <a:lumMod val="50000"/>
              </a:schemeClr>
            </a:solidFill>
          </a:ln>
        </p:spPr>
        <p:txBody>
          <a:bodyPr wrap="square">
            <a:spAutoFit/>
          </a:bodyPr>
          <a:lstStyle/>
          <a:p>
            <a:pPr algn="just"/>
            <a:r>
              <a:rPr lang="en-GB" sz="1400" dirty="0"/>
              <a:t>evaluate how the innovation solved or impacted the workforce-related challenges, such as staff workload, competency requirements, or job roles. Compare PRE-INNOVATION and POST-INNOVATION situation for the workforce, focusing on both BENEFITS and DRAWBACKS. </a:t>
            </a:r>
          </a:p>
        </p:txBody>
      </p:sp>
      <p:sp>
        <p:nvSpPr>
          <p:cNvPr id="28" name="TextBox 27">
            <a:extLst>
              <a:ext uri="{FF2B5EF4-FFF2-40B4-BE49-F238E27FC236}">
                <a16:creationId xmlns:a16="http://schemas.microsoft.com/office/drawing/2014/main" id="{09E7BC2C-D531-550F-59AE-5202D133AC29}"/>
              </a:ext>
            </a:extLst>
          </p:cNvPr>
          <p:cNvSpPr txBox="1"/>
          <p:nvPr/>
        </p:nvSpPr>
        <p:spPr>
          <a:xfrm>
            <a:off x="1853712" y="3677959"/>
            <a:ext cx="8502288" cy="684000"/>
          </a:xfrm>
          <a:prstGeom prst="rect">
            <a:avLst/>
          </a:prstGeom>
          <a:noFill/>
          <a:ln>
            <a:solidFill>
              <a:schemeClr val="accent4">
                <a:lumMod val="50000"/>
              </a:schemeClr>
            </a:solidFill>
          </a:ln>
        </p:spPr>
        <p:txBody>
          <a:bodyPr wrap="square">
            <a:spAutoFit/>
          </a:bodyPr>
          <a:lstStyle/>
          <a:p>
            <a:r>
              <a:rPr lang="en-GB" sz="1400" dirty="0"/>
              <a:t>assess how the innovation affected patients/service users, experiences and satisfaction with care. Compare their perceptions of care before and after the implementation, engagement, empowerment, or digital literacy challenges. Consider POSITIVE and NEGATIVE outcomes.</a:t>
            </a:r>
          </a:p>
        </p:txBody>
      </p:sp>
      <p:sp>
        <p:nvSpPr>
          <p:cNvPr id="30" name="TextBox 29">
            <a:extLst>
              <a:ext uri="{FF2B5EF4-FFF2-40B4-BE49-F238E27FC236}">
                <a16:creationId xmlns:a16="http://schemas.microsoft.com/office/drawing/2014/main" id="{1D54DB21-A35D-509E-2AA2-74D5B305FCD3}"/>
              </a:ext>
            </a:extLst>
          </p:cNvPr>
          <p:cNvSpPr txBox="1"/>
          <p:nvPr/>
        </p:nvSpPr>
        <p:spPr>
          <a:xfrm>
            <a:off x="1865904" y="4416384"/>
            <a:ext cx="8472384" cy="684000"/>
          </a:xfrm>
          <a:prstGeom prst="rect">
            <a:avLst/>
          </a:prstGeom>
          <a:noFill/>
          <a:ln>
            <a:solidFill>
              <a:schemeClr val="accent4">
                <a:lumMod val="50000"/>
              </a:schemeClr>
            </a:solidFill>
          </a:ln>
        </p:spPr>
        <p:txBody>
          <a:bodyPr wrap="square">
            <a:spAutoFit/>
          </a:bodyPr>
          <a:lstStyle/>
          <a:p>
            <a:pPr algn="just"/>
            <a:r>
              <a:rPr lang="en-GB" sz="1400" dirty="0"/>
              <a:t>how the solution addresses service inefficiencies/improved care paths. Discuss service improvements (faster diagnosis, improved access), areas where the innovation failed to deliver as expected. Address NEGATIVE effects like operational disruptions during implementation. </a:t>
            </a:r>
          </a:p>
        </p:txBody>
      </p:sp>
      <p:sp>
        <p:nvSpPr>
          <p:cNvPr id="32" name="TextBox 31">
            <a:extLst>
              <a:ext uri="{FF2B5EF4-FFF2-40B4-BE49-F238E27FC236}">
                <a16:creationId xmlns:a16="http://schemas.microsoft.com/office/drawing/2014/main" id="{F04FA22B-8103-8FAA-DC78-71A3B92139E9}"/>
              </a:ext>
            </a:extLst>
          </p:cNvPr>
          <p:cNvSpPr txBox="1"/>
          <p:nvPr/>
        </p:nvSpPr>
        <p:spPr>
          <a:xfrm>
            <a:off x="1871424" y="5170313"/>
            <a:ext cx="8484576" cy="684000"/>
          </a:xfrm>
          <a:prstGeom prst="rect">
            <a:avLst/>
          </a:prstGeom>
          <a:noFill/>
          <a:ln>
            <a:solidFill>
              <a:schemeClr val="accent4">
                <a:lumMod val="50000"/>
              </a:schemeClr>
            </a:solidFill>
          </a:ln>
        </p:spPr>
        <p:txBody>
          <a:bodyPr wrap="square">
            <a:spAutoFit/>
          </a:bodyPr>
          <a:lstStyle/>
          <a:p>
            <a:pPr algn="just"/>
            <a:r>
              <a:rPr lang="en-GB" sz="1400" dirty="0"/>
              <a:t>explore the innovation’s impact on the community, including changes in public health outcomes, community access to services. Discuss how the solution addressed the community’s needs and address positive and negative outcomes (digital exclusion). </a:t>
            </a:r>
          </a:p>
        </p:txBody>
      </p:sp>
      <p:sp>
        <p:nvSpPr>
          <p:cNvPr id="34" name="TextBox 33">
            <a:extLst>
              <a:ext uri="{FF2B5EF4-FFF2-40B4-BE49-F238E27FC236}">
                <a16:creationId xmlns:a16="http://schemas.microsoft.com/office/drawing/2014/main" id="{50D286C7-A6A0-B614-6581-81E12642312F}"/>
              </a:ext>
            </a:extLst>
          </p:cNvPr>
          <p:cNvSpPr txBox="1"/>
          <p:nvPr/>
        </p:nvSpPr>
        <p:spPr>
          <a:xfrm>
            <a:off x="1878096" y="5930063"/>
            <a:ext cx="8461344" cy="684000"/>
          </a:xfrm>
          <a:prstGeom prst="rect">
            <a:avLst/>
          </a:prstGeom>
          <a:noFill/>
          <a:ln>
            <a:solidFill>
              <a:schemeClr val="accent4">
                <a:lumMod val="50000"/>
              </a:schemeClr>
            </a:solidFill>
          </a:ln>
        </p:spPr>
        <p:txBody>
          <a:bodyPr wrap="square">
            <a:spAutoFit/>
          </a:bodyPr>
          <a:lstStyle/>
          <a:p>
            <a:pPr algn="just"/>
            <a:r>
              <a:rPr lang="en-GB" sz="1400" dirty="0"/>
              <a:t>key findings, focusing on the impact of the digital innovation in solving the healthcare problem. Highlight the success or limitations based on the outcomes discussed Offer recommendations for further development, improvement, or scaling of the innovation.</a:t>
            </a:r>
          </a:p>
        </p:txBody>
      </p:sp>
      <p:sp>
        <p:nvSpPr>
          <p:cNvPr id="35" name="Rectangle 34">
            <a:extLst>
              <a:ext uri="{FF2B5EF4-FFF2-40B4-BE49-F238E27FC236}">
                <a16:creationId xmlns:a16="http://schemas.microsoft.com/office/drawing/2014/main" id="{F3B48D8C-24EC-4B89-1216-1EF6247804F9}"/>
              </a:ext>
            </a:extLst>
          </p:cNvPr>
          <p:cNvSpPr/>
          <p:nvPr/>
        </p:nvSpPr>
        <p:spPr>
          <a:xfrm>
            <a:off x="10344960" y="5920299"/>
            <a:ext cx="1836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sp>
        <p:nvSpPr>
          <p:cNvPr id="36" name="Rectangle 35">
            <a:extLst>
              <a:ext uri="{FF2B5EF4-FFF2-40B4-BE49-F238E27FC236}">
                <a16:creationId xmlns:a16="http://schemas.microsoft.com/office/drawing/2014/main" id="{1FBFB30C-DDEB-4F53-BCD3-C1054F3125D3}"/>
              </a:ext>
            </a:extLst>
          </p:cNvPr>
          <p:cNvSpPr/>
          <p:nvPr/>
        </p:nvSpPr>
        <p:spPr>
          <a:xfrm>
            <a:off x="23232" y="5920194"/>
            <a:ext cx="1872000" cy="684000"/>
          </a:xfrm>
          <a:prstGeom prst="rect">
            <a:avLst/>
          </a:prstGeom>
          <a:solidFill>
            <a:schemeClr val="accent4">
              <a:lumMod val="20000"/>
              <a:lumOff val="80000"/>
            </a:schemeClr>
          </a:solidFill>
          <a:ln>
            <a:solidFill>
              <a:schemeClr val="accent4">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CONCLUSION</a:t>
            </a:r>
          </a:p>
        </p:txBody>
      </p:sp>
      <p:sp>
        <p:nvSpPr>
          <p:cNvPr id="37" name="TextBox 36">
            <a:extLst>
              <a:ext uri="{FF2B5EF4-FFF2-40B4-BE49-F238E27FC236}">
                <a16:creationId xmlns:a16="http://schemas.microsoft.com/office/drawing/2014/main" id="{AA0776A4-8100-D7B2-94B2-AA80AE7A4D9A}"/>
              </a:ext>
            </a:extLst>
          </p:cNvPr>
          <p:cNvSpPr txBox="1"/>
          <p:nvPr/>
        </p:nvSpPr>
        <p:spPr>
          <a:xfrm>
            <a:off x="2779872" y="62879"/>
            <a:ext cx="9412128" cy="738664"/>
          </a:xfrm>
          <a:prstGeom prst="rect">
            <a:avLst/>
          </a:prstGeom>
          <a:noFill/>
        </p:spPr>
        <p:txBody>
          <a:bodyPr wrap="square" rtlCol="0">
            <a:spAutoFit/>
          </a:bodyPr>
          <a:lstStyle/>
          <a:p>
            <a:pPr algn="just"/>
            <a:r>
              <a:rPr lang="en-GB" sz="1400" dirty="0"/>
              <a:t>This structure organise the report by identifying the healthcare problem that the digital innovation aimed to address, followed by a discussion of how the innovation provided a solution, and then an evaluation of the outcomes across the 4 key aspects.</a:t>
            </a:r>
          </a:p>
        </p:txBody>
      </p:sp>
      <p:sp>
        <p:nvSpPr>
          <p:cNvPr id="6" name="Date Placeholder 5">
            <a:extLst>
              <a:ext uri="{FF2B5EF4-FFF2-40B4-BE49-F238E27FC236}">
                <a16:creationId xmlns:a16="http://schemas.microsoft.com/office/drawing/2014/main" id="{CAC6EF2F-1FD0-7DAB-75D7-7BE328B85793}"/>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3779431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0AD3998-33C0-9BE5-AA2C-F8BAC4B34475}"/>
              </a:ext>
            </a:extLst>
          </p:cNvPr>
          <p:cNvSpPr>
            <a:spLocks noGrp="1"/>
          </p:cNvSpPr>
          <p:nvPr>
            <p:ph type="ftr" sz="quarter" idx="11"/>
          </p:nvPr>
        </p:nvSpPr>
        <p:spPr/>
        <p:txBody>
          <a:bodyPr/>
          <a:lstStyle/>
          <a:p>
            <a:r>
              <a:rPr lang="en-GB" dirty="0"/>
              <a:t>Dr Simona Ferraraccio</a:t>
            </a:r>
          </a:p>
        </p:txBody>
      </p:sp>
      <p:sp>
        <p:nvSpPr>
          <p:cNvPr id="3" name="Slide Number Placeholder 2">
            <a:extLst>
              <a:ext uri="{FF2B5EF4-FFF2-40B4-BE49-F238E27FC236}">
                <a16:creationId xmlns:a16="http://schemas.microsoft.com/office/drawing/2014/main" id="{AB39370A-CD04-5393-064B-71A05441F1DE}"/>
              </a:ext>
            </a:extLst>
          </p:cNvPr>
          <p:cNvSpPr>
            <a:spLocks noGrp="1"/>
          </p:cNvSpPr>
          <p:nvPr>
            <p:ph type="sldNum" sz="quarter" idx="12"/>
          </p:nvPr>
        </p:nvSpPr>
        <p:spPr/>
        <p:txBody>
          <a:bodyPr/>
          <a:lstStyle/>
          <a:p>
            <a:fld id="{C3B155C5-38DF-4DF6-8508-FE114DF186AB}" type="slidenum">
              <a:rPr lang="en-GB" smtClean="0"/>
              <a:t>26</a:t>
            </a:fld>
            <a:endParaRPr lang="en-GB"/>
          </a:p>
        </p:txBody>
      </p:sp>
      <p:sp>
        <p:nvSpPr>
          <p:cNvPr id="5" name="Rectangle 4">
            <a:extLst>
              <a:ext uri="{FF2B5EF4-FFF2-40B4-BE49-F238E27FC236}">
                <a16:creationId xmlns:a16="http://schemas.microsoft.com/office/drawing/2014/main" id="{7C5D0B5E-6C9C-B6C2-D9DE-B491B45C0469}"/>
              </a:ext>
            </a:extLst>
          </p:cNvPr>
          <p:cNvSpPr/>
          <p:nvPr/>
        </p:nvSpPr>
        <p:spPr>
          <a:xfrm>
            <a:off x="553174" y="118780"/>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THEMATIC APPROACH</a:t>
            </a:r>
          </a:p>
        </p:txBody>
      </p:sp>
      <p:sp>
        <p:nvSpPr>
          <p:cNvPr id="8" name="TextBox 7">
            <a:extLst>
              <a:ext uri="{FF2B5EF4-FFF2-40B4-BE49-F238E27FC236}">
                <a16:creationId xmlns:a16="http://schemas.microsoft.com/office/drawing/2014/main" id="{145B258C-39A7-127C-8302-BE402298E763}"/>
              </a:ext>
            </a:extLst>
          </p:cNvPr>
          <p:cNvSpPr txBox="1"/>
          <p:nvPr/>
        </p:nvSpPr>
        <p:spPr>
          <a:xfrm>
            <a:off x="2711583" y="118780"/>
            <a:ext cx="9480417" cy="830997"/>
          </a:xfrm>
          <a:prstGeom prst="rect">
            <a:avLst/>
          </a:prstGeom>
          <a:noFill/>
        </p:spPr>
        <p:txBody>
          <a:bodyPr wrap="square" rtlCol="0">
            <a:spAutoFit/>
          </a:bodyPr>
          <a:lstStyle/>
          <a:p>
            <a:pPr algn="just"/>
            <a:r>
              <a:rPr lang="en-GB" sz="1600" dirty="0"/>
              <a:t>The report is based on the four key areas outlined in the task specification: workforce, service delivery, patient/service user, and community. This allows for a comprehensive evaluation of the digital innovation from multiple perspectives.</a:t>
            </a:r>
          </a:p>
        </p:txBody>
      </p:sp>
      <p:grpSp>
        <p:nvGrpSpPr>
          <p:cNvPr id="38" name="Group 37">
            <a:extLst>
              <a:ext uri="{FF2B5EF4-FFF2-40B4-BE49-F238E27FC236}">
                <a16:creationId xmlns:a16="http://schemas.microsoft.com/office/drawing/2014/main" id="{58C5F727-D970-B902-8687-C5E724D7EE41}"/>
              </a:ext>
            </a:extLst>
          </p:cNvPr>
          <p:cNvGrpSpPr/>
          <p:nvPr/>
        </p:nvGrpSpPr>
        <p:grpSpPr>
          <a:xfrm>
            <a:off x="10949" y="1145518"/>
            <a:ext cx="12136418" cy="5098492"/>
            <a:chOff x="32350" y="994111"/>
            <a:chExt cx="12136418" cy="5098492"/>
          </a:xfrm>
        </p:grpSpPr>
        <p:sp>
          <p:nvSpPr>
            <p:cNvPr id="9" name="Rectangle 8">
              <a:extLst>
                <a:ext uri="{FF2B5EF4-FFF2-40B4-BE49-F238E27FC236}">
                  <a16:creationId xmlns:a16="http://schemas.microsoft.com/office/drawing/2014/main" id="{9DC17430-D810-7E21-7930-B0CEFCEC1049}"/>
                </a:ext>
              </a:extLst>
            </p:cNvPr>
            <p:cNvSpPr/>
            <p:nvPr/>
          </p:nvSpPr>
          <p:spPr>
            <a:xfrm>
              <a:off x="35424" y="1001976"/>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INTRODUCTION</a:t>
              </a:r>
            </a:p>
          </p:txBody>
        </p:sp>
        <p:sp>
          <p:nvSpPr>
            <p:cNvPr id="10" name="Rectangle 9">
              <a:extLst>
                <a:ext uri="{FF2B5EF4-FFF2-40B4-BE49-F238E27FC236}">
                  <a16:creationId xmlns:a16="http://schemas.microsoft.com/office/drawing/2014/main" id="{401BF6BE-3045-7F08-DB9A-65FC15735665}"/>
                </a:ext>
              </a:extLst>
            </p:cNvPr>
            <p:cNvSpPr/>
            <p:nvPr/>
          </p:nvSpPr>
          <p:spPr>
            <a:xfrm>
              <a:off x="35424" y="1735015"/>
              <a:ext cx="1836000" cy="720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OVERVIEW of the DIGITAL INNOVATION</a:t>
              </a:r>
            </a:p>
          </p:txBody>
        </p:sp>
        <p:sp>
          <p:nvSpPr>
            <p:cNvPr id="11" name="Rectangle 10">
              <a:extLst>
                <a:ext uri="{FF2B5EF4-FFF2-40B4-BE49-F238E27FC236}">
                  <a16:creationId xmlns:a16="http://schemas.microsoft.com/office/drawing/2014/main" id="{CAE37A26-5D81-523E-98F0-C56ECB7B6396}"/>
                </a:ext>
              </a:extLst>
            </p:cNvPr>
            <p:cNvSpPr/>
            <p:nvPr/>
          </p:nvSpPr>
          <p:spPr>
            <a:xfrm>
              <a:off x="35424" y="2498855"/>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IMPACT on WORKFORCE</a:t>
              </a:r>
            </a:p>
          </p:txBody>
        </p:sp>
        <p:sp>
          <p:nvSpPr>
            <p:cNvPr id="12" name="Rectangle 11">
              <a:extLst>
                <a:ext uri="{FF2B5EF4-FFF2-40B4-BE49-F238E27FC236}">
                  <a16:creationId xmlns:a16="http://schemas.microsoft.com/office/drawing/2014/main" id="{EEFCC517-242D-CC73-76CA-85C6FC2CDBCE}"/>
                </a:ext>
              </a:extLst>
            </p:cNvPr>
            <p:cNvSpPr/>
            <p:nvPr/>
          </p:nvSpPr>
          <p:spPr>
            <a:xfrm>
              <a:off x="35424" y="3225495"/>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IMPACT on SERVICE DELIVERY</a:t>
              </a:r>
            </a:p>
          </p:txBody>
        </p:sp>
        <p:sp>
          <p:nvSpPr>
            <p:cNvPr id="13" name="Rectangle 12">
              <a:extLst>
                <a:ext uri="{FF2B5EF4-FFF2-40B4-BE49-F238E27FC236}">
                  <a16:creationId xmlns:a16="http://schemas.microsoft.com/office/drawing/2014/main" id="{83636B89-4F9C-F3B8-4E7B-914E6D6BD9B3}"/>
                </a:ext>
              </a:extLst>
            </p:cNvPr>
            <p:cNvSpPr/>
            <p:nvPr/>
          </p:nvSpPr>
          <p:spPr>
            <a:xfrm>
              <a:off x="32350" y="3952135"/>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IMPACT on PATIENT/SERVICE EXPERIENCES</a:t>
              </a:r>
            </a:p>
          </p:txBody>
        </p:sp>
        <p:sp>
          <p:nvSpPr>
            <p:cNvPr id="14" name="Rectangle 13">
              <a:extLst>
                <a:ext uri="{FF2B5EF4-FFF2-40B4-BE49-F238E27FC236}">
                  <a16:creationId xmlns:a16="http://schemas.microsoft.com/office/drawing/2014/main" id="{0E29057B-83F8-B21A-E0F2-A149539EB218}"/>
                </a:ext>
              </a:extLst>
            </p:cNvPr>
            <p:cNvSpPr/>
            <p:nvPr/>
          </p:nvSpPr>
          <p:spPr>
            <a:xfrm>
              <a:off x="32350" y="4682534"/>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IMPACT on COMMUNITY</a:t>
              </a:r>
            </a:p>
          </p:txBody>
        </p:sp>
        <p:sp>
          <p:nvSpPr>
            <p:cNvPr id="15" name="Rectangle 14">
              <a:extLst>
                <a:ext uri="{FF2B5EF4-FFF2-40B4-BE49-F238E27FC236}">
                  <a16:creationId xmlns:a16="http://schemas.microsoft.com/office/drawing/2014/main" id="{E42C688D-36FA-1593-2708-475A57CB5C6E}"/>
                </a:ext>
              </a:extLst>
            </p:cNvPr>
            <p:cNvSpPr/>
            <p:nvPr/>
          </p:nvSpPr>
          <p:spPr>
            <a:xfrm>
              <a:off x="10320576" y="1001976"/>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sp>
          <p:nvSpPr>
            <p:cNvPr id="16" name="Rectangle 15">
              <a:extLst>
                <a:ext uri="{FF2B5EF4-FFF2-40B4-BE49-F238E27FC236}">
                  <a16:creationId xmlns:a16="http://schemas.microsoft.com/office/drawing/2014/main" id="{CDD2C7A5-16E6-9226-21DE-2A0CC05A10EE}"/>
                </a:ext>
              </a:extLst>
            </p:cNvPr>
            <p:cNvSpPr/>
            <p:nvPr/>
          </p:nvSpPr>
          <p:spPr>
            <a:xfrm>
              <a:off x="10332768" y="1741333"/>
              <a:ext cx="1836000" cy="720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300-350 words</a:t>
              </a:r>
            </a:p>
          </p:txBody>
        </p:sp>
        <p:sp>
          <p:nvSpPr>
            <p:cNvPr id="17" name="Rectangle 16">
              <a:extLst>
                <a:ext uri="{FF2B5EF4-FFF2-40B4-BE49-F238E27FC236}">
                  <a16:creationId xmlns:a16="http://schemas.microsoft.com/office/drawing/2014/main" id="{86DF25A8-F542-89AE-C3D9-688EC8BADF85}"/>
                </a:ext>
              </a:extLst>
            </p:cNvPr>
            <p:cNvSpPr/>
            <p:nvPr/>
          </p:nvSpPr>
          <p:spPr>
            <a:xfrm>
              <a:off x="10332768" y="2508311"/>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8" name="Rectangle 17">
              <a:extLst>
                <a:ext uri="{FF2B5EF4-FFF2-40B4-BE49-F238E27FC236}">
                  <a16:creationId xmlns:a16="http://schemas.microsoft.com/office/drawing/2014/main" id="{70DB1A90-D3A5-2BE6-B4FC-CDE37F681220}"/>
                </a:ext>
              </a:extLst>
            </p:cNvPr>
            <p:cNvSpPr/>
            <p:nvPr/>
          </p:nvSpPr>
          <p:spPr>
            <a:xfrm>
              <a:off x="10332768" y="3239336"/>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19" name="Rectangle 18">
              <a:extLst>
                <a:ext uri="{FF2B5EF4-FFF2-40B4-BE49-F238E27FC236}">
                  <a16:creationId xmlns:a16="http://schemas.microsoft.com/office/drawing/2014/main" id="{A28E967E-B99C-CA21-B765-CC5400B02EE3}"/>
                </a:ext>
              </a:extLst>
            </p:cNvPr>
            <p:cNvSpPr/>
            <p:nvPr/>
          </p:nvSpPr>
          <p:spPr>
            <a:xfrm>
              <a:off x="10332768" y="3959994"/>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0" name="Rectangle 19">
              <a:extLst>
                <a:ext uri="{FF2B5EF4-FFF2-40B4-BE49-F238E27FC236}">
                  <a16:creationId xmlns:a16="http://schemas.microsoft.com/office/drawing/2014/main" id="{CC703148-5F27-2EB9-C12A-7A9669605B40}"/>
                </a:ext>
              </a:extLst>
            </p:cNvPr>
            <p:cNvSpPr/>
            <p:nvPr/>
          </p:nvSpPr>
          <p:spPr>
            <a:xfrm>
              <a:off x="10332768" y="4682534"/>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350-400 words</a:t>
              </a:r>
            </a:p>
          </p:txBody>
        </p:sp>
        <p:sp>
          <p:nvSpPr>
            <p:cNvPr id="21" name="Rectangle 20">
              <a:extLst>
                <a:ext uri="{FF2B5EF4-FFF2-40B4-BE49-F238E27FC236}">
                  <a16:creationId xmlns:a16="http://schemas.microsoft.com/office/drawing/2014/main" id="{42989C2B-5B0F-35F2-3416-F63ABCBDD29D}"/>
                </a:ext>
              </a:extLst>
            </p:cNvPr>
            <p:cNvSpPr/>
            <p:nvPr/>
          </p:nvSpPr>
          <p:spPr>
            <a:xfrm>
              <a:off x="10322494" y="5401904"/>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lumMod val="95000"/>
                      <a:lumOff val="5000"/>
                    </a:schemeClr>
                  </a:solidFill>
                </a:rPr>
                <a:t>250-300 words</a:t>
              </a:r>
            </a:p>
          </p:txBody>
        </p:sp>
        <p:sp>
          <p:nvSpPr>
            <p:cNvPr id="22" name="Rectangle 21">
              <a:extLst>
                <a:ext uri="{FF2B5EF4-FFF2-40B4-BE49-F238E27FC236}">
                  <a16:creationId xmlns:a16="http://schemas.microsoft.com/office/drawing/2014/main" id="{70DD4C65-9993-4349-D18E-D13AD59C9B43}"/>
                </a:ext>
              </a:extLst>
            </p:cNvPr>
            <p:cNvSpPr/>
            <p:nvPr/>
          </p:nvSpPr>
          <p:spPr>
            <a:xfrm>
              <a:off x="32350" y="5408603"/>
              <a:ext cx="1836000" cy="684000"/>
            </a:xfrm>
            <a:prstGeom prst="rec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lumMod val="95000"/>
                      <a:lumOff val="5000"/>
                    </a:schemeClr>
                  </a:solidFill>
                </a:rPr>
                <a:t>CONCLUSION</a:t>
              </a:r>
            </a:p>
          </p:txBody>
        </p:sp>
        <p:sp>
          <p:nvSpPr>
            <p:cNvPr id="24" name="TextBox 23">
              <a:extLst>
                <a:ext uri="{FF2B5EF4-FFF2-40B4-BE49-F238E27FC236}">
                  <a16:creationId xmlns:a16="http://schemas.microsoft.com/office/drawing/2014/main" id="{0CCDABD0-8EB8-949C-C4DE-586DF8FFA14A}"/>
                </a:ext>
              </a:extLst>
            </p:cNvPr>
            <p:cNvSpPr txBox="1"/>
            <p:nvPr/>
          </p:nvSpPr>
          <p:spPr>
            <a:xfrm>
              <a:off x="1871424" y="994111"/>
              <a:ext cx="8449152" cy="684000"/>
            </a:xfrm>
            <a:prstGeom prst="rect">
              <a:avLst/>
            </a:prstGeom>
            <a:noFill/>
            <a:ln>
              <a:solidFill>
                <a:schemeClr val="bg1">
                  <a:lumMod val="50000"/>
                </a:schemeClr>
              </a:solidFill>
            </a:ln>
          </p:spPr>
          <p:txBody>
            <a:bodyPr wrap="square">
              <a:spAutoFit/>
            </a:bodyPr>
            <a:lstStyle/>
            <a:p>
              <a:pPr algn="just"/>
              <a:r>
                <a:rPr lang="en-GB" sz="1400" dirty="0"/>
                <a:t>introduce the digital innovation, brief description of what it is and how it works. Background on its implementation in health or social care in the UK. Purpose of the report and the areas of evaluation. Highlight the report’s </a:t>
              </a:r>
              <a:r>
                <a:rPr lang="en-GB" sz="1400" b="1" dirty="0"/>
                <a:t>STRUCTURE</a:t>
              </a:r>
              <a:r>
                <a:rPr lang="en-GB" sz="1400" dirty="0"/>
                <a:t> and </a:t>
              </a:r>
              <a:r>
                <a:rPr lang="en-GB" sz="1400" b="1" dirty="0"/>
                <a:t>OBJECTIVES</a:t>
              </a:r>
              <a:r>
                <a:rPr lang="en-GB" sz="1400" dirty="0"/>
                <a:t>. </a:t>
              </a:r>
            </a:p>
          </p:txBody>
        </p:sp>
        <p:sp>
          <p:nvSpPr>
            <p:cNvPr id="26" name="TextBox 25">
              <a:extLst>
                <a:ext uri="{FF2B5EF4-FFF2-40B4-BE49-F238E27FC236}">
                  <a16:creationId xmlns:a16="http://schemas.microsoft.com/office/drawing/2014/main" id="{C55FA2D6-72E3-B945-8F77-BF5A70FC4920}"/>
                </a:ext>
              </a:extLst>
            </p:cNvPr>
            <p:cNvSpPr txBox="1"/>
            <p:nvPr/>
          </p:nvSpPr>
          <p:spPr>
            <a:xfrm>
              <a:off x="1871424" y="1734579"/>
              <a:ext cx="8449152" cy="720000"/>
            </a:xfrm>
            <a:prstGeom prst="rect">
              <a:avLst/>
            </a:prstGeom>
            <a:noFill/>
            <a:ln>
              <a:solidFill>
                <a:schemeClr val="bg1">
                  <a:lumMod val="50000"/>
                </a:schemeClr>
              </a:solidFill>
            </a:ln>
          </p:spPr>
          <p:txBody>
            <a:bodyPr wrap="square">
              <a:spAutoFit/>
            </a:bodyPr>
            <a:lstStyle/>
            <a:p>
              <a:pPr algn="just"/>
              <a:r>
                <a:rPr lang="en-GB" sz="1400" dirty="0"/>
                <a:t>discuss the background of the innovation (like its development, the health challenge it addresses, and the context of its adoption). Provide specific examples of where and how it has been implemented in health or social care settings in the UK. Summarise the </a:t>
              </a:r>
              <a:r>
                <a:rPr lang="en-GB" sz="1400" b="1" dirty="0"/>
                <a:t>GOALS</a:t>
              </a:r>
              <a:r>
                <a:rPr lang="en-GB" sz="1400" dirty="0"/>
                <a:t> of the innovation in improving healthcare outcomes.</a:t>
              </a:r>
            </a:p>
          </p:txBody>
        </p:sp>
        <p:sp>
          <p:nvSpPr>
            <p:cNvPr id="28" name="TextBox 27">
              <a:extLst>
                <a:ext uri="{FF2B5EF4-FFF2-40B4-BE49-F238E27FC236}">
                  <a16:creationId xmlns:a16="http://schemas.microsoft.com/office/drawing/2014/main" id="{F0F67360-0453-8829-A040-03379CF2C819}"/>
                </a:ext>
              </a:extLst>
            </p:cNvPr>
            <p:cNvSpPr txBox="1"/>
            <p:nvPr/>
          </p:nvSpPr>
          <p:spPr>
            <a:xfrm>
              <a:off x="1871424" y="2498037"/>
              <a:ext cx="8461344" cy="684000"/>
            </a:xfrm>
            <a:prstGeom prst="rect">
              <a:avLst/>
            </a:prstGeom>
            <a:noFill/>
            <a:ln>
              <a:solidFill>
                <a:schemeClr val="bg1">
                  <a:lumMod val="50000"/>
                </a:schemeClr>
              </a:solidFill>
            </a:ln>
          </p:spPr>
          <p:txBody>
            <a:bodyPr wrap="square">
              <a:spAutoFit/>
            </a:bodyPr>
            <a:lstStyle/>
            <a:p>
              <a:r>
                <a:rPr lang="en-GB" sz="1400" dirty="0"/>
                <a:t>Consider changes in </a:t>
              </a:r>
              <a:r>
                <a:rPr lang="en-GB" sz="1400" b="1" dirty="0"/>
                <a:t>STAFF</a:t>
              </a:r>
              <a:r>
                <a:rPr lang="en-GB" sz="1400" dirty="0"/>
                <a:t> </a:t>
              </a:r>
              <a:r>
                <a:rPr lang="en-GB" sz="1400" b="1" dirty="0"/>
                <a:t>RESPONSIBILITIES</a:t>
              </a:r>
              <a:r>
                <a:rPr lang="en-GB" sz="1400" dirty="0"/>
                <a:t>, new role created, or tasks that have eliminated or reduced. Role competency, including if the innovation requires new skills, training, how staff adapted. Consider </a:t>
              </a:r>
              <a:r>
                <a:rPr lang="en-GB" sz="1400" b="1" dirty="0"/>
                <a:t>POSITIVE</a:t>
              </a:r>
              <a:r>
                <a:rPr lang="en-GB" sz="1400" dirty="0"/>
                <a:t> impacts and </a:t>
              </a:r>
              <a:r>
                <a:rPr lang="en-GB" sz="1400" b="1" dirty="0"/>
                <a:t>NEGATIVE.</a:t>
              </a:r>
              <a:endParaRPr lang="en-GB" sz="1400" dirty="0"/>
            </a:p>
          </p:txBody>
        </p:sp>
        <p:sp>
          <p:nvSpPr>
            <p:cNvPr id="30" name="TextBox 29">
              <a:extLst>
                <a:ext uri="{FF2B5EF4-FFF2-40B4-BE49-F238E27FC236}">
                  <a16:creationId xmlns:a16="http://schemas.microsoft.com/office/drawing/2014/main" id="{A0C329EB-965B-FABC-FAC4-6DBCBA2DDF4A}"/>
                </a:ext>
              </a:extLst>
            </p:cNvPr>
            <p:cNvSpPr txBox="1"/>
            <p:nvPr/>
          </p:nvSpPr>
          <p:spPr>
            <a:xfrm>
              <a:off x="1873342" y="3227483"/>
              <a:ext cx="8449152" cy="684000"/>
            </a:xfrm>
            <a:prstGeom prst="rect">
              <a:avLst/>
            </a:prstGeom>
            <a:noFill/>
            <a:ln>
              <a:solidFill>
                <a:schemeClr val="bg1">
                  <a:lumMod val="50000"/>
                </a:schemeClr>
              </a:solidFill>
            </a:ln>
          </p:spPr>
          <p:txBody>
            <a:bodyPr wrap="square">
              <a:spAutoFit/>
            </a:bodyPr>
            <a:lstStyle/>
            <a:p>
              <a:pPr algn="just"/>
              <a:r>
                <a:rPr lang="en-GB" sz="1400" dirty="0"/>
                <a:t>how innovation transformed day-to-day service delivery. Efficiency improvements, changes in care pathways, workflow adjustments. Improvements or challenges in care coordination, service </a:t>
              </a:r>
              <a:r>
                <a:rPr lang="en-GB" sz="1400" b="1" dirty="0"/>
                <a:t>SPEED, ACCESS</a:t>
              </a:r>
              <a:r>
                <a:rPr lang="en-GB" sz="1400" dirty="0"/>
                <a:t> to care. </a:t>
              </a:r>
              <a:r>
                <a:rPr lang="en-GB" sz="1400" b="1" dirty="0"/>
                <a:t>BENEFITS</a:t>
              </a:r>
              <a:r>
                <a:rPr lang="en-GB" sz="1400" dirty="0"/>
                <a:t> (faster diagnosis or treatment) and </a:t>
              </a:r>
              <a:r>
                <a:rPr lang="en-GB" sz="1400" b="1" dirty="0"/>
                <a:t>consequences.</a:t>
              </a:r>
              <a:endParaRPr lang="en-GB" sz="1400" dirty="0"/>
            </a:p>
          </p:txBody>
        </p:sp>
        <p:sp>
          <p:nvSpPr>
            <p:cNvPr id="32" name="TextBox 31">
              <a:extLst>
                <a:ext uri="{FF2B5EF4-FFF2-40B4-BE49-F238E27FC236}">
                  <a16:creationId xmlns:a16="http://schemas.microsoft.com/office/drawing/2014/main" id="{451CAD6D-865E-A75C-1B01-1A9A3DF5C304}"/>
                </a:ext>
              </a:extLst>
            </p:cNvPr>
            <p:cNvSpPr txBox="1"/>
            <p:nvPr/>
          </p:nvSpPr>
          <p:spPr>
            <a:xfrm>
              <a:off x="1873342" y="3946374"/>
              <a:ext cx="8449152" cy="684000"/>
            </a:xfrm>
            <a:prstGeom prst="rect">
              <a:avLst/>
            </a:prstGeom>
            <a:noFill/>
            <a:ln>
              <a:solidFill>
                <a:schemeClr val="bg1">
                  <a:lumMod val="50000"/>
                </a:schemeClr>
              </a:solidFill>
            </a:ln>
          </p:spPr>
          <p:txBody>
            <a:bodyPr wrap="square">
              <a:spAutoFit/>
            </a:bodyPr>
            <a:lstStyle/>
            <a:p>
              <a:r>
                <a:rPr lang="en-GB" sz="1400" dirty="0"/>
                <a:t>how innovation affects patients’/ service users’ perceptions, experiences of care. Discuss if the innovation empowers patients, improves </a:t>
              </a:r>
              <a:r>
                <a:rPr lang="en-GB" sz="1400" b="1" dirty="0"/>
                <a:t>OUTCOMES</a:t>
              </a:r>
              <a:r>
                <a:rPr lang="en-GB" sz="1400" dirty="0"/>
                <a:t>, affects their </a:t>
              </a:r>
              <a:r>
                <a:rPr lang="en-GB" sz="1400" b="1" dirty="0"/>
                <a:t>ENGAGMENT</a:t>
              </a:r>
              <a:r>
                <a:rPr lang="en-GB" sz="1400" dirty="0"/>
                <a:t> with the healthcare. Address negative impacts, </a:t>
              </a:r>
              <a:r>
                <a:rPr lang="en-GB" sz="1400" b="1" dirty="0"/>
                <a:t>DIGITAL EXCLUSION</a:t>
              </a:r>
              <a:r>
                <a:rPr lang="en-GB" sz="1400" dirty="0"/>
                <a:t>, changes in patient-provider relationships, or reduced human </a:t>
              </a:r>
              <a:r>
                <a:rPr lang="en-GB" sz="1400" b="1" dirty="0"/>
                <a:t>INTERACTION</a:t>
              </a:r>
              <a:r>
                <a:rPr lang="en-GB" sz="1400" dirty="0"/>
                <a:t>.</a:t>
              </a:r>
            </a:p>
          </p:txBody>
        </p:sp>
        <p:sp>
          <p:nvSpPr>
            <p:cNvPr id="34" name="TextBox 33">
              <a:extLst>
                <a:ext uri="{FF2B5EF4-FFF2-40B4-BE49-F238E27FC236}">
                  <a16:creationId xmlns:a16="http://schemas.microsoft.com/office/drawing/2014/main" id="{2002BB2A-8B07-B3DC-C896-2790C9283C55}"/>
                </a:ext>
              </a:extLst>
            </p:cNvPr>
            <p:cNvSpPr txBox="1"/>
            <p:nvPr/>
          </p:nvSpPr>
          <p:spPr>
            <a:xfrm>
              <a:off x="1873342" y="4675750"/>
              <a:ext cx="8447234" cy="684000"/>
            </a:xfrm>
            <a:prstGeom prst="rect">
              <a:avLst/>
            </a:prstGeom>
            <a:noFill/>
            <a:ln>
              <a:solidFill>
                <a:schemeClr val="bg1">
                  <a:lumMod val="50000"/>
                </a:schemeClr>
              </a:solidFill>
            </a:ln>
          </p:spPr>
          <p:txBody>
            <a:bodyPr wrap="square">
              <a:spAutoFit/>
            </a:bodyPr>
            <a:lstStyle/>
            <a:p>
              <a:r>
                <a:rPr lang="en-GB" sz="1400" dirty="0"/>
                <a:t>evaluate the effects of the innovation on the community, including public health, family involvement, and healthcare access in different locations (urban vs rural). Discuss how both </a:t>
              </a:r>
              <a:r>
                <a:rPr lang="en-GB" sz="1400" b="1" dirty="0"/>
                <a:t>POSITIVE</a:t>
              </a:r>
              <a:r>
                <a:rPr lang="en-GB" sz="1400" dirty="0"/>
                <a:t> effects (better access for remote communities) and </a:t>
              </a:r>
              <a:r>
                <a:rPr lang="en-GB" sz="1400" b="1" dirty="0"/>
                <a:t>NEGATIVE</a:t>
              </a:r>
              <a:r>
                <a:rPr lang="en-GB" sz="1400" dirty="0"/>
                <a:t> ones (family burden or challenges in technology adoption).</a:t>
              </a:r>
            </a:p>
          </p:txBody>
        </p:sp>
        <p:sp>
          <p:nvSpPr>
            <p:cNvPr id="36" name="TextBox 35">
              <a:extLst>
                <a:ext uri="{FF2B5EF4-FFF2-40B4-BE49-F238E27FC236}">
                  <a16:creationId xmlns:a16="http://schemas.microsoft.com/office/drawing/2014/main" id="{28DC7824-F5E2-2A59-9635-018ECC9B454F}"/>
                </a:ext>
              </a:extLst>
            </p:cNvPr>
            <p:cNvSpPr txBox="1"/>
            <p:nvPr/>
          </p:nvSpPr>
          <p:spPr>
            <a:xfrm>
              <a:off x="1868349" y="5408516"/>
              <a:ext cx="8447233" cy="684000"/>
            </a:xfrm>
            <a:prstGeom prst="rect">
              <a:avLst/>
            </a:prstGeom>
            <a:noFill/>
            <a:ln>
              <a:solidFill>
                <a:schemeClr val="bg1">
                  <a:lumMod val="50000"/>
                </a:schemeClr>
              </a:solidFill>
            </a:ln>
          </p:spPr>
          <p:txBody>
            <a:bodyPr wrap="square">
              <a:spAutoFit/>
            </a:bodyPr>
            <a:lstStyle/>
            <a:p>
              <a:r>
                <a:rPr lang="en-GB" sz="1400" dirty="0"/>
                <a:t>summarise the main findings from each section. highlight the overall impact of the digital innovation on health and social care, considering both </a:t>
              </a:r>
              <a:r>
                <a:rPr lang="en-GB" sz="1400" b="1" dirty="0"/>
                <a:t>POSITIVE</a:t>
              </a:r>
              <a:r>
                <a:rPr lang="en-GB" sz="1400" dirty="0"/>
                <a:t> and </a:t>
              </a:r>
              <a:r>
                <a:rPr lang="en-GB" sz="1400" b="1" dirty="0"/>
                <a:t>NEGATIVE</a:t>
              </a:r>
              <a:r>
                <a:rPr lang="en-GB" sz="1400" dirty="0"/>
                <a:t> outcomes. Offer final reflections on the future potential of the innovation, including possible improvements or expansions. </a:t>
              </a:r>
            </a:p>
          </p:txBody>
        </p:sp>
      </p:grpSp>
      <p:sp>
        <p:nvSpPr>
          <p:cNvPr id="7" name="Date Placeholder 6">
            <a:extLst>
              <a:ext uri="{FF2B5EF4-FFF2-40B4-BE49-F238E27FC236}">
                <a16:creationId xmlns:a16="http://schemas.microsoft.com/office/drawing/2014/main" id="{6C4BC784-AC24-D571-6F10-B2A4079A699E}"/>
              </a:ext>
            </a:extLst>
          </p:cNvPr>
          <p:cNvSpPr>
            <a:spLocks noGrp="1"/>
          </p:cNvSpPr>
          <p:nvPr>
            <p:ph type="dt" sz="half" idx="10"/>
          </p:nvPr>
        </p:nvSpPr>
        <p:spPr/>
        <p:txBody>
          <a:bodyPr/>
          <a:lstStyle/>
          <a:p>
            <a:r>
              <a:rPr lang="en-US" dirty="0"/>
              <a:t>BMHP6026 </a:t>
            </a:r>
            <a:endParaRPr lang="en-GB" dirty="0"/>
          </a:p>
        </p:txBody>
      </p:sp>
      <p:pic>
        <p:nvPicPr>
          <p:cNvPr id="25" name="Graphic 24" descr="Badge 4 outline">
            <a:extLst>
              <a:ext uri="{FF2B5EF4-FFF2-40B4-BE49-F238E27FC236}">
                <a16:creationId xmlns:a16="http://schemas.microsoft.com/office/drawing/2014/main" id="{BD86B4F0-1956-D30B-7C67-2313FD230E4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1914" y="62576"/>
            <a:ext cx="914400" cy="914400"/>
          </a:xfrm>
          <a:prstGeom prst="rect">
            <a:avLst/>
          </a:prstGeom>
        </p:spPr>
      </p:pic>
    </p:spTree>
    <p:extLst>
      <p:ext uri="{BB962C8B-B14F-4D97-AF65-F5344CB8AC3E}">
        <p14:creationId xmlns:p14="http://schemas.microsoft.com/office/powerpoint/2010/main" val="2754927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72E0F07-2945-F6D3-41C6-DED89B32D390}"/>
              </a:ext>
            </a:extLst>
          </p:cNvPr>
          <p:cNvSpPr>
            <a:spLocks noGrp="1"/>
          </p:cNvSpPr>
          <p:nvPr>
            <p:ph type="ftr" sz="quarter" idx="11"/>
          </p:nvPr>
        </p:nvSpPr>
        <p:spPr/>
        <p:txBody>
          <a:bodyPr/>
          <a:lstStyle/>
          <a:p>
            <a:r>
              <a:rPr lang="en-GB"/>
              <a:t>Dr Simona Ferraraccio</a:t>
            </a:r>
            <a:endParaRPr lang="en-GB" dirty="0"/>
          </a:p>
        </p:txBody>
      </p:sp>
      <p:sp>
        <p:nvSpPr>
          <p:cNvPr id="3" name="Slide Number Placeholder 2">
            <a:extLst>
              <a:ext uri="{FF2B5EF4-FFF2-40B4-BE49-F238E27FC236}">
                <a16:creationId xmlns:a16="http://schemas.microsoft.com/office/drawing/2014/main" id="{D5DEEFB2-C4C9-05E7-C44D-3DFB3A81F557}"/>
              </a:ext>
            </a:extLst>
          </p:cNvPr>
          <p:cNvSpPr>
            <a:spLocks noGrp="1"/>
          </p:cNvSpPr>
          <p:nvPr>
            <p:ph type="sldNum" sz="quarter" idx="12"/>
          </p:nvPr>
        </p:nvSpPr>
        <p:spPr/>
        <p:txBody>
          <a:bodyPr/>
          <a:lstStyle/>
          <a:p>
            <a:fld id="{45DD2EC7-886B-4AA8-8A83-D71749457E4A}" type="slidenum">
              <a:rPr lang="en-GB" smtClean="0"/>
              <a:t>27</a:t>
            </a:fld>
            <a:endParaRPr lang="en-GB"/>
          </a:p>
        </p:txBody>
      </p:sp>
      <p:sp>
        <p:nvSpPr>
          <p:cNvPr id="4" name="Rectangle 3">
            <a:extLst>
              <a:ext uri="{FF2B5EF4-FFF2-40B4-BE49-F238E27FC236}">
                <a16:creationId xmlns:a16="http://schemas.microsoft.com/office/drawing/2014/main" id="{FC63B6F2-F132-4648-8816-D443D540E426}"/>
              </a:ext>
            </a:extLst>
          </p:cNvPr>
          <p:cNvSpPr/>
          <p:nvPr/>
        </p:nvSpPr>
        <p:spPr>
          <a:xfrm>
            <a:off x="713199" y="2835625"/>
            <a:ext cx="2158409" cy="801993"/>
          </a:xfrm>
          <a:prstGeom prst="rect">
            <a:avLst/>
          </a:prstGeom>
          <a:solidFill>
            <a:schemeClr val="bg2"/>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lumMod val="95000"/>
                    <a:lumOff val="5000"/>
                  </a:schemeClr>
                </a:solidFill>
              </a:rPr>
              <a:t>SWOT ANALYSIS APPROACH</a:t>
            </a:r>
          </a:p>
        </p:txBody>
      </p:sp>
      <p:grpSp>
        <p:nvGrpSpPr>
          <p:cNvPr id="28" name="Group 27">
            <a:extLst>
              <a:ext uri="{FF2B5EF4-FFF2-40B4-BE49-F238E27FC236}">
                <a16:creationId xmlns:a16="http://schemas.microsoft.com/office/drawing/2014/main" id="{1A2813A3-09E2-C172-436E-12F0603E3FA0}"/>
              </a:ext>
            </a:extLst>
          </p:cNvPr>
          <p:cNvGrpSpPr/>
          <p:nvPr/>
        </p:nvGrpSpPr>
        <p:grpSpPr>
          <a:xfrm>
            <a:off x="2991412" y="26277"/>
            <a:ext cx="8941096" cy="6330073"/>
            <a:chOff x="3250904" y="26277"/>
            <a:chExt cx="8941096" cy="6330073"/>
          </a:xfrm>
        </p:grpSpPr>
        <p:pic>
          <p:nvPicPr>
            <p:cNvPr id="8194" name="Picture 2" descr="3 Easy Steps to Create a SWOT Analysis - BNI">
              <a:extLst>
                <a:ext uri="{FF2B5EF4-FFF2-40B4-BE49-F238E27FC236}">
                  <a16:creationId xmlns:a16="http://schemas.microsoft.com/office/drawing/2014/main" id="{72B39182-DDD9-2E32-7AF4-B4C55B9A0F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21" t="7858" r="6496" b="9286"/>
            <a:stretch/>
          </p:blipFill>
          <p:spPr bwMode="auto">
            <a:xfrm>
              <a:off x="3250904" y="26277"/>
              <a:ext cx="8941096" cy="6330073"/>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062CD1AC-063E-AD5A-9FC0-7712DBD627FF}"/>
                </a:ext>
              </a:extLst>
            </p:cNvPr>
            <p:cNvSpPr txBox="1"/>
            <p:nvPr/>
          </p:nvSpPr>
          <p:spPr>
            <a:xfrm>
              <a:off x="3598125" y="1087394"/>
              <a:ext cx="4228069" cy="1200329"/>
            </a:xfrm>
            <a:prstGeom prst="rect">
              <a:avLst/>
            </a:prstGeom>
            <a:noFill/>
          </p:spPr>
          <p:txBody>
            <a:bodyPr wrap="square" rtlCol="0">
              <a:spAutoFit/>
            </a:bodyPr>
            <a:lstStyle/>
            <a:p>
              <a:r>
                <a:rPr lang="en-GB" dirty="0"/>
                <a:t>This section focuses on the </a:t>
              </a:r>
              <a:r>
                <a:rPr lang="en-GB" b="1" dirty="0"/>
                <a:t>POSITIVE ASPECTS </a:t>
              </a:r>
              <a:r>
                <a:rPr lang="en-GB" dirty="0"/>
                <a:t>of the digital innovation and how it has been successfully implemented.</a:t>
              </a:r>
            </a:p>
          </p:txBody>
        </p:sp>
        <p:sp>
          <p:nvSpPr>
            <p:cNvPr id="24" name="TextBox 23">
              <a:extLst>
                <a:ext uri="{FF2B5EF4-FFF2-40B4-BE49-F238E27FC236}">
                  <a16:creationId xmlns:a16="http://schemas.microsoft.com/office/drawing/2014/main" id="{638D44C5-BB15-C2C4-A141-D7C81B03FE4A}"/>
                </a:ext>
              </a:extLst>
            </p:cNvPr>
            <p:cNvSpPr txBox="1"/>
            <p:nvPr/>
          </p:nvSpPr>
          <p:spPr>
            <a:xfrm>
              <a:off x="7782699" y="1087394"/>
              <a:ext cx="4228069" cy="1477328"/>
            </a:xfrm>
            <a:prstGeom prst="rect">
              <a:avLst/>
            </a:prstGeom>
            <a:noFill/>
          </p:spPr>
          <p:txBody>
            <a:bodyPr wrap="square" rtlCol="0">
              <a:spAutoFit/>
            </a:bodyPr>
            <a:lstStyle/>
            <a:p>
              <a:pPr algn="r"/>
              <a:r>
                <a:rPr lang="en-GB" dirty="0"/>
                <a:t>This section evaluates the </a:t>
              </a:r>
              <a:r>
                <a:rPr lang="en-GB" b="1" dirty="0"/>
                <a:t>LIMITATIONS</a:t>
              </a:r>
              <a:r>
                <a:rPr lang="en-GB" dirty="0"/>
                <a:t> or </a:t>
              </a:r>
              <a:r>
                <a:rPr lang="en-GB" b="1" dirty="0"/>
                <a:t>CHALLENGES</a:t>
              </a:r>
              <a:r>
                <a:rPr lang="en-GB" dirty="0"/>
                <a:t> associated with the digital innovation, including its shortcomings in real-world</a:t>
              </a:r>
            </a:p>
            <a:p>
              <a:pPr algn="r"/>
              <a:r>
                <a:rPr lang="en-GB" dirty="0"/>
                <a:t> application.</a:t>
              </a:r>
            </a:p>
          </p:txBody>
        </p:sp>
        <p:sp>
          <p:nvSpPr>
            <p:cNvPr id="25" name="TextBox 24">
              <a:extLst>
                <a:ext uri="{FF2B5EF4-FFF2-40B4-BE49-F238E27FC236}">
                  <a16:creationId xmlns:a16="http://schemas.microsoft.com/office/drawing/2014/main" id="{08EE5548-70DE-6E0F-1310-7EE7A4FE63AF}"/>
                </a:ext>
              </a:extLst>
            </p:cNvPr>
            <p:cNvSpPr txBox="1"/>
            <p:nvPr/>
          </p:nvSpPr>
          <p:spPr>
            <a:xfrm>
              <a:off x="3466074" y="4496824"/>
              <a:ext cx="4034478" cy="923330"/>
            </a:xfrm>
            <a:prstGeom prst="rect">
              <a:avLst/>
            </a:prstGeom>
            <a:noFill/>
          </p:spPr>
          <p:txBody>
            <a:bodyPr wrap="square" rtlCol="0">
              <a:spAutoFit/>
            </a:bodyPr>
            <a:lstStyle/>
            <a:p>
              <a:r>
                <a:rPr lang="en-GB" dirty="0"/>
                <a:t>This section looks at the </a:t>
              </a:r>
              <a:r>
                <a:rPr lang="en-GB" b="1" dirty="0"/>
                <a:t>POTENTIAL</a:t>
              </a:r>
              <a:r>
                <a:rPr lang="en-GB" dirty="0"/>
                <a:t> for future benefits or developments arising from the innovation. </a:t>
              </a:r>
            </a:p>
          </p:txBody>
        </p:sp>
        <p:sp>
          <p:nvSpPr>
            <p:cNvPr id="26" name="TextBox 25">
              <a:extLst>
                <a:ext uri="{FF2B5EF4-FFF2-40B4-BE49-F238E27FC236}">
                  <a16:creationId xmlns:a16="http://schemas.microsoft.com/office/drawing/2014/main" id="{A645316A-06F6-C71D-93E6-A889FCD57E14}"/>
                </a:ext>
              </a:extLst>
            </p:cNvPr>
            <p:cNvSpPr txBox="1"/>
            <p:nvPr/>
          </p:nvSpPr>
          <p:spPr>
            <a:xfrm>
              <a:off x="7782698" y="4322921"/>
              <a:ext cx="4228069" cy="1200329"/>
            </a:xfrm>
            <a:prstGeom prst="rect">
              <a:avLst/>
            </a:prstGeom>
            <a:noFill/>
          </p:spPr>
          <p:txBody>
            <a:bodyPr wrap="square" rtlCol="0">
              <a:spAutoFit/>
            </a:bodyPr>
            <a:lstStyle/>
            <a:p>
              <a:pPr algn="r"/>
              <a:r>
                <a:rPr lang="en-GB" dirty="0"/>
                <a:t>This section examines </a:t>
              </a:r>
              <a:r>
                <a:rPr lang="en-GB" b="1" dirty="0"/>
                <a:t>RISKS</a:t>
              </a:r>
              <a:r>
                <a:rPr lang="en-GB" dirty="0"/>
                <a:t> or </a:t>
              </a:r>
              <a:r>
                <a:rPr lang="en-GB" b="1" dirty="0"/>
                <a:t>CHALLENEGES</a:t>
              </a:r>
              <a:r>
                <a:rPr lang="en-GB" dirty="0"/>
                <a:t> that could impede the digital innovation’s success or sustainability.</a:t>
              </a:r>
            </a:p>
          </p:txBody>
        </p:sp>
      </p:grpSp>
      <p:sp>
        <p:nvSpPr>
          <p:cNvPr id="6" name="Date Placeholder 5">
            <a:extLst>
              <a:ext uri="{FF2B5EF4-FFF2-40B4-BE49-F238E27FC236}">
                <a16:creationId xmlns:a16="http://schemas.microsoft.com/office/drawing/2014/main" id="{7682C8D0-B9A5-8C00-07A4-3E203C61F593}"/>
              </a:ext>
            </a:extLst>
          </p:cNvPr>
          <p:cNvSpPr>
            <a:spLocks noGrp="1"/>
          </p:cNvSpPr>
          <p:nvPr>
            <p:ph type="dt" sz="half" idx="10"/>
          </p:nvPr>
        </p:nvSpPr>
        <p:spPr/>
        <p:txBody>
          <a:bodyPr/>
          <a:lstStyle/>
          <a:p>
            <a:r>
              <a:rPr lang="en-US"/>
              <a:t>BMHP6026 </a:t>
            </a:r>
            <a:endParaRPr lang="en-GB"/>
          </a:p>
        </p:txBody>
      </p:sp>
      <p:pic>
        <p:nvPicPr>
          <p:cNvPr id="8" name="Graphic 7" descr="Badge 5 outline">
            <a:extLst>
              <a:ext uri="{FF2B5EF4-FFF2-40B4-BE49-F238E27FC236}">
                <a16:creationId xmlns:a16="http://schemas.microsoft.com/office/drawing/2014/main" id="{1696B811-04BE-A7EA-2512-8D2E6F6B33F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767" y="2322221"/>
            <a:ext cx="914400" cy="914400"/>
          </a:xfrm>
          <a:prstGeom prst="rect">
            <a:avLst/>
          </a:prstGeom>
        </p:spPr>
      </p:pic>
    </p:spTree>
    <p:extLst>
      <p:ext uri="{BB962C8B-B14F-4D97-AF65-F5344CB8AC3E}">
        <p14:creationId xmlns:p14="http://schemas.microsoft.com/office/powerpoint/2010/main" val="28485170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9A4C79E-C3C8-E929-7CA2-5F2C487987C9}"/>
              </a:ext>
            </a:extLst>
          </p:cNvPr>
          <p:cNvSpPr>
            <a:spLocks noGrp="1"/>
          </p:cNvSpPr>
          <p:nvPr>
            <p:ph type="ftr" sz="quarter" idx="11"/>
          </p:nvPr>
        </p:nvSpPr>
        <p:spPr>
          <a:xfrm>
            <a:off x="4038600" y="6527038"/>
            <a:ext cx="4114800" cy="365125"/>
          </a:xfrm>
        </p:spPr>
        <p:txBody>
          <a:bodyPr/>
          <a:lstStyle/>
          <a:p>
            <a:r>
              <a:rPr lang="en-GB"/>
              <a:t>Dr Simona Ferraraccio</a:t>
            </a:r>
          </a:p>
        </p:txBody>
      </p:sp>
      <p:sp>
        <p:nvSpPr>
          <p:cNvPr id="3" name="Slide Number Placeholder 2">
            <a:extLst>
              <a:ext uri="{FF2B5EF4-FFF2-40B4-BE49-F238E27FC236}">
                <a16:creationId xmlns:a16="http://schemas.microsoft.com/office/drawing/2014/main" id="{5D8B9D97-2660-34C4-5745-8B0706B42EA6}"/>
              </a:ext>
            </a:extLst>
          </p:cNvPr>
          <p:cNvSpPr>
            <a:spLocks noGrp="1"/>
          </p:cNvSpPr>
          <p:nvPr>
            <p:ph type="sldNum" sz="quarter" idx="12"/>
          </p:nvPr>
        </p:nvSpPr>
        <p:spPr/>
        <p:txBody>
          <a:bodyPr/>
          <a:lstStyle/>
          <a:p>
            <a:fld id="{C3B155C5-38DF-4DF6-8508-FE114DF186AB}" type="slidenum">
              <a:rPr lang="en-GB" smtClean="0"/>
              <a:t>28</a:t>
            </a:fld>
            <a:endParaRPr lang="en-GB"/>
          </a:p>
        </p:txBody>
      </p:sp>
      <p:cxnSp>
        <p:nvCxnSpPr>
          <p:cNvPr id="7" name="Straight Connector 6">
            <a:extLst>
              <a:ext uri="{FF2B5EF4-FFF2-40B4-BE49-F238E27FC236}">
                <a16:creationId xmlns:a16="http://schemas.microsoft.com/office/drawing/2014/main" id="{0724135C-02FD-A4CA-17BC-600B55804B28}"/>
              </a:ext>
            </a:extLst>
          </p:cNvPr>
          <p:cNvCxnSpPr>
            <a:cxnSpLocks/>
          </p:cNvCxnSpPr>
          <p:nvPr/>
        </p:nvCxnSpPr>
        <p:spPr>
          <a:xfrm>
            <a:off x="6144768" y="170688"/>
            <a:ext cx="0" cy="6356350"/>
          </a:xfrm>
          <a:prstGeom prst="line">
            <a:avLst/>
          </a:prstGeom>
          <a:ln>
            <a:solidFill>
              <a:schemeClr val="accent5">
                <a:lumMod val="5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05D3042A-C050-78C9-5B4A-E0F732DE8A1A}"/>
              </a:ext>
            </a:extLst>
          </p:cNvPr>
          <p:cNvCxnSpPr>
            <a:cxnSpLocks/>
          </p:cNvCxnSpPr>
          <p:nvPr/>
        </p:nvCxnSpPr>
        <p:spPr>
          <a:xfrm flipH="1">
            <a:off x="0" y="3246120"/>
            <a:ext cx="12192000" cy="0"/>
          </a:xfrm>
          <a:prstGeom prst="line">
            <a:avLst/>
          </a:prstGeom>
          <a:ln>
            <a:solidFill>
              <a:schemeClr val="accent5">
                <a:lumMod val="50000"/>
              </a:schemeClr>
            </a:solidFill>
          </a:ln>
        </p:spPr>
        <p:style>
          <a:lnRef idx="2">
            <a:schemeClr val="accent1"/>
          </a:lnRef>
          <a:fillRef idx="0">
            <a:schemeClr val="accent1"/>
          </a:fillRef>
          <a:effectRef idx="1">
            <a:schemeClr val="accent1"/>
          </a:effectRef>
          <a:fontRef idx="minor">
            <a:schemeClr val="tx1"/>
          </a:fontRef>
        </p:style>
      </p:cxnSp>
      <p:sp>
        <p:nvSpPr>
          <p:cNvPr id="11" name="Rectangle 10">
            <a:extLst>
              <a:ext uri="{FF2B5EF4-FFF2-40B4-BE49-F238E27FC236}">
                <a16:creationId xmlns:a16="http://schemas.microsoft.com/office/drawing/2014/main" id="{DAE2AC1E-CCB2-4CCD-AD86-AC1B99F5B155}"/>
              </a:ext>
            </a:extLst>
          </p:cNvPr>
          <p:cNvSpPr/>
          <p:nvPr/>
        </p:nvSpPr>
        <p:spPr>
          <a:xfrm>
            <a:off x="1511809" y="74930"/>
            <a:ext cx="1476000" cy="468000"/>
          </a:xfrm>
          <a:prstGeom prst="rect">
            <a:avLst/>
          </a:prstGeom>
          <a:solidFill>
            <a:schemeClr val="accent5">
              <a:lumMod val="20000"/>
              <a:lumOff val="8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STRENGHTS</a:t>
            </a:r>
          </a:p>
        </p:txBody>
      </p:sp>
      <p:sp>
        <p:nvSpPr>
          <p:cNvPr id="12" name="Rectangle 11">
            <a:extLst>
              <a:ext uri="{FF2B5EF4-FFF2-40B4-BE49-F238E27FC236}">
                <a16:creationId xmlns:a16="http://schemas.microsoft.com/office/drawing/2014/main" id="{C4044712-51C8-3EBE-D168-CFE8ABDCBC71}"/>
              </a:ext>
            </a:extLst>
          </p:cNvPr>
          <p:cNvSpPr/>
          <p:nvPr/>
        </p:nvSpPr>
        <p:spPr>
          <a:xfrm>
            <a:off x="7253472" y="50546"/>
            <a:ext cx="1671069" cy="468000"/>
          </a:xfrm>
          <a:prstGeom prst="rect">
            <a:avLst/>
          </a:prstGeom>
          <a:solidFill>
            <a:schemeClr val="accent5">
              <a:lumMod val="20000"/>
              <a:lumOff val="8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WEAKNESSES</a:t>
            </a:r>
          </a:p>
        </p:txBody>
      </p:sp>
      <p:sp>
        <p:nvSpPr>
          <p:cNvPr id="13" name="Rectangle 12">
            <a:extLst>
              <a:ext uri="{FF2B5EF4-FFF2-40B4-BE49-F238E27FC236}">
                <a16:creationId xmlns:a16="http://schemas.microsoft.com/office/drawing/2014/main" id="{FB167E2D-B8FC-78F1-0BF8-4C265A5BA11E}"/>
              </a:ext>
            </a:extLst>
          </p:cNvPr>
          <p:cNvSpPr/>
          <p:nvPr/>
        </p:nvSpPr>
        <p:spPr>
          <a:xfrm>
            <a:off x="914400" y="3294888"/>
            <a:ext cx="1926334" cy="468000"/>
          </a:xfrm>
          <a:prstGeom prst="rect">
            <a:avLst/>
          </a:prstGeom>
          <a:solidFill>
            <a:schemeClr val="accent5">
              <a:lumMod val="20000"/>
              <a:lumOff val="8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OPPORTUNITIES </a:t>
            </a:r>
          </a:p>
        </p:txBody>
      </p:sp>
      <p:sp>
        <p:nvSpPr>
          <p:cNvPr id="14" name="Rectangle 13">
            <a:extLst>
              <a:ext uri="{FF2B5EF4-FFF2-40B4-BE49-F238E27FC236}">
                <a16:creationId xmlns:a16="http://schemas.microsoft.com/office/drawing/2014/main" id="{560AB7B3-9C43-BA1E-476E-9E4982F5B368}"/>
              </a:ext>
            </a:extLst>
          </p:cNvPr>
          <p:cNvSpPr/>
          <p:nvPr/>
        </p:nvSpPr>
        <p:spPr>
          <a:xfrm>
            <a:off x="7253471" y="3294888"/>
            <a:ext cx="1671069" cy="468000"/>
          </a:xfrm>
          <a:prstGeom prst="rect">
            <a:avLst/>
          </a:prstGeom>
          <a:solidFill>
            <a:schemeClr val="accent5">
              <a:lumMod val="20000"/>
              <a:lumOff val="8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THREATS</a:t>
            </a:r>
          </a:p>
        </p:txBody>
      </p:sp>
      <p:sp>
        <p:nvSpPr>
          <p:cNvPr id="15" name="TextBox 14">
            <a:extLst>
              <a:ext uri="{FF2B5EF4-FFF2-40B4-BE49-F238E27FC236}">
                <a16:creationId xmlns:a16="http://schemas.microsoft.com/office/drawing/2014/main" id="{6BD669E7-8461-E629-620C-8F6606495876}"/>
              </a:ext>
            </a:extLst>
          </p:cNvPr>
          <p:cNvSpPr txBox="1"/>
          <p:nvPr/>
        </p:nvSpPr>
        <p:spPr>
          <a:xfrm>
            <a:off x="-43056" y="570997"/>
            <a:ext cx="6200013" cy="2677656"/>
          </a:xfrm>
          <a:prstGeom prst="rect">
            <a:avLst/>
          </a:prstGeom>
          <a:noFill/>
        </p:spPr>
        <p:txBody>
          <a:bodyPr wrap="square" rtlCol="0">
            <a:spAutoFit/>
          </a:bodyPr>
          <a:lstStyle/>
          <a:p>
            <a:pPr marL="285750" indent="-285750" algn="just">
              <a:buFont typeface="Arial" panose="020B0604020202020204" pitchFamily="34" charset="0"/>
              <a:buChar char="•"/>
            </a:pPr>
            <a:r>
              <a:rPr lang="en-GB" sz="1400" b="1" dirty="0">
                <a:highlight>
                  <a:srgbClr val="FF00FF"/>
                </a:highlight>
              </a:rPr>
              <a:t>WORKFORCE</a:t>
            </a:r>
            <a:r>
              <a:rPr lang="en-GB" sz="1400" dirty="0"/>
              <a:t>: STAFF efficiency or reduced workload. Automating administrative tasks, healthcare professionals focus more on patient care, enabling remote work. Improvement in staff roles or competencies, enhanced decision-making through real-time data access.</a:t>
            </a:r>
          </a:p>
          <a:p>
            <a:pPr marL="285750" indent="-285750" algn="just">
              <a:buFont typeface="Arial" panose="020B0604020202020204" pitchFamily="34" charset="0"/>
              <a:buChar char="•"/>
            </a:pPr>
            <a:r>
              <a:rPr lang="en-GB" sz="1400" b="1" dirty="0">
                <a:highlight>
                  <a:srgbClr val="FF00FF"/>
                </a:highlight>
              </a:rPr>
              <a:t>SERVICE DELIVERY: </a:t>
            </a:r>
            <a:r>
              <a:rPr lang="en-GB" sz="1400" b="1" dirty="0"/>
              <a:t> </a:t>
            </a:r>
            <a:r>
              <a:rPr lang="en-GB" sz="1400" dirty="0"/>
              <a:t>Improved care delivery, faster diagnosis, efficient patient management or improved coordination between departments. Measurable improvements like reduced waiting times, better resource allocations.</a:t>
            </a:r>
          </a:p>
          <a:p>
            <a:pPr marL="285750" indent="-285750" algn="just">
              <a:buFont typeface="Arial" panose="020B0604020202020204" pitchFamily="34" charset="0"/>
              <a:buChar char="•"/>
            </a:pPr>
            <a:r>
              <a:rPr lang="en-GB" sz="1400" b="1" dirty="0">
                <a:highlight>
                  <a:srgbClr val="FF00FF"/>
                </a:highlight>
              </a:rPr>
              <a:t>PATIENT/SERVICE USER:</a:t>
            </a:r>
            <a:r>
              <a:rPr lang="en-GB" sz="1400" b="1" dirty="0"/>
              <a:t> </a:t>
            </a:r>
            <a:r>
              <a:rPr lang="en-GB" sz="1400" dirty="0"/>
              <a:t>impact on patients like improving access to care, empowering - self-management, enhancing quality of care.</a:t>
            </a:r>
          </a:p>
          <a:p>
            <a:pPr marL="285750" indent="-285750" algn="just">
              <a:buFont typeface="Arial" panose="020B0604020202020204" pitchFamily="34" charset="0"/>
              <a:buChar char="•"/>
            </a:pPr>
            <a:r>
              <a:rPr lang="en-GB" sz="1400" b="1" dirty="0">
                <a:highlight>
                  <a:srgbClr val="FF00FF"/>
                </a:highlight>
              </a:rPr>
              <a:t>COMMUNITY:</a:t>
            </a:r>
            <a:r>
              <a:rPr lang="en-GB" sz="1400" dirty="0"/>
              <a:t> access to healthcare in rural areas, better Public Health outcomes, remote monitoring and digital health data.</a:t>
            </a:r>
          </a:p>
        </p:txBody>
      </p:sp>
      <p:sp>
        <p:nvSpPr>
          <p:cNvPr id="16" name="TextBox 15">
            <a:extLst>
              <a:ext uri="{FF2B5EF4-FFF2-40B4-BE49-F238E27FC236}">
                <a16:creationId xmlns:a16="http://schemas.microsoft.com/office/drawing/2014/main" id="{E9BF90E4-B3B1-5C39-5AB9-F0D7D85DF8CB}"/>
              </a:ext>
            </a:extLst>
          </p:cNvPr>
          <p:cNvSpPr txBox="1"/>
          <p:nvPr/>
        </p:nvSpPr>
        <p:spPr>
          <a:xfrm>
            <a:off x="2987809" y="124264"/>
            <a:ext cx="2168222" cy="369332"/>
          </a:xfrm>
          <a:prstGeom prst="rect">
            <a:avLst/>
          </a:prstGeom>
          <a:noFill/>
        </p:spPr>
        <p:txBody>
          <a:bodyPr wrap="none" rtlCol="0">
            <a:spAutoFit/>
          </a:bodyPr>
          <a:lstStyle/>
          <a:p>
            <a:r>
              <a:rPr lang="en-GB" b="1" dirty="0"/>
              <a:t>POSITIVE ASPECTS</a:t>
            </a:r>
          </a:p>
        </p:txBody>
      </p:sp>
      <p:sp>
        <p:nvSpPr>
          <p:cNvPr id="17" name="TextBox 16">
            <a:extLst>
              <a:ext uri="{FF2B5EF4-FFF2-40B4-BE49-F238E27FC236}">
                <a16:creationId xmlns:a16="http://schemas.microsoft.com/office/drawing/2014/main" id="{794C00E5-5262-ED8A-4BAE-D457863DA9AA}"/>
              </a:ext>
            </a:extLst>
          </p:cNvPr>
          <p:cNvSpPr txBox="1"/>
          <p:nvPr/>
        </p:nvSpPr>
        <p:spPr>
          <a:xfrm>
            <a:off x="8924541" y="85661"/>
            <a:ext cx="2919902" cy="369332"/>
          </a:xfrm>
          <a:prstGeom prst="rect">
            <a:avLst/>
          </a:prstGeom>
          <a:noFill/>
        </p:spPr>
        <p:txBody>
          <a:bodyPr wrap="none" rtlCol="0">
            <a:spAutoFit/>
          </a:bodyPr>
          <a:lstStyle/>
          <a:p>
            <a:r>
              <a:rPr lang="en-GB" b="1" dirty="0"/>
              <a:t>LIMITATION/CHALLENGES</a:t>
            </a:r>
          </a:p>
        </p:txBody>
      </p:sp>
      <p:sp>
        <p:nvSpPr>
          <p:cNvPr id="18" name="TextBox 17">
            <a:extLst>
              <a:ext uri="{FF2B5EF4-FFF2-40B4-BE49-F238E27FC236}">
                <a16:creationId xmlns:a16="http://schemas.microsoft.com/office/drawing/2014/main" id="{F35C7307-5146-9C13-C143-F7B9B261590B}"/>
              </a:ext>
            </a:extLst>
          </p:cNvPr>
          <p:cNvSpPr txBox="1"/>
          <p:nvPr/>
        </p:nvSpPr>
        <p:spPr>
          <a:xfrm>
            <a:off x="6156957" y="563826"/>
            <a:ext cx="6035043" cy="2677656"/>
          </a:xfrm>
          <a:prstGeom prst="rect">
            <a:avLst/>
          </a:prstGeom>
          <a:noFill/>
        </p:spPr>
        <p:txBody>
          <a:bodyPr wrap="square" rtlCol="0">
            <a:spAutoFit/>
          </a:bodyPr>
          <a:lstStyle/>
          <a:p>
            <a:pPr marL="285750" indent="-285750" algn="just">
              <a:buFont typeface="Arial" panose="020B0604020202020204" pitchFamily="34" charset="0"/>
              <a:buChar char="•"/>
            </a:pPr>
            <a:r>
              <a:rPr lang="en-GB" sz="1400" b="1" dirty="0">
                <a:highlight>
                  <a:srgbClr val="FF00FF"/>
                </a:highlight>
              </a:rPr>
              <a:t>WORKFORCE</a:t>
            </a:r>
            <a:r>
              <a:rPr lang="en-GB" sz="1400" dirty="0"/>
              <a:t>: challenges faced by staff in adapting the innovation, increased stress or resistance to new technology. Any gaps in training or competences, potential workload increase especially if tech introduce new tasks.</a:t>
            </a:r>
          </a:p>
          <a:p>
            <a:pPr marL="285750" indent="-285750" algn="just">
              <a:buFont typeface="Arial" panose="020B0604020202020204" pitchFamily="34" charset="0"/>
              <a:buChar char="•"/>
            </a:pPr>
            <a:r>
              <a:rPr lang="en-GB" sz="1400" b="1" dirty="0">
                <a:highlight>
                  <a:srgbClr val="FF00FF"/>
                </a:highlight>
              </a:rPr>
              <a:t>SERVICE DELIVERY: </a:t>
            </a:r>
            <a:r>
              <a:rPr lang="en-GB" sz="1400" b="1" dirty="0"/>
              <a:t> </a:t>
            </a:r>
            <a:r>
              <a:rPr lang="en-GB" sz="1400" dirty="0"/>
              <a:t>disruptions like inefficiencies caused by poor integration with existing systems or infrastructure changes. Consider if tech reduces face-to-face care possibly impacting the quality of care. </a:t>
            </a:r>
          </a:p>
          <a:p>
            <a:pPr marL="285750" indent="-285750" algn="just">
              <a:buFont typeface="Arial" panose="020B0604020202020204" pitchFamily="34" charset="0"/>
              <a:buChar char="•"/>
            </a:pPr>
            <a:r>
              <a:rPr lang="en-GB" sz="1400" b="1" dirty="0">
                <a:highlight>
                  <a:srgbClr val="FF00FF"/>
                </a:highlight>
              </a:rPr>
              <a:t>PATIENT/SERVICE USER:</a:t>
            </a:r>
            <a:r>
              <a:rPr lang="en-GB" sz="1400" b="1" dirty="0"/>
              <a:t> </a:t>
            </a:r>
            <a:r>
              <a:rPr lang="en-GB" sz="1400" dirty="0"/>
              <a:t>negative effects on patient care, digital exclusion, reduced patient-provider interaction, technology malfunctions. Potential confusion caused by new technologies.</a:t>
            </a:r>
          </a:p>
          <a:p>
            <a:pPr marL="285750" indent="-285750" algn="just">
              <a:buFont typeface="Arial" panose="020B0604020202020204" pitchFamily="34" charset="0"/>
              <a:buChar char="•"/>
            </a:pPr>
            <a:r>
              <a:rPr lang="en-GB" sz="1400" b="1" dirty="0">
                <a:highlight>
                  <a:srgbClr val="FF00FF"/>
                </a:highlight>
              </a:rPr>
              <a:t>COMMUNITY:</a:t>
            </a:r>
            <a:r>
              <a:rPr lang="en-GB" sz="1400" dirty="0"/>
              <a:t> unequal access to technology, which can wider healthcare inequalities.</a:t>
            </a:r>
          </a:p>
        </p:txBody>
      </p:sp>
      <p:sp>
        <p:nvSpPr>
          <p:cNvPr id="19" name="TextBox 18">
            <a:extLst>
              <a:ext uri="{FF2B5EF4-FFF2-40B4-BE49-F238E27FC236}">
                <a16:creationId xmlns:a16="http://schemas.microsoft.com/office/drawing/2014/main" id="{716FB3C6-3A41-7743-5563-8D66909105B0}"/>
              </a:ext>
            </a:extLst>
          </p:cNvPr>
          <p:cNvSpPr txBox="1"/>
          <p:nvPr/>
        </p:nvSpPr>
        <p:spPr>
          <a:xfrm>
            <a:off x="2862068" y="3344222"/>
            <a:ext cx="3187026" cy="369332"/>
          </a:xfrm>
          <a:prstGeom prst="rect">
            <a:avLst/>
          </a:prstGeom>
          <a:noFill/>
        </p:spPr>
        <p:txBody>
          <a:bodyPr wrap="none" rtlCol="0">
            <a:spAutoFit/>
          </a:bodyPr>
          <a:lstStyle/>
          <a:p>
            <a:r>
              <a:rPr lang="en-GB" b="1" dirty="0"/>
              <a:t>POTENTIAL FOR THE FUTURE</a:t>
            </a:r>
          </a:p>
        </p:txBody>
      </p:sp>
      <p:sp>
        <p:nvSpPr>
          <p:cNvPr id="20" name="TextBox 19">
            <a:extLst>
              <a:ext uri="{FF2B5EF4-FFF2-40B4-BE49-F238E27FC236}">
                <a16:creationId xmlns:a16="http://schemas.microsoft.com/office/drawing/2014/main" id="{719AFBDF-0E79-BCE0-1FC5-640CF93EC5DF}"/>
              </a:ext>
            </a:extLst>
          </p:cNvPr>
          <p:cNvSpPr txBox="1"/>
          <p:nvPr/>
        </p:nvSpPr>
        <p:spPr>
          <a:xfrm>
            <a:off x="-43056" y="3784739"/>
            <a:ext cx="6200011" cy="2677656"/>
          </a:xfrm>
          <a:prstGeom prst="rect">
            <a:avLst/>
          </a:prstGeom>
          <a:noFill/>
        </p:spPr>
        <p:txBody>
          <a:bodyPr wrap="square" rtlCol="0">
            <a:spAutoFit/>
          </a:bodyPr>
          <a:lstStyle/>
          <a:p>
            <a:pPr marL="285750" indent="-285750" algn="just">
              <a:buFont typeface="Arial" panose="020B0604020202020204" pitchFamily="34" charset="0"/>
              <a:buChar char="•"/>
            </a:pPr>
            <a:r>
              <a:rPr lang="en-GB" sz="1400" b="1" dirty="0">
                <a:highlight>
                  <a:srgbClr val="FF00FF"/>
                </a:highlight>
              </a:rPr>
              <a:t>WORKFORCE</a:t>
            </a:r>
            <a:r>
              <a:rPr lang="en-GB" sz="1400" dirty="0"/>
              <a:t>: opportunities for professional development, upskilling of healthcare staff, specialised in digital health or AI-assisted decision-making. New job roles, more collaborative, interdisciplinary work environments.</a:t>
            </a:r>
          </a:p>
          <a:p>
            <a:pPr marL="285750" indent="-285750" algn="just">
              <a:buFont typeface="Arial" panose="020B0604020202020204" pitchFamily="34" charset="0"/>
              <a:buChar char="•"/>
            </a:pPr>
            <a:r>
              <a:rPr lang="en-GB" sz="1400" b="1" dirty="0">
                <a:highlight>
                  <a:srgbClr val="FF00FF"/>
                </a:highlight>
              </a:rPr>
              <a:t>SERVICE DELIVERY: </a:t>
            </a:r>
            <a:r>
              <a:rPr lang="en-GB" sz="1400" b="1" dirty="0"/>
              <a:t> </a:t>
            </a:r>
            <a:r>
              <a:rPr lang="en-GB" sz="1400" dirty="0"/>
              <a:t>improvement of service efficiency by integrating the innovation in the healthcare system, cost-effectiveness and access to care.</a:t>
            </a:r>
          </a:p>
          <a:p>
            <a:pPr marL="285750" indent="-285750" algn="just">
              <a:buFont typeface="Arial" panose="020B0604020202020204" pitchFamily="34" charset="0"/>
              <a:buChar char="•"/>
            </a:pPr>
            <a:r>
              <a:rPr lang="en-GB" sz="1400" b="1" dirty="0">
                <a:highlight>
                  <a:srgbClr val="FF00FF"/>
                </a:highlight>
              </a:rPr>
              <a:t>PATIENT/SERVICE USER:</a:t>
            </a:r>
            <a:r>
              <a:rPr lang="en-GB" sz="1400" b="1" dirty="0"/>
              <a:t> </a:t>
            </a:r>
            <a:r>
              <a:rPr lang="en-GB" sz="1400" dirty="0"/>
              <a:t>enhance patient empowerment, advanced self-management tools, personalised treatments based on health data analytics.</a:t>
            </a:r>
          </a:p>
          <a:p>
            <a:pPr marL="285750" indent="-285750" algn="just">
              <a:buFont typeface="Arial" panose="020B0604020202020204" pitchFamily="34" charset="0"/>
              <a:buChar char="•"/>
            </a:pPr>
            <a:r>
              <a:rPr lang="en-GB" sz="1400" b="1" dirty="0">
                <a:highlight>
                  <a:srgbClr val="FF00FF"/>
                </a:highlight>
              </a:rPr>
              <a:t>COMMUNITY:</a:t>
            </a:r>
            <a:r>
              <a:rPr lang="en-GB" sz="1400" dirty="0"/>
              <a:t> preventive care, improved health outcomes, engagement with communities. </a:t>
            </a:r>
          </a:p>
        </p:txBody>
      </p:sp>
      <p:sp>
        <p:nvSpPr>
          <p:cNvPr id="21" name="TextBox 20">
            <a:extLst>
              <a:ext uri="{FF2B5EF4-FFF2-40B4-BE49-F238E27FC236}">
                <a16:creationId xmlns:a16="http://schemas.microsoft.com/office/drawing/2014/main" id="{40CD61CF-A444-F0F2-5665-22A856DF4BD6}"/>
              </a:ext>
            </a:extLst>
          </p:cNvPr>
          <p:cNvSpPr txBox="1"/>
          <p:nvPr/>
        </p:nvSpPr>
        <p:spPr>
          <a:xfrm>
            <a:off x="8924540" y="3344222"/>
            <a:ext cx="2670988" cy="369332"/>
          </a:xfrm>
          <a:prstGeom prst="rect">
            <a:avLst/>
          </a:prstGeom>
          <a:noFill/>
        </p:spPr>
        <p:txBody>
          <a:bodyPr wrap="none" rtlCol="0">
            <a:spAutoFit/>
          </a:bodyPr>
          <a:lstStyle/>
          <a:p>
            <a:r>
              <a:rPr lang="en-GB" b="1" dirty="0"/>
              <a:t>RISKS OR CHALLENGES</a:t>
            </a:r>
          </a:p>
        </p:txBody>
      </p:sp>
      <p:sp>
        <p:nvSpPr>
          <p:cNvPr id="22" name="TextBox 21">
            <a:extLst>
              <a:ext uri="{FF2B5EF4-FFF2-40B4-BE49-F238E27FC236}">
                <a16:creationId xmlns:a16="http://schemas.microsoft.com/office/drawing/2014/main" id="{2C0228B1-D93A-348E-4334-1F82C1A6A5EC}"/>
              </a:ext>
            </a:extLst>
          </p:cNvPr>
          <p:cNvSpPr txBox="1"/>
          <p:nvPr/>
        </p:nvSpPr>
        <p:spPr>
          <a:xfrm>
            <a:off x="6098857" y="3760990"/>
            <a:ext cx="6035044" cy="2893100"/>
          </a:xfrm>
          <a:prstGeom prst="rect">
            <a:avLst/>
          </a:prstGeom>
          <a:noFill/>
        </p:spPr>
        <p:txBody>
          <a:bodyPr wrap="square" rtlCol="0">
            <a:spAutoFit/>
          </a:bodyPr>
          <a:lstStyle/>
          <a:p>
            <a:pPr marL="285750" indent="-285750" algn="just">
              <a:buFont typeface="Arial" panose="020B0604020202020204" pitchFamily="34" charset="0"/>
              <a:buChar char="•"/>
            </a:pPr>
            <a:r>
              <a:rPr lang="en-GB" sz="1400" b="1" dirty="0">
                <a:highlight>
                  <a:srgbClr val="FF00FF"/>
                </a:highlight>
              </a:rPr>
              <a:t>WORKFORCE</a:t>
            </a:r>
            <a:r>
              <a:rPr lang="en-GB" sz="1400" dirty="0"/>
              <a:t>: STAFF morale, job displacement due to automation, increased pressure to adapt to new technologies. Poor long-term adoption.</a:t>
            </a:r>
          </a:p>
          <a:p>
            <a:pPr marL="285750" indent="-285750" algn="just">
              <a:buFont typeface="Arial" panose="020B0604020202020204" pitchFamily="34" charset="0"/>
              <a:buChar char="•"/>
            </a:pPr>
            <a:r>
              <a:rPr lang="en-GB" sz="1400" b="1" dirty="0">
                <a:highlight>
                  <a:srgbClr val="FF00FF"/>
                </a:highlight>
              </a:rPr>
              <a:t>SERVICE DELIVERY: </a:t>
            </a:r>
            <a:r>
              <a:rPr lang="en-GB" sz="1400" b="1" dirty="0"/>
              <a:t> </a:t>
            </a:r>
            <a:r>
              <a:rPr lang="en-GB" sz="1400" dirty="0"/>
              <a:t>cybersecurity risks, data breaches, disruptions caused by tech failures. Long-term challenges in maintaining tech, software updates, reliance on external vendors.</a:t>
            </a:r>
          </a:p>
          <a:p>
            <a:pPr marL="285750" indent="-285750" algn="just">
              <a:buFont typeface="Arial" panose="020B0604020202020204" pitchFamily="34" charset="0"/>
              <a:buChar char="•"/>
            </a:pPr>
            <a:r>
              <a:rPr lang="en-GB" sz="1400" b="1" dirty="0">
                <a:highlight>
                  <a:srgbClr val="FF00FF"/>
                </a:highlight>
              </a:rPr>
              <a:t>PATIENT/SERVICE USER:</a:t>
            </a:r>
            <a:r>
              <a:rPr lang="en-GB" sz="1400" b="1" dirty="0"/>
              <a:t> </a:t>
            </a:r>
            <a:r>
              <a:rPr lang="en-GB" sz="1400" dirty="0"/>
              <a:t>threats to patient outcomes, data privacy concerns, ethical issues, alienation of patients who struggles with digital literacy. Legal and regulatory risks related to patient consent, data protection, accountability in cases of technology failure.</a:t>
            </a:r>
          </a:p>
          <a:p>
            <a:pPr marL="285750" indent="-285750" algn="just">
              <a:buFont typeface="Arial" panose="020B0604020202020204" pitchFamily="34" charset="0"/>
              <a:buChar char="•"/>
            </a:pPr>
            <a:r>
              <a:rPr lang="en-GB" sz="1400" b="1" dirty="0">
                <a:highlight>
                  <a:srgbClr val="FF00FF"/>
                </a:highlight>
              </a:rPr>
              <a:t>COMMUNITY:</a:t>
            </a:r>
            <a:r>
              <a:rPr lang="en-GB" sz="1400" dirty="0"/>
              <a:t> increased health inequalities if lack of access to the technology, community mistrust of healthcare providers who adopt too much technology. </a:t>
            </a:r>
          </a:p>
        </p:txBody>
      </p:sp>
      <p:sp>
        <p:nvSpPr>
          <p:cNvPr id="4" name="Date Placeholder 3">
            <a:extLst>
              <a:ext uri="{FF2B5EF4-FFF2-40B4-BE49-F238E27FC236}">
                <a16:creationId xmlns:a16="http://schemas.microsoft.com/office/drawing/2014/main" id="{85BAFA61-3ED7-6A38-5C5E-5197FD82124A}"/>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25526998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F103587-2D5E-9D99-AEA0-ECD02EBAF8E3}"/>
              </a:ext>
            </a:extLst>
          </p:cNvPr>
          <p:cNvSpPr>
            <a:spLocks noGrp="1"/>
          </p:cNvSpPr>
          <p:nvPr>
            <p:ph type="ftr" sz="quarter" idx="11"/>
          </p:nvPr>
        </p:nvSpPr>
        <p:spPr>
          <a:xfrm>
            <a:off x="4669536" y="6455663"/>
            <a:ext cx="4114800" cy="365125"/>
          </a:xfrm>
        </p:spPr>
        <p:txBody>
          <a:bodyPr vert="horz" lIns="91440" tIns="45720" rIns="91440" bIns="45720" rtlCol="0" anchor="ctr">
            <a:normAutofit/>
          </a:bodyPr>
          <a:lstStyle/>
          <a:p>
            <a:pPr algn="l">
              <a:spcAft>
                <a:spcPts val="600"/>
              </a:spcAft>
            </a:pPr>
            <a:r>
              <a:rPr lang="en-US" sz="1100" kern="1200" dirty="0">
                <a:solidFill>
                  <a:schemeClr val="tx1">
                    <a:lumMod val="50000"/>
                    <a:lumOff val="50000"/>
                  </a:schemeClr>
                </a:solidFill>
                <a:latin typeface="+mn-lt"/>
                <a:ea typeface="+mn-ea"/>
                <a:cs typeface="+mn-cs"/>
              </a:rPr>
              <a:t>Dr Simona Ferraraccio</a:t>
            </a:r>
          </a:p>
        </p:txBody>
      </p:sp>
      <p:sp>
        <p:nvSpPr>
          <p:cNvPr id="4" name="TextBox 3">
            <a:extLst>
              <a:ext uri="{FF2B5EF4-FFF2-40B4-BE49-F238E27FC236}">
                <a16:creationId xmlns:a16="http://schemas.microsoft.com/office/drawing/2014/main" id="{3D234B10-9E52-AAD9-8C50-1F06247A1DE4}"/>
              </a:ext>
            </a:extLst>
          </p:cNvPr>
          <p:cNvSpPr txBox="1"/>
          <p:nvPr/>
        </p:nvSpPr>
        <p:spPr>
          <a:xfrm>
            <a:off x="228601" y="286173"/>
            <a:ext cx="3941064" cy="5546047"/>
          </a:xfrm>
          <a:prstGeom prst="rect">
            <a:avLst/>
          </a:prstGeom>
        </p:spPr>
        <p:txBody>
          <a:bodyPr vert="horz" lIns="91440" tIns="45720" rIns="91440" bIns="45720" rtlCol="0" anchor="ctr">
            <a:normAutofit/>
          </a:bodyPr>
          <a:lstStyle/>
          <a:p>
            <a:pPr>
              <a:lnSpc>
                <a:spcPct val="90000"/>
              </a:lnSpc>
              <a:spcAft>
                <a:spcPts val="600"/>
              </a:spcAft>
            </a:pPr>
            <a:r>
              <a:rPr lang="en-US" sz="2000" b="1" dirty="0">
                <a:solidFill>
                  <a:schemeClr val="bg1"/>
                </a:solidFill>
              </a:rPr>
              <a:t>TEAMWORK: </a:t>
            </a:r>
          </a:p>
          <a:p>
            <a:pPr>
              <a:lnSpc>
                <a:spcPct val="90000"/>
              </a:lnSpc>
              <a:spcAft>
                <a:spcPts val="600"/>
              </a:spcAft>
            </a:pPr>
            <a:r>
              <a:rPr lang="en-US" sz="2000" b="1" dirty="0"/>
              <a:t>SWOT ANALYSIS</a:t>
            </a:r>
          </a:p>
        </p:txBody>
      </p:sp>
      <p:sp>
        <p:nvSpPr>
          <p:cNvPr id="3" name="Slide Number Placeholder 2">
            <a:extLst>
              <a:ext uri="{FF2B5EF4-FFF2-40B4-BE49-F238E27FC236}">
                <a16:creationId xmlns:a16="http://schemas.microsoft.com/office/drawing/2014/main" id="{BB866A24-7A34-92BD-C2D4-19024CFBBE32}"/>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C3B155C5-38DF-4DF6-8508-FE114DF186AB}" type="slidenum">
              <a:rPr lang="en-US" sz="1100">
                <a:solidFill>
                  <a:schemeClr val="tx1">
                    <a:lumMod val="50000"/>
                    <a:lumOff val="50000"/>
                  </a:schemeClr>
                </a:solidFill>
              </a:rPr>
              <a:pPr>
                <a:spcAft>
                  <a:spcPts val="600"/>
                </a:spcAft>
              </a:pPr>
              <a:t>29</a:t>
            </a:fld>
            <a:endParaRPr lang="en-US" sz="1100">
              <a:solidFill>
                <a:schemeClr val="tx1">
                  <a:lumMod val="50000"/>
                  <a:lumOff val="50000"/>
                </a:schemeClr>
              </a:solidFill>
            </a:endParaRPr>
          </a:p>
        </p:txBody>
      </p:sp>
      <p:pic>
        <p:nvPicPr>
          <p:cNvPr id="5" name="Picture 4" descr="A black and yellow logo&#10;&#10;Description automatically generated">
            <a:extLst>
              <a:ext uri="{FF2B5EF4-FFF2-40B4-BE49-F238E27FC236}">
                <a16:creationId xmlns:a16="http://schemas.microsoft.com/office/drawing/2014/main" id="{30D2EC02-1BF2-A461-A3C6-E0549E6E06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6314937"/>
            <a:ext cx="999459" cy="555254"/>
          </a:xfrm>
          <a:prstGeom prst="rect">
            <a:avLst/>
          </a:prstGeom>
        </p:spPr>
      </p:pic>
      <p:sp>
        <p:nvSpPr>
          <p:cNvPr id="7" name="TextBox 6">
            <a:extLst>
              <a:ext uri="{FF2B5EF4-FFF2-40B4-BE49-F238E27FC236}">
                <a16:creationId xmlns:a16="http://schemas.microsoft.com/office/drawing/2014/main" id="{3273383C-181E-6107-A733-1E9C82FDA8C2}"/>
              </a:ext>
            </a:extLst>
          </p:cNvPr>
          <p:cNvSpPr txBox="1"/>
          <p:nvPr/>
        </p:nvSpPr>
        <p:spPr>
          <a:xfrm>
            <a:off x="4169665" y="1895852"/>
            <a:ext cx="6397753" cy="3139321"/>
          </a:xfrm>
          <a:prstGeom prst="rect">
            <a:avLst/>
          </a:prstGeom>
          <a:noFill/>
        </p:spPr>
        <p:txBody>
          <a:bodyPr wrap="square">
            <a:spAutoFit/>
          </a:bodyPr>
          <a:lstStyle/>
          <a:p>
            <a:pPr marL="342900" indent="-342900">
              <a:buFont typeface="+mj-lt"/>
              <a:buAutoNum type="arabicPeriod"/>
            </a:pPr>
            <a:r>
              <a:rPr lang="en-GB" b="1" dirty="0" err="1"/>
              <a:t>PainChek</a:t>
            </a:r>
            <a:r>
              <a:rPr lang="en-GB" b="1" dirty="0"/>
              <a:t> app</a:t>
            </a:r>
            <a:r>
              <a:rPr lang="en-GB" dirty="0"/>
              <a:t> introduced in Wales</a:t>
            </a:r>
          </a:p>
          <a:p>
            <a:pPr marL="342900" indent="-342900">
              <a:buFont typeface="+mj-lt"/>
              <a:buAutoNum type="arabicPeriod"/>
            </a:pPr>
            <a:endParaRPr lang="en-GB" dirty="0"/>
          </a:p>
          <a:p>
            <a:pPr marL="342900" indent="-342900">
              <a:buFont typeface="+mj-lt"/>
              <a:buAutoNum type="arabicPeriod"/>
            </a:pPr>
            <a:r>
              <a:rPr lang="en-GB" b="1" dirty="0"/>
              <a:t>Robotics</a:t>
            </a:r>
            <a:r>
              <a:rPr lang="en-GB" dirty="0"/>
              <a:t> in surgery</a:t>
            </a:r>
          </a:p>
          <a:p>
            <a:pPr marL="342900" indent="-342900">
              <a:buFont typeface="+mj-lt"/>
              <a:buAutoNum type="arabicPeriod"/>
            </a:pPr>
            <a:endParaRPr lang="en-GB" dirty="0"/>
          </a:p>
          <a:p>
            <a:pPr marL="342900" indent="-342900">
              <a:buFont typeface="+mj-lt"/>
              <a:buAutoNum type="arabicPeriod"/>
            </a:pPr>
            <a:r>
              <a:rPr lang="en-GB" b="1" dirty="0"/>
              <a:t>Telemedicine and remote consultations</a:t>
            </a:r>
          </a:p>
          <a:p>
            <a:pPr marL="342900" indent="-342900">
              <a:buFont typeface="+mj-lt"/>
              <a:buAutoNum type="arabicPeriod"/>
            </a:pPr>
            <a:endParaRPr lang="en-GB" b="1" dirty="0"/>
          </a:p>
          <a:p>
            <a:pPr marL="342900" indent="-342900">
              <a:buFont typeface="+mj-lt"/>
              <a:buAutoNum type="arabicPeriod"/>
            </a:pPr>
            <a:r>
              <a:rPr lang="en-GB" b="1" dirty="0"/>
              <a:t>AI in diagnostics</a:t>
            </a:r>
          </a:p>
          <a:p>
            <a:pPr marL="342900" indent="-342900">
              <a:buFont typeface="+mj-lt"/>
              <a:buAutoNum type="arabicPeriod"/>
            </a:pPr>
            <a:endParaRPr lang="en-GB" b="1" dirty="0"/>
          </a:p>
          <a:p>
            <a:pPr marL="342900" indent="-342900">
              <a:buFont typeface="+mj-lt"/>
              <a:buAutoNum type="arabicPeriod"/>
            </a:pPr>
            <a:r>
              <a:rPr lang="en-GB" b="1" dirty="0"/>
              <a:t>Digital mental health support</a:t>
            </a:r>
          </a:p>
          <a:p>
            <a:pPr marL="342900" indent="-342900">
              <a:buFont typeface="+mj-lt"/>
              <a:buAutoNum type="arabicPeriod"/>
            </a:pPr>
            <a:endParaRPr lang="en-GB" b="1" dirty="0"/>
          </a:p>
          <a:p>
            <a:pPr marL="342900" indent="-342900">
              <a:buFont typeface="+mj-lt"/>
              <a:buAutoNum type="arabicPeriod"/>
            </a:pPr>
            <a:r>
              <a:rPr lang="en-GB" b="1" dirty="0"/>
              <a:t>Wearable for health monitoring</a:t>
            </a:r>
          </a:p>
        </p:txBody>
      </p:sp>
      <p:sp>
        <p:nvSpPr>
          <p:cNvPr id="8" name="TextBox 7">
            <a:extLst>
              <a:ext uri="{FF2B5EF4-FFF2-40B4-BE49-F238E27FC236}">
                <a16:creationId xmlns:a16="http://schemas.microsoft.com/office/drawing/2014/main" id="{002AE804-6701-965E-903E-F10A48D4EF50}"/>
              </a:ext>
            </a:extLst>
          </p:cNvPr>
          <p:cNvSpPr txBox="1"/>
          <p:nvPr/>
        </p:nvSpPr>
        <p:spPr>
          <a:xfrm>
            <a:off x="10475706" y="160120"/>
            <a:ext cx="1452642" cy="523220"/>
          </a:xfrm>
          <a:prstGeom prst="rect">
            <a:avLst/>
          </a:prstGeom>
          <a:solidFill>
            <a:schemeClr val="accent2">
              <a:lumMod val="20000"/>
              <a:lumOff val="80000"/>
            </a:schemeClr>
          </a:solidFill>
          <a:ln>
            <a:solidFill>
              <a:srgbClr val="C00000"/>
            </a:solidFill>
          </a:ln>
        </p:spPr>
        <p:txBody>
          <a:bodyPr wrap="none" rtlCol="0">
            <a:spAutoFit/>
          </a:bodyPr>
          <a:lstStyle/>
          <a:p>
            <a:r>
              <a:rPr lang="en-GB" sz="2800" b="1" dirty="0"/>
              <a:t>30 mins</a:t>
            </a:r>
          </a:p>
        </p:txBody>
      </p:sp>
      <p:sp>
        <p:nvSpPr>
          <p:cNvPr id="9" name="TextBox 8">
            <a:extLst>
              <a:ext uri="{FF2B5EF4-FFF2-40B4-BE49-F238E27FC236}">
                <a16:creationId xmlns:a16="http://schemas.microsoft.com/office/drawing/2014/main" id="{CD3579CB-E236-5C95-0312-B5A4EEA4F80F}"/>
              </a:ext>
            </a:extLst>
          </p:cNvPr>
          <p:cNvSpPr txBox="1"/>
          <p:nvPr/>
        </p:nvSpPr>
        <p:spPr>
          <a:xfrm>
            <a:off x="4315968" y="902208"/>
            <a:ext cx="5843844" cy="400110"/>
          </a:xfrm>
          <a:prstGeom prst="rect">
            <a:avLst/>
          </a:prstGeom>
          <a:noFill/>
        </p:spPr>
        <p:txBody>
          <a:bodyPr wrap="none" rtlCol="0">
            <a:spAutoFit/>
          </a:bodyPr>
          <a:lstStyle/>
          <a:p>
            <a:r>
              <a:rPr lang="en-GB" sz="2000" dirty="0"/>
              <a:t>Perform SWOT analysis of </a:t>
            </a:r>
            <a:r>
              <a:rPr lang="en-GB" sz="2000" u="sng" dirty="0"/>
              <a:t>one</a:t>
            </a:r>
            <a:r>
              <a:rPr lang="en-GB" sz="2000" dirty="0"/>
              <a:t> of these innovations:</a:t>
            </a:r>
          </a:p>
        </p:txBody>
      </p:sp>
      <p:sp>
        <p:nvSpPr>
          <p:cNvPr id="11" name="TextBox 10">
            <a:extLst>
              <a:ext uri="{FF2B5EF4-FFF2-40B4-BE49-F238E27FC236}">
                <a16:creationId xmlns:a16="http://schemas.microsoft.com/office/drawing/2014/main" id="{21379B5C-0A3F-2C8C-3290-758094498DA9}"/>
              </a:ext>
            </a:extLst>
          </p:cNvPr>
          <p:cNvSpPr txBox="1"/>
          <p:nvPr/>
        </p:nvSpPr>
        <p:spPr>
          <a:xfrm>
            <a:off x="8887968" y="5193792"/>
            <a:ext cx="2648802" cy="369332"/>
          </a:xfrm>
          <a:prstGeom prst="rect">
            <a:avLst/>
          </a:prstGeom>
          <a:noFill/>
        </p:spPr>
        <p:txBody>
          <a:bodyPr wrap="none" rtlCol="0">
            <a:spAutoFit/>
          </a:bodyPr>
          <a:lstStyle/>
          <a:p>
            <a:r>
              <a:rPr lang="en-GB" dirty="0">
                <a:hlinkClick r:id="rId3"/>
              </a:rPr>
              <a:t>(Life Science Hub Wales)</a:t>
            </a:r>
            <a:endParaRPr lang="en-GB" dirty="0"/>
          </a:p>
        </p:txBody>
      </p:sp>
      <p:pic>
        <p:nvPicPr>
          <p:cNvPr id="13" name="Picture 12" descr="A picture containing outdoor, light, hanging, photo&#10;&#10;Description automatically generated">
            <a:extLst>
              <a:ext uri="{FF2B5EF4-FFF2-40B4-BE49-F238E27FC236}">
                <a16:creationId xmlns:a16="http://schemas.microsoft.com/office/drawing/2014/main" id="{08B278CC-F88C-3547-D379-CCBEFBD4297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38632" y="-9073"/>
            <a:ext cx="2047496" cy="6858000"/>
          </a:xfrm>
          <a:prstGeom prst="rect">
            <a:avLst/>
          </a:prstGeom>
        </p:spPr>
      </p:pic>
      <p:sp>
        <p:nvSpPr>
          <p:cNvPr id="6" name="Date Placeholder 5">
            <a:extLst>
              <a:ext uri="{FF2B5EF4-FFF2-40B4-BE49-F238E27FC236}">
                <a16:creationId xmlns:a16="http://schemas.microsoft.com/office/drawing/2014/main" id="{A8BEBBDA-C967-6424-49B9-45422470EB92}"/>
              </a:ext>
            </a:extLst>
          </p:cNvPr>
          <p:cNvSpPr>
            <a:spLocks noGrp="1"/>
          </p:cNvSpPr>
          <p:nvPr>
            <p:ph type="dt" sz="half" idx="10"/>
          </p:nvPr>
        </p:nvSpPr>
        <p:spPr/>
        <p:txBody>
          <a:bodyPr/>
          <a:lstStyle/>
          <a:p>
            <a:r>
              <a:rPr lang="en-US"/>
              <a:t>BMHP6026 </a:t>
            </a:r>
            <a:endParaRPr lang="en-GB"/>
          </a:p>
        </p:txBody>
      </p:sp>
    </p:spTree>
    <p:extLst>
      <p:ext uri="{BB962C8B-B14F-4D97-AF65-F5344CB8AC3E}">
        <p14:creationId xmlns:p14="http://schemas.microsoft.com/office/powerpoint/2010/main" val="2744855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841C4D57-A9D6-45A9-8244-7BC3EEF9B810}">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TM04033919[[fn=Circuit]]</Template>
  <TotalTime>0</TotalTime>
  <Words>4213</Words>
  <Application>Microsoft Office PowerPoint</Application>
  <PresentationFormat>Widescreen</PresentationFormat>
  <Paragraphs>466</Paragraphs>
  <Slides>29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DengXian</vt:lpstr>
      <vt:lpstr>Aptos</vt:lpstr>
      <vt:lpstr>Aptos Display</vt:lpstr>
      <vt:lpstr>Arial</vt:lpstr>
      <vt:lpstr>Calibri</vt:lpstr>
      <vt:lpstr>Symbol</vt:lpstr>
      <vt:lpstr>Times New Roman</vt:lpstr>
      <vt:lpstr>Office Theme</vt:lpstr>
      <vt:lpstr>BMHP6026          Digital transformation in the Health and Care Professions IQ004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PowerPoint Presentation</vt:lpstr>
      <vt:lpstr>Critical reading, critical thinking, critical writing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Digital transformation in the Health and Care Professions</dc:title>
  <dc:creator>Simona Ferraraccio</dc:creator>
  <cp:lastModifiedBy>Simona Ferraraccio</cp:lastModifiedBy>
  <cp:revision>5</cp:revision>
  <dcterms:created xsi:type="dcterms:W3CDTF">2024-08-26T11:56:28Z</dcterms:created>
  <dcterms:modified xsi:type="dcterms:W3CDTF">2026-09-18T08:59:54Z</dcterms:modified>
</cp:coreProperties>
</file>