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4"/>
  </p:notesMasterIdLst>
  <p:sldIdLst>
    <p:sldId id="256" r:id="rId2"/>
    <p:sldId id="287" r:id="rId3"/>
    <p:sldId id="316" r:id="rId4"/>
    <p:sldId id="333" r:id="rId5"/>
    <p:sldId id="317" r:id="rId6"/>
    <p:sldId id="318" r:id="rId7"/>
    <p:sldId id="319" r:id="rId8"/>
    <p:sldId id="320" r:id="rId9"/>
    <p:sldId id="321" r:id="rId10"/>
    <p:sldId id="322" r:id="rId11"/>
    <p:sldId id="323" r:id="rId12"/>
    <p:sldId id="339" r:id="rId13"/>
    <p:sldId id="324" r:id="rId14"/>
    <p:sldId id="325" r:id="rId15"/>
    <p:sldId id="340" r:id="rId16"/>
    <p:sldId id="326" r:id="rId17"/>
    <p:sldId id="327" r:id="rId18"/>
    <p:sldId id="328" r:id="rId19"/>
    <p:sldId id="329" r:id="rId20"/>
    <p:sldId id="341" r:id="rId21"/>
    <p:sldId id="330" r:id="rId22"/>
    <p:sldId id="331" r:id="rId23"/>
    <p:sldId id="332" r:id="rId24"/>
    <p:sldId id="334" r:id="rId25"/>
    <p:sldId id="335" r:id="rId26"/>
    <p:sldId id="342" r:id="rId27"/>
    <p:sldId id="337" r:id="rId28"/>
    <p:sldId id="336" r:id="rId29"/>
    <p:sldId id="338" r:id="rId30"/>
    <p:sldId id="343" r:id="rId31"/>
    <p:sldId id="286" r:id="rId32"/>
    <p:sldId id="315" r:id="rId3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4480" autoAdjust="0"/>
  </p:normalViewPr>
  <p:slideViewPr>
    <p:cSldViewPr>
      <p:cViewPr varScale="1">
        <p:scale>
          <a:sx n="98" d="100"/>
          <a:sy n="98" d="100"/>
        </p:scale>
        <p:origin x="135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B3065E3-F6A4-4752-A995-93A90F81F17D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CD1800-AE61-436B-BD56-69B6230B0B2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64842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b="1" dirty="0" err="1" smtClean="0"/>
              <a:t>Footprinting</a:t>
            </a:r>
            <a:r>
              <a:rPr lang="en-GB" b="1" dirty="0" smtClean="0"/>
              <a:t> </a:t>
            </a:r>
            <a:r>
              <a:rPr lang="en-GB" dirty="0" smtClean="0"/>
              <a:t>– Gathering information about a company before performing a security test or launch an attack; sometimes referred to as reconnaissance</a:t>
            </a:r>
          </a:p>
          <a:p>
            <a:r>
              <a:rPr lang="en-GB" b="1" dirty="0" smtClean="0"/>
              <a:t>Scanning</a:t>
            </a:r>
            <a:r>
              <a:rPr lang="en-GB" dirty="0" smtClean="0"/>
              <a:t> – the activity of using various tools to confirm information learned during reconnaissance and discover new details.  Scanning is aimed at discovering live and active systems. Scanning can include war </a:t>
            </a:r>
            <a:r>
              <a:rPr lang="en-GB" dirty="0" err="1" smtClean="0"/>
              <a:t>dialing</a:t>
            </a:r>
            <a:r>
              <a:rPr lang="en-GB" dirty="0" smtClean="0"/>
              <a:t>, ping sweeps, and port scanning.</a:t>
            </a:r>
            <a:r>
              <a:rPr lang="en-GB" baseline="0" dirty="0" smtClean="0"/>
              <a:t> </a:t>
            </a:r>
            <a:endParaRPr lang="en-GB" dirty="0" smtClean="0"/>
          </a:p>
          <a:p>
            <a:r>
              <a:rPr lang="en-GB" b="1" dirty="0" smtClean="0"/>
              <a:t>Enumeration</a:t>
            </a:r>
            <a:r>
              <a:rPr lang="en-GB" b="1" baseline="0" dirty="0" smtClean="0"/>
              <a:t> </a:t>
            </a:r>
            <a:r>
              <a:rPr lang="en-GB" baseline="0" dirty="0" smtClean="0"/>
              <a:t>– The process of connecting to a system and obtaining information such as logon names, passwords, group memberships, and shared resources.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13042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Shoulder</a:t>
            </a:r>
            <a:r>
              <a:rPr lang="en-GB" baseline="0" dirty="0" smtClean="0"/>
              <a:t> surfing – observing people entering their password</a:t>
            </a:r>
          </a:p>
          <a:p>
            <a:r>
              <a:rPr lang="en-GB" baseline="0" dirty="0" smtClean="0"/>
              <a:t>Keyboard sniffing – intercepts the password as a user is entering it. </a:t>
            </a:r>
            <a:r>
              <a:rPr lang="en-GB" baseline="0" dirty="0" err="1" smtClean="0"/>
              <a:t>Keylogging</a:t>
            </a:r>
            <a:r>
              <a:rPr lang="en-GB" baseline="0" dirty="0" smtClean="0"/>
              <a:t> software, if regularly log onto  systems remotely without using any protection.</a:t>
            </a:r>
          </a:p>
          <a:p>
            <a:r>
              <a:rPr lang="en-GB" baseline="0" dirty="0" smtClean="0"/>
              <a:t>Social engineering – this is based on trust from the user’s end.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256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Privilege escalation tools: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 smtClean="0"/>
              <a:t>Stellar phoenix password recovery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dirty="0" smtClean="0"/>
              <a:t>Password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password</a:t>
            </a:r>
            <a:r>
              <a:rPr lang="en-GB" baseline="0" dirty="0" smtClean="0"/>
              <a:t> recovery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Password </a:t>
            </a:r>
            <a:r>
              <a:rPr lang="en-GB" baseline="0" dirty="0" err="1" smtClean="0"/>
              <a:t>unlocker</a:t>
            </a:r>
            <a:r>
              <a:rPr lang="en-GB" baseline="0" dirty="0" smtClean="0"/>
              <a:t> bundle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Trinity </a:t>
            </a:r>
            <a:r>
              <a:rPr lang="en-GB" baseline="0" dirty="0" err="1" smtClean="0"/>
              <a:t>resue</a:t>
            </a:r>
            <a:r>
              <a:rPr lang="en-GB" baseline="0" dirty="0" smtClean="0"/>
              <a:t>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Windows password reset kit</a:t>
            </a:r>
          </a:p>
          <a:p>
            <a:pPr marL="628650" lvl="1" indent="-171450">
              <a:buFont typeface="Arial" pitchFamily="34" charset="0"/>
              <a:buChar char="•"/>
            </a:pPr>
            <a:r>
              <a:rPr lang="en-GB" baseline="0" dirty="0" smtClean="0"/>
              <a:t>Windows password recovery tool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3263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Alchemy remote executor</a:t>
            </a:r>
            <a:r>
              <a:rPr lang="en-GB" baseline="0" dirty="0" smtClean="0"/>
              <a:t> is a system management tool that allows you to execute programs on remote network computers.  The program executes on multiple remote computers simultaneously.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CD1800-AE61-436B-BD56-69B6230B0B2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7190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624179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7" name="Picture 3" descr="C:\Users\arya\Documents\logo\fwdnewuniversityandschoolofappliedcomputinglogos\image005.png"/>
          <p:cNvPicPr>
            <a:picLocks noChangeAspect="1" noChangeArrowheads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34007" y="6165304"/>
            <a:ext cx="1509993" cy="541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arya\Documents\logo\fwdnewuniversityandschoolofappliedcomputinglogos\TSD_swan2013.jpg"/>
          <p:cNvPicPr>
            <a:picLocks noChangeAspect="1" noChangeArrowheads="1"/>
          </p:cNvPicPr>
          <p:nvPr userDrawn="1"/>
        </p:nvPicPr>
        <p:blipFill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6237312"/>
            <a:ext cx="1432173" cy="5634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 userDrawn="1"/>
        </p:nvSpPr>
        <p:spPr>
          <a:xfrm>
            <a:off x="3059832" y="6309320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Dr. Carlene Campbell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858751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063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5405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2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516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271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4008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5647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691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35714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16A9B7-0CCE-4F08-82E5-246E41A511DA}" type="datetimeFigureOut">
              <a:rPr lang="en-GB" smtClean="0"/>
              <a:pPr/>
              <a:t>12/10/2016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145F37-52A9-44D8-AFB0-EA29A9F47CF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380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ymantec.com/security_response/publications/threatreport.jsp" TargetMode="External"/><Relationship Id="rId2" Type="http://schemas.openxmlformats.org/officeDocument/2006/relationships/hyperlink" Target="http://ceh.v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Network Security:</a:t>
            </a:r>
            <a:br>
              <a:rPr lang="en-GB" dirty="0" smtClean="0"/>
            </a:br>
            <a:r>
              <a:rPr lang="en-GB" sz="3600" dirty="0" smtClean="0"/>
              <a:t>System Hacking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Lecture 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4709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Learning outcome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Upon completion of this material, you should be able to: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Password cracking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Privilege Escalation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 smtClean="0">
                <a:ea typeface="新細明體" pitchFamily="18" charset="-120"/>
              </a:rPr>
              <a:t>Know about Executing applications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Hiding Files</a:t>
            </a:r>
          </a:p>
          <a:p>
            <a:pPr lvl="1">
              <a:buFont typeface="Wingdings" pitchFamily="2" charset="2"/>
              <a:buChar char="§"/>
            </a:pPr>
            <a:r>
              <a:rPr lang="en-US" altLang="zh-TW" sz="2400" dirty="0">
                <a:ea typeface="新細明體" pitchFamily="18" charset="-120"/>
              </a:rPr>
              <a:t>Know about </a:t>
            </a:r>
            <a:r>
              <a:rPr lang="en-US" altLang="zh-TW" sz="2400" dirty="0" smtClean="0">
                <a:ea typeface="新細明體" pitchFamily="18" charset="-120"/>
              </a:rPr>
              <a:t>Covering Tracks</a:t>
            </a:r>
          </a:p>
          <a:p>
            <a:pPr lvl="1">
              <a:buFont typeface="Wingdings" pitchFamily="2" charset="2"/>
              <a:buChar char="§"/>
            </a:pPr>
            <a:endParaRPr lang="en-US" altLang="zh-TW" sz="2400" dirty="0">
              <a:ea typeface="新細明體" pitchFamily="18" charset="-120"/>
            </a:endParaRPr>
          </a:p>
          <a:p>
            <a:pPr lvl="1">
              <a:buFont typeface="Wingdings" pitchFamily="2" charset="2"/>
              <a:buChar char="§"/>
            </a:pPr>
            <a:endParaRPr lang="en-US" altLang="zh-TW" sz="2400" dirty="0" smtClean="0">
              <a:ea typeface="新細明體" pitchFamily="18" charset="-120"/>
            </a:endParaRP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Hacking 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3" y="1404078"/>
            <a:ext cx="8280921" cy="4689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System Hacking Stage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you have at this stage:</a:t>
            </a:r>
            <a:endParaRPr lang="en-GB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348880"/>
            <a:ext cx="7791450" cy="326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 smtClean="0"/>
              <a:t>Hacking Methodology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 r="5623"/>
          <a:stretch>
            <a:fillRect/>
          </a:stretch>
        </p:blipFill>
        <p:spPr bwMode="auto">
          <a:xfrm>
            <a:off x="539552" y="1124744"/>
            <a:ext cx="8064896" cy="49713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Password Cracking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11372"/>
            <a:ext cx="8424936" cy="48799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Password Cracking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496574"/>
            <a:ext cx="8280920" cy="43806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Password Cracking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0040" y="1611343"/>
            <a:ext cx="8460432" cy="4409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850106"/>
          </a:xfrm>
        </p:spPr>
        <p:txBody>
          <a:bodyPr/>
          <a:lstStyle/>
          <a:p>
            <a:r>
              <a:rPr lang="en-GB" dirty="0" smtClean="0"/>
              <a:t>Types of Password Cracking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11256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Passive online attacks – an attacker obtains a password simply by listening for it. Two methods are: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Packet sniffing or Man-in-the-middle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Replay attacks</a:t>
            </a:r>
          </a:p>
          <a:p>
            <a:r>
              <a:rPr lang="en-GB" dirty="0" smtClean="0"/>
              <a:t>Active online attacks – more effective in situations where in which the target system has weak or poorly chosen passwords in use.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Brute-force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Dictionary attack</a:t>
            </a:r>
          </a:p>
          <a:p>
            <a:r>
              <a:rPr lang="en-GB" dirty="0" smtClean="0"/>
              <a:t>Offline attacks – a form of password  attack that relies on weaknesses in how passwords are stored on a system.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Cain and Abel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Join the Ripper </a:t>
            </a:r>
          </a:p>
          <a:p>
            <a:r>
              <a:rPr lang="en-GB" dirty="0" smtClean="0"/>
              <a:t>Non-Electronic/Non-technical attacks – go after human who use the system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Shoulder surfing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Keyboard sniffing</a:t>
            </a:r>
          </a:p>
          <a:p>
            <a:pPr lvl="1">
              <a:buFont typeface="Wingdings" pitchFamily="2" charset="2"/>
              <a:buChar char="§"/>
            </a:pPr>
            <a:r>
              <a:rPr lang="en-GB" dirty="0" smtClean="0"/>
              <a:t>Social Engineering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 smtClean="0"/>
              <a:t>Automatic Password Cracking Algorithm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68247"/>
            <a:ext cx="8136904" cy="4425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 nodePh="1">
                                  <p:stCondLst>
                                    <p:cond delay="0"/>
                                  </p:stCondLst>
                                  <p:endCondLst>
                                    <p:cond evt="begin" delay="0">
                                      <p:tn val="5"/>
                                    </p:cond>
                                  </p:end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defend against Password cracking?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409570"/>
            <a:ext cx="8064895" cy="4683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56" y="116632"/>
            <a:ext cx="8951140" cy="6060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4792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Escalating Privileges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24535"/>
          </a:xfrm>
        </p:spPr>
        <p:txBody>
          <a:bodyPr>
            <a:normAutofit fontScale="92500"/>
          </a:bodyPr>
          <a:lstStyle/>
          <a:p>
            <a:pPr marL="0" indent="0" algn="just">
              <a:buNone/>
            </a:pPr>
            <a:r>
              <a:rPr lang="en-GB" dirty="0" smtClean="0"/>
              <a:t>If an attacker can gain access to the network using non-admin user account. The attacker can use privilege escalation to move from low-level account all the way up to administrator or system level access.</a:t>
            </a:r>
          </a:p>
          <a:p>
            <a:pPr algn="just"/>
            <a:r>
              <a:rPr lang="en-GB" b="1" dirty="0" err="1" smtClean="0"/>
              <a:t>Stickykeys</a:t>
            </a:r>
            <a:r>
              <a:rPr lang="en-GB" dirty="0" smtClean="0"/>
              <a:t> is an accessible feature in windows OS that users with no physical access a can use</a:t>
            </a:r>
          </a:p>
          <a:p>
            <a:pPr lvl="1" algn="just">
              <a:buFont typeface="Wingdings" pitchFamily="2" charset="2"/>
              <a:buChar char="§"/>
            </a:pPr>
            <a:r>
              <a:rPr lang="en-GB" dirty="0" smtClean="0"/>
              <a:t>Create a hidden admin account</a:t>
            </a:r>
          </a:p>
          <a:p>
            <a:pPr lvl="1" algn="just">
              <a:buFont typeface="Wingdings" pitchFamily="2" charset="2"/>
              <a:buChar char="§"/>
            </a:pPr>
            <a:r>
              <a:rPr lang="en-GB" dirty="0" smtClean="0"/>
              <a:t>Gain domain privileges</a:t>
            </a:r>
          </a:p>
          <a:p>
            <a:pPr lvl="1" algn="just"/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How to defend against Privilege Escalation?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597496"/>
            <a:ext cx="9026971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08" y="188640"/>
            <a:ext cx="9036496" cy="58265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7172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22114"/>
          </a:xfrm>
        </p:spPr>
        <p:txBody>
          <a:bodyPr/>
          <a:lstStyle/>
          <a:p>
            <a:r>
              <a:rPr lang="en-GB" dirty="0" smtClean="0"/>
              <a:t>Executing Applications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052737"/>
            <a:ext cx="8496944" cy="1296144"/>
          </a:xfrm>
        </p:spPr>
        <p:txBody>
          <a:bodyPr>
            <a:normAutofit fontScale="92500"/>
          </a:bodyPr>
          <a:lstStyle/>
          <a:p>
            <a:r>
              <a:rPr lang="en-GB" dirty="0" smtClean="0"/>
              <a:t>Attackers execute malicious applications, this is called ‘owning’ the system.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91"/>
          <a:stretch/>
        </p:blipFill>
        <p:spPr bwMode="auto">
          <a:xfrm>
            <a:off x="467544" y="2132856"/>
            <a:ext cx="8064896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dirty="0"/>
              <a:t>Executing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dirty="0" smtClean="0"/>
              <a:t>Spyware - a program that records computer activities on a machine</a:t>
            </a:r>
          </a:p>
          <a:p>
            <a:pPr algn="just"/>
            <a:r>
              <a:rPr lang="en-GB" dirty="0" smtClean="0"/>
              <a:t>Backdoors -  the owner of the system may have no indication that someone else is using the system.</a:t>
            </a:r>
          </a:p>
          <a:p>
            <a:pPr algn="just"/>
            <a:r>
              <a:rPr lang="en-GB" dirty="0" smtClean="0"/>
              <a:t>Crackers – Someone who breaks into computer systems without authorisation</a:t>
            </a:r>
          </a:p>
          <a:p>
            <a:pPr algn="just"/>
            <a:r>
              <a:rPr lang="en-GB" dirty="0" err="1" smtClean="0"/>
              <a:t>Keyloggers</a:t>
            </a:r>
            <a:r>
              <a:rPr lang="en-GB" dirty="0" smtClean="0"/>
              <a:t> – software designed to capture the keystrokes of the user and then retrieved by an attacker afterwards.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Executing Applications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963713"/>
            <a:ext cx="4271392" cy="4057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12020"/>
            <a:ext cx="4680520" cy="41092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4520" y="4005064"/>
            <a:ext cx="8567960" cy="2193106"/>
          </a:xfrm>
        </p:spPr>
        <p:txBody>
          <a:bodyPr>
            <a:normAutofit fontScale="47500" lnSpcReduction="20000"/>
          </a:bodyPr>
          <a:lstStyle/>
          <a:p>
            <a:r>
              <a:rPr lang="en-GB" sz="4200" dirty="0" smtClean="0"/>
              <a:t>How to defend against </a:t>
            </a:r>
            <a:r>
              <a:rPr lang="en-GB" sz="4200" dirty="0" err="1" smtClean="0"/>
              <a:t>sypware</a:t>
            </a:r>
            <a:endParaRPr lang="en-GB" sz="4200" dirty="0" smtClean="0"/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Adjust browser security settings to medium for Internet Zone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Enhance the security level of the computer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Be cautious about suspicious emails and sites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Install and use anti-spyware software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Perform we surfing safely and download cautiously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Update the software regularly and use a firewall with outbound protection</a:t>
            </a:r>
          </a:p>
          <a:p>
            <a:pPr lvl="1">
              <a:buFont typeface="Wingdings" pitchFamily="2" charset="2"/>
              <a:buChar char="§"/>
            </a:pPr>
            <a:r>
              <a:rPr lang="en-GB" sz="3400" dirty="0" smtClean="0"/>
              <a:t>Update virus definition files and scan the syste</a:t>
            </a:r>
            <a:r>
              <a:rPr lang="en-GB" sz="3400" i="1" dirty="0" smtClean="0"/>
              <a:t>m</a:t>
            </a:r>
            <a:r>
              <a:rPr lang="en-GB" sz="3400" dirty="0" smtClean="0"/>
              <a:t> for spyware regularly.</a:t>
            </a:r>
            <a:endParaRPr lang="en-GB" sz="3400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4520" y="692696"/>
            <a:ext cx="8819480" cy="3168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2"/>
          <p:cNvSpPr txBox="1">
            <a:spLocks/>
          </p:cNvSpPr>
          <p:nvPr/>
        </p:nvSpPr>
        <p:spPr>
          <a:xfrm>
            <a:off x="107504" y="140444"/>
            <a:ext cx="8567960" cy="904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smtClean="0"/>
              <a:t>How to defend against </a:t>
            </a:r>
            <a:r>
              <a:rPr lang="en-GB" dirty="0" err="1" smtClean="0"/>
              <a:t>Keylogger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4813"/>
            <a:ext cx="8775101" cy="5544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44095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22114"/>
          </a:xfrm>
        </p:spPr>
        <p:txBody>
          <a:bodyPr/>
          <a:lstStyle/>
          <a:p>
            <a:r>
              <a:rPr lang="en-GB" dirty="0" smtClean="0"/>
              <a:t>Hiding Files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124744"/>
            <a:ext cx="8219256" cy="5001419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GB" b="1" dirty="0" smtClean="0"/>
              <a:t>Rootkits</a:t>
            </a:r>
            <a:r>
              <a:rPr lang="en-GB" dirty="0" smtClean="0"/>
              <a:t> are kernel programs that have the ability to hide themselves and cover up traces of activities</a:t>
            </a:r>
          </a:p>
          <a:p>
            <a:pPr algn="just"/>
            <a:r>
              <a:rPr lang="en-GB" b="1" dirty="0" smtClean="0"/>
              <a:t>New Technology File System (NTFS) </a:t>
            </a:r>
            <a:r>
              <a:rPr lang="en-GB" dirty="0" smtClean="0"/>
              <a:t>a file format developed by Microsoft which is a Windows hidden stream</a:t>
            </a:r>
          </a:p>
          <a:p>
            <a:pPr algn="just"/>
            <a:r>
              <a:rPr lang="en-GB" b="1" dirty="0" smtClean="0"/>
              <a:t>Steganography</a:t>
            </a:r>
            <a:r>
              <a:rPr lang="en-GB" dirty="0" smtClean="0"/>
              <a:t> is a technique of hiding a secret message within an ordinary message and extracting it at the destination to maintain confidentiality of data.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Rootkits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016" y="1484784"/>
            <a:ext cx="8676456" cy="4481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81607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to defend against Rootkits?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89"/>
          <a:stretch/>
        </p:blipFill>
        <p:spPr bwMode="auto">
          <a:xfrm>
            <a:off x="395536" y="1198239"/>
            <a:ext cx="8280919" cy="48882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Steganography Techniques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88" r="1231"/>
          <a:stretch/>
        </p:blipFill>
        <p:spPr bwMode="auto">
          <a:xfrm>
            <a:off x="683568" y="1268760"/>
            <a:ext cx="7920880" cy="4829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212575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Types of </a:t>
            </a:r>
            <a:r>
              <a:rPr lang="en-GB" dirty="0" err="1" smtClean="0"/>
              <a:t>Stegnanography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68760"/>
            <a:ext cx="6912768" cy="48493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01234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388" y="471489"/>
            <a:ext cx="8812100" cy="5477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8712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Covering Tracks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" y="1230552"/>
            <a:ext cx="8448997" cy="48702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114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en-GB" dirty="0" smtClean="0"/>
              <a:t>Why cover Tracks?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5"/>
            <a:ext cx="8229600" cy="103425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1"/>
          <a:stretch/>
        </p:blipFill>
        <p:spPr bwMode="auto">
          <a:xfrm>
            <a:off x="899592" y="1124744"/>
            <a:ext cx="7848872" cy="4824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434807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Ways to clear online Tracks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Remove most recently used (MRU), delete cookies, clear caches, turn off autocomplete, clear toolbar data from browsers.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85053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819" y="385763"/>
            <a:ext cx="8540591" cy="5491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553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2732168"/>
            <a:ext cx="40324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 smtClean="0"/>
              <a:t>Questions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755566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M. T Simpson, K. </a:t>
            </a:r>
            <a:r>
              <a:rPr lang="en-GB" dirty="0" err="1" smtClean="0"/>
              <a:t>Backman</a:t>
            </a:r>
            <a:r>
              <a:rPr lang="en-GB" dirty="0" smtClean="0"/>
              <a:t>, J. Corley, Hands-On </a:t>
            </a:r>
            <a:r>
              <a:rPr lang="en-GB" dirty="0" err="1" smtClean="0"/>
              <a:t>Wthical</a:t>
            </a:r>
            <a:r>
              <a:rPr lang="en-GB" dirty="0" smtClean="0"/>
              <a:t> Hacking and Network Defence, </a:t>
            </a:r>
            <a:r>
              <a:rPr lang="en-GB" dirty="0" err="1" smtClean="0"/>
              <a:t>Cengage</a:t>
            </a:r>
            <a:r>
              <a:rPr lang="en-GB" dirty="0" smtClean="0"/>
              <a:t> Learning, 2</a:t>
            </a:r>
            <a:r>
              <a:rPr lang="en-GB" baseline="30000" dirty="0" smtClean="0"/>
              <a:t>nd</a:t>
            </a:r>
            <a:r>
              <a:rPr lang="en-GB" dirty="0" smtClean="0"/>
              <a:t> </a:t>
            </a:r>
            <a:r>
              <a:rPr lang="en-GB" dirty="0" err="1" smtClean="0"/>
              <a:t>ed</a:t>
            </a:r>
            <a:r>
              <a:rPr lang="en-GB" dirty="0" smtClean="0"/>
              <a:t> 2011.</a:t>
            </a:r>
          </a:p>
          <a:p>
            <a:r>
              <a:rPr lang="en-GB" dirty="0" smtClean="0">
                <a:hlinkClick r:id="rId2"/>
              </a:rPr>
              <a:t>http://ceh.vn/</a:t>
            </a:r>
            <a:endParaRPr lang="en-GB" dirty="0" smtClean="0"/>
          </a:p>
          <a:p>
            <a:r>
              <a:rPr lang="en-GB" dirty="0" smtClean="0">
                <a:hlinkClick r:id="rId3"/>
              </a:rPr>
              <a:t>http://www.symantec.com/security_response/publications/threatreport.jsp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1322</TotalTime>
  <Words>732</Words>
  <Application>Microsoft Office PowerPoint</Application>
  <PresentationFormat>On-screen Show (4:3)</PresentationFormat>
  <Paragraphs>91</Paragraphs>
  <Slides>32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8" baseType="lpstr">
      <vt:lpstr>新細明體</vt:lpstr>
      <vt:lpstr>Arial</vt:lpstr>
      <vt:lpstr>Calibri</vt:lpstr>
      <vt:lpstr>Lucida Sans Unicode</vt:lpstr>
      <vt:lpstr>Wingdings</vt:lpstr>
      <vt:lpstr>Office Theme</vt:lpstr>
      <vt:lpstr>Network Security: System Hacking</vt:lpstr>
      <vt:lpstr>Learning outcome</vt:lpstr>
      <vt:lpstr>System Hacking Goals</vt:lpstr>
      <vt:lpstr>System Hacking Stage</vt:lpstr>
      <vt:lpstr>Hacking Methodology</vt:lpstr>
      <vt:lpstr>Password Cracking</vt:lpstr>
      <vt:lpstr>Password Cracking Techniques</vt:lpstr>
      <vt:lpstr>Types of Password Cracking</vt:lpstr>
      <vt:lpstr>Types of Password Cracking</vt:lpstr>
      <vt:lpstr>Automatic Password Cracking Algorithm</vt:lpstr>
      <vt:lpstr>How to defend against Password cracking?</vt:lpstr>
      <vt:lpstr>PowerPoint Presentation</vt:lpstr>
      <vt:lpstr>Escalating Privileges</vt:lpstr>
      <vt:lpstr>How to defend against Privilege Escalation?</vt:lpstr>
      <vt:lpstr>PowerPoint Presentation</vt:lpstr>
      <vt:lpstr>Executing Applications</vt:lpstr>
      <vt:lpstr>Executing Applications</vt:lpstr>
      <vt:lpstr>Executing Applications</vt:lpstr>
      <vt:lpstr>PowerPoint Presentation</vt:lpstr>
      <vt:lpstr>PowerPoint Presentation</vt:lpstr>
      <vt:lpstr>Hiding Files</vt:lpstr>
      <vt:lpstr>Types of Rootkits</vt:lpstr>
      <vt:lpstr>How to defend against Rootkits?</vt:lpstr>
      <vt:lpstr>Steganography Techniques</vt:lpstr>
      <vt:lpstr>Types of Stegnanography</vt:lpstr>
      <vt:lpstr>PowerPoint Presentation</vt:lpstr>
      <vt:lpstr>Covering Tracks</vt:lpstr>
      <vt:lpstr>Why cover Tracks?</vt:lpstr>
      <vt:lpstr>Ways to clear online Tracks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Network</dc:title>
  <dc:creator>arya</dc:creator>
  <cp:lastModifiedBy>Campbell, Carlene</cp:lastModifiedBy>
  <cp:revision>67</cp:revision>
  <dcterms:created xsi:type="dcterms:W3CDTF">2013-10-01T08:59:03Z</dcterms:created>
  <dcterms:modified xsi:type="dcterms:W3CDTF">2016-10-12T17:59:37Z</dcterms:modified>
</cp:coreProperties>
</file>