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"/>
  </p:notes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5C5C"/>
    <a:srgbClr val="6B6B6B"/>
    <a:srgbClr val="3A3A3A"/>
    <a:srgbClr val="4949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94660"/>
  </p:normalViewPr>
  <p:slideViewPr>
    <p:cSldViewPr snapToGrid="0">
      <p:cViewPr varScale="1">
        <p:scale>
          <a:sx n="81" d="100"/>
          <a:sy n="81" d="100"/>
        </p:scale>
        <p:origin x="60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notesMaster" Target="notesMasters/notesMaster1.xml" 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://flickr.com/photos/adforce1/384823785" TargetMode="External" /><Relationship Id="rId1" Type="http://schemas.openxmlformats.org/officeDocument/2006/relationships/image" Target="../media/image14.jpg" 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://flickr.com/photos/adforce1/384823785" TargetMode="External" /><Relationship Id="rId1" Type="http://schemas.openxmlformats.org/officeDocument/2006/relationships/image" Target="../media/image14.jp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B1BF9D-0773-4443-8830-F0AD48CF12B8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</dgm:pt>
    <dgm:pt modelId="{35285CA2-BCCB-49E7-9559-E8981A44E213}">
      <dgm:prSet phldrT="[Text]" phldr="1"/>
      <dgm:spPr/>
      <dgm:t>
        <a:bodyPr/>
        <a:lstStyle/>
        <a:p>
          <a:endParaRPr lang="en-GB" dirty="0"/>
        </a:p>
      </dgm:t>
    </dgm:pt>
    <dgm:pt modelId="{C81F3F92-82FB-4363-936B-BBF8C28CD32E}" type="sibTrans" cxnId="{28769F4C-F61F-4B2D-A77B-2CA15C2C7E90}">
      <dgm:prSet/>
      <dgm:spPr/>
      <dgm:t>
        <a:bodyPr/>
        <a:lstStyle/>
        <a:p>
          <a:endParaRPr lang="en-GB"/>
        </a:p>
      </dgm:t>
    </dgm:pt>
    <dgm:pt modelId="{968AFB14-4E22-4D80-A034-4C2681C83166}" type="parTrans" cxnId="{28769F4C-F61F-4B2D-A77B-2CA15C2C7E90}">
      <dgm:prSet/>
      <dgm:spPr/>
      <dgm:t>
        <a:bodyPr/>
        <a:lstStyle/>
        <a:p>
          <a:endParaRPr lang="en-GB"/>
        </a:p>
      </dgm:t>
    </dgm:pt>
    <dgm:pt modelId="{377D5F1F-40C5-493C-AA2F-40A8B9E08AAA}" type="pres">
      <dgm:prSet presAssocID="{AEB1BF9D-0773-4443-8830-F0AD48CF12B8}" presName="Name0" presStyleCnt="0">
        <dgm:presLayoutVars>
          <dgm:dir/>
        </dgm:presLayoutVars>
      </dgm:prSet>
      <dgm:spPr/>
    </dgm:pt>
    <dgm:pt modelId="{874C00E4-DD1C-4514-A24E-1AC693CB215A}" type="pres">
      <dgm:prSet presAssocID="{35285CA2-BCCB-49E7-9559-E8981A44E213}" presName="composite" presStyleCnt="0"/>
      <dgm:spPr/>
    </dgm:pt>
    <dgm:pt modelId="{E144B2D5-1A54-4CD3-B153-1A3FEF87D9D9}" type="pres">
      <dgm:prSet presAssocID="{35285CA2-BCCB-49E7-9559-E8981A44E213}" presName="rect2" presStyleLbl="revTx" presStyleIdx="0" presStyleCnt="1" custScaleX="91839" custScaleY="40246" custLinFactY="238633" custLinFactNeighborX="6338" custLinFactNeighborY="300000">
        <dgm:presLayoutVars>
          <dgm:bulletEnabled val="1"/>
        </dgm:presLayoutVars>
      </dgm:prSet>
      <dgm:spPr/>
    </dgm:pt>
    <dgm:pt modelId="{A5B3BD69-863E-4CCA-B2C5-7D4420257F20}" type="pres">
      <dgm:prSet presAssocID="{35285CA2-BCCB-49E7-9559-E8981A44E213}" presName="rect1" presStyleLbl="alignImgPlace1" presStyleIdx="0" presStyleCnt="1" custScaleX="96446" custLinFactNeighborX="-194" custLinFactNeighborY="-2103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17000" b="-17000"/>
          </a:stretch>
        </a:blipFill>
      </dgm:spPr>
    </dgm:pt>
  </dgm:ptLst>
  <dgm:cxnLst>
    <dgm:cxn modelId="{28769F4C-F61F-4B2D-A77B-2CA15C2C7E90}" srcId="{AEB1BF9D-0773-4443-8830-F0AD48CF12B8}" destId="{35285CA2-BCCB-49E7-9559-E8981A44E213}" srcOrd="0" destOrd="0" parTransId="{968AFB14-4E22-4D80-A034-4C2681C83166}" sibTransId="{C81F3F92-82FB-4363-936B-BBF8C28CD32E}"/>
    <dgm:cxn modelId="{F48C4A88-8698-434F-9CA9-3BEA3994697B}" type="presOf" srcId="{AEB1BF9D-0773-4443-8830-F0AD48CF12B8}" destId="{377D5F1F-40C5-493C-AA2F-40A8B9E08AAA}" srcOrd="0" destOrd="0" presId="urn:microsoft.com/office/officeart/2008/layout/PictureGrid"/>
    <dgm:cxn modelId="{559C3FAA-B4F3-45C1-A928-FC856AA546C5}" type="presOf" srcId="{35285CA2-BCCB-49E7-9559-E8981A44E213}" destId="{E144B2D5-1A54-4CD3-B153-1A3FEF87D9D9}" srcOrd="0" destOrd="0" presId="urn:microsoft.com/office/officeart/2008/layout/PictureGrid"/>
    <dgm:cxn modelId="{B3BFC1C8-F142-4A5B-B7AA-ADF2011AFBD0}" type="presParOf" srcId="{377D5F1F-40C5-493C-AA2F-40A8B9E08AAA}" destId="{874C00E4-DD1C-4514-A24E-1AC693CB215A}" srcOrd="0" destOrd="0" presId="urn:microsoft.com/office/officeart/2008/layout/PictureGrid"/>
    <dgm:cxn modelId="{8A1831E5-82D3-4A66-8A60-DF78D9D9B70E}" type="presParOf" srcId="{874C00E4-DD1C-4514-A24E-1AC693CB215A}" destId="{E144B2D5-1A54-4CD3-B153-1A3FEF87D9D9}" srcOrd="0" destOrd="0" presId="urn:microsoft.com/office/officeart/2008/layout/PictureGrid"/>
    <dgm:cxn modelId="{7F2901CD-42EC-4022-9D12-91974C4739D8}" type="presParOf" srcId="{874C00E4-DD1C-4514-A24E-1AC693CB215A}" destId="{A5B3BD69-863E-4CCA-B2C5-7D4420257F20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4B2D5-1A54-4CD3-B153-1A3FEF87D9D9}">
      <dsp:nvSpPr>
        <dsp:cNvPr id="0" name=""/>
        <dsp:cNvSpPr/>
      </dsp:nvSpPr>
      <dsp:spPr>
        <a:xfrm>
          <a:off x="222523" y="4584539"/>
          <a:ext cx="4412791" cy="2900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22523" y="4584539"/>
        <a:ext cx="4412791" cy="290068"/>
      </dsp:txXfrm>
    </dsp:sp>
    <dsp:sp modelId="{A5B3BD69-863E-4CCA-B2C5-7D4420257F20}">
      <dsp:nvSpPr>
        <dsp:cNvPr id="0" name=""/>
        <dsp:cNvSpPr/>
      </dsp:nvSpPr>
      <dsp:spPr>
        <a:xfrm>
          <a:off x="0" y="339898"/>
          <a:ext cx="4634154" cy="48049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17000" b="-1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74BC56-372E-4182-8873-65CEF539E03C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186E51-FD65-4BCD-B6DB-E8CA541D3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5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fr.wikipedia.org/wiki/Cuisine_italienne" TargetMode="External" /><Relationship Id="rId3" Type="http://schemas.openxmlformats.org/officeDocument/2006/relationships/hyperlink" Target="https://www.cucina24ore.it/ricetta/bruschetta-rustica-pomodoro-aglio-strusciato-anche-senza-glutine-con-pane-fatto-a-mano/" TargetMode="External" /><Relationship Id="rId7" Type="http://schemas.openxmlformats.org/officeDocument/2006/relationships/hyperlink" Target="http://myretrokitchen.blogspot.com/2017/09/insalata-caprese-tomato-and-buffalo.html" TargetMode="External" /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Relationship Id="rId6" Type="http://schemas.openxmlformats.org/officeDocument/2006/relationships/hyperlink" Target="https://creativecommons.org/licenses/by-sa/3.0/" TargetMode="External" /><Relationship Id="rId5" Type="http://schemas.openxmlformats.org/officeDocument/2006/relationships/hyperlink" Target="https://commons.wikimedia.org/wiki/File:Beef_lasagna_at_Cafe_Stax,_July_2009.jpg" TargetMode="External" /><Relationship Id="rId10" Type="http://schemas.openxmlformats.org/officeDocument/2006/relationships/hyperlink" Target="https://creativecommons.org/licenses/by-nc-sa/3.0/" TargetMode="External" /><Relationship Id="rId4" Type="http://schemas.openxmlformats.org/officeDocument/2006/relationships/hyperlink" Target="https://creativecommons.org/licenses/by-nc-nd/3.0/" TargetMode="External" /><Relationship Id="rId9" Type="http://schemas.openxmlformats.org/officeDocument/2006/relationships/hyperlink" Target="https://www.flickr.com/photos/avlxyz/14835948056" TargetMode="Externa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hlinkClick r:id="rId3" tooltip="https://www.cucina24ore.it/ricetta/bruschetta-rustica-pomodoro-aglio-strusciato-anche-senza-glutine-con-pane-fatto-a-mano/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4" tooltip="https://creativecommons.org/licenses/by-nc-nd/3.0/"/>
              </a:rPr>
              <a:t>CC BY-NC-ND</a:t>
            </a:r>
            <a:r>
              <a:rPr lang="en-GB" sz="1200" dirty="0"/>
              <a:t>, </a:t>
            </a:r>
            <a:r>
              <a:rPr lang="en-GB" sz="1200" dirty="0">
                <a:hlinkClick r:id="rId5" tooltip="https://commons.wikimedia.org/wiki/File:Beef_lasagna_at_Cafe_Stax,_July_2009.jpg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6" tooltip="https://creativecommons.org/licenses/by-sa/3.0/"/>
              </a:rPr>
              <a:t>CC BY-SA</a:t>
            </a:r>
            <a:r>
              <a:rPr lang="en-GB" sz="1200" dirty="0"/>
              <a:t>, </a:t>
            </a:r>
            <a:r>
              <a:rPr lang="en-GB" sz="1200" dirty="0">
                <a:hlinkClick r:id="rId7" tooltip="http://myretrokitchen.blogspot.com/2017/09/insalata-caprese-tomato-and-buffalo.html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4" tooltip="https://creativecommons.org/licenses/by-nc-nd/3.0/"/>
              </a:rPr>
              <a:t>CC BY-NC-ND</a:t>
            </a:r>
            <a:r>
              <a:rPr lang="en-GB" sz="1200" dirty="0"/>
              <a:t>, </a:t>
            </a:r>
            <a:r>
              <a:rPr lang="en-GB" sz="1200" dirty="0">
                <a:hlinkClick r:id="rId8" tooltip="https://fr.wikipedia.org/wiki/Cuisine_italienne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6" tooltip="https://creativecommons.org/licenses/by-sa/3.0/"/>
              </a:rPr>
              <a:t>CC BY-SA</a:t>
            </a:r>
            <a:r>
              <a:rPr lang="en-GB" sz="1200" dirty="0"/>
              <a:t>, </a:t>
            </a:r>
            <a:r>
              <a:rPr lang="en-GB" sz="1200" dirty="0">
                <a:hlinkClick r:id="rId9" tooltip="https://www.flickr.com/photos/avlxyz/14835948056"/>
              </a:rPr>
              <a:t>This Photo</a:t>
            </a:r>
            <a:r>
              <a:rPr lang="en-GB" sz="1200" dirty="0"/>
              <a:t> by Unknown Author is licensed under </a:t>
            </a:r>
            <a:r>
              <a:rPr lang="en-GB" sz="1200" dirty="0">
                <a:hlinkClick r:id="rId10" tooltip="https://creativecommons.org/licenses/by-nc-sa/3.0/"/>
              </a:rPr>
              <a:t>CC BY-SA-NC</a:t>
            </a:r>
            <a:endParaRPr lang="en-GB" sz="1200" dirty="0"/>
          </a:p>
          <a:p>
            <a:pPr algn="l" fontAlgn="ctr"/>
            <a:r>
              <a:rPr lang="en-GB" sz="1200" dirty="0"/>
              <a:t>, </a:t>
            </a:r>
            <a:br>
              <a:rPr lang="it-IT" b="0" i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</a:br>
            <a:r>
              <a:rPr lang="it-IT" b="0" i="0" dirty="0">
                <a:solidFill>
                  <a:srgbClr val="DADCE0"/>
                </a:solidFill>
                <a:effectLst/>
                <a:latin typeface="Roboto" panose="02000000000000000000" pitchFamily="2" charset="0"/>
              </a:rPr>
              <a:t>TripAdvisor</a:t>
            </a:r>
          </a:p>
          <a:p>
            <a:pPr algn="l"/>
            <a:r>
              <a:rPr lang="it-IT" b="0" i="0" dirty="0">
                <a:solidFill>
                  <a:srgbClr val="FFFFFF"/>
                </a:solidFill>
                <a:effectLst/>
                <a:latin typeface="Google Sans"/>
              </a:rPr>
              <a:t>gamberi tigre al forno - Picture of Marisqueira Mirandum, Peniche – Tripadvisor,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186E51-FD65-4BCD-B6DB-E8CA541D30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625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365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58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04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18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210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66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644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49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68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321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557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E4DE85D-A7F4-462F-B0A1-4313E684980F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3C862A6-B8CE-45B5-B200-BCDCB2A3F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155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 /><Relationship Id="rId13" Type="http://schemas.openxmlformats.org/officeDocument/2006/relationships/hyperlink" Target="https://commons.wikimedia.org/wiki/File:Beef_lasagna_at_Cafe_Stax,_July_2009.jpg" TargetMode="External" /><Relationship Id="rId18" Type="http://schemas.openxmlformats.org/officeDocument/2006/relationships/image" Target="../media/image12.jpg" /><Relationship Id="rId3" Type="http://schemas.openxmlformats.org/officeDocument/2006/relationships/image" Target="../media/image2.png" /><Relationship Id="rId7" Type="http://schemas.openxmlformats.org/officeDocument/2006/relationships/image" Target="../media/image6.jpg" /><Relationship Id="rId12" Type="http://schemas.openxmlformats.org/officeDocument/2006/relationships/image" Target="../media/image9.jpg" /><Relationship Id="rId17" Type="http://schemas.openxmlformats.org/officeDocument/2006/relationships/hyperlink" Target="https://fr.wikipedia.org/wiki/Cuisine_italienne" TargetMode="External" /><Relationship Id="rId2" Type="http://schemas.openxmlformats.org/officeDocument/2006/relationships/notesSlide" Target="../notesSlides/notesSlide1.xml" /><Relationship Id="rId16" Type="http://schemas.openxmlformats.org/officeDocument/2006/relationships/image" Target="../media/image11.jpg" /><Relationship Id="rId20" Type="http://schemas.openxmlformats.org/officeDocument/2006/relationships/image" Target="../media/image13.jpg" /><Relationship Id="rId1" Type="http://schemas.openxmlformats.org/officeDocument/2006/relationships/slideLayout" Target="../slideLayouts/slideLayout4.xml" /><Relationship Id="rId6" Type="http://schemas.openxmlformats.org/officeDocument/2006/relationships/image" Target="../media/image5.svg" /><Relationship Id="rId11" Type="http://schemas.openxmlformats.org/officeDocument/2006/relationships/hyperlink" Target="https://www.cucina24ore.it/ricetta/bruschetta-rustica-pomodoro-aglio-strusciato-anche-senza-glutine-con-pane-fatto-a-mano/" TargetMode="External" /><Relationship Id="rId5" Type="http://schemas.openxmlformats.org/officeDocument/2006/relationships/image" Target="../media/image4.png" /><Relationship Id="rId15" Type="http://schemas.openxmlformats.org/officeDocument/2006/relationships/hyperlink" Target="http://myretrokitchen.blogspot.com/2017/09/insalata-caprese-tomato-and-buffalo.html" TargetMode="External" /><Relationship Id="rId10" Type="http://schemas.openxmlformats.org/officeDocument/2006/relationships/image" Target="../media/image8.jpg" /><Relationship Id="rId19" Type="http://schemas.openxmlformats.org/officeDocument/2006/relationships/hyperlink" Target="https://www.flickr.com/photos/avlxyz/14835948056" TargetMode="External" /><Relationship Id="rId4" Type="http://schemas.openxmlformats.org/officeDocument/2006/relationships/image" Target="../media/image3.png" /><Relationship Id="rId9" Type="http://schemas.openxmlformats.org/officeDocument/2006/relationships/hyperlink" Target="https://www.pexels.com/photo/pasta-with-green-leaf-and-chili-pepper-1460872/" TargetMode="External" /><Relationship Id="rId14" Type="http://schemas.openxmlformats.org/officeDocument/2006/relationships/image" Target="../media/image10.jpe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 /><Relationship Id="rId13" Type="http://schemas.openxmlformats.org/officeDocument/2006/relationships/image" Target="../media/image19.jpg" /><Relationship Id="rId3" Type="http://schemas.openxmlformats.org/officeDocument/2006/relationships/diagramLayout" Target="../diagrams/layout1.xml" /><Relationship Id="rId7" Type="http://schemas.openxmlformats.org/officeDocument/2006/relationships/hyperlink" Target="http://flickr.com/photos/adforce1/384823785" TargetMode="External" /><Relationship Id="rId12" Type="http://schemas.openxmlformats.org/officeDocument/2006/relationships/image" Target="../media/image18.png" /><Relationship Id="rId2" Type="http://schemas.openxmlformats.org/officeDocument/2006/relationships/diagramData" Target="../diagrams/data1.xml" /><Relationship Id="rId16" Type="http://schemas.openxmlformats.org/officeDocument/2006/relationships/hyperlink" Target="https://pxhere.com/fi/photo/939060" TargetMode="Externa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11" Type="http://schemas.openxmlformats.org/officeDocument/2006/relationships/image" Target="../media/image17.svg" /><Relationship Id="rId5" Type="http://schemas.openxmlformats.org/officeDocument/2006/relationships/diagramColors" Target="../diagrams/colors1.xml" /><Relationship Id="rId15" Type="http://schemas.openxmlformats.org/officeDocument/2006/relationships/image" Target="../media/image20.jpeg" /><Relationship Id="rId10" Type="http://schemas.openxmlformats.org/officeDocument/2006/relationships/image" Target="../media/image16.png" /><Relationship Id="rId4" Type="http://schemas.openxmlformats.org/officeDocument/2006/relationships/diagramQuickStyle" Target="../diagrams/quickStyle1.xml" /><Relationship Id="rId9" Type="http://schemas.openxmlformats.org/officeDocument/2006/relationships/image" Target="../media/image15.png" /><Relationship Id="rId14" Type="http://schemas.openxmlformats.org/officeDocument/2006/relationships/hyperlink" Target="https://elrecetariodemariana.wordpress.com/2014/11/09/tiramisu-2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>
            <a:extLst>
              <a:ext uri="{FF2B5EF4-FFF2-40B4-BE49-F238E27FC236}">
                <a16:creationId xmlns:a16="http://schemas.microsoft.com/office/drawing/2014/main" id="{8E120E03-4280-4143-8571-4553EED1D127}"/>
              </a:ext>
            </a:extLst>
          </p:cNvPr>
          <p:cNvSpPr txBox="1"/>
          <p:nvPr/>
        </p:nvSpPr>
        <p:spPr>
          <a:xfrm>
            <a:off x="5107819" y="53892"/>
            <a:ext cx="197636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 Rounded MT Bold" panose="020F0704030504030204" pitchFamily="34" charset="0"/>
              </a:rPr>
              <a:t> Bird’s View</a:t>
            </a:r>
          </a:p>
          <a:p>
            <a:pPr algn="ctr"/>
            <a:endParaRPr lang="en-GB" sz="1000" b="1" dirty="0">
              <a:latin typeface="Arial Nova" panose="020B05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0AADD5D-58CB-43EA-B853-219106CC784A}"/>
              </a:ext>
            </a:extLst>
          </p:cNvPr>
          <p:cNvSpPr txBox="1"/>
          <p:nvPr/>
        </p:nvSpPr>
        <p:spPr>
          <a:xfrm>
            <a:off x="3296702" y="1181614"/>
            <a:ext cx="549592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5C5C5C"/>
                </a:solidFill>
                <a:latin typeface="Arial Rounded MT Bold" panose="020F0704030504030204" pitchFamily="34" charset="0"/>
              </a:rPr>
              <a:t>Starters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.</a:t>
            </a:r>
          </a:p>
          <a:p>
            <a:pPr algn="ctr"/>
            <a:r>
              <a:rPr lang="en-GB" sz="2000" b="1" dirty="0">
                <a:solidFill>
                  <a:srgbClr val="5C5C5C"/>
                </a:solidFill>
                <a:latin typeface="Arial Rounded MT Bold" panose="020F0704030504030204" pitchFamily="34" charset="0"/>
              </a:rPr>
              <a:t>Mains</a:t>
            </a:r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  <a:p>
            <a:pPr algn="ctr"/>
            <a:endParaRPr lang="en-GB" sz="1400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A602792-829E-4DA3-BC8F-C47E81D5B797}"/>
              </a:ext>
            </a:extLst>
          </p:cNvPr>
          <p:cNvSpPr txBox="1"/>
          <p:nvPr/>
        </p:nvSpPr>
        <p:spPr>
          <a:xfrm>
            <a:off x="414228" y="3519952"/>
            <a:ext cx="172477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rial Nova" panose="020B0504020202020204" pitchFamily="34" charset="0"/>
              </a:rPr>
              <a:t>Ewch i food.go.uk/ratings I ganfod sgor hyplendid bwyd ein busnes neu gofynnwch inni beth yw archebu./ Go to food.gov.uk/ratings to find out the food hygiene rating of our business or ask us for our food hygiene rating when you order.</a:t>
            </a:r>
          </a:p>
          <a:p>
            <a:endParaRPr lang="en-GB" dirty="0"/>
          </a:p>
        </p:txBody>
      </p:sp>
      <p:pic>
        <p:nvPicPr>
          <p:cNvPr id="43" name="Picture 4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2C54AA6-90CB-43A7-8819-B3A1F799C9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180" y="1495425"/>
            <a:ext cx="6653629" cy="2202263"/>
          </a:xfrm>
          <a:prstGeom prst="rect">
            <a:avLst/>
          </a:prstGeom>
        </p:spPr>
      </p:pic>
      <p:pic>
        <p:nvPicPr>
          <p:cNvPr id="47" name="Picture 4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87DD818A-8A5B-415B-9556-2CA72EBC07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181" y="4110375"/>
            <a:ext cx="6550969" cy="2745061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9A0EA429-FF72-4C3B-85D8-A7A00A47E789}"/>
              </a:ext>
            </a:extLst>
          </p:cNvPr>
          <p:cNvSpPr txBox="1"/>
          <p:nvPr/>
        </p:nvSpPr>
        <p:spPr>
          <a:xfrm>
            <a:off x="2767662" y="3382216"/>
            <a:ext cx="2169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“Wine Pairing Pinot Grigio 2003 &amp; </a:t>
            </a:r>
            <a:r>
              <a:rPr lang="en-GB" sz="1200" b="1" i="1" dirty="0">
                <a:solidFill>
                  <a:srgbClr val="6B6B6B"/>
                </a:solidFill>
                <a:effectLst/>
                <a:latin typeface="Arial Narrow" panose="020B0606020202030204" pitchFamily="34" charset="0"/>
              </a:rPr>
              <a:t>Greco di Tufo 2006</a:t>
            </a:r>
            <a:endParaRPr lang="en-GB" sz="1200" b="1" i="1" dirty="0">
              <a:solidFill>
                <a:srgbClr val="6B6B6B"/>
              </a:solidFill>
              <a:latin typeface="Arial Narrow" panose="020B060602020203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F859375-A5C0-4DF8-AACD-C5F3E77B6EB3}"/>
              </a:ext>
            </a:extLst>
          </p:cNvPr>
          <p:cNvSpPr txBox="1"/>
          <p:nvPr/>
        </p:nvSpPr>
        <p:spPr>
          <a:xfrm>
            <a:off x="2758257" y="5638470"/>
            <a:ext cx="32695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>
                    <a:lumMod val="50000"/>
                  </a:schemeClr>
                </a:solidFill>
                <a:latin typeface="Arial Narrow" panose="020B0606020202030204" pitchFamily="34" charset="0"/>
              </a:rPr>
              <a:t>“Wine Pairing Pinot Noir 2006 &amp; Pinot Grigio 2006”</a:t>
            </a:r>
          </a:p>
        </p:txBody>
      </p:sp>
      <p:pic>
        <p:nvPicPr>
          <p:cNvPr id="3" name="Graphic 2" descr="A wreath with lemons and leaves">
            <a:extLst>
              <a:ext uri="{FF2B5EF4-FFF2-40B4-BE49-F238E27FC236}">
                <a16:creationId xmlns:a16="http://schemas.microsoft.com/office/drawing/2014/main" id="{16AE6BEA-D689-4EF0-95B3-5D6F354125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84182" y="99200"/>
            <a:ext cx="382472" cy="3824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4E1968-E790-4246-9033-F213B18671E4}"/>
              </a:ext>
            </a:extLst>
          </p:cNvPr>
          <p:cNvSpPr txBox="1"/>
          <p:nvPr/>
        </p:nvSpPr>
        <p:spPr>
          <a:xfrm>
            <a:off x="5107819" y="403237"/>
            <a:ext cx="22286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Arial Nova" panose="020B0504020202020204" pitchFamily="34" charset="0"/>
              </a:rPr>
              <a:t>At Trinity Hotel ****</a:t>
            </a:r>
          </a:p>
          <a:p>
            <a:pPr algn="ctr"/>
            <a:r>
              <a:rPr lang="en-GB" sz="1000" b="1" dirty="0">
                <a:latin typeface="Arial Nova" panose="020B0504020202020204" pitchFamily="34" charset="0"/>
              </a:rPr>
              <a:t>123 Seaside Walk, SA1 1AA</a:t>
            </a:r>
          </a:p>
          <a:p>
            <a:pPr algn="ctr"/>
            <a:r>
              <a:rPr lang="en-GB" sz="1000" b="1" dirty="0">
                <a:latin typeface="Arial Nova" panose="020B0504020202020204" pitchFamily="34" charset="0"/>
              </a:rPr>
              <a:t>Swansea</a:t>
            </a:r>
          </a:p>
          <a:p>
            <a:pPr algn="ctr"/>
            <a:r>
              <a:rPr lang="en-GB" sz="1000" b="1" dirty="0">
                <a:latin typeface="Arial Nova" panose="020B0504020202020204" pitchFamily="34" charset="0"/>
              </a:rPr>
              <a:t>Telephone: 0791123456</a:t>
            </a:r>
            <a:endParaRPr lang="en-GB" sz="10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24241-33B1-45E0-8367-2CAC1D7428B9}"/>
              </a:ext>
            </a:extLst>
          </p:cNvPr>
          <p:cNvGrpSpPr/>
          <p:nvPr/>
        </p:nvGrpSpPr>
        <p:grpSpPr>
          <a:xfrm>
            <a:off x="464792" y="2397225"/>
            <a:ext cx="1410444" cy="940824"/>
            <a:chOff x="0" y="2483909"/>
            <a:chExt cx="1410444" cy="940824"/>
          </a:xfrm>
        </p:grpSpPr>
        <p:pic>
          <p:nvPicPr>
            <p:cNvPr id="37" name="Picture 36" descr="Graphical user interface, text, application, chat or text message&#10;&#10;Description automatically generated">
              <a:extLst>
                <a:ext uri="{FF2B5EF4-FFF2-40B4-BE49-F238E27FC236}">
                  <a16:creationId xmlns:a16="http://schemas.microsoft.com/office/drawing/2014/main" id="{9845D257-3C0F-4172-A277-0013FC08F2D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2483909"/>
              <a:ext cx="1410444" cy="940824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E8C2530C-FDE4-4D1A-9D35-E034A01EFED5}"/>
                </a:ext>
              </a:extLst>
            </p:cNvPr>
            <p:cNvSpPr/>
            <p:nvPr/>
          </p:nvSpPr>
          <p:spPr>
            <a:xfrm>
              <a:off x="265814" y="2573080"/>
              <a:ext cx="871869" cy="77670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outerShdw blurRad="44450" dist="25400" dir="2700000" algn="br" rotWithShape="0">
                <a:srgbClr val="000000">
                  <a:alpha val="60000"/>
                </a:srgbClr>
              </a:outerShdw>
            </a:effectLst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endParaRPr>
            </a:p>
          </p:txBody>
        </p:sp>
      </p:grpSp>
      <p:pic>
        <p:nvPicPr>
          <p:cNvPr id="8" name="Picture 7" descr="A plate of french fries&#10;&#10;Description automatically generated">
            <a:extLst>
              <a:ext uri="{FF2B5EF4-FFF2-40B4-BE49-F238E27FC236}">
                <a16:creationId xmlns:a16="http://schemas.microsoft.com/office/drawing/2014/main" id="{8C8437E9-49DC-494C-9EB5-2E8D724B79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674" y="4731825"/>
            <a:ext cx="2252838" cy="15021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iece of bread with food on it&#10;&#10;Description automatically generated with low confidence">
            <a:extLst>
              <a:ext uri="{FF2B5EF4-FFF2-40B4-BE49-F238E27FC236}">
                <a16:creationId xmlns:a16="http://schemas.microsoft.com/office/drawing/2014/main" id="{0CE75309-A55C-490F-AA55-BCA74A5E605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767662" y="94831"/>
            <a:ext cx="2253240" cy="15021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73B36E40-270A-448B-9DF2-DE35BC1CD0E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593070" y="4696302"/>
            <a:ext cx="2296991" cy="15376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81854F4E-3E41-43BD-A2FB-3F54E950B72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7393289" y="62436"/>
            <a:ext cx="2293282" cy="15376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8F5FFE02-739A-459B-863E-DF51B95988A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9564931" y="757180"/>
            <a:ext cx="2274910" cy="15376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 descr="A bowl of pasta&#10;&#10;Description automatically generated with low confidence">
            <a:extLst>
              <a:ext uri="{FF2B5EF4-FFF2-40B4-BE49-F238E27FC236}">
                <a16:creationId xmlns:a16="http://schemas.microsoft.com/office/drawing/2014/main" id="{AF9E0190-73FF-4D61-AC93-131BEF29BD2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9564931" y="2575909"/>
            <a:ext cx="2355798" cy="17061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6" name="Picture 35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241C5655-B331-4934-9EFC-3E92F6C8EA7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92" y="792703"/>
            <a:ext cx="2015092" cy="150216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3CBD63CC-FBC3-4807-9708-F5F292B2DB65}"/>
              </a:ext>
            </a:extLst>
          </p:cNvPr>
          <p:cNvSpPr txBox="1"/>
          <p:nvPr/>
        </p:nvSpPr>
        <p:spPr>
          <a:xfrm>
            <a:off x="93937" y="6427698"/>
            <a:ext cx="253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Eat well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64F7827-1F6E-4C0B-9BF9-C7E78CAC9518}"/>
              </a:ext>
            </a:extLst>
          </p:cNvPr>
          <p:cNvSpPr txBox="1"/>
          <p:nvPr/>
        </p:nvSpPr>
        <p:spPr>
          <a:xfrm>
            <a:off x="9320150" y="6426232"/>
            <a:ext cx="253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Feel well</a:t>
            </a:r>
          </a:p>
        </p:txBody>
      </p:sp>
    </p:spTree>
    <p:extLst>
      <p:ext uri="{BB962C8B-B14F-4D97-AF65-F5344CB8AC3E}">
        <p14:creationId xmlns:p14="http://schemas.microsoft.com/office/powerpoint/2010/main" val="3768545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331EE8D-32D3-4A2A-AADE-20488F3BFC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7403359"/>
              </p:ext>
            </p:extLst>
          </p:nvPr>
        </p:nvGraphicFramePr>
        <p:xfrm>
          <a:off x="6976" y="-13236"/>
          <a:ext cx="4635315" cy="68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9" name="Group 38">
            <a:extLst>
              <a:ext uri="{FF2B5EF4-FFF2-40B4-BE49-F238E27FC236}">
                <a16:creationId xmlns:a16="http://schemas.microsoft.com/office/drawing/2014/main" id="{FD587DAA-11CC-4EDE-9085-14C0278A0263}"/>
              </a:ext>
            </a:extLst>
          </p:cNvPr>
          <p:cNvGrpSpPr/>
          <p:nvPr/>
        </p:nvGrpSpPr>
        <p:grpSpPr>
          <a:xfrm>
            <a:off x="7541566" y="2279650"/>
            <a:ext cx="831578" cy="340299"/>
            <a:chOff x="5852666" y="1879812"/>
            <a:chExt cx="1624460" cy="732943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A617278-BB0B-4685-8781-BC053925B7E3}"/>
                </a:ext>
              </a:extLst>
            </p:cNvPr>
            <p:cNvSpPr/>
            <p:nvPr/>
          </p:nvSpPr>
          <p:spPr>
            <a:xfrm>
              <a:off x="5984419" y="2377953"/>
              <a:ext cx="514063" cy="182769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2F469FC4-A068-4C5E-81A7-F1BD6B3A1AF5}"/>
                </a:ext>
              </a:extLst>
            </p:cNvPr>
            <p:cNvSpPr/>
            <p:nvPr/>
          </p:nvSpPr>
          <p:spPr>
            <a:xfrm>
              <a:off x="5852666" y="1879812"/>
              <a:ext cx="1624460" cy="732943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EB36FD9-90EF-47B9-9E44-307D55CC3AD0}"/>
              </a:ext>
            </a:extLst>
          </p:cNvPr>
          <p:cNvSpPr txBox="1"/>
          <p:nvPr/>
        </p:nvSpPr>
        <p:spPr>
          <a:xfrm>
            <a:off x="3736" y="6876760"/>
            <a:ext cx="46353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://flickr.com/photos/adforce1/38482378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sa/3.0/"/>
              </a:rPr>
              <a:t>CC BY-SA-NC</a:t>
            </a:r>
            <a:endParaRPr lang="en-GB" sz="900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4D768BE4-5311-43C2-B9C8-72CF943F35F3}"/>
              </a:ext>
            </a:extLst>
          </p:cNvPr>
          <p:cNvGrpSpPr/>
          <p:nvPr/>
        </p:nvGrpSpPr>
        <p:grpSpPr>
          <a:xfrm>
            <a:off x="4867036" y="-32660"/>
            <a:ext cx="4153098" cy="2305770"/>
            <a:chOff x="3935738" y="2892169"/>
            <a:chExt cx="4153098" cy="2305770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032DE88A-0E05-42EA-B6BC-AE9C41D4F25C}"/>
                </a:ext>
              </a:extLst>
            </p:cNvPr>
            <p:cNvGrpSpPr/>
            <p:nvPr/>
          </p:nvGrpSpPr>
          <p:grpSpPr>
            <a:xfrm>
              <a:off x="3935738" y="2892169"/>
              <a:ext cx="4153098" cy="2305770"/>
              <a:chOff x="3935738" y="2892169"/>
              <a:chExt cx="4153098" cy="2305770"/>
            </a:xfrm>
          </p:grpSpPr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DFCFCB6E-8BF3-43BF-96B4-F5BC5AEDF7A4}"/>
                  </a:ext>
                </a:extLst>
              </p:cNvPr>
              <p:cNvSpPr txBox="1"/>
              <p:nvPr/>
            </p:nvSpPr>
            <p:spPr>
              <a:xfrm>
                <a:off x="5274979" y="2892169"/>
                <a:ext cx="121864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rgbClr val="494949"/>
                    </a:solidFill>
                    <a:latin typeface="Arial Rounded MT Bold" panose="020F0704030504030204" pitchFamily="34" charset="0"/>
                  </a:rPr>
                  <a:t>Deserts</a:t>
                </a:r>
              </a:p>
            </p:txBody>
          </p:sp>
          <p:pic>
            <p:nvPicPr>
              <p:cNvPr id="66" name="Picture 65">
                <a:extLst>
                  <a:ext uri="{FF2B5EF4-FFF2-40B4-BE49-F238E27FC236}">
                    <a16:creationId xmlns:a16="http://schemas.microsoft.com/office/drawing/2014/main" id="{5E1DBF00-7D2F-42CF-83E6-8C59B70089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935738" y="3197689"/>
                <a:ext cx="4153098" cy="2000250"/>
              </a:xfrm>
              <a:prstGeom prst="rect">
                <a:avLst/>
              </a:prstGeom>
            </p:spPr>
          </p:pic>
        </p:grp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52A9F6FB-0730-41A4-91A3-0E976FBBC155}"/>
                </a:ext>
              </a:extLst>
            </p:cNvPr>
            <p:cNvSpPr txBox="1"/>
            <p:nvPr/>
          </p:nvSpPr>
          <p:spPr>
            <a:xfrm>
              <a:off x="4172975" y="4528861"/>
              <a:ext cx="24372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Narrow" panose="020B0606020202030204" pitchFamily="34" charset="0"/>
                </a:rPr>
                <a:t>“Wine Pairing Sauvignon Blanc 2005</a:t>
              </a:r>
            </a:p>
            <a:p>
              <a:pPr algn="ctr"/>
              <a:r>
                <a:rPr lang="en-GB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 Narrow" panose="020B0606020202030204" pitchFamily="34" charset="0"/>
                </a:rPr>
                <a:t>&amp; Riesling 2012</a:t>
              </a:r>
            </a:p>
          </p:txBody>
        </p:sp>
        <p:pic>
          <p:nvPicPr>
            <p:cNvPr id="63" name="Graphic 62" descr="Cake slice with solid fill">
              <a:extLst>
                <a:ext uri="{FF2B5EF4-FFF2-40B4-BE49-F238E27FC236}">
                  <a16:creationId xmlns:a16="http://schemas.microsoft.com/office/drawing/2014/main" id="{A318446E-EE2A-4748-B31D-5D491B3A4FE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485949" y="3654170"/>
              <a:ext cx="569171" cy="569171"/>
            </a:xfrm>
            <a:prstGeom prst="rect">
              <a:avLst/>
            </a:prstGeom>
          </p:spPr>
        </p:pic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CA198811-3A3F-4597-894B-15E53B6C773E}"/>
                </a:ext>
              </a:extLst>
            </p:cNvPr>
            <p:cNvSpPr/>
            <p:nvPr/>
          </p:nvSpPr>
          <p:spPr>
            <a:xfrm>
              <a:off x="4061636" y="3270818"/>
              <a:ext cx="3901725" cy="1785144"/>
            </a:xfrm>
            <a:prstGeom prst="roundRect">
              <a:avLst>
                <a:gd name="adj" fmla="val 291"/>
              </a:avLst>
            </a:prstGeom>
            <a:noFill/>
            <a:ln>
              <a:solidFill>
                <a:srgbClr val="FF0000"/>
              </a:solidFill>
            </a:ln>
            <a:effectLst>
              <a:glow rad="101600">
                <a:schemeClr val="accent1">
                  <a:satMod val="175000"/>
                  <a:alpha val="40000"/>
                </a:schemeClr>
              </a:glow>
              <a:outerShdw blurRad="38100" dist="25400" dir="2700000" algn="br" rotWithShape="0">
                <a:srgbClr val="000000">
                  <a:alpha val="60000"/>
                </a:srgbClr>
              </a:outerShdw>
            </a:effectLst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7" name="TextBox 66">
            <a:extLst>
              <a:ext uri="{FF2B5EF4-FFF2-40B4-BE49-F238E27FC236}">
                <a16:creationId xmlns:a16="http://schemas.microsoft.com/office/drawing/2014/main" id="{95627706-098F-4569-9005-83BD3E4BDD97}"/>
              </a:ext>
            </a:extLst>
          </p:cNvPr>
          <p:cNvSpPr txBox="1"/>
          <p:nvPr/>
        </p:nvSpPr>
        <p:spPr>
          <a:xfrm>
            <a:off x="92440" y="5373005"/>
            <a:ext cx="8933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Take away and Free Deliveries available Monday to Sunday – 12pm – 9pm</a:t>
            </a:r>
          </a:p>
          <a:p>
            <a:pPr algn="ctr"/>
            <a:r>
              <a:rPr lang="en-GB" sz="1200" dirty="0"/>
              <a:t>We are open for take collections and contactless delivery within a 3 mile radius following the government guidelines and social distancing. Please note that we are accepting only card payments at present.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24F1FDB-7CE0-4E9A-80FF-7F3F72912958}"/>
              </a:ext>
            </a:extLst>
          </p:cNvPr>
          <p:cNvSpPr txBox="1"/>
          <p:nvPr/>
        </p:nvSpPr>
        <p:spPr>
          <a:xfrm>
            <a:off x="352801" y="6048121"/>
            <a:ext cx="8572500" cy="284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50" b="1" dirty="0">
                <a:solidFill>
                  <a:srgbClr val="FF0000"/>
                </a:solidFill>
                <a:latin typeface="Arial Nova" panose="020B0504020202020204" pitchFamily="34" charset="0"/>
              </a:rPr>
              <a:t>Dishes may contain allergens. If you have any dietary requirements please speak with a member of staff.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29AE36A-7C0F-4F69-975C-142E4C7463AD}"/>
              </a:ext>
            </a:extLst>
          </p:cNvPr>
          <p:cNvSpPr/>
          <p:nvPr/>
        </p:nvSpPr>
        <p:spPr>
          <a:xfrm>
            <a:off x="278423" y="5379545"/>
            <a:ext cx="8572500" cy="598210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  <a:effectLst>
            <a:glow rad="101600">
              <a:schemeClr val="accent1">
                <a:lumMod val="20000"/>
                <a:lumOff val="80000"/>
                <a:alpha val="60000"/>
              </a:schemeClr>
            </a:glow>
            <a:outerShdw blurRad="44450" dist="25400" dir="2700000" algn="br" rotWithShape="0">
              <a:srgbClr val="000000">
                <a:alpha val="6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5620DD5-10D3-44AA-BC91-08D342B9D746}"/>
              </a:ext>
            </a:extLst>
          </p:cNvPr>
          <p:cNvGrpSpPr/>
          <p:nvPr/>
        </p:nvGrpSpPr>
        <p:grpSpPr>
          <a:xfrm>
            <a:off x="9416647" y="5093389"/>
            <a:ext cx="2487160" cy="1485865"/>
            <a:chOff x="10492750" y="3573162"/>
            <a:chExt cx="2487160" cy="1485865"/>
          </a:xfrm>
        </p:grpSpPr>
        <p:pic>
          <p:nvPicPr>
            <p:cNvPr id="72" name="Picture 71" descr="Text, logo&#10;&#10;Description automatically generated with medium confidence">
              <a:extLst>
                <a:ext uri="{FF2B5EF4-FFF2-40B4-BE49-F238E27FC236}">
                  <a16:creationId xmlns:a16="http://schemas.microsoft.com/office/drawing/2014/main" id="{75BEDA09-143D-4D57-BF18-E8A9473520D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46661" y="3573162"/>
              <a:ext cx="1695450" cy="946625"/>
            </a:xfrm>
            <a:prstGeom prst="rect">
              <a:avLst/>
            </a:prstGeom>
          </p:spPr>
        </p:pic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463AC855-8B39-43D8-BF39-AA50EE0FEACC}"/>
                </a:ext>
              </a:extLst>
            </p:cNvPr>
            <p:cNvSpPr txBox="1"/>
            <p:nvPr/>
          </p:nvSpPr>
          <p:spPr>
            <a:xfrm>
              <a:off x="10492750" y="4381919"/>
              <a:ext cx="2487160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>
                  <a:latin typeface="Arial Rounded MT Bold" panose="020F0704030504030204" pitchFamily="34" charset="0"/>
                </a:rPr>
                <a:t>Find us on JustEat or visit </a:t>
              </a:r>
            </a:p>
            <a:p>
              <a:r>
                <a:rPr lang="en-GB" sz="1000" dirty="0">
                  <a:latin typeface="Arial Rounded MT Bold" panose="020F0704030504030204" pitchFamily="34" charset="0"/>
                </a:rPr>
                <a:t>Website: Trinityhotel.co.uk/Birdsview</a:t>
              </a:r>
            </a:p>
            <a:p>
              <a:endParaRPr lang="en-GB" dirty="0"/>
            </a:p>
          </p:txBody>
        </p:sp>
      </p:grpSp>
      <p:pic>
        <p:nvPicPr>
          <p:cNvPr id="18" name="Picture 17" descr="A picture containing cake, plate, table, piece&#10;&#10;Description automatically generated">
            <a:extLst>
              <a:ext uri="{FF2B5EF4-FFF2-40B4-BE49-F238E27FC236}">
                <a16:creationId xmlns:a16="http://schemas.microsoft.com/office/drawing/2014/main" id="{FC6EB2BA-936F-4176-847A-31D0A5EA4B3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245726" y="2925977"/>
            <a:ext cx="2806136" cy="22014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" name="Picture 21" descr="A person drinking from a glass&#10;&#10;Description automatically generated with medium confidence">
            <a:extLst>
              <a:ext uri="{FF2B5EF4-FFF2-40B4-BE49-F238E27FC236}">
                <a16:creationId xmlns:a16="http://schemas.microsoft.com/office/drawing/2014/main" id="{1F5B5B4B-53DE-486D-93EC-018FE8B2064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245726" y="397180"/>
            <a:ext cx="2857206" cy="21753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F47D370-CECB-4954-B499-B23B8F9C367A}"/>
              </a:ext>
            </a:extLst>
          </p:cNvPr>
          <p:cNvSpPr/>
          <p:nvPr/>
        </p:nvSpPr>
        <p:spPr>
          <a:xfrm>
            <a:off x="4992934" y="2301895"/>
            <a:ext cx="3902149" cy="2813330"/>
          </a:xfrm>
          <a:prstGeom prst="rect">
            <a:avLst/>
          </a:prstGeom>
          <a:noFill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5DB1B53-EED6-4DF7-A346-9EDD306FAB4A}"/>
              </a:ext>
            </a:extLst>
          </p:cNvPr>
          <p:cNvSpPr/>
          <p:nvPr/>
        </p:nvSpPr>
        <p:spPr>
          <a:xfrm>
            <a:off x="4992934" y="2301895"/>
            <a:ext cx="3902149" cy="2779361"/>
          </a:xfrm>
          <a:prstGeom prst="roundRect">
            <a:avLst>
              <a:gd name="adj" fmla="val 28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A98006-BBAE-41A8-A920-AB4BDB887472}"/>
              </a:ext>
            </a:extLst>
          </p:cNvPr>
          <p:cNvSpPr txBox="1"/>
          <p:nvPr/>
        </p:nvSpPr>
        <p:spPr>
          <a:xfrm>
            <a:off x="5279169" y="2310877"/>
            <a:ext cx="15975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5C5C5C"/>
                </a:solidFill>
                <a:latin typeface="Arial Rounded MT Bold" panose="020F0704030504030204" pitchFamily="34" charset="0"/>
              </a:rPr>
              <a:t>Soft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A168C9-AE25-42BB-A6A0-40A5CC01F084}"/>
              </a:ext>
            </a:extLst>
          </p:cNvPr>
          <p:cNvSpPr txBox="1"/>
          <p:nvPr/>
        </p:nvSpPr>
        <p:spPr>
          <a:xfrm>
            <a:off x="7078084" y="2827668"/>
            <a:ext cx="1758542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Pinot Grigio   18.95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Pinot Noir  19.95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Sauvignon Blanc  18.95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Riesling  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18.95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Greco di Tufo  19.95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19F154-D75B-4770-9A4B-C6CE7E3E01A5}"/>
              </a:ext>
            </a:extLst>
          </p:cNvPr>
          <p:cNvSpPr txBox="1"/>
          <p:nvPr/>
        </p:nvSpPr>
        <p:spPr>
          <a:xfrm>
            <a:off x="7478582" y="2310877"/>
            <a:ext cx="83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5C5C5C"/>
                </a:solidFill>
                <a:latin typeface="Arial Rounded MT Bold" panose="020F0704030504030204" pitchFamily="34" charset="0"/>
              </a:rPr>
              <a:t>Wine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D0431DF-8BDE-47AA-97AE-824D4142ECDF}"/>
              </a:ext>
            </a:extLst>
          </p:cNvPr>
          <p:cNvSpPr txBox="1"/>
          <p:nvPr/>
        </p:nvSpPr>
        <p:spPr>
          <a:xfrm>
            <a:off x="5351787" y="2827668"/>
            <a:ext cx="1367445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Orange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Juice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2.95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Lemonade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2.95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Americano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2.95 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Water</a:t>
            </a:r>
          </a:p>
          <a:p>
            <a:pPr algn="ctr"/>
            <a:r>
              <a:rPr lang="en-GB" sz="1500" dirty="0">
                <a:solidFill>
                  <a:srgbClr val="5C5C5C"/>
                </a:solidFill>
                <a:latin typeface="Arial Rounded MT Bold" panose="020F0704030504030204" pitchFamily="34" charset="0"/>
              </a:rPr>
              <a:t>1.95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C8E1C82-E37A-4611-AB62-0C65BD1E6273}"/>
              </a:ext>
            </a:extLst>
          </p:cNvPr>
          <p:cNvCxnSpPr>
            <a:stCxn id="5" idx="0"/>
            <a:endCxn id="8" idx="2"/>
          </p:cNvCxnSpPr>
          <p:nvPr/>
        </p:nvCxnSpPr>
        <p:spPr>
          <a:xfrm>
            <a:off x="6944009" y="2301895"/>
            <a:ext cx="0" cy="277936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123380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520</TotalTime>
  <Words>300</Words>
  <Application>Microsoft Office PowerPoint</Application>
  <PresentationFormat>Widescreen</PresentationFormat>
  <Paragraphs>59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Retrospect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eduard slavu</dc:creator>
  <cp:lastModifiedBy>Lenuta Maria Furo (2019723)</cp:lastModifiedBy>
  <cp:revision>16</cp:revision>
  <dcterms:created xsi:type="dcterms:W3CDTF">2021-11-03T11:28:02Z</dcterms:created>
  <dcterms:modified xsi:type="dcterms:W3CDTF">2021-11-05T14:30:45Z</dcterms:modified>
</cp:coreProperties>
</file>