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9" r:id="rId4"/>
    <p:sldId id="260" r:id="rId5"/>
    <p:sldId id="261" r:id="rId6"/>
    <p:sldId id="258"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94660"/>
  </p:normalViewPr>
  <p:slideViewPr>
    <p:cSldViewPr snapToGrid="0">
      <p:cViewPr varScale="1">
        <p:scale>
          <a:sx n="60" d="100"/>
          <a:sy n="60" d="100"/>
        </p:scale>
        <p:origin x="86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1FCFD-3F70-42F7-BCAB-96A7F85DD661}" type="datetimeFigureOut">
              <a:rPr lang="en-US" smtClean="0"/>
              <a:t>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D73A2-F90E-4F59-A10D-F9318ABFDB12}" type="slidenum">
              <a:rPr lang="en-US" smtClean="0"/>
              <a:t>‹#›</a:t>
            </a:fld>
            <a:endParaRPr lang="en-US"/>
          </a:p>
        </p:txBody>
      </p:sp>
    </p:spTree>
    <p:extLst>
      <p:ext uri="{BB962C8B-B14F-4D97-AF65-F5344CB8AC3E}">
        <p14:creationId xmlns:p14="http://schemas.microsoft.com/office/powerpoint/2010/main" val="1607669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Most of the administrative task at Greenfield such as medication tracking and staff </a:t>
            </a:r>
            <a:r>
              <a:rPr lang="en-US" sz="1200" kern="1200" dirty="0" err="1">
                <a:solidFill>
                  <a:schemeClr val="tx1"/>
                </a:solidFill>
                <a:effectLst/>
                <a:latin typeface="+mn-lt"/>
                <a:ea typeface="+mn-ea"/>
                <a:cs typeface="+mn-cs"/>
              </a:rPr>
              <a:t>rotas</a:t>
            </a:r>
            <a:r>
              <a:rPr lang="en-US" sz="1200" kern="1200" dirty="0">
                <a:solidFill>
                  <a:schemeClr val="tx1"/>
                </a:solidFill>
                <a:effectLst/>
                <a:latin typeface="+mn-lt"/>
                <a:ea typeface="+mn-ea"/>
                <a:cs typeface="+mn-cs"/>
              </a:rPr>
              <a:t> are being accomplished man Willy or by using a system of paper forms. This practice increases duplication of information and the risk of errors such as delayed in the updating information sharing with careers working in the health and social care community.</a:t>
            </a:r>
          </a:p>
          <a:p>
            <a:endParaRPr lang="en-US" dirty="0"/>
          </a:p>
        </p:txBody>
      </p:sp>
      <p:sp>
        <p:nvSpPr>
          <p:cNvPr id="4" name="Slide Number Placeholder 3"/>
          <p:cNvSpPr>
            <a:spLocks noGrp="1"/>
          </p:cNvSpPr>
          <p:nvPr>
            <p:ph type="sldNum" sz="quarter" idx="5"/>
          </p:nvPr>
        </p:nvSpPr>
        <p:spPr/>
        <p:txBody>
          <a:bodyPr/>
          <a:lstStyle/>
          <a:p>
            <a:fld id="{DF6D73A2-F90E-4F59-A10D-F9318ABFDB12}" type="slidenum">
              <a:rPr lang="en-US" smtClean="0"/>
              <a:t>2</a:t>
            </a:fld>
            <a:endParaRPr lang="en-US"/>
          </a:p>
        </p:txBody>
      </p:sp>
    </p:spTree>
    <p:extLst>
      <p:ext uri="{BB962C8B-B14F-4D97-AF65-F5344CB8AC3E}">
        <p14:creationId xmlns:p14="http://schemas.microsoft.com/office/powerpoint/2010/main" val="7308204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Within the internal framework of Greenfield, Microsoft Excel could be used as a best option to create </a:t>
            </a:r>
            <a:r>
              <a:rPr lang="en-US" sz="1200" kern="1200" dirty="0" err="1">
                <a:solidFill>
                  <a:schemeClr val="tx1"/>
                </a:solidFill>
                <a:effectLst/>
                <a:latin typeface="+mn-lt"/>
                <a:ea typeface="+mn-ea"/>
                <a:cs typeface="+mn-cs"/>
              </a:rPr>
              <a:t>centralised</a:t>
            </a:r>
            <a:r>
              <a:rPr lang="en-US" sz="1200" kern="1200" dirty="0">
                <a:solidFill>
                  <a:schemeClr val="tx1"/>
                </a:solidFill>
                <a:effectLst/>
                <a:latin typeface="+mn-lt"/>
                <a:ea typeface="+mn-ea"/>
                <a:cs typeface="+mn-cs"/>
              </a:rPr>
              <a:t> spreadsheets for medication logs, staff </a:t>
            </a:r>
            <a:r>
              <a:rPr lang="en-US" sz="1200" kern="1200" dirty="0" err="1">
                <a:solidFill>
                  <a:schemeClr val="tx1"/>
                </a:solidFill>
                <a:effectLst/>
                <a:latin typeface="+mn-lt"/>
                <a:ea typeface="+mn-ea"/>
                <a:cs typeface="+mn-cs"/>
              </a:rPr>
              <a:t>rotas</a:t>
            </a:r>
            <a:r>
              <a:rPr lang="en-US" sz="1200" kern="1200" dirty="0">
                <a:solidFill>
                  <a:schemeClr val="tx1"/>
                </a:solidFill>
                <a:effectLst/>
                <a:latin typeface="+mn-lt"/>
                <a:ea typeface="+mn-ea"/>
                <a:cs typeface="+mn-cs"/>
              </a:rPr>
              <a:t>, and visit schedules. Excel is also included in as a part of Microsoft 365 where files can be stored and updated in the real time.</a:t>
            </a:r>
          </a:p>
          <a:p>
            <a:endParaRPr lang="en-US" dirty="0"/>
          </a:p>
        </p:txBody>
      </p:sp>
      <p:sp>
        <p:nvSpPr>
          <p:cNvPr id="4" name="Slide Number Placeholder 3"/>
          <p:cNvSpPr>
            <a:spLocks noGrp="1"/>
          </p:cNvSpPr>
          <p:nvPr>
            <p:ph type="sldNum" sz="quarter" idx="5"/>
          </p:nvPr>
        </p:nvSpPr>
        <p:spPr/>
        <p:txBody>
          <a:bodyPr/>
          <a:lstStyle/>
          <a:p>
            <a:fld id="{DF6D73A2-F90E-4F59-A10D-F9318ABFDB12}" type="slidenum">
              <a:rPr lang="en-US" smtClean="0"/>
              <a:t>3</a:t>
            </a:fld>
            <a:endParaRPr lang="en-US"/>
          </a:p>
        </p:txBody>
      </p:sp>
    </p:spTree>
    <p:extLst>
      <p:ext uri="{BB962C8B-B14F-4D97-AF65-F5344CB8AC3E}">
        <p14:creationId xmlns:p14="http://schemas.microsoft.com/office/powerpoint/2010/main" val="1537757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Excel effectively improve efficiency of the work by reducing certain errors and mistakes in manual calculations and formulas. Tables and filters in the Excel make it easier to </a:t>
            </a:r>
            <a:r>
              <a:rPr lang="en-US" sz="1200" kern="1200" dirty="0" err="1">
                <a:solidFill>
                  <a:schemeClr val="tx1"/>
                </a:solidFill>
                <a:effectLst/>
                <a:latin typeface="+mn-lt"/>
                <a:ea typeface="+mn-ea"/>
                <a:cs typeface="+mn-cs"/>
              </a:rPr>
              <a:t>organise</a:t>
            </a:r>
            <a:r>
              <a:rPr lang="en-US" sz="1200" kern="1200" dirty="0">
                <a:solidFill>
                  <a:schemeClr val="tx1"/>
                </a:solidFill>
                <a:effectLst/>
                <a:latin typeface="+mn-lt"/>
                <a:ea typeface="+mn-ea"/>
                <a:cs typeface="+mn-cs"/>
              </a:rPr>
              <a:t> a large amount of task and data.</a:t>
            </a:r>
          </a:p>
          <a:p>
            <a:endParaRPr lang="en-US" dirty="0"/>
          </a:p>
        </p:txBody>
      </p:sp>
      <p:sp>
        <p:nvSpPr>
          <p:cNvPr id="4" name="Slide Number Placeholder 3"/>
          <p:cNvSpPr>
            <a:spLocks noGrp="1"/>
          </p:cNvSpPr>
          <p:nvPr>
            <p:ph type="sldNum" sz="quarter" idx="5"/>
          </p:nvPr>
        </p:nvSpPr>
        <p:spPr/>
        <p:txBody>
          <a:bodyPr/>
          <a:lstStyle/>
          <a:p>
            <a:fld id="{DF6D73A2-F90E-4F59-A10D-F9318ABFDB12}" type="slidenum">
              <a:rPr lang="en-US" smtClean="0"/>
              <a:t>4</a:t>
            </a:fld>
            <a:endParaRPr lang="en-US"/>
          </a:p>
        </p:txBody>
      </p:sp>
    </p:spTree>
    <p:extLst>
      <p:ext uri="{BB962C8B-B14F-4D97-AF65-F5344CB8AC3E}">
        <p14:creationId xmlns:p14="http://schemas.microsoft.com/office/powerpoint/2010/main" val="4155914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certain benefits of excel such as ease of use and improved accuracy but it have certain limitations such as most of the staff need training regarding the use of digital skills and incorrect information sharing can also lead to the risk of data security.</a:t>
            </a:r>
          </a:p>
          <a:p>
            <a:endParaRPr lang="en-US" dirty="0"/>
          </a:p>
        </p:txBody>
      </p:sp>
      <p:sp>
        <p:nvSpPr>
          <p:cNvPr id="4" name="Slide Number Placeholder 3"/>
          <p:cNvSpPr>
            <a:spLocks noGrp="1"/>
          </p:cNvSpPr>
          <p:nvPr>
            <p:ph type="sldNum" sz="quarter" idx="5"/>
          </p:nvPr>
        </p:nvSpPr>
        <p:spPr/>
        <p:txBody>
          <a:bodyPr/>
          <a:lstStyle/>
          <a:p>
            <a:fld id="{DF6D73A2-F90E-4F59-A10D-F9318ABFDB12}" type="slidenum">
              <a:rPr lang="en-US" smtClean="0"/>
              <a:t>5</a:t>
            </a:fld>
            <a:endParaRPr lang="en-US"/>
          </a:p>
        </p:txBody>
      </p:sp>
    </p:spTree>
    <p:extLst>
      <p:ext uri="{BB962C8B-B14F-4D97-AF65-F5344CB8AC3E}">
        <p14:creationId xmlns:p14="http://schemas.microsoft.com/office/powerpoint/2010/main" val="367450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Workforce at the Greenfield work remotely in the homes of the client which make difficult to collaborate or communicate. </a:t>
            </a:r>
          </a:p>
          <a:p>
            <a:endParaRPr lang="en-US" dirty="0"/>
          </a:p>
        </p:txBody>
      </p:sp>
      <p:sp>
        <p:nvSpPr>
          <p:cNvPr id="4" name="Slide Number Placeholder 3"/>
          <p:cNvSpPr>
            <a:spLocks noGrp="1"/>
          </p:cNvSpPr>
          <p:nvPr>
            <p:ph type="sldNum" sz="quarter" idx="5"/>
          </p:nvPr>
        </p:nvSpPr>
        <p:spPr/>
        <p:txBody>
          <a:bodyPr/>
          <a:lstStyle/>
          <a:p>
            <a:fld id="{DF6D73A2-F90E-4F59-A10D-F9318ABFDB12}" type="slidenum">
              <a:rPr lang="en-US" smtClean="0"/>
              <a:t>6</a:t>
            </a:fld>
            <a:endParaRPr lang="en-US"/>
          </a:p>
        </p:txBody>
      </p:sp>
    </p:spTree>
    <p:extLst>
      <p:ext uri="{BB962C8B-B14F-4D97-AF65-F5344CB8AC3E}">
        <p14:creationId xmlns:p14="http://schemas.microsoft.com/office/powerpoint/2010/main" val="3040575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Microsoft Teams within the internal framework of Greenfield allows the workforce to share instant messaging information, and data through video calls. This strategy enables the carers and staff to communicate quickly to improve decision making and teamwork.</a:t>
            </a:r>
          </a:p>
          <a:p>
            <a:endParaRPr lang="en-US" dirty="0"/>
          </a:p>
        </p:txBody>
      </p:sp>
      <p:sp>
        <p:nvSpPr>
          <p:cNvPr id="4" name="Slide Number Placeholder 3"/>
          <p:cNvSpPr>
            <a:spLocks noGrp="1"/>
          </p:cNvSpPr>
          <p:nvPr>
            <p:ph type="sldNum" sz="quarter" idx="5"/>
          </p:nvPr>
        </p:nvSpPr>
        <p:spPr/>
        <p:txBody>
          <a:bodyPr/>
          <a:lstStyle/>
          <a:p>
            <a:fld id="{DF6D73A2-F90E-4F59-A10D-F9318ABFDB12}" type="slidenum">
              <a:rPr lang="en-US" smtClean="0"/>
              <a:t>7</a:t>
            </a:fld>
            <a:endParaRPr lang="en-US"/>
          </a:p>
        </p:txBody>
      </p:sp>
    </p:spTree>
    <p:extLst>
      <p:ext uri="{BB962C8B-B14F-4D97-AF65-F5344CB8AC3E}">
        <p14:creationId xmlns:p14="http://schemas.microsoft.com/office/powerpoint/2010/main" val="6624236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Microsoft Teams improves collaboration and communication speed but there are certain challenges such as need for stronger or reliable Internet and confidence of the staff.</a:t>
            </a:r>
          </a:p>
          <a:p>
            <a:endParaRPr lang="en-US" dirty="0"/>
          </a:p>
        </p:txBody>
      </p:sp>
      <p:sp>
        <p:nvSpPr>
          <p:cNvPr id="4" name="Slide Number Placeholder 3"/>
          <p:cNvSpPr>
            <a:spLocks noGrp="1"/>
          </p:cNvSpPr>
          <p:nvPr>
            <p:ph type="sldNum" sz="quarter" idx="5"/>
          </p:nvPr>
        </p:nvSpPr>
        <p:spPr/>
        <p:txBody>
          <a:bodyPr/>
          <a:lstStyle/>
          <a:p>
            <a:fld id="{DF6D73A2-F90E-4F59-A10D-F9318ABFDB12}" type="slidenum">
              <a:rPr lang="en-US" smtClean="0"/>
              <a:t>8</a:t>
            </a:fld>
            <a:endParaRPr lang="en-US"/>
          </a:p>
        </p:txBody>
      </p:sp>
    </p:spTree>
    <p:extLst>
      <p:ext uri="{BB962C8B-B14F-4D97-AF65-F5344CB8AC3E}">
        <p14:creationId xmlns:p14="http://schemas.microsoft.com/office/powerpoint/2010/main" val="2400412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Digital safety action plan is essential in the sector of health and social care because service providers at health and social care sector handle sensitive medical data and personal information. Failing to protect the data of the service users can lead to the infringement of legal requirements such as GDPR</a:t>
            </a:r>
          </a:p>
          <a:p>
            <a:endParaRPr lang="en-US" dirty="0"/>
          </a:p>
        </p:txBody>
      </p:sp>
      <p:sp>
        <p:nvSpPr>
          <p:cNvPr id="4" name="Slide Number Placeholder 3"/>
          <p:cNvSpPr>
            <a:spLocks noGrp="1"/>
          </p:cNvSpPr>
          <p:nvPr>
            <p:ph type="sldNum" sz="quarter" idx="5"/>
          </p:nvPr>
        </p:nvSpPr>
        <p:spPr/>
        <p:txBody>
          <a:bodyPr/>
          <a:lstStyle/>
          <a:p>
            <a:fld id="{DF6D73A2-F90E-4F59-A10D-F9318ABFDB12}" type="slidenum">
              <a:rPr lang="en-US" smtClean="0"/>
              <a:t>9</a:t>
            </a:fld>
            <a:endParaRPr lang="en-US"/>
          </a:p>
        </p:txBody>
      </p:sp>
    </p:spTree>
    <p:extLst>
      <p:ext uri="{BB962C8B-B14F-4D97-AF65-F5344CB8AC3E}">
        <p14:creationId xmlns:p14="http://schemas.microsoft.com/office/powerpoint/2010/main" val="3132254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action plan is effective to outline 4 key areas along with the action plan at Greenfield.</a:t>
            </a:r>
          </a:p>
          <a:p>
            <a:endParaRPr lang="en-US" dirty="0"/>
          </a:p>
        </p:txBody>
      </p:sp>
      <p:sp>
        <p:nvSpPr>
          <p:cNvPr id="4" name="Slide Number Placeholder 3"/>
          <p:cNvSpPr>
            <a:spLocks noGrp="1"/>
          </p:cNvSpPr>
          <p:nvPr>
            <p:ph type="sldNum" sz="quarter" idx="5"/>
          </p:nvPr>
        </p:nvSpPr>
        <p:spPr/>
        <p:txBody>
          <a:bodyPr/>
          <a:lstStyle/>
          <a:p>
            <a:fld id="{DF6D73A2-F90E-4F59-A10D-F9318ABFDB12}" type="slidenum">
              <a:rPr lang="en-US" smtClean="0"/>
              <a:t>10</a:t>
            </a:fld>
            <a:endParaRPr lang="en-US"/>
          </a:p>
        </p:txBody>
      </p:sp>
    </p:spTree>
    <p:extLst>
      <p:ext uri="{BB962C8B-B14F-4D97-AF65-F5344CB8AC3E}">
        <p14:creationId xmlns:p14="http://schemas.microsoft.com/office/powerpoint/2010/main" val="2858894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implementation of this plan of digital safety action helps the staff to reduce branches of the data while improving their confidence with the implementation of technology to ensure the compliance with the ethical responsibilities of Greenfield.</a:t>
            </a:r>
          </a:p>
          <a:p>
            <a:endParaRPr lang="en-US" dirty="0"/>
          </a:p>
        </p:txBody>
      </p:sp>
      <p:sp>
        <p:nvSpPr>
          <p:cNvPr id="4" name="Slide Number Placeholder 3"/>
          <p:cNvSpPr>
            <a:spLocks noGrp="1"/>
          </p:cNvSpPr>
          <p:nvPr>
            <p:ph type="sldNum" sz="quarter" idx="5"/>
          </p:nvPr>
        </p:nvSpPr>
        <p:spPr/>
        <p:txBody>
          <a:bodyPr/>
          <a:lstStyle/>
          <a:p>
            <a:fld id="{DF6D73A2-F90E-4F59-A10D-F9318ABFDB12}" type="slidenum">
              <a:rPr lang="en-US" smtClean="0"/>
              <a:t>11</a:t>
            </a:fld>
            <a:endParaRPr lang="en-US"/>
          </a:p>
        </p:txBody>
      </p:sp>
    </p:spTree>
    <p:extLst>
      <p:ext uri="{BB962C8B-B14F-4D97-AF65-F5344CB8AC3E}">
        <p14:creationId xmlns:p14="http://schemas.microsoft.com/office/powerpoint/2010/main" val="747899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F6D73A2-F90E-4F59-A10D-F9318ABFDB12}" type="slidenum">
              <a:rPr lang="en-US" smtClean="0"/>
              <a:t>12</a:t>
            </a:fld>
            <a:endParaRPr lang="en-US"/>
          </a:p>
        </p:txBody>
      </p:sp>
    </p:spTree>
    <p:extLst>
      <p:ext uri="{BB962C8B-B14F-4D97-AF65-F5344CB8AC3E}">
        <p14:creationId xmlns:p14="http://schemas.microsoft.com/office/powerpoint/2010/main" val="26467242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2/8/2026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2/8/2026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2/8/2026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2/8/2026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2/8/2026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2/8/2026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2/8/2026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2/8/2026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2/8/2026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2/8/2026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2/8/2026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2/8/2026</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tmp"/><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tmp"/><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98285-E2AB-009F-C6E6-0E60D382E0C6}"/>
              </a:ext>
            </a:extLst>
          </p:cNvPr>
          <p:cNvSpPr>
            <a:spLocks noGrp="1"/>
          </p:cNvSpPr>
          <p:nvPr>
            <p:ph type="ctrTitle"/>
          </p:nvPr>
        </p:nvSpPr>
        <p:spPr>
          <a:xfrm>
            <a:off x="2088694" y="1160441"/>
            <a:ext cx="5518066" cy="2268559"/>
          </a:xfrm>
        </p:spPr>
        <p:txBody>
          <a:bodyPr>
            <a:noAutofit/>
          </a:bodyPr>
          <a:lstStyle/>
          <a:p>
            <a:pPr algn="ctr"/>
            <a:r>
              <a:rPr lang="en-US" sz="1800" dirty="0" err="1"/>
              <a:t>Programme</a:t>
            </a:r>
            <a:r>
              <a:rPr lang="en-US" sz="1800" dirty="0"/>
              <a:t>: Certificate of Higher Education Skills for the Workplace (Health &amp;amp; Social</a:t>
            </a:r>
            <a:br>
              <a:rPr lang="en-US" sz="1800" dirty="0"/>
            </a:br>
            <a:br>
              <a:rPr lang="en-US" sz="1800" dirty="0"/>
            </a:br>
            <a:r>
              <a:rPr lang="en-US" sz="1800" dirty="0"/>
              <a:t>Care)</a:t>
            </a:r>
            <a:br>
              <a:rPr lang="en-US" sz="1800" dirty="0"/>
            </a:br>
            <a:br>
              <a:rPr lang="en-US" sz="1800" dirty="0"/>
            </a:br>
            <a:r>
              <a:rPr lang="en-US" sz="1800" dirty="0"/>
              <a:t>Module: Digital Skills and Research Methods</a:t>
            </a:r>
            <a:br>
              <a:rPr lang="en-US" sz="1800" dirty="0"/>
            </a:br>
            <a:r>
              <a:rPr lang="en-US" sz="1800" dirty="0"/>
              <a:t>Module code: LCHS4007</a:t>
            </a:r>
          </a:p>
        </p:txBody>
      </p:sp>
      <p:sp>
        <p:nvSpPr>
          <p:cNvPr id="5" name="Subtitle 4">
            <a:extLst>
              <a:ext uri="{FF2B5EF4-FFF2-40B4-BE49-F238E27FC236}">
                <a16:creationId xmlns:a16="http://schemas.microsoft.com/office/drawing/2014/main" id="{4452C269-9BED-4010-91C2-CF54B90A2D00}"/>
              </a:ext>
            </a:extLst>
          </p:cNvPr>
          <p:cNvSpPr>
            <a:spLocks noGrp="1"/>
          </p:cNvSpPr>
          <p:nvPr>
            <p:ph type="subTitle" idx="1"/>
          </p:nvPr>
        </p:nvSpPr>
        <p:spPr>
          <a:xfrm>
            <a:off x="2168927" y="3704181"/>
            <a:ext cx="5357600" cy="1160213"/>
          </a:xfrm>
        </p:spPr>
        <p:txBody>
          <a:bodyPr/>
          <a:lstStyle/>
          <a:p>
            <a:pPr algn="ctr"/>
            <a:r>
              <a:rPr lang="en-US" dirty="0"/>
              <a:t>Submitted By: Rabia Bi</a:t>
            </a:r>
          </a:p>
          <a:p>
            <a:pPr algn="ctr"/>
            <a:r>
              <a:rPr lang="en-US" dirty="0"/>
              <a:t>Student ID: </a:t>
            </a:r>
            <a:r>
              <a:rPr lang="en-GB" dirty="0"/>
              <a:t>2521424</a:t>
            </a:r>
          </a:p>
        </p:txBody>
      </p:sp>
    </p:spTree>
    <p:extLst>
      <p:ext uri="{BB962C8B-B14F-4D97-AF65-F5344CB8AC3E}">
        <p14:creationId xmlns:p14="http://schemas.microsoft.com/office/powerpoint/2010/main" val="30859416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B90C7-F5DC-DF84-98C4-2812E6E568C0}"/>
              </a:ext>
            </a:extLst>
          </p:cNvPr>
          <p:cNvSpPr>
            <a:spLocks noGrp="1"/>
          </p:cNvSpPr>
          <p:nvPr>
            <p:ph type="title"/>
          </p:nvPr>
        </p:nvSpPr>
        <p:spPr>
          <a:xfrm>
            <a:off x="1064623" y="990936"/>
            <a:ext cx="7958331" cy="1077229"/>
          </a:xfrm>
        </p:spPr>
        <p:txBody>
          <a:bodyPr>
            <a:noAutofit/>
          </a:bodyPr>
          <a:lstStyle/>
          <a:p>
            <a:pPr algn="l"/>
            <a:r>
              <a:rPr lang="en-US" sz="2800" b="1" i="1" u="sng" dirty="0">
                <a:effectLst>
                  <a:outerShdw blurRad="38100" dist="38100" dir="2700000" algn="tl">
                    <a:srgbClr val="000000">
                      <a:alpha val="43137"/>
                    </a:srgbClr>
                  </a:outerShdw>
                </a:effectLst>
              </a:rPr>
              <a:t>Group member 1: Microsoft 365 productivity application</a:t>
            </a:r>
            <a:br>
              <a:rPr lang="en-US" sz="2800" b="1" i="1" u="sng" dirty="0">
                <a:effectLst>
                  <a:outerShdw blurRad="38100" dist="38100" dir="2700000" algn="tl">
                    <a:srgbClr val="000000">
                      <a:alpha val="43137"/>
                    </a:srgbClr>
                  </a:outerShdw>
                </a:effectLst>
              </a:rPr>
            </a:br>
            <a:endParaRPr lang="en-US" sz="2800" b="1"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FC5BC17E-1542-C3EE-EB58-515A458E6FDE}"/>
              </a:ext>
            </a:extLst>
          </p:cNvPr>
          <p:cNvSpPr>
            <a:spLocks noGrp="1"/>
          </p:cNvSpPr>
          <p:nvPr>
            <p:ph idx="1"/>
          </p:nvPr>
        </p:nvSpPr>
        <p:spPr>
          <a:xfrm>
            <a:off x="1064623" y="2338251"/>
            <a:ext cx="6635931" cy="4299521"/>
          </a:xfrm>
        </p:spPr>
        <p:txBody>
          <a:bodyPr>
            <a:normAutofit lnSpcReduction="10000"/>
          </a:bodyPr>
          <a:lstStyle/>
          <a:p>
            <a:pPr marL="0" indent="0">
              <a:buNone/>
            </a:pPr>
            <a:r>
              <a:rPr lang="en-US" sz="2800" b="1" i="1" u="sng" dirty="0">
                <a:solidFill>
                  <a:schemeClr val="accent1">
                    <a:lumMod val="75000"/>
                  </a:schemeClr>
                </a:solidFill>
              </a:rPr>
              <a:t>Current practices at Greenfield</a:t>
            </a:r>
          </a:p>
          <a:p>
            <a:r>
              <a:rPr lang="en-US" dirty="0"/>
              <a:t>Staff </a:t>
            </a:r>
            <a:r>
              <a:rPr lang="en-US" dirty="0" err="1"/>
              <a:t>rotas</a:t>
            </a:r>
            <a:r>
              <a:rPr lang="en-US" dirty="0"/>
              <a:t> at Greenfield are created on paper or manually </a:t>
            </a:r>
          </a:p>
          <a:p>
            <a:r>
              <a:rPr lang="en-US" dirty="0"/>
              <a:t>Records of the medication given to the patients logged on paper forms</a:t>
            </a:r>
          </a:p>
          <a:p>
            <a:r>
              <a:rPr lang="en-US" dirty="0"/>
              <a:t>There are usually errors in duplication of the information while scheduling or reporting data.</a:t>
            </a:r>
          </a:p>
          <a:p>
            <a:r>
              <a:rPr lang="en-US" dirty="0"/>
              <a:t>It is challenged to share updated information more effectively and quickly</a:t>
            </a:r>
          </a:p>
          <a:p>
            <a:endParaRPr lang="en-US" dirty="0"/>
          </a:p>
        </p:txBody>
      </p:sp>
      <p:pic>
        <p:nvPicPr>
          <p:cNvPr id="5" name="Picture 4">
            <a:extLst>
              <a:ext uri="{FF2B5EF4-FFF2-40B4-BE49-F238E27FC236}">
                <a16:creationId xmlns:a16="http://schemas.microsoft.com/office/drawing/2014/main" id="{150DE6B8-D214-1E7E-B938-D92E8BDA1B19}"/>
              </a:ext>
            </a:extLst>
          </p:cNvPr>
          <p:cNvPicPr>
            <a:picLocks noChangeAspect="1"/>
          </p:cNvPicPr>
          <p:nvPr/>
        </p:nvPicPr>
        <p:blipFill>
          <a:blip r:embed="rId3"/>
          <a:stretch>
            <a:fillRect/>
          </a:stretch>
        </p:blipFill>
        <p:spPr>
          <a:xfrm>
            <a:off x="7161364" y="3591314"/>
            <a:ext cx="4190260" cy="3316544"/>
          </a:xfrm>
          <a:prstGeom prst="rect">
            <a:avLst/>
          </a:prstGeom>
          <a:effectLst>
            <a:glow rad="228600">
              <a:schemeClr val="accent5">
                <a:satMod val="175000"/>
                <a:alpha val="40000"/>
              </a:schemeClr>
            </a:glow>
            <a:innerShdw blurRad="63500" dist="50800" dir="13500000">
              <a:prstClr val="black">
                <a:alpha val="50000"/>
              </a:prstClr>
            </a:innerShdw>
            <a:reflection blurRad="6350" stA="52000" endA="300" endPos="35000" dir="5400000" sy="-100000" algn="bl" rotWithShape="0"/>
          </a:effectLst>
        </p:spPr>
      </p:pic>
    </p:spTree>
    <p:extLst>
      <p:ext uri="{BB962C8B-B14F-4D97-AF65-F5344CB8AC3E}">
        <p14:creationId xmlns:p14="http://schemas.microsoft.com/office/powerpoint/2010/main" val="1297697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97D4A-D0BC-C70F-4165-6E08E1490E88}"/>
              </a:ext>
            </a:extLst>
          </p:cNvPr>
          <p:cNvSpPr>
            <a:spLocks noGrp="1"/>
          </p:cNvSpPr>
          <p:nvPr>
            <p:ph type="title"/>
          </p:nvPr>
        </p:nvSpPr>
        <p:spPr>
          <a:xfrm>
            <a:off x="1007595" y="945216"/>
            <a:ext cx="7958331" cy="1077229"/>
          </a:xfrm>
        </p:spPr>
        <p:txBody>
          <a:bodyPr/>
          <a:lstStyle/>
          <a:p>
            <a:pPr algn="l"/>
            <a:r>
              <a:rPr lang="en-US" b="1" i="1" u="sng" dirty="0">
                <a:effectLst>
                  <a:outerShdw blurRad="38100" dist="38100" dir="2700000" algn="tl">
                    <a:srgbClr val="000000">
                      <a:alpha val="43137"/>
                    </a:srgbClr>
                  </a:outerShdw>
                </a:effectLst>
              </a:rPr>
              <a:t>Microsoft Excel at Greenfield</a:t>
            </a:r>
            <a:br>
              <a:rPr lang="en-US" b="1" i="1" u="sng" dirty="0">
                <a:effectLst>
                  <a:outerShdw blurRad="38100" dist="38100" dir="2700000" algn="tl">
                    <a:srgbClr val="000000">
                      <a:alpha val="43137"/>
                    </a:srgbClr>
                  </a:outerShdw>
                </a:effectLst>
              </a:rPr>
            </a:br>
            <a:endParaRPr lang="en-US" b="1"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67EF9FDD-DDAD-D3C4-EB7A-478FFE9AC84B}"/>
              </a:ext>
            </a:extLst>
          </p:cNvPr>
          <p:cNvSpPr>
            <a:spLocks noGrp="1"/>
          </p:cNvSpPr>
          <p:nvPr>
            <p:ph idx="1"/>
          </p:nvPr>
        </p:nvSpPr>
        <p:spPr>
          <a:xfrm>
            <a:off x="1088491" y="2123962"/>
            <a:ext cx="5240463" cy="3997828"/>
          </a:xfrm>
        </p:spPr>
        <p:txBody>
          <a:bodyPr/>
          <a:lstStyle/>
          <a:p>
            <a:r>
              <a:rPr lang="en-US" dirty="0"/>
              <a:t>Microsoft Excel could be a best option for </a:t>
            </a:r>
            <a:r>
              <a:rPr lang="en-US" dirty="0" err="1"/>
              <a:t>centralised</a:t>
            </a:r>
            <a:r>
              <a:rPr lang="en-US" dirty="0"/>
              <a:t> digital spreadsheets</a:t>
            </a:r>
          </a:p>
          <a:p>
            <a:r>
              <a:rPr lang="en-US" dirty="0"/>
              <a:t>Microsoft Excel is used for staff routers and to visit schedules</a:t>
            </a:r>
          </a:p>
          <a:p>
            <a:r>
              <a:rPr lang="en-US" dirty="0"/>
              <a:t>Records of medication administration</a:t>
            </a:r>
          </a:p>
          <a:p>
            <a:r>
              <a:rPr lang="en-US" dirty="0"/>
              <a:t>Fast track and real time updates while using Microsoft 365 cloud(Astuti &amp; Utomo 2024)</a:t>
            </a:r>
          </a:p>
          <a:p>
            <a:endParaRPr lang="en-US" dirty="0"/>
          </a:p>
        </p:txBody>
      </p:sp>
      <p:pic>
        <p:nvPicPr>
          <p:cNvPr id="5" name="Picture 4">
            <a:extLst>
              <a:ext uri="{FF2B5EF4-FFF2-40B4-BE49-F238E27FC236}">
                <a16:creationId xmlns:a16="http://schemas.microsoft.com/office/drawing/2014/main" id="{DF969083-FC9E-C066-2B4F-567468DDE200}"/>
              </a:ext>
            </a:extLst>
          </p:cNvPr>
          <p:cNvPicPr>
            <a:picLocks noChangeAspect="1"/>
          </p:cNvPicPr>
          <p:nvPr/>
        </p:nvPicPr>
        <p:blipFill>
          <a:blip r:embed="rId3"/>
          <a:stretch>
            <a:fillRect/>
          </a:stretch>
        </p:blipFill>
        <p:spPr>
          <a:xfrm>
            <a:off x="6039313" y="3318293"/>
            <a:ext cx="5360957" cy="3367268"/>
          </a:xfrm>
          <a:prstGeom prst="rect">
            <a:avLst/>
          </a:prstGeom>
          <a:effectLst>
            <a:glow rad="228600">
              <a:schemeClr val="accent5">
                <a:satMod val="175000"/>
                <a:alpha val="40000"/>
              </a:schemeClr>
            </a:glow>
          </a:effectLst>
        </p:spPr>
      </p:pic>
    </p:spTree>
    <p:extLst>
      <p:ext uri="{BB962C8B-B14F-4D97-AF65-F5344CB8AC3E}">
        <p14:creationId xmlns:p14="http://schemas.microsoft.com/office/powerpoint/2010/main" val="480387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1AAFF-2680-EC4F-A02D-BC8C4E3F80A3}"/>
              </a:ext>
            </a:extLst>
          </p:cNvPr>
          <p:cNvSpPr>
            <a:spLocks noGrp="1"/>
          </p:cNvSpPr>
          <p:nvPr>
            <p:ph type="title"/>
          </p:nvPr>
        </p:nvSpPr>
        <p:spPr>
          <a:xfrm>
            <a:off x="968406" y="912559"/>
            <a:ext cx="7958331" cy="1077229"/>
          </a:xfrm>
        </p:spPr>
        <p:txBody>
          <a:bodyPr>
            <a:normAutofit fontScale="90000"/>
          </a:bodyPr>
          <a:lstStyle/>
          <a:p>
            <a:pPr algn="l"/>
            <a:r>
              <a:rPr lang="en-US" b="1" i="1" u="sng" dirty="0">
                <a:effectLst>
                  <a:outerShdw blurRad="38100" dist="38100" dir="2700000" algn="tl">
                    <a:srgbClr val="000000">
                      <a:alpha val="43137"/>
                    </a:srgbClr>
                  </a:outerShdw>
                </a:effectLst>
              </a:rPr>
              <a:t>How excel can improve working efficiency</a:t>
            </a:r>
            <a:br>
              <a:rPr lang="en-US" b="1" i="1" u="sng" dirty="0">
                <a:effectLst>
                  <a:outerShdw blurRad="38100" dist="38100" dir="2700000" algn="tl">
                    <a:srgbClr val="000000">
                      <a:alpha val="43137"/>
                    </a:srgbClr>
                  </a:outerShdw>
                </a:effectLst>
              </a:rPr>
            </a:br>
            <a:endParaRPr lang="en-US" b="1"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F7DE138-8E0D-32B1-717A-1BEDE8262511}"/>
              </a:ext>
            </a:extLst>
          </p:cNvPr>
          <p:cNvSpPr>
            <a:spLocks noGrp="1"/>
          </p:cNvSpPr>
          <p:nvPr>
            <p:ph idx="1"/>
          </p:nvPr>
        </p:nvSpPr>
        <p:spPr>
          <a:xfrm>
            <a:off x="1049302" y="2208870"/>
            <a:ext cx="5508252" cy="3997828"/>
          </a:xfrm>
        </p:spPr>
        <p:txBody>
          <a:bodyPr>
            <a:normAutofit lnSpcReduction="10000"/>
          </a:bodyPr>
          <a:lstStyle/>
          <a:p>
            <a:r>
              <a:rPr lang="en-US" dirty="0"/>
              <a:t>Microsoft Excel can improve efficiency at Greenfield by automation in records and calculations to reduce human error</a:t>
            </a:r>
          </a:p>
          <a:p>
            <a:r>
              <a:rPr lang="en-US" dirty="0"/>
              <a:t>Tables and filters help the workforce to improve task of the organization</a:t>
            </a:r>
          </a:p>
          <a:p>
            <a:r>
              <a:rPr lang="en-US" dirty="0"/>
              <a:t>Easy file sharing through one drive(Chandorkar 2018)</a:t>
            </a:r>
          </a:p>
          <a:p>
            <a:r>
              <a:rPr lang="en-US" dirty="0"/>
              <a:t>Excel can effectively save time as compared to the manual or paper systems</a:t>
            </a:r>
          </a:p>
          <a:p>
            <a:endParaRPr lang="en-US" dirty="0"/>
          </a:p>
        </p:txBody>
      </p:sp>
      <p:pic>
        <p:nvPicPr>
          <p:cNvPr id="5" name="Picture 4">
            <a:extLst>
              <a:ext uri="{FF2B5EF4-FFF2-40B4-BE49-F238E27FC236}">
                <a16:creationId xmlns:a16="http://schemas.microsoft.com/office/drawing/2014/main" id="{E661C1DD-EB88-6897-F25F-A7E8BB9301CE}"/>
              </a:ext>
            </a:extLst>
          </p:cNvPr>
          <p:cNvPicPr>
            <a:picLocks noChangeAspect="1"/>
          </p:cNvPicPr>
          <p:nvPr/>
        </p:nvPicPr>
        <p:blipFill>
          <a:blip r:embed="rId3"/>
          <a:stretch>
            <a:fillRect/>
          </a:stretch>
        </p:blipFill>
        <p:spPr>
          <a:xfrm>
            <a:off x="6224451" y="3827615"/>
            <a:ext cx="5110051" cy="2978134"/>
          </a:xfrm>
          <a:prstGeom prst="rect">
            <a:avLst/>
          </a:prstGeom>
          <a:effectLst>
            <a:glow rad="228600">
              <a:schemeClr val="accent5">
                <a:satMod val="175000"/>
                <a:alpha val="40000"/>
              </a:schemeClr>
            </a:glow>
          </a:effectLst>
        </p:spPr>
      </p:pic>
    </p:spTree>
    <p:extLst>
      <p:ext uri="{BB962C8B-B14F-4D97-AF65-F5344CB8AC3E}">
        <p14:creationId xmlns:p14="http://schemas.microsoft.com/office/powerpoint/2010/main" val="25126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1A0A9-2286-B7B9-92AA-BF74A2E2F9E3}"/>
              </a:ext>
            </a:extLst>
          </p:cNvPr>
          <p:cNvSpPr>
            <a:spLocks noGrp="1"/>
          </p:cNvSpPr>
          <p:nvPr>
            <p:ph type="title"/>
          </p:nvPr>
        </p:nvSpPr>
        <p:spPr>
          <a:xfrm>
            <a:off x="1156672" y="599051"/>
            <a:ext cx="7958331" cy="1077229"/>
          </a:xfrm>
        </p:spPr>
        <p:txBody>
          <a:bodyPr/>
          <a:lstStyle/>
          <a:p>
            <a:pPr algn="l"/>
            <a:r>
              <a:rPr lang="en-US" b="1" i="1" u="sng" dirty="0">
                <a:effectLst>
                  <a:outerShdw blurRad="38100" dist="38100" dir="2700000" algn="tl">
                    <a:srgbClr val="000000">
                      <a:alpha val="43137"/>
                    </a:srgbClr>
                  </a:outerShdw>
                </a:effectLst>
              </a:rPr>
              <a:t>Benefits and limitations of excel</a:t>
            </a:r>
            <a:br>
              <a:rPr lang="en-US" b="1" i="1" u="sng" dirty="0">
                <a:effectLst>
                  <a:outerShdw blurRad="38100" dist="38100" dir="2700000" algn="tl">
                    <a:srgbClr val="000000">
                      <a:alpha val="43137"/>
                    </a:srgbClr>
                  </a:outerShdw>
                </a:effectLst>
              </a:rPr>
            </a:br>
            <a:endParaRPr lang="en-US" b="1"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61E1CDED-9781-E1B3-8D90-39567C2C0906}"/>
              </a:ext>
            </a:extLst>
          </p:cNvPr>
          <p:cNvSpPr>
            <a:spLocks noGrp="1"/>
          </p:cNvSpPr>
          <p:nvPr>
            <p:ph idx="1"/>
          </p:nvPr>
        </p:nvSpPr>
        <p:spPr>
          <a:xfrm>
            <a:off x="1108084" y="2220685"/>
            <a:ext cx="5998110" cy="4528121"/>
          </a:xfrm>
        </p:spPr>
        <p:txBody>
          <a:bodyPr>
            <a:normAutofit fontScale="85000" lnSpcReduction="20000"/>
          </a:bodyPr>
          <a:lstStyle/>
          <a:p>
            <a:pPr marL="0" indent="0">
              <a:buNone/>
            </a:pPr>
            <a:r>
              <a:rPr lang="en-US" sz="2100" b="1" i="1" u="sng" dirty="0">
                <a:solidFill>
                  <a:schemeClr val="accent1">
                    <a:lumMod val="75000"/>
                  </a:schemeClr>
                </a:solidFill>
              </a:rPr>
              <a:t>Benefits include</a:t>
            </a:r>
          </a:p>
          <a:p>
            <a:r>
              <a:rPr lang="en-US" dirty="0"/>
              <a:t>Improved efficiency and working accuracy</a:t>
            </a:r>
          </a:p>
          <a:p>
            <a:r>
              <a:rPr lang="en-US" dirty="0"/>
              <a:t>Easy to understand or learn and widely used</a:t>
            </a:r>
          </a:p>
          <a:p>
            <a:r>
              <a:rPr lang="en-US" dirty="0"/>
              <a:t>Support automatic data reporting and tracking(Kim, Lim &amp; Ham 2025)</a:t>
            </a:r>
          </a:p>
          <a:p>
            <a:pPr marL="0" indent="0">
              <a:buNone/>
            </a:pPr>
            <a:r>
              <a:rPr lang="en-US" b="1" i="1" u="sng" dirty="0">
                <a:solidFill>
                  <a:schemeClr val="accent1">
                    <a:lumMod val="75000"/>
                  </a:schemeClr>
                </a:solidFill>
              </a:rPr>
              <a:t>Limitations include</a:t>
            </a:r>
          </a:p>
          <a:p>
            <a:r>
              <a:rPr lang="en-US" dirty="0"/>
              <a:t>Staff training</a:t>
            </a:r>
          </a:p>
          <a:p>
            <a:r>
              <a:rPr lang="en-US" dirty="0"/>
              <a:t>Risk of informed consent and data breaches if ethical considerations and permissions are not set correctly</a:t>
            </a:r>
          </a:p>
          <a:p>
            <a:r>
              <a:rPr lang="en-US" dirty="0"/>
              <a:t>Over dependency on spreadsheets without introducing backups</a:t>
            </a:r>
          </a:p>
          <a:p>
            <a:endParaRPr lang="en-US" dirty="0"/>
          </a:p>
        </p:txBody>
      </p:sp>
      <p:pic>
        <p:nvPicPr>
          <p:cNvPr id="5" name="Picture 4">
            <a:extLst>
              <a:ext uri="{FF2B5EF4-FFF2-40B4-BE49-F238E27FC236}">
                <a16:creationId xmlns:a16="http://schemas.microsoft.com/office/drawing/2014/main" id="{D176CB74-D455-61E5-3608-6317C6256BD5}"/>
              </a:ext>
            </a:extLst>
          </p:cNvPr>
          <p:cNvPicPr>
            <a:picLocks noChangeAspect="1"/>
          </p:cNvPicPr>
          <p:nvPr/>
        </p:nvPicPr>
        <p:blipFill>
          <a:blip r:embed="rId3"/>
          <a:stretch>
            <a:fillRect/>
          </a:stretch>
        </p:blipFill>
        <p:spPr>
          <a:xfrm>
            <a:off x="6887645" y="2345319"/>
            <a:ext cx="4454716" cy="3697112"/>
          </a:xfrm>
          <a:prstGeom prst="rect">
            <a:avLst/>
          </a:prstGeom>
          <a:effectLst>
            <a:glow rad="228600">
              <a:schemeClr val="accent5">
                <a:satMod val="175000"/>
                <a:alpha val="40000"/>
              </a:schemeClr>
            </a:glow>
          </a:effectLst>
        </p:spPr>
      </p:pic>
    </p:spTree>
    <p:extLst>
      <p:ext uri="{BB962C8B-B14F-4D97-AF65-F5344CB8AC3E}">
        <p14:creationId xmlns:p14="http://schemas.microsoft.com/office/powerpoint/2010/main" val="766681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9D5AA-4B0D-733D-E505-D85A8322F9FB}"/>
              </a:ext>
            </a:extLst>
          </p:cNvPr>
          <p:cNvSpPr>
            <a:spLocks noGrp="1"/>
          </p:cNvSpPr>
          <p:nvPr>
            <p:ph type="title"/>
          </p:nvPr>
        </p:nvSpPr>
        <p:spPr>
          <a:xfrm>
            <a:off x="1037734" y="625176"/>
            <a:ext cx="7958331" cy="1077229"/>
          </a:xfrm>
        </p:spPr>
        <p:txBody>
          <a:bodyPr>
            <a:normAutofit fontScale="90000"/>
          </a:bodyPr>
          <a:lstStyle/>
          <a:p>
            <a:pPr algn="l"/>
            <a:r>
              <a:rPr lang="en-US" b="1" i="1" u="sng" dirty="0">
                <a:effectLst>
                  <a:outerShdw blurRad="38100" dist="38100" dir="2700000" algn="tl">
                    <a:srgbClr val="000000">
                      <a:alpha val="43137"/>
                    </a:srgbClr>
                  </a:outerShdw>
                </a:effectLst>
              </a:rPr>
              <a:t>Group member 2:</a:t>
            </a:r>
            <a:br>
              <a:rPr lang="en-US" b="1" i="1" u="sng" dirty="0">
                <a:effectLst>
                  <a:outerShdw blurRad="38100" dist="38100" dir="2700000" algn="tl">
                    <a:srgbClr val="000000">
                      <a:alpha val="43137"/>
                    </a:srgbClr>
                  </a:outerShdw>
                </a:effectLst>
              </a:rPr>
            </a:br>
            <a:r>
              <a:rPr lang="en-US" b="1" i="1" u="sng" dirty="0">
                <a:effectLst>
                  <a:outerShdw blurRad="38100" dist="38100" dir="2700000" algn="tl">
                    <a:srgbClr val="000000">
                      <a:alpha val="43137"/>
                    </a:srgbClr>
                  </a:outerShdw>
                </a:effectLst>
              </a:rPr>
              <a:t>Microsoft 365 communication tool</a:t>
            </a:r>
            <a:br>
              <a:rPr lang="en-US" b="1" i="1" u="sng" dirty="0">
                <a:effectLst>
                  <a:outerShdw blurRad="38100" dist="38100" dir="2700000" algn="tl">
                    <a:srgbClr val="000000">
                      <a:alpha val="43137"/>
                    </a:srgbClr>
                  </a:outerShdw>
                </a:effectLst>
              </a:rPr>
            </a:br>
            <a:endParaRPr lang="en-US" b="1"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E68B7666-B7F9-8C55-5847-71156E244BD5}"/>
              </a:ext>
            </a:extLst>
          </p:cNvPr>
          <p:cNvSpPr>
            <a:spLocks noGrp="1"/>
          </p:cNvSpPr>
          <p:nvPr>
            <p:ph idx="1"/>
          </p:nvPr>
        </p:nvSpPr>
        <p:spPr>
          <a:xfrm>
            <a:off x="1037734" y="1702405"/>
            <a:ext cx="7796540" cy="3997828"/>
          </a:xfrm>
        </p:spPr>
        <p:txBody>
          <a:bodyPr/>
          <a:lstStyle/>
          <a:p>
            <a:pPr marL="0" indent="0">
              <a:buNone/>
            </a:pPr>
            <a:r>
              <a:rPr lang="en-US" b="1" i="1" u="sng" dirty="0">
                <a:solidFill>
                  <a:schemeClr val="accent1">
                    <a:lumMod val="75000"/>
                  </a:schemeClr>
                </a:solidFill>
              </a:rPr>
              <a:t>Communication challenges at Greenfield</a:t>
            </a:r>
          </a:p>
          <a:p>
            <a:r>
              <a:rPr lang="en-US" dirty="0"/>
              <a:t>Staff at the Greenfield work across various sectors and multiple locations</a:t>
            </a:r>
          </a:p>
          <a:p>
            <a:r>
              <a:rPr lang="en-US" dirty="0"/>
              <a:t>Stop of the Greenfield rely on the emails and phone calls</a:t>
            </a:r>
          </a:p>
          <a:p>
            <a:r>
              <a:rPr lang="en-US" dirty="0"/>
              <a:t>There is seen delays in sharing urgent updates and responding</a:t>
            </a:r>
          </a:p>
          <a:p>
            <a:r>
              <a:rPr lang="en-US" dirty="0"/>
              <a:t>Limited communication between office staff and careers</a:t>
            </a:r>
          </a:p>
        </p:txBody>
      </p:sp>
    </p:spTree>
    <p:extLst>
      <p:ext uri="{BB962C8B-B14F-4D97-AF65-F5344CB8AC3E}">
        <p14:creationId xmlns:p14="http://schemas.microsoft.com/office/powerpoint/2010/main" val="1601662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07B13-F256-E894-F986-9167EC350FA2}"/>
              </a:ext>
            </a:extLst>
          </p:cNvPr>
          <p:cNvSpPr>
            <a:spLocks noGrp="1"/>
          </p:cNvSpPr>
          <p:nvPr>
            <p:ph type="title"/>
          </p:nvPr>
        </p:nvSpPr>
        <p:spPr>
          <a:xfrm>
            <a:off x="900574" y="677427"/>
            <a:ext cx="7958331" cy="1077229"/>
          </a:xfrm>
        </p:spPr>
        <p:txBody>
          <a:bodyPr/>
          <a:lstStyle/>
          <a:p>
            <a:pPr algn="l"/>
            <a:r>
              <a:rPr lang="en-US" b="1" i="1" u="sng" dirty="0">
                <a:effectLst>
                  <a:outerShdw blurRad="38100" dist="38100" dir="2700000" algn="tl">
                    <a:srgbClr val="000000">
                      <a:alpha val="43137"/>
                    </a:srgbClr>
                  </a:outerShdw>
                </a:effectLst>
              </a:rPr>
              <a:t>Use of Microsoft Teams at Greenfield</a:t>
            </a:r>
            <a:br>
              <a:rPr lang="en-US" b="1" i="1" u="sng" dirty="0">
                <a:effectLst>
                  <a:outerShdw blurRad="38100" dist="38100" dir="2700000" algn="tl">
                    <a:srgbClr val="000000">
                      <a:alpha val="43137"/>
                    </a:srgbClr>
                  </a:outerShdw>
                </a:effectLst>
              </a:rPr>
            </a:br>
            <a:endParaRPr lang="en-US" b="1"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254600FD-4159-328C-858C-D2B2F28BF746}"/>
              </a:ext>
            </a:extLst>
          </p:cNvPr>
          <p:cNvSpPr>
            <a:spLocks noGrp="1"/>
          </p:cNvSpPr>
          <p:nvPr>
            <p:ph idx="1"/>
          </p:nvPr>
        </p:nvSpPr>
        <p:spPr>
          <a:xfrm>
            <a:off x="1056562" y="2182745"/>
            <a:ext cx="5403749" cy="3997828"/>
          </a:xfrm>
        </p:spPr>
        <p:txBody>
          <a:bodyPr/>
          <a:lstStyle/>
          <a:p>
            <a:r>
              <a:rPr lang="en-US" dirty="0"/>
              <a:t>Instant information sharing and messaging between staff</a:t>
            </a:r>
          </a:p>
          <a:p>
            <a:r>
              <a:rPr lang="en-US" dirty="0"/>
              <a:t>Ensured team updates through video meetings(Kim, Lim &amp; Ham 2025)</a:t>
            </a:r>
          </a:p>
          <a:p>
            <a:r>
              <a:rPr lang="en-US" dirty="0"/>
              <a:t>Shared channels for staff and care teams</a:t>
            </a:r>
          </a:p>
          <a:p>
            <a:r>
              <a:rPr lang="en-US" dirty="0"/>
              <a:t>Information sharing and file sharing in one secured place</a:t>
            </a:r>
          </a:p>
          <a:p>
            <a:endParaRPr lang="en-US" dirty="0"/>
          </a:p>
        </p:txBody>
      </p:sp>
      <p:pic>
        <p:nvPicPr>
          <p:cNvPr id="5" name="Picture 4">
            <a:extLst>
              <a:ext uri="{FF2B5EF4-FFF2-40B4-BE49-F238E27FC236}">
                <a16:creationId xmlns:a16="http://schemas.microsoft.com/office/drawing/2014/main" id="{CDDEBF28-0B2C-739A-A36E-B0A78CF8CFB5}"/>
              </a:ext>
            </a:extLst>
          </p:cNvPr>
          <p:cNvPicPr>
            <a:picLocks noChangeAspect="1"/>
          </p:cNvPicPr>
          <p:nvPr/>
        </p:nvPicPr>
        <p:blipFill>
          <a:blip r:embed="rId3"/>
          <a:stretch>
            <a:fillRect/>
          </a:stretch>
        </p:blipFill>
        <p:spPr>
          <a:xfrm>
            <a:off x="6740435" y="2581670"/>
            <a:ext cx="4245428" cy="3199978"/>
          </a:xfrm>
          <a:prstGeom prst="rect">
            <a:avLst/>
          </a:prstGeom>
          <a:effectLst>
            <a:glow rad="228600">
              <a:schemeClr val="accent5">
                <a:satMod val="175000"/>
                <a:alpha val="40000"/>
              </a:schemeClr>
            </a:glow>
          </a:effectLst>
        </p:spPr>
      </p:pic>
    </p:spTree>
    <p:extLst>
      <p:ext uri="{BB962C8B-B14F-4D97-AF65-F5344CB8AC3E}">
        <p14:creationId xmlns:p14="http://schemas.microsoft.com/office/powerpoint/2010/main" val="175892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B7842-DADE-ACC9-F516-6CAA9A079170}"/>
              </a:ext>
            </a:extLst>
          </p:cNvPr>
          <p:cNvSpPr>
            <a:spLocks noGrp="1"/>
          </p:cNvSpPr>
          <p:nvPr>
            <p:ph type="title"/>
          </p:nvPr>
        </p:nvSpPr>
        <p:spPr>
          <a:xfrm>
            <a:off x="1018140" y="572924"/>
            <a:ext cx="7958331" cy="1077229"/>
          </a:xfrm>
        </p:spPr>
        <p:txBody>
          <a:bodyPr/>
          <a:lstStyle/>
          <a:p>
            <a:pPr algn="l"/>
            <a:r>
              <a:rPr lang="en-US" b="1" i="1" u="sng" dirty="0">
                <a:effectLst>
                  <a:outerShdw blurRad="38100" dist="38100" dir="2700000" algn="tl">
                    <a:srgbClr val="000000">
                      <a:alpha val="43137"/>
                    </a:srgbClr>
                  </a:outerShdw>
                </a:effectLst>
              </a:rPr>
              <a:t>Advantages and challenges of teams</a:t>
            </a:r>
            <a:br>
              <a:rPr lang="en-US" b="1" i="1" u="sng" dirty="0">
                <a:effectLst>
                  <a:outerShdw blurRad="38100" dist="38100" dir="2700000" algn="tl">
                    <a:srgbClr val="000000">
                      <a:alpha val="43137"/>
                    </a:srgbClr>
                  </a:outerShdw>
                </a:effectLst>
              </a:rPr>
            </a:br>
            <a:endParaRPr lang="en-US" b="1"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BA0085A1-F508-C2BE-D676-DB34913F9C7A}"/>
              </a:ext>
            </a:extLst>
          </p:cNvPr>
          <p:cNvSpPr>
            <a:spLocks noGrp="1"/>
          </p:cNvSpPr>
          <p:nvPr>
            <p:ph idx="1"/>
          </p:nvPr>
        </p:nvSpPr>
        <p:spPr>
          <a:xfrm>
            <a:off x="1018140" y="1901893"/>
            <a:ext cx="3978403" cy="3997828"/>
          </a:xfrm>
        </p:spPr>
        <p:txBody>
          <a:bodyPr/>
          <a:lstStyle/>
          <a:p>
            <a:pPr marL="0" indent="0">
              <a:buNone/>
            </a:pPr>
            <a:r>
              <a:rPr lang="en-US" b="1" i="1" u="sng" dirty="0">
                <a:solidFill>
                  <a:schemeClr val="accent1">
                    <a:lumMod val="75000"/>
                  </a:schemeClr>
                </a:solidFill>
                <a:effectLst>
                  <a:outerShdw blurRad="38100" dist="38100" dir="2700000" algn="tl">
                    <a:srgbClr val="000000">
                      <a:alpha val="43137"/>
                    </a:srgbClr>
                  </a:outerShdw>
                </a:effectLst>
              </a:rPr>
              <a:t>Advantages</a:t>
            </a:r>
          </a:p>
          <a:p>
            <a:r>
              <a:rPr lang="en-US" dirty="0"/>
              <a:t>Improved collaboration</a:t>
            </a:r>
          </a:p>
          <a:p>
            <a:r>
              <a:rPr lang="en-US" dirty="0"/>
              <a:t>Faster communication</a:t>
            </a:r>
          </a:p>
          <a:p>
            <a:r>
              <a:rPr lang="en-US" dirty="0"/>
              <a:t>Real time update(Michalak 2015)</a:t>
            </a:r>
          </a:p>
          <a:p>
            <a:r>
              <a:rPr lang="en-US" dirty="0"/>
              <a:t>Faster information sharing</a:t>
            </a:r>
          </a:p>
          <a:p>
            <a:r>
              <a:rPr lang="en-US" dirty="0"/>
              <a:t>Reduces email overload</a:t>
            </a:r>
          </a:p>
          <a:p>
            <a:endParaRPr lang="en-US" dirty="0"/>
          </a:p>
        </p:txBody>
      </p:sp>
      <p:pic>
        <p:nvPicPr>
          <p:cNvPr id="5" name="Picture 4">
            <a:extLst>
              <a:ext uri="{FF2B5EF4-FFF2-40B4-BE49-F238E27FC236}">
                <a16:creationId xmlns:a16="http://schemas.microsoft.com/office/drawing/2014/main" id="{9200D3A7-006F-FA18-3D6E-0E952C618140}"/>
              </a:ext>
            </a:extLst>
          </p:cNvPr>
          <p:cNvPicPr>
            <a:picLocks noChangeAspect="1"/>
          </p:cNvPicPr>
          <p:nvPr/>
        </p:nvPicPr>
        <p:blipFill>
          <a:blip r:embed="rId3"/>
          <a:stretch>
            <a:fillRect/>
          </a:stretch>
        </p:blipFill>
        <p:spPr>
          <a:xfrm>
            <a:off x="4916409" y="2531262"/>
            <a:ext cx="5194241" cy="2940284"/>
          </a:xfrm>
          <a:prstGeom prst="rect">
            <a:avLst/>
          </a:prstGeom>
          <a:effectLst>
            <a:glow rad="228600">
              <a:schemeClr val="accent5">
                <a:satMod val="175000"/>
                <a:alpha val="40000"/>
              </a:schemeClr>
            </a:glow>
          </a:effectLst>
        </p:spPr>
      </p:pic>
    </p:spTree>
    <p:extLst>
      <p:ext uri="{BB962C8B-B14F-4D97-AF65-F5344CB8AC3E}">
        <p14:creationId xmlns:p14="http://schemas.microsoft.com/office/powerpoint/2010/main" val="3273423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87D46-61C8-66E3-71B0-8E359278318F}"/>
              </a:ext>
            </a:extLst>
          </p:cNvPr>
          <p:cNvSpPr>
            <a:spLocks noGrp="1"/>
          </p:cNvSpPr>
          <p:nvPr>
            <p:ph type="title"/>
          </p:nvPr>
        </p:nvSpPr>
        <p:spPr>
          <a:xfrm>
            <a:off x="1024671" y="683958"/>
            <a:ext cx="7958331" cy="1077229"/>
          </a:xfrm>
        </p:spPr>
        <p:txBody>
          <a:bodyPr>
            <a:normAutofit fontScale="90000"/>
          </a:bodyPr>
          <a:lstStyle/>
          <a:p>
            <a:pPr algn="l"/>
            <a:r>
              <a:rPr lang="en-US" b="1" i="1" u="sng" dirty="0">
                <a:effectLst>
                  <a:outerShdw blurRad="38100" dist="38100" dir="2700000" algn="tl">
                    <a:srgbClr val="000000">
                      <a:alpha val="43137"/>
                    </a:srgbClr>
                  </a:outerShdw>
                </a:effectLst>
              </a:rPr>
              <a:t>Group member 3, digital safety action plan at Greenfield home care agency</a:t>
            </a:r>
            <a:br>
              <a:rPr lang="en-US" b="1" i="1" u="sng" dirty="0">
                <a:effectLst>
                  <a:outerShdw blurRad="38100" dist="38100" dir="2700000" algn="tl">
                    <a:srgbClr val="000000">
                      <a:alpha val="43137"/>
                    </a:srgbClr>
                  </a:outerShdw>
                </a:effectLst>
              </a:rPr>
            </a:br>
            <a:endParaRPr lang="en-US" b="1"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3696527E-EBF2-28C2-6B62-6D72FA9E8FFF}"/>
              </a:ext>
            </a:extLst>
          </p:cNvPr>
          <p:cNvSpPr>
            <a:spLocks noGrp="1"/>
          </p:cNvSpPr>
          <p:nvPr>
            <p:ph idx="1"/>
          </p:nvPr>
        </p:nvSpPr>
        <p:spPr>
          <a:xfrm>
            <a:off x="964393" y="1960676"/>
            <a:ext cx="6468373" cy="3997828"/>
          </a:xfrm>
        </p:spPr>
        <p:txBody>
          <a:bodyPr/>
          <a:lstStyle/>
          <a:p>
            <a:pPr marL="0" indent="0">
              <a:buNone/>
            </a:pPr>
            <a:r>
              <a:rPr lang="en-US" b="1" i="1" u="sng" dirty="0">
                <a:solidFill>
                  <a:schemeClr val="accent1">
                    <a:lumMod val="75000"/>
                  </a:schemeClr>
                </a:solidFill>
                <a:effectLst>
                  <a:outerShdw blurRad="38100" dist="38100" dir="2700000" algn="tl">
                    <a:srgbClr val="000000">
                      <a:alpha val="43137"/>
                    </a:srgbClr>
                  </a:outerShdw>
                </a:effectLst>
              </a:rPr>
              <a:t>Importance of digital safety</a:t>
            </a:r>
          </a:p>
          <a:p>
            <a:r>
              <a:rPr lang="en-US" dirty="0"/>
              <a:t>Digital safety is quite important because data of the service users is personal and sensitive medical data</a:t>
            </a:r>
          </a:p>
          <a:p>
            <a:r>
              <a:rPr lang="en-US" dirty="0"/>
              <a:t>Legal responsibility under the legislation of GDPR</a:t>
            </a:r>
          </a:p>
          <a:p>
            <a:r>
              <a:rPr lang="en-US" dirty="0"/>
              <a:t>Digital safety action plan Protects staff and service users(Mukala 2025)</a:t>
            </a:r>
          </a:p>
          <a:p>
            <a:r>
              <a:rPr lang="en-US" dirty="0"/>
              <a:t>It builds professionalism and trust</a:t>
            </a:r>
          </a:p>
          <a:p>
            <a:endParaRPr lang="en-US" dirty="0"/>
          </a:p>
        </p:txBody>
      </p:sp>
      <p:pic>
        <p:nvPicPr>
          <p:cNvPr id="5" name="Picture 4">
            <a:extLst>
              <a:ext uri="{FF2B5EF4-FFF2-40B4-BE49-F238E27FC236}">
                <a16:creationId xmlns:a16="http://schemas.microsoft.com/office/drawing/2014/main" id="{7C49FA03-AF10-5F26-BCB2-33494AD9BA95}"/>
              </a:ext>
            </a:extLst>
          </p:cNvPr>
          <p:cNvPicPr>
            <a:picLocks noChangeAspect="1"/>
          </p:cNvPicPr>
          <p:nvPr/>
        </p:nvPicPr>
        <p:blipFill>
          <a:blip r:embed="rId3"/>
          <a:stretch>
            <a:fillRect/>
          </a:stretch>
        </p:blipFill>
        <p:spPr>
          <a:xfrm>
            <a:off x="7550731" y="2811025"/>
            <a:ext cx="3801912" cy="2871318"/>
          </a:xfrm>
          <a:prstGeom prst="rect">
            <a:avLst/>
          </a:prstGeom>
          <a:effectLst>
            <a:glow rad="228600">
              <a:schemeClr val="accent5">
                <a:satMod val="175000"/>
                <a:alpha val="40000"/>
              </a:schemeClr>
            </a:glow>
          </a:effectLst>
        </p:spPr>
      </p:pic>
    </p:spTree>
    <p:extLst>
      <p:ext uri="{BB962C8B-B14F-4D97-AF65-F5344CB8AC3E}">
        <p14:creationId xmlns:p14="http://schemas.microsoft.com/office/powerpoint/2010/main" val="700962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9CB9C-5F43-5F08-B68A-2A27C60A3DB7}"/>
              </a:ext>
            </a:extLst>
          </p:cNvPr>
          <p:cNvSpPr>
            <a:spLocks noGrp="1"/>
          </p:cNvSpPr>
          <p:nvPr>
            <p:ph type="title"/>
          </p:nvPr>
        </p:nvSpPr>
        <p:spPr>
          <a:xfrm>
            <a:off x="1005076" y="690490"/>
            <a:ext cx="7958331" cy="1077229"/>
          </a:xfrm>
        </p:spPr>
        <p:txBody>
          <a:bodyPr/>
          <a:lstStyle/>
          <a:p>
            <a:pPr algn="l"/>
            <a:r>
              <a:rPr lang="en-US" b="1" i="1" u="sng" dirty="0">
                <a:effectLst>
                  <a:outerShdw blurRad="38100" dist="38100" dir="2700000" algn="tl">
                    <a:srgbClr val="000000">
                      <a:alpha val="43137"/>
                    </a:srgbClr>
                  </a:outerShdw>
                </a:effectLst>
              </a:rPr>
              <a:t>Digital safety action plan checklist</a:t>
            </a:r>
            <a:br>
              <a:rPr lang="en-US" b="1" i="1" u="sng" dirty="0">
                <a:effectLst>
                  <a:outerShdw blurRad="38100" dist="38100" dir="2700000" algn="tl">
                    <a:srgbClr val="000000">
                      <a:alpha val="43137"/>
                    </a:srgbClr>
                  </a:outerShdw>
                </a:effectLst>
              </a:rPr>
            </a:br>
            <a:endParaRPr lang="en-US" b="1" i="1" u="sng" dirty="0">
              <a:effectLst>
                <a:outerShdw blurRad="38100" dist="38100" dir="2700000" algn="tl">
                  <a:srgbClr val="000000">
                    <a:alpha val="43137"/>
                  </a:srgbClr>
                </a:outerShdw>
              </a:effectLst>
            </a:endParaRPr>
          </a:p>
        </p:txBody>
      </p:sp>
      <p:graphicFrame>
        <p:nvGraphicFramePr>
          <p:cNvPr id="4" name="Content Placeholder 3">
            <a:extLst>
              <a:ext uri="{FF2B5EF4-FFF2-40B4-BE49-F238E27FC236}">
                <a16:creationId xmlns:a16="http://schemas.microsoft.com/office/drawing/2014/main" id="{774C1865-0573-3E2B-EFC7-03C7D5CD5177}"/>
              </a:ext>
            </a:extLst>
          </p:cNvPr>
          <p:cNvGraphicFramePr>
            <a:graphicFrameLocks noGrp="1"/>
          </p:cNvGraphicFramePr>
          <p:nvPr>
            <p:ph idx="1"/>
            <p:extLst>
              <p:ext uri="{D42A27DB-BD31-4B8C-83A1-F6EECF244321}">
                <p14:modId xmlns:p14="http://schemas.microsoft.com/office/powerpoint/2010/main" val="1319250943"/>
              </p:ext>
            </p:extLst>
          </p:nvPr>
        </p:nvGraphicFramePr>
        <p:xfrm>
          <a:off x="1065689" y="1937830"/>
          <a:ext cx="6974500" cy="4162525"/>
        </p:xfrm>
        <a:graphic>
          <a:graphicData uri="http://schemas.openxmlformats.org/drawingml/2006/table">
            <a:tbl>
              <a:tblPr firstRow="1" firstCol="1" bandRow="1">
                <a:tableStyleId>{5C22544A-7EE6-4342-B048-85BDC9FD1C3A}</a:tableStyleId>
              </a:tblPr>
              <a:tblGrid>
                <a:gridCol w="3487250">
                  <a:extLst>
                    <a:ext uri="{9D8B030D-6E8A-4147-A177-3AD203B41FA5}">
                      <a16:colId xmlns:a16="http://schemas.microsoft.com/office/drawing/2014/main" val="1604557733"/>
                    </a:ext>
                  </a:extLst>
                </a:gridCol>
                <a:gridCol w="3487250">
                  <a:extLst>
                    <a:ext uri="{9D8B030D-6E8A-4147-A177-3AD203B41FA5}">
                      <a16:colId xmlns:a16="http://schemas.microsoft.com/office/drawing/2014/main" val="1377622164"/>
                    </a:ext>
                  </a:extLst>
                </a:gridCol>
              </a:tblGrid>
              <a:tr h="307201">
                <a:tc>
                  <a:txBody>
                    <a:bodyPr/>
                    <a:lstStyle/>
                    <a:p>
                      <a:pPr marL="0" marR="0">
                        <a:lnSpc>
                          <a:spcPct val="115000"/>
                        </a:lnSpc>
                        <a:spcAft>
                          <a:spcPts val="800"/>
                        </a:spcAft>
                        <a:buNone/>
                      </a:pPr>
                      <a:r>
                        <a:rPr lang="en-US" sz="1200" kern="100">
                          <a:effectLst/>
                        </a:rPr>
                        <a:t>Key areas</a:t>
                      </a:r>
                      <a:endParaRPr lang="en-US" sz="12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200" kern="100">
                          <a:effectLst/>
                        </a:rPr>
                        <a:t>Actions</a:t>
                      </a:r>
                      <a:endParaRPr lang="en-US" sz="12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161369807"/>
                  </a:ext>
                </a:extLst>
              </a:tr>
              <a:tr h="963831">
                <a:tc>
                  <a:txBody>
                    <a:bodyPr/>
                    <a:lstStyle/>
                    <a:p>
                      <a:pPr marL="0" marR="0">
                        <a:lnSpc>
                          <a:spcPct val="115000"/>
                        </a:lnSpc>
                        <a:spcAft>
                          <a:spcPts val="800"/>
                        </a:spcAft>
                        <a:buNone/>
                      </a:pPr>
                      <a:r>
                        <a:rPr lang="en-US" sz="1200" kern="100">
                          <a:effectLst/>
                        </a:rPr>
                        <a:t>Secure access to data </a:t>
                      </a:r>
                      <a:endParaRPr lang="en-US" sz="12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200" kern="100">
                          <a:effectLst/>
                        </a:rPr>
                        <a:t>Multistage authentication strong passwords, and Specific role based assessed to data</a:t>
                      </a:r>
                      <a:endParaRPr lang="en-US" sz="12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216230121"/>
                  </a:ext>
                </a:extLst>
              </a:tr>
              <a:tr h="963831">
                <a:tc>
                  <a:txBody>
                    <a:bodyPr/>
                    <a:lstStyle/>
                    <a:p>
                      <a:pPr marL="0" marR="0">
                        <a:lnSpc>
                          <a:spcPct val="115000"/>
                        </a:lnSpc>
                        <a:spcAft>
                          <a:spcPts val="800"/>
                        </a:spcAft>
                        <a:buNone/>
                      </a:pPr>
                      <a:r>
                        <a:rPr lang="en-US" sz="1200" kern="100">
                          <a:effectLst/>
                        </a:rPr>
                        <a:t>Email awareness </a:t>
                      </a:r>
                      <a:endParaRPr lang="en-US" sz="12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200" kern="100" dirty="0">
                          <a:effectLst/>
                        </a:rPr>
                        <a:t>Checking details of the sender Phishing training, and reporting Fraudulent or suspicious emails </a:t>
                      </a:r>
                      <a:endParaRPr lang="en-US" sz="12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97569222"/>
                  </a:ext>
                </a:extLst>
              </a:tr>
              <a:tr h="635516">
                <a:tc>
                  <a:txBody>
                    <a:bodyPr/>
                    <a:lstStyle/>
                    <a:p>
                      <a:pPr marL="0" marR="0">
                        <a:lnSpc>
                          <a:spcPct val="115000"/>
                        </a:lnSpc>
                        <a:spcAft>
                          <a:spcPts val="800"/>
                        </a:spcAft>
                        <a:buNone/>
                      </a:pPr>
                      <a:r>
                        <a:rPr lang="en-US" sz="1200" kern="100">
                          <a:effectLst/>
                        </a:rPr>
                        <a:t>Data management </a:t>
                      </a:r>
                      <a:endParaRPr lang="en-US" sz="12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200" kern="100">
                          <a:effectLst/>
                        </a:rPr>
                        <a:t>Regular backups of the data, secure cloud storage, controlled sharing of files </a:t>
                      </a:r>
                      <a:endParaRPr lang="en-US" sz="12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29779875"/>
                  </a:ext>
                </a:extLst>
              </a:tr>
              <a:tr h="1292146">
                <a:tc>
                  <a:txBody>
                    <a:bodyPr/>
                    <a:lstStyle/>
                    <a:p>
                      <a:pPr marL="0" marR="0">
                        <a:lnSpc>
                          <a:spcPct val="115000"/>
                        </a:lnSpc>
                        <a:spcAft>
                          <a:spcPts val="800"/>
                        </a:spcAft>
                        <a:buNone/>
                      </a:pPr>
                      <a:r>
                        <a:rPr lang="en-US" sz="1200" kern="100">
                          <a:effectLst/>
                        </a:rPr>
                        <a:t>Compliance and confidentiality </a:t>
                      </a:r>
                      <a:endParaRPr lang="en-US" sz="12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200" kern="100" dirty="0">
                          <a:effectLst/>
                        </a:rPr>
                        <a:t>Robust staff training of GDPR standards confidentiality agreements and data protection policies implementation at Greenfield </a:t>
                      </a:r>
                      <a:endParaRPr lang="en-US" sz="12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78577623"/>
                  </a:ext>
                </a:extLst>
              </a:tr>
            </a:tbl>
          </a:graphicData>
        </a:graphic>
      </p:graphicFrame>
    </p:spTree>
    <p:extLst>
      <p:ext uri="{BB962C8B-B14F-4D97-AF65-F5344CB8AC3E}">
        <p14:creationId xmlns:p14="http://schemas.microsoft.com/office/powerpoint/2010/main" val="1146411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8CAF5-1281-BB1B-870A-E084D6AAC010}"/>
              </a:ext>
            </a:extLst>
          </p:cNvPr>
          <p:cNvSpPr>
            <a:spLocks noGrp="1"/>
          </p:cNvSpPr>
          <p:nvPr>
            <p:ph type="title"/>
          </p:nvPr>
        </p:nvSpPr>
        <p:spPr>
          <a:xfrm>
            <a:off x="1076923" y="762336"/>
            <a:ext cx="7958331" cy="1077229"/>
          </a:xfrm>
        </p:spPr>
        <p:txBody>
          <a:bodyPr>
            <a:normAutofit fontScale="90000"/>
          </a:bodyPr>
          <a:lstStyle/>
          <a:p>
            <a:pPr algn="l"/>
            <a:r>
              <a:rPr lang="en-US" b="1" i="1" u="sng" dirty="0">
                <a:effectLst>
                  <a:outerShdw blurRad="38100" dist="38100" dir="2700000" algn="tl">
                    <a:srgbClr val="000000">
                      <a:alpha val="43137"/>
                    </a:srgbClr>
                  </a:outerShdw>
                </a:effectLst>
              </a:rPr>
              <a:t>Benefits of the digital safety action plan at Greenfield</a:t>
            </a:r>
            <a:br>
              <a:rPr lang="en-US" b="1" i="1" u="sng" dirty="0">
                <a:effectLst>
                  <a:outerShdw blurRad="38100" dist="38100" dir="2700000" algn="tl">
                    <a:srgbClr val="000000">
                      <a:alpha val="43137"/>
                    </a:srgbClr>
                  </a:outerShdw>
                </a:effectLst>
              </a:rPr>
            </a:br>
            <a:endParaRPr lang="en-US" b="1"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E6FF0EB-86B4-E906-2D89-641C66D054DB}"/>
              </a:ext>
            </a:extLst>
          </p:cNvPr>
          <p:cNvSpPr>
            <a:spLocks noGrp="1"/>
          </p:cNvSpPr>
          <p:nvPr>
            <p:ph idx="1"/>
          </p:nvPr>
        </p:nvSpPr>
        <p:spPr>
          <a:xfrm>
            <a:off x="1023176" y="1960676"/>
            <a:ext cx="5769510" cy="3997828"/>
          </a:xfrm>
        </p:spPr>
        <p:txBody>
          <a:bodyPr/>
          <a:lstStyle/>
          <a:p>
            <a:r>
              <a:rPr lang="en-US" dirty="0"/>
              <a:t>It reduces data infringement and bridges of legislations such as GDPR(SALIH 2021)</a:t>
            </a:r>
          </a:p>
          <a:p>
            <a:r>
              <a:rPr lang="en-US" dirty="0"/>
              <a:t>Improve awareness of the staff and careers</a:t>
            </a:r>
          </a:p>
          <a:p>
            <a:r>
              <a:rPr lang="en-US" dirty="0"/>
              <a:t>Ensure legal compliance at Greenfield</a:t>
            </a:r>
          </a:p>
          <a:p>
            <a:r>
              <a:rPr lang="en-US" dirty="0"/>
              <a:t>Protected privacy of the service users</a:t>
            </a:r>
          </a:p>
          <a:p>
            <a:endParaRPr lang="en-US" dirty="0"/>
          </a:p>
        </p:txBody>
      </p:sp>
      <p:pic>
        <p:nvPicPr>
          <p:cNvPr id="5" name="Picture 4">
            <a:extLst>
              <a:ext uri="{FF2B5EF4-FFF2-40B4-BE49-F238E27FC236}">
                <a16:creationId xmlns:a16="http://schemas.microsoft.com/office/drawing/2014/main" id="{691F5656-3A85-733B-654C-4CC25EF33577}"/>
              </a:ext>
            </a:extLst>
          </p:cNvPr>
          <p:cNvPicPr>
            <a:picLocks noChangeAspect="1"/>
          </p:cNvPicPr>
          <p:nvPr/>
        </p:nvPicPr>
        <p:blipFill>
          <a:blip r:embed="rId3"/>
          <a:stretch>
            <a:fillRect/>
          </a:stretch>
        </p:blipFill>
        <p:spPr>
          <a:xfrm>
            <a:off x="6792686" y="2569362"/>
            <a:ext cx="4577776" cy="2930101"/>
          </a:xfrm>
          <a:prstGeom prst="rect">
            <a:avLst/>
          </a:prstGeom>
          <a:effectLst>
            <a:glow rad="228600">
              <a:schemeClr val="accent5">
                <a:satMod val="175000"/>
                <a:alpha val="40000"/>
              </a:schemeClr>
            </a:glow>
          </a:effectLst>
        </p:spPr>
      </p:pic>
    </p:spTree>
    <p:extLst>
      <p:ext uri="{BB962C8B-B14F-4D97-AF65-F5344CB8AC3E}">
        <p14:creationId xmlns:p14="http://schemas.microsoft.com/office/powerpoint/2010/main" val="17431369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44460-3777-2970-3E86-8BA61D0F9AD0}"/>
              </a:ext>
            </a:extLst>
          </p:cNvPr>
          <p:cNvSpPr>
            <a:spLocks noGrp="1"/>
          </p:cNvSpPr>
          <p:nvPr>
            <p:ph type="title"/>
          </p:nvPr>
        </p:nvSpPr>
        <p:spPr>
          <a:xfrm>
            <a:off x="1044265" y="605582"/>
            <a:ext cx="7958331" cy="1077229"/>
          </a:xfrm>
        </p:spPr>
        <p:txBody>
          <a:bodyPr/>
          <a:lstStyle/>
          <a:p>
            <a:pPr algn="l"/>
            <a:r>
              <a:rPr lang="en-US" b="1" i="1" u="sng" dirty="0">
                <a:effectLst>
                  <a:outerShdw blurRad="38100" dist="38100" dir="2700000" algn="tl">
                    <a:srgbClr val="000000">
                      <a:alpha val="43137"/>
                    </a:srgbClr>
                  </a:outerShdw>
                </a:effectLst>
              </a:rPr>
              <a:t>Conclusion</a:t>
            </a:r>
            <a:br>
              <a:rPr lang="en-US" b="1" i="1" u="sng" dirty="0">
                <a:effectLst>
                  <a:outerShdw blurRad="38100" dist="38100" dir="2700000" algn="tl">
                    <a:srgbClr val="000000">
                      <a:alpha val="43137"/>
                    </a:srgbClr>
                  </a:outerShdw>
                </a:effectLst>
              </a:rPr>
            </a:br>
            <a:endParaRPr lang="en-US" b="1" i="1"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0D30821-119D-35B8-EE43-1DBC263C9BE1}"/>
              </a:ext>
            </a:extLst>
          </p:cNvPr>
          <p:cNvSpPr>
            <a:spLocks noGrp="1"/>
          </p:cNvSpPr>
          <p:nvPr>
            <p:ph idx="1"/>
          </p:nvPr>
        </p:nvSpPr>
        <p:spPr>
          <a:xfrm>
            <a:off x="983987" y="1301002"/>
            <a:ext cx="7796540" cy="3997828"/>
          </a:xfrm>
        </p:spPr>
        <p:txBody>
          <a:bodyPr/>
          <a:lstStyle/>
          <a:p>
            <a:r>
              <a:rPr lang="en-US" dirty="0"/>
              <a:t>Microsoft 365 improve communication and efficiency at workplace. Microsoft Excel support data handling and effective productivity. Microsoft Teams enhance communication and effective collaboration. Implementation of digital safety is important in care settings.</a:t>
            </a:r>
          </a:p>
          <a:p>
            <a:r>
              <a:rPr lang="en-US" dirty="0"/>
              <a:t> </a:t>
            </a:r>
          </a:p>
          <a:p>
            <a:endParaRPr lang="en-US" dirty="0"/>
          </a:p>
        </p:txBody>
      </p:sp>
    </p:spTree>
    <p:extLst>
      <p:ext uri="{BB962C8B-B14F-4D97-AF65-F5344CB8AC3E}">
        <p14:creationId xmlns:p14="http://schemas.microsoft.com/office/powerpoint/2010/main" val="1351957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6C1AA-4E12-5D6C-37D4-464FB4686FAE}"/>
              </a:ext>
            </a:extLst>
          </p:cNvPr>
          <p:cNvSpPr>
            <a:spLocks noGrp="1"/>
          </p:cNvSpPr>
          <p:nvPr>
            <p:ph type="title"/>
          </p:nvPr>
        </p:nvSpPr>
        <p:spPr>
          <a:xfrm>
            <a:off x="1240208" y="886433"/>
            <a:ext cx="7958331" cy="1077229"/>
          </a:xfrm>
        </p:spPr>
        <p:txBody>
          <a:bodyPr/>
          <a:lstStyle/>
          <a:p>
            <a:pPr algn="l"/>
            <a:r>
              <a:rPr lang="en-US" b="1" i="1" u="sng" dirty="0">
                <a:effectLst>
                  <a:outerShdw blurRad="38100" dist="38100" dir="2700000" algn="tl">
                    <a:srgbClr val="000000">
                      <a:alpha val="43137"/>
                    </a:srgbClr>
                  </a:outerShdw>
                </a:effectLst>
              </a:rPr>
              <a:t>References </a:t>
            </a:r>
            <a:br>
              <a:rPr lang="en-US" b="1" i="1" u="sng" dirty="0">
                <a:effectLst>
                  <a:outerShdw blurRad="38100" dist="38100" dir="2700000" algn="tl">
                    <a:srgbClr val="000000">
                      <a:alpha val="43137"/>
                    </a:srgbClr>
                  </a:outerShdw>
                </a:effectLst>
              </a:rPr>
            </a:br>
            <a:endParaRPr lang="en-US" b="1" i="1" u="sng" dirty="0">
              <a:effectLst>
                <a:outerShdw blurRad="38100" dist="38100" dir="2700000" algn="tl">
                  <a:srgbClr val="000000">
                    <a:alpha val="43137"/>
                  </a:srgbClr>
                </a:outerShdw>
              </a:effectLst>
            </a:endParaRPr>
          </a:p>
        </p:txBody>
      </p:sp>
      <p:sp>
        <p:nvSpPr>
          <p:cNvPr id="4" name="Rectangle 1">
            <a:extLst>
              <a:ext uri="{FF2B5EF4-FFF2-40B4-BE49-F238E27FC236}">
                <a16:creationId xmlns:a16="http://schemas.microsoft.com/office/drawing/2014/main" id="{83C05A5B-DBD5-38EA-7A98-F4742FE44B1E}"/>
              </a:ext>
            </a:extLst>
          </p:cNvPr>
          <p:cNvSpPr>
            <a:spLocks noGrp="1" noChangeArrowheads="1"/>
          </p:cNvSpPr>
          <p:nvPr>
            <p:ph idx="1"/>
          </p:nvPr>
        </p:nvSpPr>
        <p:spPr bwMode="auto">
          <a:xfrm>
            <a:off x="1349747" y="2207534"/>
            <a:ext cx="8114293" cy="28379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Astuti, E &amp; Utomo, SW 2024, ‘PELATIHAN MICROSOFT OFFICE 365 DAN MICROSOFT TEAMS UNTUK MANAJEMEN KELAS DALAM PEMBELAJARAN JARAK JAUH’,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D’edukasi: Jurnal Pengabdian Masyarakat</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vol. 4, no. 1, p. 15.</a:t>
            </a:r>
            <a:endParaRPr kumimoji="0" lang="en-US" altLang="en-US" sz="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Chandorkar, DA 2018, ‘Microsoft Office 365 : A Cloud Based Productivity in Business Environment’,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International Journal for Research in Applied Science and Engineering Technology</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vol. 6, no. 6, pp. 135–140.</a:t>
            </a:r>
            <a:endParaRPr kumimoji="0" lang="en-US" altLang="en-US" sz="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Kim, H, Lim, Y &amp; Ham, H 2025, ‘A Case Study on the Use of EduTech in High School Technology Education : Focusing on Instruction with Microsoft 365 Education’,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Journal of Korean Practical Arts Education</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vol. 31, no. 4, pp. 73–97.</a:t>
            </a:r>
            <a:endParaRPr kumimoji="0" lang="en-US" altLang="en-US" sz="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Michalak, R 2015, ‘Microsoft Office 365; https://products.office.com/en-us/business/explore-office-365-for-business’,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Technical Services Quarterly</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vol. 32, no. 4, pp. 449–451.</a:t>
            </a:r>
            <a:endParaRPr kumimoji="0" lang="en-US" altLang="en-US" sz="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Mukala, SP 2025, ‘Microsoft Office 365: Transforming Enterprise IT Through Cloud-Based Productivity Solutions’,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European Modern Studies Journal</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vol. 9, Lomaka &amp; Romina Publisher, no. 4, pp. 200–208.</a:t>
            </a:r>
            <a:endParaRPr kumimoji="0" lang="en-US" altLang="en-US" sz="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SALIH, MM 2021, ‘A COMPARATIVE STUDY BETWEEN GOOGLE WORKSPACE AND MICROSOFT OFFICE 365 PRODUCTIVITY SERVICES IN IRAQI EDUCATIONAL INSTITUTIONS’,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International Journal of Humanities and Educational Research</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vol. 03, no. 05, pp. 123–135.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806617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{31469B65-7787-42F9-AFF3-0FF24E605516}TF37254b02-f5b5-44b0-803d-e6af9466a024d8712c6d-28d3f990fef7</Template>
  <TotalTime>90</TotalTime>
  <Words>1278</Words>
  <Application>Microsoft Office PowerPoint</Application>
  <PresentationFormat>Widescreen</PresentationFormat>
  <Paragraphs>100</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MS Shell Dlg 2</vt:lpstr>
      <vt:lpstr>Times New Roman</vt:lpstr>
      <vt:lpstr>Wingdings</vt:lpstr>
      <vt:lpstr>Wingdings 3</vt:lpstr>
      <vt:lpstr>Madison</vt:lpstr>
      <vt:lpstr>Programme: Certificate of Higher Education Skills for the Workplace (Health &amp;amp; Social  Care)  Module: Digital Skills and Research Methods Module code: LCHS4007</vt:lpstr>
      <vt:lpstr>Group member 1: Microsoft 365 productivity application </vt:lpstr>
      <vt:lpstr>Microsoft Excel at Greenfield </vt:lpstr>
      <vt:lpstr>How excel can improve working efficiency </vt:lpstr>
      <vt:lpstr>Benefits and limitations of excel </vt:lpstr>
      <vt:lpstr>Group member 2: Microsoft 365 communication tool </vt:lpstr>
      <vt:lpstr>Use of Microsoft Teams at Greenfield </vt:lpstr>
      <vt:lpstr>Advantages and challenges of teams </vt:lpstr>
      <vt:lpstr>Group member 3, digital safety action plan at Greenfield home care agency </vt:lpstr>
      <vt:lpstr>Digital safety action plan checklist </vt:lpstr>
      <vt:lpstr>Benefits of the digital safety action plan at Greenfield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Window User</cp:lastModifiedBy>
  <cp:revision>4</cp:revision>
  <dcterms:created xsi:type="dcterms:W3CDTF">2026-02-07T14:33:12Z</dcterms:created>
  <dcterms:modified xsi:type="dcterms:W3CDTF">2026-02-07T22:26:24Z</dcterms:modified>
</cp:coreProperties>
</file>