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55" r:id="rId3"/>
    <p:sldId id="456" r:id="rId4"/>
    <p:sldId id="461" r:id="rId5"/>
    <p:sldId id="442" r:id="rId6"/>
    <p:sldId id="458" r:id="rId7"/>
    <p:sldId id="457" r:id="rId8"/>
    <p:sldId id="460" r:id="rId9"/>
    <p:sldId id="452" r:id="rId10"/>
    <p:sldId id="459" r:id="rId11"/>
    <p:sldId id="454" r:id="rId12"/>
    <p:sldId id="45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576" autoAdjust="0"/>
  </p:normalViewPr>
  <p:slideViewPr>
    <p:cSldViewPr>
      <p:cViewPr varScale="1">
        <p:scale>
          <a:sx n="82" d="100"/>
          <a:sy n="82" d="100"/>
        </p:scale>
        <p:origin x="167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3996429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iologycorner.com/worksheets/feedback_loops.html"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igital.nhs.uk/" TargetMode="External"/><Relationship Id="rId3" Type="http://schemas.openxmlformats.org/officeDocument/2006/relationships/hyperlink" Target="https://www.nhs.uk/" TargetMode="External"/><Relationship Id="rId7" Type="http://schemas.openxmlformats.org/officeDocument/2006/relationships/hyperlink" Target="https://www.bhf.org.uk/" TargetMode="External"/><Relationship Id="rId2" Type="http://schemas.openxmlformats.org/officeDocument/2006/relationships/hyperlink" Target="https://www.nice.org.uk/" TargetMode="External"/><Relationship Id="rId1" Type="http://schemas.openxmlformats.org/officeDocument/2006/relationships/slideLayout" Target="../slideLayouts/slideLayout2.xml"/><Relationship Id="rId6" Type="http://schemas.openxmlformats.org/officeDocument/2006/relationships/hyperlink" Target="https://www.gov.uk/" TargetMode="External"/><Relationship Id="rId5" Type="http://schemas.openxmlformats.org/officeDocument/2006/relationships/hyperlink" Target="https://www.who.int/" TargetMode="External"/><Relationship Id="rId4" Type="http://schemas.openxmlformats.org/officeDocument/2006/relationships/hyperlink" Target="https://www.diabete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Case Study 1</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2426390</a:t>
            </a:r>
          </a:p>
          <a:p>
            <a:pPr algn="l" eaLnBrk="1" hangingPunct="1"/>
            <a:r>
              <a:rPr lang="en-GB" altLang="en-US" sz="2800" b="1" dirty="0">
                <a:solidFill>
                  <a:schemeClr val="bg1"/>
                </a:solidFill>
              </a:rPr>
              <a:t>Student name: Patricia Lopes Faria Falcao</a:t>
            </a:r>
          </a:p>
          <a:p>
            <a:pPr algn="l" eaLnBrk="1" hangingPunct="1"/>
            <a:r>
              <a:rPr lang="en-GB" altLang="en-US" sz="2800" b="1" dirty="0">
                <a:solidFill>
                  <a:schemeClr val="bg1"/>
                </a:solidFill>
              </a:rPr>
              <a:t>Lecturer Name: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2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marL="0" indent="0" algn="ctr">
              <a:buNone/>
            </a:pPr>
            <a:r>
              <a:rPr lang="en-GB" sz="2400" b="1" dirty="0"/>
              <a:t>Carlos Eduardo Santos</a:t>
            </a:r>
          </a:p>
          <a:p>
            <a:pPr marL="0" indent="0" algn="ctr">
              <a:buNone/>
            </a:pPr>
            <a:endParaRPr lang="en-GB" sz="2400" b="1" dirty="0"/>
          </a:p>
          <a:p>
            <a:pPr marL="0" indent="0">
              <a:buNone/>
            </a:pPr>
            <a:r>
              <a:rPr lang="en-GB" sz="2400" dirty="0"/>
              <a:t>. 48-year-old male living in Acton, London.</a:t>
            </a:r>
          </a:p>
          <a:p>
            <a:pPr marL="0" indent="0">
              <a:buNone/>
            </a:pPr>
            <a:r>
              <a:rPr lang="en-GB" sz="2400" dirty="0"/>
              <a:t>. Motorcycle delivery rider with long working hours.</a:t>
            </a:r>
          </a:p>
          <a:p>
            <a:pPr marL="0" indent="0">
              <a:buNone/>
            </a:pPr>
            <a:r>
              <a:rPr lang="en-GB" sz="2400" dirty="0"/>
              <a:t>.  He is overweight.</a:t>
            </a:r>
          </a:p>
          <a:p>
            <a:pPr marL="0" indent="0">
              <a:buNone/>
            </a:pPr>
            <a:r>
              <a:rPr lang="en-GB" sz="2400" dirty="0"/>
              <a:t>. Smoker with unhealthy lifestyle habits.</a:t>
            </a:r>
          </a:p>
          <a:p>
            <a:pPr marL="0" indent="0">
              <a:buNone/>
            </a:pPr>
            <a:r>
              <a:rPr lang="en-GB" sz="2400" dirty="0"/>
              <a:t>. Poor diet and low physical activity.</a:t>
            </a:r>
          </a:p>
          <a:p>
            <a:pPr marL="0" indent="0">
              <a:buNone/>
            </a:pPr>
            <a:r>
              <a:rPr lang="en-GB" sz="2400" dirty="0"/>
              <a:t>. Recently diagnosed with Type 2 Diabetes Mellitus.</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200" b="1" dirty="0"/>
              <a:t>Patient Profile and Health Information </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490" y="1556792"/>
            <a:ext cx="8229600" cy="3917032"/>
          </a:xfrm>
        </p:spPr>
        <p:txBody>
          <a:bodyPr/>
          <a:lstStyle/>
          <a:p>
            <a:pPr marL="0" indent="0" algn="just">
              <a:buNone/>
            </a:pPr>
            <a:r>
              <a:rPr lang="en-GB" sz="2400" dirty="0"/>
              <a:t>. Carlos Eduardo Santos is a 48-year-old man living in Acton, London. He works as a motorcycle delivery rider, which involves long working hours, physical fatigue, and an irregular daily routine. His weight is 96 kg, and his height is 1.80 m, giving him a BMI of 29.6, which places him in the overweight category and close to obesity. His blood. pressure is 138/88 mmHg which is above the ideal range. His HbA1c result is 64 mmol/mol, confirming poor blood glucose control and a diagnosis of Type 2 Diabetes Mellitus.</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9DF36-64BB-4E94-AB98-46F0CB5FEA58}"/>
              </a:ext>
            </a:extLst>
          </p:cNvPr>
          <p:cNvSpPr>
            <a:spLocks noGrp="1"/>
          </p:cNvSpPr>
          <p:nvPr>
            <p:ph type="title"/>
          </p:nvPr>
        </p:nvSpPr>
        <p:spPr/>
        <p:txBody>
          <a:bodyPr/>
          <a:lstStyle/>
          <a:p>
            <a:r>
              <a:rPr kumimoji="0" lang="en-GB" sz="3200" b="1" i="0" u="none" strike="noStrike" kern="1200" cap="none" spc="0" normalizeH="0" baseline="0" noProof="0" dirty="0">
                <a:ln>
                  <a:noFill/>
                </a:ln>
                <a:solidFill>
                  <a:prstClr val="black"/>
                </a:solidFill>
                <a:effectLst/>
                <a:uLnTx/>
                <a:uFillTx/>
                <a:latin typeface="Myriad Pro"/>
                <a:ea typeface="+mj-ea"/>
                <a:cs typeface="+mj-cs"/>
              </a:rPr>
              <a:t>Patient Profile and Health Information </a:t>
            </a:r>
            <a:endParaRPr lang="en-GB" dirty="0"/>
          </a:p>
        </p:txBody>
      </p:sp>
      <p:sp>
        <p:nvSpPr>
          <p:cNvPr id="3" name="Content Placeholder 2">
            <a:extLst>
              <a:ext uri="{FF2B5EF4-FFF2-40B4-BE49-F238E27FC236}">
                <a16:creationId xmlns:a16="http://schemas.microsoft.com/office/drawing/2014/main" id="{B99D78DD-6655-8BD9-0D47-B3114B3EC9AC}"/>
              </a:ext>
            </a:extLst>
          </p:cNvPr>
          <p:cNvSpPr>
            <a:spLocks noGrp="1"/>
          </p:cNvSpPr>
          <p:nvPr>
            <p:ph idx="1"/>
          </p:nvPr>
        </p:nvSpPr>
        <p:spPr/>
        <p:txBody>
          <a:bodyPr/>
          <a:lstStyle/>
          <a:p>
            <a:pPr marL="0" marR="0" lvl="0" indent="0" algn="just"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0" i="0" u="none" strike="noStrike" kern="1200" cap="none" spc="0" normalizeH="0" baseline="0" noProof="0" dirty="0">
                <a:ln>
                  <a:noFill/>
                </a:ln>
                <a:solidFill>
                  <a:prstClr val="black"/>
                </a:solidFill>
                <a:effectLst/>
                <a:uLnTx/>
                <a:uFillTx/>
                <a:latin typeface="Myriad Pro"/>
                <a:ea typeface="+mn-ea"/>
                <a:cs typeface="+mn-cs"/>
              </a:rPr>
              <a:t>Carlos has smoked approximately 20 cigarettes per day for many years. He follows an unhealthy diet, often eating fast food and processed meals because of his busy schedule. He does not take regular exercise outside work. In addition, he has a family history of diabetes, which increases his risk further.</a:t>
            </a:r>
          </a:p>
          <a:p>
            <a:pPr marL="0" indent="0">
              <a:buNone/>
            </a:pPr>
            <a:endParaRPr lang="en-GB" dirty="0"/>
          </a:p>
        </p:txBody>
      </p:sp>
      <p:sp>
        <p:nvSpPr>
          <p:cNvPr id="4" name="Date Placeholder 3">
            <a:extLst>
              <a:ext uri="{FF2B5EF4-FFF2-40B4-BE49-F238E27FC236}">
                <a16:creationId xmlns:a16="http://schemas.microsoft.com/office/drawing/2014/main" id="{FAE0EBCA-C3C0-3AE6-66CC-53A7B3AA6342}"/>
              </a:ext>
            </a:extLst>
          </p:cNvPr>
          <p:cNvSpPr>
            <a:spLocks noGrp="1"/>
          </p:cNvSpPr>
          <p:nvPr>
            <p:ph type="dt" sz="half" idx="10"/>
          </p:nvPr>
        </p:nvSpPr>
        <p:spPr/>
        <p:txBody>
          <a:bodyPr/>
          <a:lstStyle/>
          <a:p>
            <a:pPr>
              <a:defRPr/>
            </a:pPr>
            <a:fld id="{2303D31F-598B-47EE-BA37-93F097A3D676}" type="datetime1">
              <a:rPr lang="en-GB" altLang="en-US" smtClean="0"/>
              <a:pPr>
                <a:defRPr/>
              </a:pPr>
              <a:t>19/04/2026</a:t>
            </a:fld>
            <a:endParaRPr lang="en-GB" altLang="en-US"/>
          </a:p>
        </p:txBody>
      </p:sp>
      <p:sp>
        <p:nvSpPr>
          <p:cNvPr id="5" name="Slide Number Placeholder 4">
            <a:extLst>
              <a:ext uri="{FF2B5EF4-FFF2-40B4-BE49-F238E27FC236}">
                <a16:creationId xmlns:a16="http://schemas.microsoft.com/office/drawing/2014/main" id="{BEE75EF5-9065-4A57-B00C-D6134E000350}"/>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58521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sz="3200" b="1" dirty="0"/>
              <a:t>Anatomy and Physiology of Type 2 Diabetes </a:t>
            </a:r>
          </a:p>
        </p:txBody>
      </p:sp>
      <p:pic>
        <p:nvPicPr>
          <p:cNvPr id="16" name="Content Placeholder 15">
            <a:extLst>
              <a:ext uri="{FF2B5EF4-FFF2-40B4-BE49-F238E27FC236}">
                <a16:creationId xmlns:a16="http://schemas.microsoft.com/office/drawing/2014/main" id="{65F1D735-2331-D2C7-3272-4DFD8477E5F6}"/>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2201404"/>
            <a:ext cx="4038600" cy="2786634"/>
          </a:xfrm>
          <a:noFill/>
        </p:spPr>
      </p:pic>
      <p:sp>
        <p:nvSpPr>
          <p:cNvPr id="35" name="Content Placeholder 5">
            <a:extLst>
              <a:ext uri="{FF2B5EF4-FFF2-40B4-BE49-F238E27FC236}">
                <a16:creationId xmlns:a16="http://schemas.microsoft.com/office/drawing/2014/main" id="{E7188CBA-E1C6-B792-2389-ECEC6BE161B7}"/>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US" sz="2200" dirty="0"/>
              <a:t>Type 2 Diabetes Mellitus affects the endocrine system, particularly the pancreas. The pancreas produces two important hormones: </a:t>
            </a:r>
            <a:r>
              <a:rPr lang="en-US" sz="2200" b="1" dirty="0"/>
              <a:t>insulin </a:t>
            </a:r>
            <a:r>
              <a:rPr lang="en-US" sz="2200" dirty="0"/>
              <a:t>and </a:t>
            </a:r>
            <a:r>
              <a:rPr lang="en-US" sz="2200" b="1" dirty="0"/>
              <a:t>glucagon</a:t>
            </a:r>
            <a:r>
              <a:rPr lang="en-US" sz="2200" dirty="0"/>
              <a:t>, which work together to control blood sugar levels.</a:t>
            </a:r>
            <a:endParaRPr lang="en-US" sz="2200" b="1" dirty="0"/>
          </a:p>
          <a:p>
            <a:pPr marL="0" indent="0">
              <a:lnSpc>
                <a:spcPct val="90000"/>
              </a:lnSpc>
              <a:buNone/>
            </a:pPr>
            <a:r>
              <a:rPr lang="en-US" sz="2200" dirty="0"/>
              <a:t>Insulin is released when blood sugar is high, allowing glucose to enter the body’s cells for energy. (NHS, 2024)</a:t>
            </a:r>
          </a:p>
        </p:txBody>
      </p:sp>
      <p:sp>
        <p:nvSpPr>
          <p:cNvPr id="24" name="Date Placeholder 4">
            <a:extLst>
              <a:ext uri="{FF2B5EF4-FFF2-40B4-BE49-F238E27FC236}">
                <a16:creationId xmlns:a16="http://schemas.microsoft.com/office/drawing/2014/main" id="{6F610569-CA94-ADDA-AE3E-BEEB6F0B44D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09/04/2026</a:t>
            </a:fld>
            <a:endParaRPr lang="en-GB" altLang="en-US" sz="900"/>
          </a:p>
        </p:txBody>
      </p:sp>
      <p:sp>
        <p:nvSpPr>
          <p:cNvPr id="26" name="Slide Number Placeholder 5">
            <a:extLst>
              <a:ext uri="{FF2B5EF4-FFF2-40B4-BE49-F238E27FC236}">
                <a16:creationId xmlns:a16="http://schemas.microsoft.com/office/drawing/2014/main" id="{119A92FE-97F6-2C55-71ED-89E703ABC75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5</a:t>
            </a:fld>
            <a:endParaRPr lang="en-GB" altLang="en-US"/>
          </a:p>
        </p:txBody>
      </p:sp>
      <p:sp>
        <p:nvSpPr>
          <p:cNvPr id="17" name="TextBox 16">
            <a:extLst>
              <a:ext uri="{FF2B5EF4-FFF2-40B4-BE49-F238E27FC236}">
                <a16:creationId xmlns:a16="http://schemas.microsoft.com/office/drawing/2014/main" id="{58CF07EC-F6B3-1EAA-9192-CA210981E709}"/>
              </a:ext>
            </a:extLst>
          </p:cNvPr>
          <p:cNvSpPr txBox="1"/>
          <p:nvPr/>
        </p:nvSpPr>
        <p:spPr>
          <a:xfrm>
            <a:off x="1964338" y="4787983"/>
            <a:ext cx="253146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mn-lt"/>
                <a:cs typeface="+mn-cs"/>
                <a:hlinkClick r:id="rId3" tooltip="https://www.biologycorner.com/worksheets/feedback_loops.html">
                  <a:extLst>
                    <a:ext uri="{A12FA001-AC4F-418D-AE19-62706E023703}">
                      <ahyp:hlinkClr xmlns:ahyp="http://schemas.microsoft.com/office/drawing/2018/hyperlinkcolor" val="tx"/>
                    </a:ext>
                  </a:extLst>
                </a:hlinkClick>
              </a:rPr>
              <a:t>This Photo</a:t>
            </a:r>
            <a:r>
              <a:rPr lang="en-GB" sz="700" dirty="0">
                <a:solidFill>
                  <a:srgbClr val="FFFFFF"/>
                </a:solidFill>
                <a:latin typeface="+mn-lt"/>
                <a:cs typeface="+mn-cs"/>
              </a:rPr>
              <a:t> by Unknown Author is licensed under </a:t>
            </a:r>
            <a:r>
              <a:rPr lang="en-GB" sz="700" dirty="0">
                <a:solidFill>
                  <a:srgbClr val="FFFFFF"/>
                </a:solidFill>
                <a:latin typeface="+mn-lt"/>
                <a:cs typeface="+mn-cs"/>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latin typeface="+mn-lt"/>
              <a:cs typeface="+mn-cs"/>
            </a:endParaRPr>
          </a:p>
        </p:txBody>
      </p:sp>
    </p:spTree>
    <p:extLst>
      <p:ext uri="{BB962C8B-B14F-4D97-AF65-F5344CB8AC3E}">
        <p14:creationId xmlns:p14="http://schemas.microsoft.com/office/powerpoint/2010/main" val="71173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648072"/>
          </a:xfrm>
        </p:spPr>
        <p:txBody>
          <a:bodyPr/>
          <a:lstStyle/>
          <a:p>
            <a:r>
              <a:rPr lang="en-GB" sz="3200" b="1" dirty="0"/>
              <a:t>Lifestyle Changes </a:t>
            </a:r>
          </a:p>
        </p:txBody>
      </p:sp>
      <p:pic>
        <p:nvPicPr>
          <p:cNvPr id="7" name="Content Placeholder 6" descr="No smoking with solid fill">
            <a:extLst>
              <a:ext uri="{FF2B5EF4-FFF2-40B4-BE49-F238E27FC236}">
                <a16:creationId xmlns:a16="http://schemas.microsoft.com/office/drawing/2014/main" id="{15B3AF36-B88C-E603-1049-05D4133C4122}"/>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169167" y="2307244"/>
            <a:ext cx="576065" cy="504056"/>
          </a:xfrm>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20" name="Graphic 19" descr="Scales of justice outline">
            <a:extLst>
              <a:ext uri="{FF2B5EF4-FFF2-40B4-BE49-F238E27FC236}">
                <a16:creationId xmlns:a16="http://schemas.microsoft.com/office/drawing/2014/main" id="{6A23CABA-E693-4F27-6DB9-4B655A2554F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0825" y="4407988"/>
            <a:ext cx="576065" cy="504056"/>
          </a:xfrm>
          <a:prstGeom prst="rect">
            <a:avLst/>
          </a:prstGeom>
        </p:spPr>
      </p:pic>
      <p:pic>
        <p:nvPicPr>
          <p:cNvPr id="22" name="Graphic 21" descr="Apple with solid fill">
            <a:extLst>
              <a:ext uri="{FF2B5EF4-FFF2-40B4-BE49-F238E27FC236}">
                <a16:creationId xmlns:a16="http://schemas.microsoft.com/office/drawing/2014/main" id="{76B17F07-0F55-A17D-D6A5-263925F45DA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50825" y="3400202"/>
            <a:ext cx="576065" cy="504056"/>
          </a:xfrm>
          <a:prstGeom prst="rect">
            <a:avLst/>
          </a:prstGeom>
        </p:spPr>
      </p:pic>
      <p:sp>
        <p:nvSpPr>
          <p:cNvPr id="27" name="TextBox 26">
            <a:extLst>
              <a:ext uri="{FF2B5EF4-FFF2-40B4-BE49-F238E27FC236}">
                <a16:creationId xmlns:a16="http://schemas.microsoft.com/office/drawing/2014/main" id="{8B80DB3E-B248-465C-BBBD-1B79FE740D43}"/>
              </a:ext>
            </a:extLst>
          </p:cNvPr>
          <p:cNvSpPr txBox="1"/>
          <p:nvPr/>
        </p:nvSpPr>
        <p:spPr>
          <a:xfrm>
            <a:off x="939976" y="1312446"/>
            <a:ext cx="7705550" cy="400110"/>
          </a:xfrm>
          <a:prstGeom prst="rect">
            <a:avLst/>
          </a:prstGeom>
          <a:noFill/>
        </p:spPr>
        <p:txBody>
          <a:bodyPr wrap="square" rtlCol="0">
            <a:spAutoFit/>
          </a:bodyPr>
          <a:lstStyle/>
          <a:p>
            <a:r>
              <a:rPr lang="en-GB" sz="2000" dirty="0"/>
              <a:t>The first part of Carlo’s care plan focuses on lifestyle changes</a:t>
            </a:r>
            <a:r>
              <a:rPr lang="en-GB" dirty="0"/>
              <a:t>.</a:t>
            </a:r>
          </a:p>
        </p:txBody>
      </p:sp>
      <p:sp>
        <p:nvSpPr>
          <p:cNvPr id="29" name="TextBox 28">
            <a:extLst>
              <a:ext uri="{FF2B5EF4-FFF2-40B4-BE49-F238E27FC236}">
                <a16:creationId xmlns:a16="http://schemas.microsoft.com/office/drawing/2014/main" id="{632C4D48-8062-603A-D764-63CCEBDEBA2C}"/>
              </a:ext>
            </a:extLst>
          </p:cNvPr>
          <p:cNvSpPr txBox="1"/>
          <p:nvPr/>
        </p:nvSpPr>
        <p:spPr>
          <a:xfrm>
            <a:off x="826890" y="2129839"/>
            <a:ext cx="7705550" cy="3754874"/>
          </a:xfrm>
          <a:prstGeom prst="rect">
            <a:avLst/>
          </a:prstGeom>
          <a:noFill/>
        </p:spPr>
        <p:txBody>
          <a:bodyPr wrap="square" rtlCol="0">
            <a:spAutoFit/>
          </a:bodyPr>
          <a:lstStyle/>
          <a:p>
            <a:pPr algn="just"/>
            <a:r>
              <a:rPr lang="en-GB" sz="2000" dirty="0"/>
              <a:t>He should gradually stop smoking with support from NHS Stop Smoking Services. Setting a quit date and using nicotine replacement therapy may help.</a:t>
            </a:r>
          </a:p>
          <a:p>
            <a:pPr algn="just"/>
            <a:endParaRPr lang="en-GB" sz="2000" dirty="0"/>
          </a:p>
          <a:p>
            <a:pPr algn="just"/>
            <a:r>
              <a:rPr lang="en-GB" sz="2000" dirty="0"/>
              <a:t>His diet should improve by reducing fast food, sugary drinks and processed meals. He should eat regular balanced meals with vegetables, fibre and learn protein.</a:t>
            </a:r>
          </a:p>
          <a:p>
            <a:pPr algn="just"/>
            <a:endParaRPr lang="en-GB" sz="2000" dirty="0"/>
          </a:p>
          <a:p>
            <a:pPr algn="just"/>
            <a:r>
              <a:rPr lang="en-GB" sz="2000" dirty="0"/>
              <a:t>Reducing portion sizes and losing five to ten percent of body weight can significantly improve blood glucose control. </a:t>
            </a:r>
          </a:p>
          <a:p>
            <a:pPr algn="just"/>
            <a:endParaRPr lang="en-GB" sz="2000" dirty="0"/>
          </a:p>
          <a:p>
            <a:r>
              <a:rPr lang="en-GB" dirty="0"/>
              <a:t>(NICE, 2022)</a:t>
            </a:r>
          </a:p>
        </p:txBody>
      </p:sp>
    </p:spTree>
    <p:extLst>
      <p:ext uri="{BB962C8B-B14F-4D97-AF65-F5344CB8AC3E}">
        <p14:creationId xmlns:p14="http://schemas.microsoft.com/office/powerpoint/2010/main" val="2070946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88395"/>
            <a:ext cx="8229600" cy="549320"/>
          </a:xfrm>
        </p:spPr>
        <p:txBody>
          <a:bodyPr/>
          <a:lstStyle/>
          <a:p>
            <a:r>
              <a:rPr lang="en-GB" sz="3200" b="1" dirty="0"/>
              <a:t>Daily Routine and Self-Management</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1030606" y="1196752"/>
            <a:ext cx="7656193" cy="4320481"/>
          </a:xfrm>
        </p:spPr>
        <p:txBody>
          <a:bodyPr/>
          <a:lstStyle/>
          <a:p>
            <a:pPr marL="0" indent="0">
              <a:buNone/>
            </a:pPr>
            <a:r>
              <a:rPr lang="en-GB" dirty="0">
                <a:solidFill>
                  <a:srgbClr val="0070C0"/>
                </a:solidFill>
              </a:rPr>
              <a:t> </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Graphic 6" descr="Alarm clock with solid fill">
            <a:extLst>
              <a:ext uri="{FF2B5EF4-FFF2-40B4-BE49-F238E27FC236}">
                <a16:creationId xmlns:a16="http://schemas.microsoft.com/office/drawing/2014/main" id="{579A574D-B216-732A-B566-3DD2469EF6C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30505" y="1095786"/>
            <a:ext cx="658417" cy="648073"/>
          </a:xfrm>
          <a:prstGeom prst="rect">
            <a:avLst/>
          </a:prstGeom>
        </p:spPr>
      </p:pic>
      <p:pic>
        <p:nvPicPr>
          <p:cNvPr id="9" name="Graphic 8" descr="Stethoscope with solid fill">
            <a:extLst>
              <a:ext uri="{FF2B5EF4-FFF2-40B4-BE49-F238E27FC236}">
                <a16:creationId xmlns:a16="http://schemas.microsoft.com/office/drawing/2014/main" id="{A6853DD4-9223-F1A0-F511-A6B1970628E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478" y="2568802"/>
            <a:ext cx="517449" cy="576065"/>
          </a:xfrm>
          <a:prstGeom prst="rect">
            <a:avLst/>
          </a:prstGeom>
        </p:spPr>
      </p:pic>
      <p:pic>
        <p:nvPicPr>
          <p:cNvPr id="11" name="Graphic 10" descr="Walk with solid fill">
            <a:extLst>
              <a:ext uri="{FF2B5EF4-FFF2-40B4-BE49-F238E27FC236}">
                <a16:creationId xmlns:a16="http://schemas.microsoft.com/office/drawing/2014/main" id="{0BBD8E24-52C7-E499-F6FA-7F59031FF7C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6120" y="3765551"/>
            <a:ext cx="551659" cy="576065"/>
          </a:xfrm>
          <a:prstGeom prst="rect">
            <a:avLst/>
          </a:prstGeom>
        </p:spPr>
      </p:pic>
      <p:pic>
        <p:nvPicPr>
          <p:cNvPr id="13" name="Graphic 12" descr="Sleep with solid fill">
            <a:extLst>
              <a:ext uri="{FF2B5EF4-FFF2-40B4-BE49-F238E27FC236}">
                <a16:creationId xmlns:a16="http://schemas.microsoft.com/office/drawing/2014/main" id="{2F274B90-5173-AA67-633B-8E4468D54E3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78946" y="4993718"/>
            <a:ext cx="551660" cy="549319"/>
          </a:xfrm>
          <a:prstGeom prst="rect">
            <a:avLst/>
          </a:prstGeom>
        </p:spPr>
      </p:pic>
      <p:sp>
        <p:nvSpPr>
          <p:cNvPr id="15" name="TextBox 14">
            <a:extLst>
              <a:ext uri="{FF2B5EF4-FFF2-40B4-BE49-F238E27FC236}">
                <a16:creationId xmlns:a16="http://schemas.microsoft.com/office/drawing/2014/main" id="{56E78C4B-5D0A-2F91-39F9-48A53881DC6D}"/>
              </a:ext>
            </a:extLst>
          </p:cNvPr>
          <p:cNvSpPr txBox="1"/>
          <p:nvPr/>
        </p:nvSpPr>
        <p:spPr>
          <a:xfrm>
            <a:off x="1068639" y="823957"/>
            <a:ext cx="7022033" cy="5016758"/>
          </a:xfrm>
          <a:prstGeom prst="rect">
            <a:avLst/>
          </a:prstGeom>
          <a:noFill/>
        </p:spPr>
        <p:txBody>
          <a:bodyPr wrap="square" rtlCol="0">
            <a:spAutoFit/>
          </a:bodyPr>
          <a:lstStyle/>
          <a:p>
            <a:pPr algn="just"/>
            <a:r>
              <a:rPr lang="en-GB" sz="2000" dirty="0"/>
              <a:t>Carlos should establish a regular daily routine to improve diabetes control. Eating meals at similar times each day and avoiding skipped meals can help maintain stable blood glucose levels.</a:t>
            </a:r>
          </a:p>
          <a:p>
            <a:pPr algn="just"/>
            <a:endParaRPr lang="en-GB" sz="2000" dirty="0"/>
          </a:p>
          <a:p>
            <a:pPr algn="just"/>
            <a:r>
              <a:rPr lang="en-GB" sz="2000" dirty="0"/>
              <a:t>He should take any prescribed medication correctly and attend regular appointments with his GP or diabetes nurse for monitoring and advice.</a:t>
            </a:r>
          </a:p>
          <a:p>
            <a:pPr algn="just"/>
            <a:endParaRPr lang="en-GB" sz="2000" dirty="0"/>
          </a:p>
          <a:p>
            <a:pPr algn="just"/>
            <a:r>
              <a:rPr lang="en-GB" sz="2000" dirty="0"/>
              <a:t>Because he has a physically demanding job, adding short walks after meals and staying active ca further improve blood sugar control and support weight management.</a:t>
            </a:r>
          </a:p>
          <a:p>
            <a:pPr algn="just"/>
            <a:r>
              <a:rPr lang="en-GB" sz="2000" dirty="0"/>
              <a:t> </a:t>
            </a:r>
          </a:p>
          <a:p>
            <a:pPr algn="just"/>
            <a:r>
              <a:rPr lang="en-GB" sz="2000" dirty="0"/>
              <a:t>Regular sleep patterns and reducing stress are also important, as poor sleep and stress may negatively affect glucose levels.</a:t>
            </a:r>
          </a:p>
        </p:txBody>
      </p:sp>
    </p:spTree>
    <p:extLst>
      <p:ext uri="{BB962C8B-B14F-4D97-AF65-F5344CB8AC3E}">
        <p14:creationId xmlns:p14="http://schemas.microsoft.com/office/powerpoint/2010/main" val="425489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36525"/>
            <a:ext cx="8229600" cy="599159"/>
          </a:xfrm>
        </p:spPr>
        <p:txBody>
          <a:bodyPr/>
          <a:lstStyle/>
          <a:p>
            <a:r>
              <a:rPr lang="en-GB" sz="2800" b="1" dirty="0"/>
              <a:t>Communication and Ethical Considerations</a:t>
            </a:r>
          </a:p>
        </p:txBody>
      </p:sp>
      <p:pic>
        <p:nvPicPr>
          <p:cNvPr id="9" name="Content Placeholder 8" descr="Handshake with solid fill">
            <a:extLst>
              <a:ext uri="{FF2B5EF4-FFF2-40B4-BE49-F238E27FC236}">
                <a16:creationId xmlns:a16="http://schemas.microsoft.com/office/drawing/2014/main" id="{A0E2B330-91DE-24BE-21A2-EDB9C14FA4B8}"/>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418065" y="2449068"/>
            <a:ext cx="559178" cy="599159"/>
          </a:xfrm>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Graphic 6" descr="Marketing with solid fill">
            <a:extLst>
              <a:ext uri="{FF2B5EF4-FFF2-40B4-BE49-F238E27FC236}">
                <a16:creationId xmlns:a16="http://schemas.microsoft.com/office/drawing/2014/main" id="{198F806D-8D04-3A76-9959-355ECB74BAA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7653" y="1408675"/>
            <a:ext cx="538132" cy="500595"/>
          </a:xfrm>
          <a:prstGeom prst="rect">
            <a:avLst/>
          </a:prstGeom>
        </p:spPr>
      </p:pic>
      <p:pic>
        <p:nvPicPr>
          <p:cNvPr id="11" name="Graphic 10" descr="Lock with solid fill">
            <a:extLst>
              <a:ext uri="{FF2B5EF4-FFF2-40B4-BE49-F238E27FC236}">
                <a16:creationId xmlns:a16="http://schemas.microsoft.com/office/drawing/2014/main" id="{E5D0A57B-E6ED-2D18-5166-DABE9BACEFE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39111" y="3495002"/>
            <a:ext cx="538132" cy="500595"/>
          </a:xfrm>
          <a:prstGeom prst="rect">
            <a:avLst/>
          </a:prstGeom>
        </p:spPr>
      </p:pic>
      <p:pic>
        <p:nvPicPr>
          <p:cNvPr id="13" name="Graphic 12" descr="Heart with solid fill">
            <a:extLst>
              <a:ext uri="{FF2B5EF4-FFF2-40B4-BE49-F238E27FC236}">
                <a16:creationId xmlns:a16="http://schemas.microsoft.com/office/drawing/2014/main" id="{161FA5AC-C0BE-61AD-0E35-71E1C86CA48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67653" y="4367615"/>
            <a:ext cx="595349" cy="500595"/>
          </a:xfrm>
          <a:prstGeom prst="rect">
            <a:avLst/>
          </a:prstGeom>
        </p:spPr>
      </p:pic>
      <p:sp>
        <p:nvSpPr>
          <p:cNvPr id="15" name="TextBox 14">
            <a:extLst>
              <a:ext uri="{FF2B5EF4-FFF2-40B4-BE49-F238E27FC236}">
                <a16:creationId xmlns:a16="http://schemas.microsoft.com/office/drawing/2014/main" id="{40C73041-711B-77AC-96BE-D4FEE216AEF2}"/>
              </a:ext>
            </a:extLst>
          </p:cNvPr>
          <p:cNvSpPr txBox="1"/>
          <p:nvPr/>
        </p:nvSpPr>
        <p:spPr>
          <a:xfrm>
            <a:off x="1241031" y="1201568"/>
            <a:ext cx="7147394" cy="4247317"/>
          </a:xfrm>
          <a:prstGeom prst="rect">
            <a:avLst/>
          </a:prstGeom>
          <a:noFill/>
        </p:spPr>
        <p:txBody>
          <a:bodyPr wrap="square" rtlCol="0">
            <a:spAutoFit/>
          </a:bodyPr>
          <a:lstStyle/>
          <a:p>
            <a:pPr algn="just"/>
            <a:r>
              <a:rPr lang="en-GB" dirty="0"/>
              <a:t>Healthcare professionals should communicate clearly with Carlos using simple language about diabetes, treatment and lifestyle advice. Information should be explained in a way he can understand.</a:t>
            </a:r>
          </a:p>
          <a:p>
            <a:pPr algn="just"/>
            <a:endParaRPr lang="en-GB" dirty="0"/>
          </a:p>
          <a:p>
            <a:pPr algn="just"/>
            <a:r>
              <a:rPr lang="en-GB" dirty="0"/>
              <a:t>Carlos should be involved in decisions about his care. Encouraging shared decision-making can improve motivation and treatment adherence.</a:t>
            </a:r>
          </a:p>
          <a:p>
            <a:pPr algn="just"/>
            <a:endParaRPr lang="en-GB" dirty="0"/>
          </a:p>
          <a:p>
            <a:pPr algn="just"/>
            <a:r>
              <a:rPr lang="en-GB" dirty="0"/>
              <a:t>His personal information must remain confidential and only shared with relevant healthcare professionals involved in his care.</a:t>
            </a:r>
          </a:p>
          <a:p>
            <a:pPr algn="just"/>
            <a:endParaRPr lang="en-GB" dirty="0"/>
          </a:p>
          <a:p>
            <a:pPr algn="just"/>
            <a:r>
              <a:rPr lang="en-GB" dirty="0"/>
              <a:t>Carlos should be treated with dignity, respect and without judgement regarding his smoking, weight or lifestyle habits.</a:t>
            </a:r>
          </a:p>
          <a:p>
            <a:pPr algn="just"/>
            <a:endParaRPr lang="en-GB" dirty="0"/>
          </a:p>
          <a:p>
            <a:pPr algn="just"/>
            <a:r>
              <a:rPr lang="en-GB" dirty="0"/>
              <a:t>(NMC Code, 2018)</a:t>
            </a:r>
          </a:p>
        </p:txBody>
      </p:sp>
    </p:spTree>
    <p:extLst>
      <p:ext uri="{BB962C8B-B14F-4D97-AF65-F5344CB8AC3E}">
        <p14:creationId xmlns:p14="http://schemas.microsoft.com/office/powerpoint/2010/main" val="341830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200" b="1" dirty="0">
                <a:cs typeface="Arial" panose="020B0604020202020204" pitchFamily="34" charset="0"/>
              </a:rPr>
              <a:t>Health Risk</a:t>
            </a:r>
            <a:r>
              <a:rPr lang="en-GB" sz="3600" b="1" dirty="0">
                <a:cs typeface="Arial" panose="020B0604020202020204" pitchFamily="34" charset="0"/>
              </a:rPr>
              <a:t>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lgn="just">
              <a:buNone/>
            </a:pPr>
            <a:endParaRPr lang="en-GB" sz="2000" dirty="0"/>
          </a:p>
          <a:p>
            <a:pPr marL="0" indent="0" algn="just">
              <a:buNone/>
            </a:pPr>
            <a:r>
              <a:rPr lang="en-GB" sz="2000" dirty="0"/>
              <a:t>Carlos has several risk factors that may worsen his health. Smoking 20 cigarettes per day increase, stroke and poor circulation. Being overweight increases insulin resistance and makes diabetes harder to control. His unhealthy diet, including fast food and sugary drinks, may raise blood glucose levels and cholesterol. Low physical activity can lead to weight gain and poor cardiovascular health. Long working hours and stress may also reduce sleep quality and make healthy lifestyle choices more difficult. If these factors continue, Carlos may develop complications such as hypertension, kidney disease, nerve damage and vision problems. (WHO, 2023)</a:t>
            </a:r>
          </a:p>
        </p:txBody>
      </p:sp>
    </p:spTree>
    <p:extLst>
      <p:ext uri="{BB962C8B-B14F-4D97-AF65-F5344CB8AC3E}">
        <p14:creationId xmlns:p14="http://schemas.microsoft.com/office/powerpoint/2010/main" val="1688727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200" b="1" dirty="0"/>
              <a:t>Evidence-Based 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556792"/>
            <a:ext cx="8229600" cy="3960441"/>
          </a:xfrm>
        </p:spPr>
        <p:txBody>
          <a:bodyPr/>
          <a:lstStyle/>
          <a:p>
            <a:pPr marL="0" indent="0" algn="just">
              <a:buNone/>
            </a:pPr>
            <a:endParaRPr lang="en-GB" sz="2000" dirty="0"/>
          </a:p>
          <a:p>
            <a:pPr marL="0" indent="0" algn="just">
              <a:buNone/>
            </a:pPr>
            <a:r>
              <a:rPr lang="en-GB" sz="2000" dirty="0"/>
              <a:t>Carlos should attend regular GP and diabetes nurse appointments to monitor HbA1c, blood pressure and weight. He should receive support to stop smoking through NHS Stop Smoking Services. A referral to a dietitian would help improve meal choices and portion control. He should aim for at least 150 minutes of moderate physical activity each week, such as brisk walking or cycling. Regular foot checks, eye screening and blood tests are important to prevent complications. Education about diabetes self-management can help Carlos understand his condition and improve long-term outcomes. (NICE</a:t>
            </a:r>
            <a:r>
              <a:rPr lang="en-GB" sz="2000"/>
              <a:t>, 2022)</a:t>
            </a:r>
            <a:endParaRPr lang="en-GB" sz="2000" dirty="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endParaRPr lang="en-GB" sz="2000" dirty="0"/>
          </a:p>
          <a:p>
            <a:pPr marL="0" indent="0">
              <a:buNone/>
            </a:pPr>
            <a:r>
              <a:rPr lang="en-GB" sz="2000" dirty="0"/>
              <a:t>Carlos’s Type 2 Diabetes is strongly linked to modifiable lifestyle factors such as smoking, poor diet, low physical activity and excess weight. Without changes, he is at increased risk of serious complications including cardiovascular disease, kidney damage and neuropathy.</a:t>
            </a:r>
          </a:p>
          <a:p>
            <a:pPr marL="0" indent="0">
              <a:buNone/>
            </a:pPr>
            <a:r>
              <a:rPr lang="en-GB" sz="2000" dirty="0"/>
              <a:t>However, with appropriate support, regular monitoring and positive lifestyle changes, his blood glucose control and overall health can significantly improve. A person-centred care plan is essential to </a:t>
            </a:r>
            <a:r>
              <a:rPr lang="en-GB" sz="2000" dirty="0" err="1"/>
              <a:t>achive</a:t>
            </a:r>
            <a:r>
              <a:rPr lang="en-GB" sz="2000" dirty="0"/>
              <a:t> long-term health outcomes.</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147248" cy="700187"/>
          </a:xfrm>
        </p:spPr>
        <p:txBody>
          <a:bodyPr/>
          <a:lstStyle/>
          <a:p>
            <a:r>
              <a:rPr lang="en-GB" sz="32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836712"/>
            <a:ext cx="8229600" cy="4680521"/>
          </a:xfrm>
        </p:spPr>
        <p:txBody>
          <a:bodyPr/>
          <a:lstStyle/>
          <a:p>
            <a:pPr marL="0" indent="0">
              <a:buNone/>
            </a:pPr>
            <a:r>
              <a:rPr lang="en-GB" sz="2000" dirty="0"/>
              <a:t>. National Institute for Health and Care Excellence (NICE) (2022) Type 2 diabetes in adults: management. London: NICE. Available at: </a:t>
            </a:r>
            <a:r>
              <a:rPr lang="en-GB" sz="2000" dirty="0">
                <a:hlinkClick r:id="rId2"/>
              </a:rPr>
              <a:t>https://www.nice.org.uk</a:t>
            </a:r>
            <a:r>
              <a:rPr lang="en-GB" sz="2000" dirty="0"/>
              <a:t> </a:t>
            </a:r>
          </a:p>
          <a:p>
            <a:pPr marL="0" indent="0">
              <a:buNone/>
            </a:pPr>
            <a:r>
              <a:rPr lang="en-GB" sz="2000" dirty="0"/>
              <a:t>. NHS (2024) Type 2 diabetes. Available at: </a:t>
            </a:r>
            <a:r>
              <a:rPr lang="en-GB" sz="2000" dirty="0">
                <a:hlinkClick r:id="rId3"/>
              </a:rPr>
              <a:t>https://www.nhs.uk</a:t>
            </a:r>
            <a:r>
              <a:rPr lang="en-GB" sz="2000" dirty="0"/>
              <a:t> </a:t>
            </a:r>
          </a:p>
          <a:p>
            <a:pPr marL="0" indent="0">
              <a:buNone/>
            </a:pPr>
            <a:r>
              <a:rPr lang="en-GB" sz="2000" dirty="0"/>
              <a:t>. Diabetes UK (2024) Type 2 diabetes symptoms and treatment. Available at: </a:t>
            </a:r>
            <a:r>
              <a:rPr lang="en-GB" sz="2000" dirty="0">
                <a:hlinkClick r:id="rId4"/>
              </a:rPr>
              <a:t>https://www.diabetes.org.uk</a:t>
            </a:r>
            <a:r>
              <a:rPr lang="en-GB" sz="2000" dirty="0"/>
              <a:t> </a:t>
            </a:r>
          </a:p>
          <a:p>
            <a:pPr marL="0" indent="0">
              <a:buNone/>
            </a:pPr>
            <a:r>
              <a:rPr lang="en-GB" sz="2000" dirty="0"/>
              <a:t>. World Health Organization (WHO) (2023) Diabetes fact sheet. Geneva: WHO. Available at: </a:t>
            </a:r>
            <a:r>
              <a:rPr lang="en-GB" sz="2000" dirty="0">
                <a:hlinkClick r:id="rId5"/>
              </a:rPr>
              <a:t>https://www.who.int</a:t>
            </a:r>
            <a:endParaRPr lang="en-GB" sz="2000" dirty="0"/>
          </a:p>
          <a:p>
            <a:pPr marL="0" indent="0">
              <a:buNone/>
            </a:pPr>
            <a:r>
              <a:rPr lang="en-GB" sz="2000" dirty="0"/>
              <a:t>. Public Health Foundation (2018) Health matters: preventing Type 2 diabetes. London: PHE. Available at: </a:t>
            </a:r>
            <a:r>
              <a:rPr lang="en-GB" sz="2000" dirty="0">
                <a:hlinkClick r:id="rId6"/>
              </a:rPr>
              <a:t>Https://www.gov.uk</a:t>
            </a:r>
            <a:endParaRPr lang="en-GB" sz="2000" dirty="0"/>
          </a:p>
          <a:p>
            <a:pPr marL="0" indent="0">
              <a:buNone/>
            </a:pPr>
            <a:r>
              <a:rPr lang="en-GB" sz="2000" dirty="0"/>
              <a:t>. British Heart Foundation (2023) Smoking and heart disease. Available at: </a:t>
            </a:r>
            <a:r>
              <a:rPr lang="en-GB" sz="2000" dirty="0">
                <a:hlinkClick r:id="rId7"/>
              </a:rPr>
              <a:t>https://www.bhf.org.uk</a:t>
            </a:r>
            <a:endParaRPr lang="en-GB" sz="2000" dirty="0"/>
          </a:p>
          <a:p>
            <a:pPr marL="0" indent="0">
              <a:buNone/>
            </a:pPr>
            <a:r>
              <a:rPr lang="en-GB" sz="2000" dirty="0"/>
              <a:t>. NHS Digital (2023) National Diabetes Audit. Available at: </a:t>
            </a:r>
            <a:r>
              <a:rPr lang="en-GB" sz="2000" dirty="0">
                <a:hlinkClick r:id="rId8"/>
              </a:rPr>
              <a:t>https://digital.nhs.uk</a:t>
            </a:r>
            <a:r>
              <a:rPr lang="en-GB" sz="2000" dirty="0"/>
              <a:t> </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15092</TotalTime>
  <Words>1129</Words>
  <Application>Microsoft Office PowerPoint</Application>
  <PresentationFormat>On-screen Show (4:3)</PresentationFormat>
  <Paragraphs>91</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PowerPoint Presentation</vt:lpstr>
      <vt:lpstr>Introduction</vt:lpstr>
      <vt:lpstr>Patient Profile and Health Information </vt:lpstr>
      <vt:lpstr>Patient Profile and Health Information </vt:lpstr>
      <vt:lpstr>Anatomy and Physiology of Type 2 Diabetes </vt:lpstr>
      <vt:lpstr>Lifestyle Changes </vt:lpstr>
      <vt:lpstr>Daily Routine and Self-Management</vt:lpstr>
      <vt:lpstr>Communication and Ethical Considerations</vt:lpstr>
      <vt:lpstr>Health Risk factors</vt:lpstr>
      <vt:lpstr>Evidence-Based 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Patricia Faria</cp:lastModifiedBy>
  <cp:revision>237</cp:revision>
  <cp:lastPrinted>2018-07-09T15:27:01Z</cp:lastPrinted>
  <dcterms:created xsi:type="dcterms:W3CDTF">2002-10-07T19:43:58Z</dcterms:created>
  <dcterms:modified xsi:type="dcterms:W3CDTF">2026-04-20T01:57:27Z</dcterms:modified>
</cp:coreProperties>
</file>