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5" d="100"/>
          <a:sy n="85" d="100"/>
        </p:scale>
        <p:origin x="59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28510-F5AB-49E1-AFE7-9535AB5A90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920EFD5-B460-4261-9E9B-DE4992D2938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F32EC6-8862-414E-A52C-E0B8A0FC97A0}"/>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5" name="Footer Placeholder 4">
            <a:extLst>
              <a:ext uri="{FF2B5EF4-FFF2-40B4-BE49-F238E27FC236}">
                <a16:creationId xmlns:a16="http://schemas.microsoft.com/office/drawing/2014/main" id="{CF7EEBEB-DDA0-4786-9042-E105D179B3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6DCDD2-1DB4-41DD-8925-85B9AA9E99E2}"/>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2599711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87C08-89D1-4EB1-A4DA-DABB4D81CE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E1413B4-000A-482D-8EEB-6FBFE430418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3A9536-B1ED-4120-9536-836D8E97519D}"/>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5" name="Footer Placeholder 4">
            <a:extLst>
              <a:ext uri="{FF2B5EF4-FFF2-40B4-BE49-F238E27FC236}">
                <a16:creationId xmlns:a16="http://schemas.microsoft.com/office/drawing/2014/main" id="{65663426-3BD6-4BFB-A2D4-905CECA3A7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537F5D-11AD-4DB2-8FC6-AA0258035915}"/>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2280197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6E6E1-1CEB-447D-8774-7041747F278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181BD2C-7F82-4331-8D0F-9C50EB6222B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A9E16F7-818C-4E0B-8C12-D78071BC6A7D}"/>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5" name="Footer Placeholder 4">
            <a:extLst>
              <a:ext uri="{FF2B5EF4-FFF2-40B4-BE49-F238E27FC236}">
                <a16:creationId xmlns:a16="http://schemas.microsoft.com/office/drawing/2014/main" id="{C675BC88-1C7D-4449-B541-A029F78608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5B57F3-85E1-49AE-8D90-E43CA5E1FAD7}"/>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1412048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5BC8C-2417-4E7A-9A8A-C0BF20D8C8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01179E-2C48-4467-9148-21B5D9BFCA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6FA5C0F-70E1-4837-9355-604EFCB3CC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78F9C0D-B4FB-4843-BBC0-FC3B600E522C}"/>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6" name="Footer Placeholder 5">
            <a:extLst>
              <a:ext uri="{FF2B5EF4-FFF2-40B4-BE49-F238E27FC236}">
                <a16:creationId xmlns:a16="http://schemas.microsoft.com/office/drawing/2014/main" id="{E0953009-3315-495E-9922-1579E27409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16A52D-6F27-4662-933A-9C82815B33E8}"/>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961064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77BE6-F930-427C-BF1E-4F42D9FD4A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B6C9CD-7035-4E85-88BE-35FCC2EF1D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3A84BE8-651C-4B3F-8F97-A7722B46041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F6B7229-80AB-4C69-9FBE-2E9CEC215A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607C34E-3BA6-42E2-96C6-B0F96747E8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49E735-4F13-49C6-B1C8-A5E5ADFBBE22}"/>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8" name="Footer Placeholder 7">
            <a:extLst>
              <a:ext uri="{FF2B5EF4-FFF2-40B4-BE49-F238E27FC236}">
                <a16:creationId xmlns:a16="http://schemas.microsoft.com/office/drawing/2014/main" id="{7551513A-0BAA-4E80-A9D1-8876DA0B196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B910F36-CD11-4F78-8F2A-26361E5B7BBF}"/>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10399994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4A8B6-31E4-4EAD-84AE-11A4D9FC41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F71B88-E57F-4FDB-87F0-AEA7BDE78E6D}"/>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4" name="Footer Placeholder 3">
            <a:extLst>
              <a:ext uri="{FF2B5EF4-FFF2-40B4-BE49-F238E27FC236}">
                <a16:creationId xmlns:a16="http://schemas.microsoft.com/office/drawing/2014/main" id="{CEC694B4-418E-4149-9220-1DF2D55E20E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AF7A9F4-5DB2-4CDB-83B3-E7959C15A0EA}"/>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13643816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156B525-0325-43DB-8D43-1D4069652DB4}"/>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3" name="Footer Placeholder 2">
            <a:extLst>
              <a:ext uri="{FF2B5EF4-FFF2-40B4-BE49-F238E27FC236}">
                <a16:creationId xmlns:a16="http://schemas.microsoft.com/office/drawing/2014/main" id="{93CCDE39-BCCE-429E-8269-26358872F2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3C33E1-516E-4CA8-BF1E-446AF980A644}"/>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2638652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90B15-3FB1-4141-BF4B-4E68548BD9C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9854446-BBCC-4363-8FAB-087696C8014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02E4205-ADCB-4690-9ADB-A442CAE5D5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1DC6F2-BFBF-4420-8BC2-222563D368D6}"/>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6" name="Footer Placeholder 5">
            <a:extLst>
              <a:ext uri="{FF2B5EF4-FFF2-40B4-BE49-F238E27FC236}">
                <a16:creationId xmlns:a16="http://schemas.microsoft.com/office/drawing/2014/main" id="{6917773E-EFEE-4CC6-8D6D-604AC276EE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78865A-704E-4939-8F9B-43320B3BAD02}"/>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39463676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73CF2-8A6B-4753-865C-0F40DBF61A6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969D3E1-D199-413B-A6DA-CF2724C5C27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16DD9F-B0CB-4C62-A027-7B2C642206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2E67FF-FCA2-4399-BF8B-6CC4FA97DDA0}"/>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6" name="Footer Placeholder 5">
            <a:extLst>
              <a:ext uri="{FF2B5EF4-FFF2-40B4-BE49-F238E27FC236}">
                <a16:creationId xmlns:a16="http://schemas.microsoft.com/office/drawing/2014/main" id="{DABBDCA5-FCEC-480A-9A53-43F4F0F3AB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70733A-78E5-4990-9761-4B219B5DE854}"/>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32875932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496FD-655C-4B13-A7B8-A10232DCD13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2137C7-0391-4FED-B4E3-831CD778D7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6F271-F6BB-4489-A4AA-8937BF37A2E0}"/>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5" name="Footer Placeholder 4">
            <a:extLst>
              <a:ext uri="{FF2B5EF4-FFF2-40B4-BE49-F238E27FC236}">
                <a16:creationId xmlns:a16="http://schemas.microsoft.com/office/drawing/2014/main" id="{7B0345B6-76CB-4DE4-B3CF-42BFCEB26C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85F924-479C-404B-B6AB-B7DF6DAB868B}"/>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14444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7437AA-47A5-4747-A8A0-F1BF159EA5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BFEF1EB-B8C7-4004-ACCA-1C0FFA9711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06B4DD-B090-4E6C-A2F3-C819F4B840E1}"/>
              </a:ext>
            </a:extLst>
          </p:cNvPr>
          <p:cNvSpPr>
            <a:spLocks noGrp="1"/>
          </p:cNvSpPr>
          <p:nvPr>
            <p:ph type="dt" sz="half" idx="10"/>
          </p:nvPr>
        </p:nvSpPr>
        <p:spPr/>
        <p:txBody>
          <a:bodyPr/>
          <a:lstStyle/>
          <a:p>
            <a:fld id="{598F9482-EC6F-4DE3-9098-EC6122A16F4E}" type="datetimeFigureOut">
              <a:rPr lang="en-GB" smtClean="0"/>
              <a:t>13/02/2020</a:t>
            </a:fld>
            <a:endParaRPr lang="en-GB"/>
          </a:p>
        </p:txBody>
      </p:sp>
      <p:sp>
        <p:nvSpPr>
          <p:cNvPr id="5" name="Footer Placeholder 4">
            <a:extLst>
              <a:ext uri="{FF2B5EF4-FFF2-40B4-BE49-F238E27FC236}">
                <a16:creationId xmlns:a16="http://schemas.microsoft.com/office/drawing/2014/main" id="{68210553-D443-4D59-BD3B-DD2A4769F6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64AADF-D28A-4A88-BC87-CE571EDFEFB5}"/>
              </a:ext>
            </a:extLst>
          </p:cNvPr>
          <p:cNvSpPr>
            <a:spLocks noGrp="1"/>
          </p:cNvSpPr>
          <p:nvPr>
            <p:ph type="sldNum" sz="quarter" idx="12"/>
          </p:nvPr>
        </p:nvSpPr>
        <p:spPr/>
        <p:txBody>
          <a:bodyPr/>
          <a:lstStyle/>
          <a:p>
            <a:fld id="{4C9A7965-4DBA-4AB5-938B-35034EB0D9D7}" type="slidenum">
              <a:rPr lang="en-GB" smtClean="0"/>
              <a:t>‹#›</a:t>
            </a:fld>
            <a:endParaRPr lang="en-GB"/>
          </a:p>
        </p:txBody>
      </p:sp>
    </p:spTree>
    <p:extLst>
      <p:ext uri="{BB962C8B-B14F-4D97-AF65-F5344CB8AC3E}">
        <p14:creationId xmlns:p14="http://schemas.microsoft.com/office/powerpoint/2010/main" val="899428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488563-A635-41BB-B71D-6E09A3AD18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64878A-2CFE-4ECA-9468-C9263CD2B9E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049767-593E-4AA1-8F1A-0A854743A1B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8F9482-EC6F-4DE3-9098-EC6122A16F4E}" type="datetimeFigureOut">
              <a:rPr lang="en-GB" smtClean="0"/>
              <a:t>13/02/2020</a:t>
            </a:fld>
            <a:endParaRPr lang="en-GB"/>
          </a:p>
        </p:txBody>
      </p:sp>
      <p:sp>
        <p:nvSpPr>
          <p:cNvPr id="5" name="Footer Placeholder 4">
            <a:extLst>
              <a:ext uri="{FF2B5EF4-FFF2-40B4-BE49-F238E27FC236}">
                <a16:creationId xmlns:a16="http://schemas.microsoft.com/office/drawing/2014/main" id="{5746EBDF-BDC2-4F3D-9182-42BFABD0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24DC06-CADD-478E-BB32-47AB752BFCC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C9A7965-4DBA-4AB5-938B-35034EB0D9D7}" type="slidenum">
              <a:rPr lang="en-GB" smtClean="0"/>
              <a:t>‹#›</a:t>
            </a:fld>
            <a:endParaRPr lang="en-GB"/>
          </a:p>
        </p:txBody>
      </p:sp>
    </p:spTree>
    <p:extLst>
      <p:ext uri="{BB962C8B-B14F-4D97-AF65-F5344CB8AC3E}">
        <p14:creationId xmlns:p14="http://schemas.microsoft.com/office/powerpoint/2010/main" val="151146399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789FB04-C681-428D-9F9F-D7B3BDE7B983}"/>
              </a:ext>
            </a:extLst>
          </p:cNvPr>
          <p:cNvSpPr txBox="1"/>
          <p:nvPr/>
        </p:nvSpPr>
        <p:spPr>
          <a:xfrm flipH="1">
            <a:off x="3389106" y="81146"/>
            <a:ext cx="5413787" cy="1046440"/>
          </a:xfrm>
          <a:prstGeom prst="rect">
            <a:avLst/>
          </a:prstGeom>
          <a:noFill/>
        </p:spPr>
        <p:txBody>
          <a:bodyPr wrap="square" rtlCol="0">
            <a:spAutoFit/>
          </a:bodyPr>
          <a:lstStyle/>
          <a:p>
            <a:pPr algn="ctr"/>
            <a:r>
              <a:rPr lang="en-GB" sz="2400" b="1" u="sng" dirty="0">
                <a:latin typeface="Arial" panose="020B0604020202020204" pitchFamily="34" charset="0"/>
                <a:cs typeface="Arial" panose="020B0604020202020204" pitchFamily="34" charset="0"/>
              </a:rPr>
              <a:t>Life Cycle Assessment:</a:t>
            </a:r>
          </a:p>
          <a:p>
            <a:pPr algn="ctr"/>
            <a:r>
              <a:rPr lang="en-GB" sz="2400" b="1" u="sng" dirty="0">
                <a:latin typeface="Arial" panose="020B0604020202020204" pitchFamily="34" charset="0"/>
                <a:cs typeface="Arial" panose="020B0604020202020204" pitchFamily="34" charset="0"/>
              </a:rPr>
              <a:t>Concrete</a:t>
            </a:r>
          </a:p>
          <a:p>
            <a:pPr algn="ctr"/>
            <a:r>
              <a:rPr lang="en-GB" sz="1400" b="1" u="sng" dirty="0">
                <a:latin typeface="Arial" panose="020B0604020202020204" pitchFamily="34" charset="0"/>
                <a:cs typeface="Arial" panose="020B0604020202020204" pitchFamily="34" charset="0"/>
              </a:rPr>
              <a:t>By Alexander Hobson</a:t>
            </a:r>
          </a:p>
        </p:txBody>
      </p:sp>
      <p:pic>
        <p:nvPicPr>
          <p:cNvPr id="1026" name="Picture 2" descr="Image result for how is concrete made">
            <a:extLst>
              <a:ext uri="{FF2B5EF4-FFF2-40B4-BE49-F238E27FC236}">
                <a16:creationId xmlns:a16="http://schemas.microsoft.com/office/drawing/2014/main" id="{2604C3FF-9A25-4B5C-8C66-D7620352D9D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9034" y="571856"/>
            <a:ext cx="2713224" cy="95922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oncrete blocks">
            <a:extLst>
              <a:ext uri="{FF2B5EF4-FFF2-40B4-BE49-F238E27FC236}">
                <a16:creationId xmlns:a16="http://schemas.microsoft.com/office/drawing/2014/main" id="{3FC1FE49-1E48-410B-A532-CCC0486C7B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7937" y="4486558"/>
            <a:ext cx="2720862" cy="1374751"/>
          </a:xfrm>
          <a:prstGeom prst="rect">
            <a:avLst/>
          </a:prstGeom>
          <a:noFill/>
          <a:extLst>
            <a:ext uri="{909E8E84-426E-40DD-AFC4-6F175D3DCCD1}">
              <a14:hiddenFill xmlns:a14="http://schemas.microsoft.com/office/drawing/2010/main">
                <a:solidFill>
                  <a:srgbClr val="FFFFFF"/>
                </a:solidFill>
              </a14:hiddenFill>
            </a:ext>
          </a:extLst>
        </p:spPr>
      </p:pic>
      <p:sp>
        <p:nvSpPr>
          <p:cNvPr id="5" name="Arrow: Right 4">
            <a:extLst>
              <a:ext uri="{FF2B5EF4-FFF2-40B4-BE49-F238E27FC236}">
                <a16:creationId xmlns:a16="http://schemas.microsoft.com/office/drawing/2014/main" id="{3A31C0F0-3D2B-412A-8D8F-4981A1CC6440}"/>
              </a:ext>
            </a:extLst>
          </p:cNvPr>
          <p:cNvSpPr/>
          <p:nvPr/>
        </p:nvSpPr>
        <p:spPr>
          <a:xfrm rot="5400000">
            <a:off x="1843075" y="3634104"/>
            <a:ext cx="830586" cy="3397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0BC71552-BF3B-47B4-B751-44BD62789E31}"/>
              </a:ext>
            </a:extLst>
          </p:cNvPr>
          <p:cNvSpPr txBox="1"/>
          <p:nvPr/>
        </p:nvSpPr>
        <p:spPr>
          <a:xfrm>
            <a:off x="293034" y="1675551"/>
            <a:ext cx="3705224" cy="1679627"/>
          </a:xfrm>
          <a:prstGeom prst="rect">
            <a:avLst/>
          </a:prstGeom>
          <a:noFill/>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Concrete, before it is produced, is first mixed as a combination of Portland Ordinary Cement, sand, and a </a:t>
            </a:r>
            <a:r>
              <a:rPr lang="en-GB" sz="1000" dirty="0" err="1">
                <a:latin typeface="Arial" panose="020B0604020202020204" pitchFamily="34" charset="0"/>
                <a:cs typeface="Arial" panose="020B0604020202020204" pitchFamily="34" charset="0"/>
              </a:rPr>
              <a:t>mixure</a:t>
            </a:r>
            <a:r>
              <a:rPr lang="en-GB" sz="1000" dirty="0">
                <a:latin typeface="Arial" panose="020B0604020202020204" pitchFamily="34" charset="0"/>
                <a:cs typeface="Arial" panose="020B0604020202020204" pitchFamily="34" charset="0"/>
              </a:rPr>
              <a:t> of various aggregates, which can be rocks or stone, and often be broken down materials that were unused on site. This is then mixed with water to allow the mixture to bond together, and depending how quickly concrete is needed, additives can also be used.</a:t>
            </a:r>
          </a:p>
        </p:txBody>
      </p:sp>
      <p:sp>
        <p:nvSpPr>
          <p:cNvPr id="9" name="TextBox 8">
            <a:extLst>
              <a:ext uri="{FF2B5EF4-FFF2-40B4-BE49-F238E27FC236}">
                <a16:creationId xmlns:a16="http://schemas.microsoft.com/office/drawing/2014/main" id="{EECC8BE5-0DE7-43C8-8B2D-567F3DF98A0A}"/>
              </a:ext>
            </a:extLst>
          </p:cNvPr>
          <p:cNvSpPr txBox="1"/>
          <p:nvPr/>
        </p:nvSpPr>
        <p:spPr>
          <a:xfrm>
            <a:off x="517734" y="5913985"/>
            <a:ext cx="3705224" cy="756297"/>
          </a:xfrm>
          <a:prstGeom prst="rect">
            <a:avLst/>
          </a:prstGeom>
          <a:noFill/>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When this mix has set, it can then be formed into various useful tools for site manufacture, such as concrete blocks, or to produce the foundations for a building structure.  </a:t>
            </a:r>
          </a:p>
        </p:txBody>
      </p:sp>
      <p:pic>
        <p:nvPicPr>
          <p:cNvPr id="1030" name="Picture 6" descr="Image result for broken down concrete">
            <a:extLst>
              <a:ext uri="{FF2B5EF4-FFF2-40B4-BE49-F238E27FC236}">
                <a16:creationId xmlns:a16="http://schemas.microsoft.com/office/drawing/2014/main" id="{48FBB07E-2DAC-4F64-A4D0-0158A4D46EF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9412"/>
          <a:stretch/>
        </p:blipFill>
        <p:spPr bwMode="auto">
          <a:xfrm>
            <a:off x="5198408" y="3967004"/>
            <a:ext cx="2585367" cy="1722438"/>
          </a:xfrm>
          <a:prstGeom prst="rect">
            <a:avLst/>
          </a:prstGeom>
          <a:noFill/>
          <a:extLst>
            <a:ext uri="{909E8E84-426E-40DD-AFC4-6F175D3DCCD1}">
              <a14:hiddenFill xmlns:a14="http://schemas.microsoft.com/office/drawing/2010/main">
                <a:solidFill>
                  <a:srgbClr val="FFFFFF"/>
                </a:solidFill>
              </a14:hiddenFill>
            </a:ext>
          </a:extLst>
        </p:spPr>
      </p:pic>
      <p:sp>
        <p:nvSpPr>
          <p:cNvPr id="12" name="Arrow: Right 11">
            <a:extLst>
              <a:ext uri="{FF2B5EF4-FFF2-40B4-BE49-F238E27FC236}">
                <a16:creationId xmlns:a16="http://schemas.microsoft.com/office/drawing/2014/main" id="{1FA33C1F-61FD-4BDF-8D6C-1EAC33F2433A}"/>
              </a:ext>
            </a:extLst>
          </p:cNvPr>
          <p:cNvSpPr/>
          <p:nvPr/>
        </p:nvSpPr>
        <p:spPr>
          <a:xfrm>
            <a:off x="3820577" y="5004042"/>
            <a:ext cx="1061779" cy="3397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D19B00F-0D02-4F14-AF06-DCFBFAB9B894}"/>
              </a:ext>
            </a:extLst>
          </p:cNvPr>
          <p:cNvSpPr txBox="1"/>
          <p:nvPr/>
        </p:nvSpPr>
        <p:spPr>
          <a:xfrm>
            <a:off x="4638479" y="5640038"/>
            <a:ext cx="3705224" cy="1217962"/>
          </a:xfrm>
          <a:prstGeom prst="rect">
            <a:avLst/>
          </a:prstGeom>
          <a:noFill/>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Years later, the building that was once used for various purposes will need to be demolished for further developments. During this stage, the concrete will be collected by the contractor and recycled, as the concrete is then broken down by machinery into smaller pieces.</a:t>
            </a:r>
          </a:p>
        </p:txBody>
      </p:sp>
      <p:pic>
        <p:nvPicPr>
          <p:cNvPr id="1032" name="Picture 8" descr="Image result for concrete mixing">
            <a:extLst>
              <a:ext uri="{FF2B5EF4-FFF2-40B4-BE49-F238E27FC236}">
                <a16:creationId xmlns:a16="http://schemas.microsoft.com/office/drawing/2014/main" id="{F6417D4C-582C-41B9-B2CF-DBBDCE0BC4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59224" y="4014709"/>
            <a:ext cx="2952070" cy="1662015"/>
          </a:xfrm>
          <a:prstGeom prst="rect">
            <a:avLst/>
          </a:prstGeom>
          <a:noFill/>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6EED72B5-ECB4-49F9-B70B-DC417CC045A8}"/>
              </a:ext>
            </a:extLst>
          </p:cNvPr>
          <p:cNvSpPr txBox="1"/>
          <p:nvPr/>
        </p:nvSpPr>
        <p:spPr>
          <a:xfrm>
            <a:off x="8355410" y="5640038"/>
            <a:ext cx="3705224" cy="1217962"/>
          </a:xfrm>
          <a:prstGeom prst="rect">
            <a:avLst/>
          </a:prstGeom>
          <a:noFill/>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After the breaking down of the concrete has ceased, the recycling of the material begins. This broken down concrete is then able to be used as aggregates for more concrete production, allowing the manufacture of concrete and the life cycle, to be more far reaching.</a:t>
            </a:r>
          </a:p>
        </p:txBody>
      </p:sp>
      <p:sp>
        <p:nvSpPr>
          <p:cNvPr id="16" name="Arrow: Right 15">
            <a:extLst>
              <a:ext uri="{FF2B5EF4-FFF2-40B4-BE49-F238E27FC236}">
                <a16:creationId xmlns:a16="http://schemas.microsoft.com/office/drawing/2014/main" id="{D0F83076-2355-4F30-A8DC-EC714BF0B573}"/>
              </a:ext>
            </a:extLst>
          </p:cNvPr>
          <p:cNvSpPr/>
          <p:nvPr/>
        </p:nvSpPr>
        <p:spPr>
          <a:xfrm>
            <a:off x="7949771" y="4828223"/>
            <a:ext cx="643457" cy="3397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4" name="Picture 10" descr="Image result for pollutants">
            <a:extLst>
              <a:ext uri="{FF2B5EF4-FFF2-40B4-BE49-F238E27FC236}">
                <a16:creationId xmlns:a16="http://schemas.microsoft.com/office/drawing/2014/main" id="{A2B294F1-0B49-405E-A118-8AA8E4C047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018167" y="1289614"/>
            <a:ext cx="2268816" cy="1514860"/>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670BF52D-73BA-4D4D-83E0-CF68E0D38BF3}"/>
              </a:ext>
            </a:extLst>
          </p:cNvPr>
          <p:cNvSpPr txBox="1"/>
          <p:nvPr/>
        </p:nvSpPr>
        <p:spPr>
          <a:xfrm>
            <a:off x="4488520" y="2826949"/>
            <a:ext cx="3705224" cy="987130"/>
          </a:xfrm>
          <a:prstGeom prst="rect">
            <a:avLst/>
          </a:prstGeom>
          <a:noFill/>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When looking at the environmental impact of the creation of concrete, we will see that 28% of the CO2 emissions that are produced are a direct result of the manufacture of cement, the vital component of concrete manufacture.</a:t>
            </a:r>
          </a:p>
        </p:txBody>
      </p:sp>
      <p:pic>
        <p:nvPicPr>
          <p:cNvPr id="1036" name="Picture 12" descr="Image result for life cycle">
            <a:extLst>
              <a:ext uri="{FF2B5EF4-FFF2-40B4-BE49-F238E27FC236}">
                <a16:creationId xmlns:a16="http://schemas.microsoft.com/office/drawing/2014/main" id="{29A76867-3982-4821-ACFC-6BCAB654BE5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27927" y="284726"/>
            <a:ext cx="3014663" cy="2009775"/>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5910B977-F6DF-41BC-9AFA-14C7F0160460}"/>
              </a:ext>
            </a:extLst>
          </p:cNvPr>
          <p:cNvSpPr txBox="1"/>
          <p:nvPr/>
        </p:nvSpPr>
        <p:spPr>
          <a:xfrm>
            <a:off x="8401393" y="2182537"/>
            <a:ext cx="3705224" cy="1679627"/>
          </a:xfrm>
          <a:prstGeom prst="rect">
            <a:avLst/>
          </a:prstGeom>
          <a:noFill/>
        </p:spPr>
        <p:txBody>
          <a:bodyPr wrap="square" rtlCol="0">
            <a:spAutoFit/>
          </a:bodyPr>
          <a:lstStyle/>
          <a:p>
            <a:pPr>
              <a:lnSpc>
                <a:spcPct val="150000"/>
              </a:lnSpc>
            </a:pPr>
            <a:r>
              <a:rPr lang="en-GB" sz="1000" dirty="0">
                <a:latin typeface="Arial" panose="020B0604020202020204" pitchFamily="34" charset="0"/>
                <a:cs typeface="Arial" panose="020B0604020202020204" pitchFamily="34" charset="0"/>
              </a:rPr>
              <a:t>When looking at the overall life cycle of concrete, when produced, the material is highly reusable once manufactured and can be recycled time and time again to produce more concrete, however, the overall environmental impact must be addressed, as concrete is also one of the most devastating materials in use in the construction industry, which must be addressed if we aim to live in a zero-carbon environment,</a:t>
            </a:r>
          </a:p>
        </p:txBody>
      </p:sp>
    </p:spTree>
    <p:extLst>
      <p:ext uri="{BB962C8B-B14F-4D97-AF65-F5344CB8AC3E}">
        <p14:creationId xmlns:p14="http://schemas.microsoft.com/office/powerpoint/2010/main" val="41717175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331</Words>
  <Application>Microsoft Office PowerPoint</Application>
  <PresentationFormat>Widescreen</PresentationFormat>
  <Paragraphs>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Hobson (1809857)</dc:creator>
  <cp:lastModifiedBy>Alexander Hobson (1809857)</cp:lastModifiedBy>
  <cp:revision>4</cp:revision>
  <dcterms:created xsi:type="dcterms:W3CDTF">2020-02-13T23:28:40Z</dcterms:created>
  <dcterms:modified xsi:type="dcterms:W3CDTF">2020-02-13T23:58:43Z</dcterms:modified>
</cp:coreProperties>
</file>