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61" r:id="rId2"/>
    <p:sldId id="271" r:id="rId3"/>
    <p:sldId id="270" r:id="rId4"/>
    <p:sldId id="274" r:id="rId5"/>
    <p:sldId id="276" r:id="rId6"/>
    <p:sldId id="264" r:id="rId7"/>
    <p:sldId id="275"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672"/>
    <p:restoredTop sz="96192"/>
  </p:normalViewPr>
  <p:slideViewPr>
    <p:cSldViewPr snapToGrid="0">
      <p:cViewPr varScale="1">
        <p:scale>
          <a:sx n="118" d="100"/>
          <a:sy n="118" d="100"/>
        </p:scale>
        <p:origin x="224" y="2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3DC0B-AB48-FBE8-7F7E-D82BA86643C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CEA7ABE-D862-2D67-FC31-AFEDED5F838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72648C2-7000-98B7-7AE0-B5A33377D7D0}"/>
              </a:ext>
            </a:extLst>
          </p:cNvPr>
          <p:cNvSpPr>
            <a:spLocks noGrp="1"/>
          </p:cNvSpPr>
          <p:nvPr>
            <p:ph type="dt" sz="half" idx="10"/>
          </p:nvPr>
        </p:nvSpPr>
        <p:spPr/>
        <p:txBody>
          <a:bodyPr/>
          <a:lstStyle/>
          <a:p>
            <a:fld id="{56A557E7-D83C-C34B-ADD5-78EAA8DE7727}" type="datetimeFigureOut">
              <a:rPr lang="en-US" smtClean="0"/>
              <a:t>11/22/25</a:t>
            </a:fld>
            <a:endParaRPr lang="en-US"/>
          </a:p>
        </p:txBody>
      </p:sp>
      <p:sp>
        <p:nvSpPr>
          <p:cNvPr id="5" name="Footer Placeholder 4">
            <a:extLst>
              <a:ext uri="{FF2B5EF4-FFF2-40B4-BE49-F238E27FC236}">
                <a16:creationId xmlns:a16="http://schemas.microsoft.com/office/drawing/2014/main" id="{E8ADA874-988F-F070-2473-76A4A43DF7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B4B67E3-FA63-B6E6-B694-F3F41D0DF3D7}"/>
              </a:ext>
            </a:extLst>
          </p:cNvPr>
          <p:cNvSpPr>
            <a:spLocks noGrp="1"/>
          </p:cNvSpPr>
          <p:nvPr>
            <p:ph type="sldNum" sz="quarter" idx="12"/>
          </p:nvPr>
        </p:nvSpPr>
        <p:spPr/>
        <p:txBody>
          <a:bodyPr/>
          <a:lstStyle/>
          <a:p>
            <a:fld id="{C96026C0-9047-A845-8335-AC981A1C5CE9}" type="slidenum">
              <a:rPr lang="en-US" smtClean="0"/>
              <a:t>‹#›</a:t>
            </a:fld>
            <a:endParaRPr lang="en-US"/>
          </a:p>
        </p:txBody>
      </p:sp>
    </p:spTree>
    <p:extLst>
      <p:ext uri="{BB962C8B-B14F-4D97-AF65-F5344CB8AC3E}">
        <p14:creationId xmlns:p14="http://schemas.microsoft.com/office/powerpoint/2010/main" val="11582876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342BE-DE97-3508-F2A1-EF2D31FB015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D00CBE0-FFEB-8F6F-2ACC-D0DD2A75EC6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3D7A3BC-363D-C8BC-0CC7-773DC59BD5BF}"/>
              </a:ext>
            </a:extLst>
          </p:cNvPr>
          <p:cNvSpPr>
            <a:spLocks noGrp="1"/>
          </p:cNvSpPr>
          <p:nvPr>
            <p:ph type="dt" sz="half" idx="10"/>
          </p:nvPr>
        </p:nvSpPr>
        <p:spPr/>
        <p:txBody>
          <a:bodyPr/>
          <a:lstStyle/>
          <a:p>
            <a:fld id="{56A557E7-D83C-C34B-ADD5-78EAA8DE7727}" type="datetimeFigureOut">
              <a:rPr lang="en-US" smtClean="0"/>
              <a:t>11/22/25</a:t>
            </a:fld>
            <a:endParaRPr lang="en-US"/>
          </a:p>
        </p:txBody>
      </p:sp>
      <p:sp>
        <p:nvSpPr>
          <p:cNvPr id="5" name="Footer Placeholder 4">
            <a:extLst>
              <a:ext uri="{FF2B5EF4-FFF2-40B4-BE49-F238E27FC236}">
                <a16:creationId xmlns:a16="http://schemas.microsoft.com/office/drawing/2014/main" id="{466F9E5B-D5F2-E67B-88B3-0FC5A1BB291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50F179-F508-2652-78A4-8DB973D64682}"/>
              </a:ext>
            </a:extLst>
          </p:cNvPr>
          <p:cNvSpPr>
            <a:spLocks noGrp="1"/>
          </p:cNvSpPr>
          <p:nvPr>
            <p:ph type="sldNum" sz="quarter" idx="12"/>
          </p:nvPr>
        </p:nvSpPr>
        <p:spPr/>
        <p:txBody>
          <a:bodyPr/>
          <a:lstStyle/>
          <a:p>
            <a:fld id="{C96026C0-9047-A845-8335-AC981A1C5CE9}" type="slidenum">
              <a:rPr lang="en-US" smtClean="0"/>
              <a:t>‹#›</a:t>
            </a:fld>
            <a:endParaRPr lang="en-US"/>
          </a:p>
        </p:txBody>
      </p:sp>
    </p:spTree>
    <p:extLst>
      <p:ext uri="{BB962C8B-B14F-4D97-AF65-F5344CB8AC3E}">
        <p14:creationId xmlns:p14="http://schemas.microsoft.com/office/powerpoint/2010/main" val="37337520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DD7364-1819-6358-1BE9-3927BCE778C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B5C739E-6CFE-43EC-2008-5748696784E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BC96437-84A0-9DA8-AA6D-4EC5E6DCE968}"/>
              </a:ext>
            </a:extLst>
          </p:cNvPr>
          <p:cNvSpPr>
            <a:spLocks noGrp="1"/>
          </p:cNvSpPr>
          <p:nvPr>
            <p:ph type="dt" sz="half" idx="10"/>
          </p:nvPr>
        </p:nvSpPr>
        <p:spPr/>
        <p:txBody>
          <a:bodyPr/>
          <a:lstStyle/>
          <a:p>
            <a:fld id="{56A557E7-D83C-C34B-ADD5-78EAA8DE7727}" type="datetimeFigureOut">
              <a:rPr lang="en-US" smtClean="0"/>
              <a:t>11/22/25</a:t>
            </a:fld>
            <a:endParaRPr lang="en-US"/>
          </a:p>
        </p:txBody>
      </p:sp>
      <p:sp>
        <p:nvSpPr>
          <p:cNvPr id="5" name="Footer Placeholder 4">
            <a:extLst>
              <a:ext uri="{FF2B5EF4-FFF2-40B4-BE49-F238E27FC236}">
                <a16:creationId xmlns:a16="http://schemas.microsoft.com/office/drawing/2014/main" id="{BCD1E457-2F0F-0EE8-CFB3-BF72A82390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487977-9A53-88DC-F95C-88E064A90455}"/>
              </a:ext>
            </a:extLst>
          </p:cNvPr>
          <p:cNvSpPr>
            <a:spLocks noGrp="1"/>
          </p:cNvSpPr>
          <p:nvPr>
            <p:ph type="sldNum" sz="quarter" idx="12"/>
          </p:nvPr>
        </p:nvSpPr>
        <p:spPr/>
        <p:txBody>
          <a:bodyPr/>
          <a:lstStyle/>
          <a:p>
            <a:fld id="{C96026C0-9047-A845-8335-AC981A1C5CE9}" type="slidenum">
              <a:rPr lang="en-US" smtClean="0"/>
              <a:t>‹#›</a:t>
            </a:fld>
            <a:endParaRPr lang="en-US"/>
          </a:p>
        </p:txBody>
      </p:sp>
    </p:spTree>
    <p:extLst>
      <p:ext uri="{BB962C8B-B14F-4D97-AF65-F5344CB8AC3E}">
        <p14:creationId xmlns:p14="http://schemas.microsoft.com/office/powerpoint/2010/main" val="41110671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08E12-6369-3E14-E60E-1851674E41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6BF8DF3-0B27-D7F4-246E-88B6AEDED7B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AE84B97-6F32-D2D0-8451-2D9C25BE5B7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1D35220-0AAE-C198-A949-BD7EF2EC2E35}"/>
              </a:ext>
            </a:extLst>
          </p:cNvPr>
          <p:cNvSpPr>
            <a:spLocks noGrp="1"/>
          </p:cNvSpPr>
          <p:nvPr>
            <p:ph type="dt" sz="half" idx="10"/>
          </p:nvPr>
        </p:nvSpPr>
        <p:spPr/>
        <p:txBody>
          <a:bodyPr/>
          <a:lstStyle/>
          <a:p>
            <a:fld id="{56A557E7-D83C-C34B-ADD5-78EAA8DE7727}" type="datetimeFigureOut">
              <a:rPr lang="en-US" smtClean="0"/>
              <a:t>11/22/25</a:t>
            </a:fld>
            <a:endParaRPr lang="en-US"/>
          </a:p>
        </p:txBody>
      </p:sp>
      <p:sp>
        <p:nvSpPr>
          <p:cNvPr id="6" name="Footer Placeholder 5">
            <a:extLst>
              <a:ext uri="{FF2B5EF4-FFF2-40B4-BE49-F238E27FC236}">
                <a16:creationId xmlns:a16="http://schemas.microsoft.com/office/drawing/2014/main" id="{6A5EB0B6-83FC-9E78-40EF-E4AF79D74DA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7E36F5F-B33E-40DA-B171-86732F2FE316}"/>
              </a:ext>
            </a:extLst>
          </p:cNvPr>
          <p:cNvSpPr>
            <a:spLocks noGrp="1"/>
          </p:cNvSpPr>
          <p:nvPr>
            <p:ph type="sldNum" sz="quarter" idx="12"/>
          </p:nvPr>
        </p:nvSpPr>
        <p:spPr/>
        <p:txBody>
          <a:bodyPr/>
          <a:lstStyle/>
          <a:p>
            <a:fld id="{C96026C0-9047-A845-8335-AC981A1C5CE9}" type="slidenum">
              <a:rPr lang="en-US" smtClean="0"/>
              <a:t>‹#›</a:t>
            </a:fld>
            <a:endParaRPr lang="en-US"/>
          </a:p>
        </p:txBody>
      </p:sp>
    </p:spTree>
    <p:extLst>
      <p:ext uri="{BB962C8B-B14F-4D97-AF65-F5344CB8AC3E}">
        <p14:creationId xmlns:p14="http://schemas.microsoft.com/office/powerpoint/2010/main" val="1031548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307BE-BE4F-EB57-AF58-B285B24437C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5D201FC-A316-D8E1-4DFD-A2DCABE070E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DD88C10-C96C-6CC1-6925-17E225A6DD1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C0D0892-A57C-34E9-B82A-DBBC4BFEE26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D959DF3-08AA-48A5-1DE8-137B3E214D0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6CFA8CF-DB7E-03EE-93E0-CEB99356FA09}"/>
              </a:ext>
            </a:extLst>
          </p:cNvPr>
          <p:cNvSpPr>
            <a:spLocks noGrp="1"/>
          </p:cNvSpPr>
          <p:nvPr>
            <p:ph type="dt" sz="half" idx="10"/>
          </p:nvPr>
        </p:nvSpPr>
        <p:spPr/>
        <p:txBody>
          <a:bodyPr/>
          <a:lstStyle/>
          <a:p>
            <a:fld id="{56A557E7-D83C-C34B-ADD5-78EAA8DE7727}" type="datetimeFigureOut">
              <a:rPr lang="en-US" smtClean="0"/>
              <a:t>11/22/25</a:t>
            </a:fld>
            <a:endParaRPr lang="en-US"/>
          </a:p>
        </p:txBody>
      </p:sp>
      <p:sp>
        <p:nvSpPr>
          <p:cNvPr id="8" name="Footer Placeholder 7">
            <a:extLst>
              <a:ext uri="{FF2B5EF4-FFF2-40B4-BE49-F238E27FC236}">
                <a16:creationId xmlns:a16="http://schemas.microsoft.com/office/drawing/2014/main" id="{DD11668C-26B8-A419-AF68-C1853E0BDD2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0FE275A-75E0-3330-CE39-5996BEE218D4}"/>
              </a:ext>
            </a:extLst>
          </p:cNvPr>
          <p:cNvSpPr>
            <a:spLocks noGrp="1"/>
          </p:cNvSpPr>
          <p:nvPr>
            <p:ph type="sldNum" sz="quarter" idx="12"/>
          </p:nvPr>
        </p:nvSpPr>
        <p:spPr/>
        <p:txBody>
          <a:bodyPr/>
          <a:lstStyle/>
          <a:p>
            <a:fld id="{C96026C0-9047-A845-8335-AC981A1C5CE9}" type="slidenum">
              <a:rPr lang="en-US" smtClean="0"/>
              <a:t>‹#›</a:t>
            </a:fld>
            <a:endParaRPr lang="en-US"/>
          </a:p>
        </p:txBody>
      </p:sp>
    </p:spTree>
    <p:extLst>
      <p:ext uri="{BB962C8B-B14F-4D97-AF65-F5344CB8AC3E}">
        <p14:creationId xmlns:p14="http://schemas.microsoft.com/office/powerpoint/2010/main" val="5116000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576F6-2409-43E5-F9DE-39026A69E46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C241A23-391D-E450-B538-617EC3782C3D}"/>
              </a:ext>
            </a:extLst>
          </p:cNvPr>
          <p:cNvSpPr>
            <a:spLocks noGrp="1"/>
          </p:cNvSpPr>
          <p:nvPr>
            <p:ph type="dt" sz="half" idx="10"/>
          </p:nvPr>
        </p:nvSpPr>
        <p:spPr/>
        <p:txBody>
          <a:bodyPr/>
          <a:lstStyle/>
          <a:p>
            <a:fld id="{56A557E7-D83C-C34B-ADD5-78EAA8DE7727}" type="datetimeFigureOut">
              <a:rPr lang="en-US" smtClean="0"/>
              <a:t>11/22/25</a:t>
            </a:fld>
            <a:endParaRPr lang="en-US"/>
          </a:p>
        </p:txBody>
      </p:sp>
      <p:sp>
        <p:nvSpPr>
          <p:cNvPr id="4" name="Footer Placeholder 3">
            <a:extLst>
              <a:ext uri="{FF2B5EF4-FFF2-40B4-BE49-F238E27FC236}">
                <a16:creationId xmlns:a16="http://schemas.microsoft.com/office/drawing/2014/main" id="{22CC32CA-6918-B426-B294-4D2A95B01BD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9BD5D3A-6A9D-B3BD-C3ED-331F7D208B99}"/>
              </a:ext>
            </a:extLst>
          </p:cNvPr>
          <p:cNvSpPr>
            <a:spLocks noGrp="1"/>
          </p:cNvSpPr>
          <p:nvPr>
            <p:ph type="sldNum" sz="quarter" idx="12"/>
          </p:nvPr>
        </p:nvSpPr>
        <p:spPr/>
        <p:txBody>
          <a:bodyPr/>
          <a:lstStyle/>
          <a:p>
            <a:fld id="{C96026C0-9047-A845-8335-AC981A1C5CE9}" type="slidenum">
              <a:rPr lang="en-US" smtClean="0"/>
              <a:t>‹#›</a:t>
            </a:fld>
            <a:endParaRPr lang="en-US"/>
          </a:p>
        </p:txBody>
      </p:sp>
    </p:spTree>
    <p:extLst>
      <p:ext uri="{BB962C8B-B14F-4D97-AF65-F5344CB8AC3E}">
        <p14:creationId xmlns:p14="http://schemas.microsoft.com/office/powerpoint/2010/main" val="13556594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55EF9F-1317-C657-336B-AFDE3282F8EA}"/>
              </a:ext>
            </a:extLst>
          </p:cNvPr>
          <p:cNvSpPr>
            <a:spLocks noGrp="1"/>
          </p:cNvSpPr>
          <p:nvPr>
            <p:ph type="dt" sz="half" idx="10"/>
          </p:nvPr>
        </p:nvSpPr>
        <p:spPr/>
        <p:txBody>
          <a:bodyPr/>
          <a:lstStyle/>
          <a:p>
            <a:fld id="{56A557E7-D83C-C34B-ADD5-78EAA8DE7727}" type="datetimeFigureOut">
              <a:rPr lang="en-US" smtClean="0"/>
              <a:t>11/22/25</a:t>
            </a:fld>
            <a:endParaRPr lang="en-US"/>
          </a:p>
        </p:txBody>
      </p:sp>
      <p:sp>
        <p:nvSpPr>
          <p:cNvPr id="3" name="Footer Placeholder 2">
            <a:extLst>
              <a:ext uri="{FF2B5EF4-FFF2-40B4-BE49-F238E27FC236}">
                <a16:creationId xmlns:a16="http://schemas.microsoft.com/office/drawing/2014/main" id="{2CD4B6CB-BCBC-C4E6-8E73-A4D402398A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9637E4C-C4D6-D2A4-2E1C-15BDB4F6C08A}"/>
              </a:ext>
            </a:extLst>
          </p:cNvPr>
          <p:cNvSpPr>
            <a:spLocks noGrp="1"/>
          </p:cNvSpPr>
          <p:nvPr>
            <p:ph type="sldNum" sz="quarter" idx="12"/>
          </p:nvPr>
        </p:nvSpPr>
        <p:spPr/>
        <p:txBody>
          <a:bodyPr/>
          <a:lstStyle/>
          <a:p>
            <a:fld id="{C96026C0-9047-A845-8335-AC981A1C5CE9}" type="slidenum">
              <a:rPr lang="en-US" smtClean="0"/>
              <a:t>‹#›</a:t>
            </a:fld>
            <a:endParaRPr lang="en-US"/>
          </a:p>
        </p:txBody>
      </p:sp>
    </p:spTree>
    <p:extLst>
      <p:ext uri="{BB962C8B-B14F-4D97-AF65-F5344CB8AC3E}">
        <p14:creationId xmlns:p14="http://schemas.microsoft.com/office/powerpoint/2010/main" val="6522938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B44-BD0A-48DA-787E-23AC5FACC6C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5874C35-3206-86C9-8577-9F4E401ACE5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FE4A93D-525C-F2C2-CFD5-541F85B713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9500BAB-8999-3D4D-8CDC-81B5B065C27D}"/>
              </a:ext>
            </a:extLst>
          </p:cNvPr>
          <p:cNvSpPr>
            <a:spLocks noGrp="1"/>
          </p:cNvSpPr>
          <p:nvPr>
            <p:ph type="dt" sz="half" idx="10"/>
          </p:nvPr>
        </p:nvSpPr>
        <p:spPr/>
        <p:txBody>
          <a:bodyPr/>
          <a:lstStyle/>
          <a:p>
            <a:fld id="{56A557E7-D83C-C34B-ADD5-78EAA8DE7727}" type="datetimeFigureOut">
              <a:rPr lang="en-US" smtClean="0"/>
              <a:t>11/22/25</a:t>
            </a:fld>
            <a:endParaRPr lang="en-US"/>
          </a:p>
        </p:txBody>
      </p:sp>
      <p:sp>
        <p:nvSpPr>
          <p:cNvPr id="6" name="Footer Placeholder 5">
            <a:extLst>
              <a:ext uri="{FF2B5EF4-FFF2-40B4-BE49-F238E27FC236}">
                <a16:creationId xmlns:a16="http://schemas.microsoft.com/office/drawing/2014/main" id="{877F9749-44A5-B828-FB25-0140C5C52D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13C2669-082E-2631-50EC-CA1606D1EA32}"/>
              </a:ext>
            </a:extLst>
          </p:cNvPr>
          <p:cNvSpPr>
            <a:spLocks noGrp="1"/>
          </p:cNvSpPr>
          <p:nvPr>
            <p:ph type="sldNum" sz="quarter" idx="12"/>
          </p:nvPr>
        </p:nvSpPr>
        <p:spPr/>
        <p:txBody>
          <a:bodyPr/>
          <a:lstStyle/>
          <a:p>
            <a:fld id="{C96026C0-9047-A845-8335-AC981A1C5CE9}" type="slidenum">
              <a:rPr lang="en-US" smtClean="0"/>
              <a:t>‹#›</a:t>
            </a:fld>
            <a:endParaRPr lang="en-US"/>
          </a:p>
        </p:txBody>
      </p:sp>
    </p:spTree>
    <p:extLst>
      <p:ext uri="{BB962C8B-B14F-4D97-AF65-F5344CB8AC3E}">
        <p14:creationId xmlns:p14="http://schemas.microsoft.com/office/powerpoint/2010/main" val="9794966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747A9-1CCB-273D-78AA-912D473C0D9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79750E8-E11B-BAF4-1226-08D7C67D051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99F6B07-86C2-0A32-48CA-209BEAF615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F0FDAE5-71F9-25F7-872A-52F33C9ECE42}"/>
              </a:ext>
            </a:extLst>
          </p:cNvPr>
          <p:cNvSpPr>
            <a:spLocks noGrp="1"/>
          </p:cNvSpPr>
          <p:nvPr>
            <p:ph type="dt" sz="half" idx="10"/>
          </p:nvPr>
        </p:nvSpPr>
        <p:spPr/>
        <p:txBody>
          <a:bodyPr/>
          <a:lstStyle/>
          <a:p>
            <a:fld id="{56A557E7-D83C-C34B-ADD5-78EAA8DE7727}" type="datetimeFigureOut">
              <a:rPr lang="en-US" smtClean="0"/>
              <a:t>11/22/25</a:t>
            </a:fld>
            <a:endParaRPr lang="en-US"/>
          </a:p>
        </p:txBody>
      </p:sp>
      <p:sp>
        <p:nvSpPr>
          <p:cNvPr id="6" name="Footer Placeholder 5">
            <a:extLst>
              <a:ext uri="{FF2B5EF4-FFF2-40B4-BE49-F238E27FC236}">
                <a16:creationId xmlns:a16="http://schemas.microsoft.com/office/drawing/2014/main" id="{5881495D-CBD0-23B3-702C-A418F7255F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5C22A6-881D-7A7C-3A33-CBD4840933C8}"/>
              </a:ext>
            </a:extLst>
          </p:cNvPr>
          <p:cNvSpPr>
            <a:spLocks noGrp="1"/>
          </p:cNvSpPr>
          <p:nvPr>
            <p:ph type="sldNum" sz="quarter" idx="12"/>
          </p:nvPr>
        </p:nvSpPr>
        <p:spPr/>
        <p:txBody>
          <a:bodyPr/>
          <a:lstStyle/>
          <a:p>
            <a:fld id="{C96026C0-9047-A845-8335-AC981A1C5CE9}" type="slidenum">
              <a:rPr lang="en-US" smtClean="0"/>
              <a:t>‹#›</a:t>
            </a:fld>
            <a:endParaRPr lang="en-US"/>
          </a:p>
        </p:txBody>
      </p:sp>
    </p:spTree>
    <p:extLst>
      <p:ext uri="{BB962C8B-B14F-4D97-AF65-F5344CB8AC3E}">
        <p14:creationId xmlns:p14="http://schemas.microsoft.com/office/powerpoint/2010/main" val="16049360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BBE8B-92E2-10BA-13EF-2CBD2194F25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B69676D-34D6-1F50-3092-713AC35CB70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314801E-AB8D-63B9-D920-F8CC68FC6C5B}"/>
              </a:ext>
            </a:extLst>
          </p:cNvPr>
          <p:cNvSpPr>
            <a:spLocks noGrp="1"/>
          </p:cNvSpPr>
          <p:nvPr>
            <p:ph type="dt" sz="half" idx="10"/>
          </p:nvPr>
        </p:nvSpPr>
        <p:spPr/>
        <p:txBody>
          <a:bodyPr/>
          <a:lstStyle/>
          <a:p>
            <a:fld id="{56A557E7-D83C-C34B-ADD5-78EAA8DE7727}" type="datetimeFigureOut">
              <a:rPr lang="en-US" smtClean="0"/>
              <a:t>11/22/25</a:t>
            </a:fld>
            <a:endParaRPr lang="en-US"/>
          </a:p>
        </p:txBody>
      </p:sp>
      <p:sp>
        <p:nvSpPr>
          <p:cNvPr id="5" name="Footer Placeholder 4">
            <a:extLst>
              <a:ext uri="{FF2B5EF4-FFF2-40B4-BE49-F238E27FC236}">
                <a16:creationId xmlns:a16="http://schemas.microsoft.com/office/drawing/2014/main" id="{3579C278-4D6C-07DB-14FC-EA32D202A6E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AE2C0B5-13CD-6FAA-6182-C2B82D0D6C14}"/>
              </a:ext>
            </a:extLst>
          </p:cNvPr>
          <p:cNvSpPr>
            <a:spLocks noGrp="1"/>
          </p:cNvSpPr>
          <p:nvPr>
            <p:ph type="sldNum" sz="quarter" idx="12"/>
          </p:nvPr>
        </p:nvSpPr>
        <p:spPr/>
        <p:txBody>
          <a:bodyPr/>
          <a:lstStyle/>
          <a:p>
            <a:fld id="{C96026C0-9047-A845-8335-AC981A1C5CE9}" type="slidenum">
              <a:rPr lang="en-US" smtClean="0"/>
              <a:t>‹#›</a:t>
            </a:fld>
            <a:endParaRPr lang="en-US"/>
          </a:p>
        </p:txBody>
      </p:sp>
    </p:spTree>
    <p:extLst>
      <p:ext uri="{BB962C8B-B14F-4D97-AF65-F5344CB8AC3E}">
        <p14:creationId xmlns:p14="http://schemas.microsoft.com/office/powerpoint/2010/main" val="27654980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60B63EF-3A61-20FF-3591-33F12A3780C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1BC22E8-B51A-349E-9CC3-FC2A8500351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4BC9457-262B-3B5D-879A-5A4D6BB0E24D}"/>
              </a:ext>
            </a:extLst>
          </p:cNvPr>
          <p:cNvSpPr>
            <a:spLocks noGrp="1"/>
          </p:cNvSpPr>
          <p:nvPr>
            <p:ph type="dt" sz="half" idx="10"/>
          </p:nvPr>
        </p:nvSpPr>
        <p:spPr/>
        <p:txBody>
          <a:bodyPr/>
          <a:lstStyle/>
          <a:p>
            <a:fld id="{56A557E7-D83C-C34B-ADD5-78EAA8DE7727}" type="datetimeFigureOut">
              <a:rPr lang="en-US" smtClean="0"/>
              <a:t>11/22/25</a:t>
            </a:fld>
            <a:endParaRPr lang="en-US"/>
          </a:p>
        </p:txBody>
      </p:sp>
      <p:sp>
        <p:nvSpPr>
          <p:cNvPr id="5" name="Footer Placeholder 4">
            <a:extLst>
              <a:ext uri="{FF2B5EF4-FFF2-40B4-BE49-F238E27FC236}">
                <a16:creationId xmlns:a16="http://schemas.microsoft.com/office/drawing/2014/main" id="{E3F259C7-6BA9-2F5E-5EAE-F173D9BE8F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66CD85-844C-8075-DD04-40F668649B12}"/>
              </a:ext>
            </a:extLst>
          </p:cNvPr>
          <p:cNvSpPr>
            <a:spLocks noGrp="1"/>
          </p:cNvSpPr>
          <p:nvPr>
            <p:ph type="sldNum" sz="quarter" idx="12"/>
          </p:nvPr>
        </p:nvSpPr>
        <p:spPr/>
        <p:txBody>
          <a:bodyPr/>
          <a:lstStyle/>
          <a:p>
            <a:fld id="{C96026C0-9047-A845-8335-AC981A1C5CE9}" type="slidenum">
              <a:rPr lang="en-US" smtClean="0"/>
              <a:t>‹#›</a:t>
            </a:fld>
            <a:endParaRPr lang="en-US"/>
          </a:p>
        </p:txBody>
      </p:sp>
    </p:spTree>
    <p:extLst>
      <p:ext uri="{BB962C8B-B14F-4D97-AF65-F5344CB8AC3E}">
        <p14:creationId xmlns:p14="http://schemas.microsoft.com/office/powerpoint/2010/main" val="7988997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3DA527F-C1D7-D3D3-1E85-D6A586D216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84C944-9744-3B01-F5A9-D3ED558A59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772CCB5-98D5-5431-4767-0AD3BF4A2E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A557E7-D83C-C34B-ADD5-78EAA8DE7727}" type="datetimeFigureOut">
              <a:rPr lang="en-US" smtClean="0"/>
              <a:t>11/22/25</a:t>
            </a:fld>
            <a:endParaRPr lang="en-US"/>
          </a:p>
        </p:txBody>
      </p:sp>
      <p:sp>
        <p:nvSpPr>
          <p:cNvPr id="5" name="Footer Placeholder 4">
            <a:extLst>
              <a:ext uri="{FF2B5EF4-FFF2-40B4-BE49-F238E27FC236}">
                <a16:creationId xmlns:a16="http://schemas.microsoft.com/office/drawing/2014/main" id="{707E3A1F-5DEE-A8ED-9E4B-23F1B024607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0020B6E-4F87-4F7A-5292-0213F310B3C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96026C0-9047-A845-8335-AC981A1C5CE9}" type="slidenum">
              <a:rPr lang="en-US" smtClean="0"/>
              <a:t>‹#›</a:t>
            </a:fld>
            <a:endParaRPr lang="en-US"/>
          </a:p>
        </p:txBody>
      </p:sp>
    </p:spTree>
    <p:extLst>
      <p:ext uri="{BB962C8B-B14F-4D97-AF65-F5344CB8AC3E}">
        <p14:creationId xmlns:p14="http://schemas.microsoft.com/office/powerpoint/2010/main" val="3434831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8" Type="http://schemas.openxmlformats.org/officeDocument/2006/relationships/hyperlink" Target="https://workingdraftmagazine.com/racing-through-the-gender-gap/" TargetMode="External"/><Relationship Id="rId3" Type="http://schemas.openxmlformats.org/officeDocument/2006/relationships/hyperlink" Target="https://www.forbes.com/sites/rodgerdeanduncan/2018/10/30/culture-leadership-performance-how-are-they-linked/" TargetMode="External"/><Relationship Id="rId7" Type="http://schemas.openxmlformats.org/officeDocument/2006/relationships/hyperlink" Target="https://www.bbc.co.uk/news/uk-england-south-yorkshire-63585013" TargetMode="External"/><Relationship Id="rId2" Type="http://schemas.openxmlformats.org/officeDocument/2006/relationships/hyperlink" Target="https://www.elle.com/uk/life-and-culture/a44747611/women-in-motorsport/" TargetMode="External"/><Relationship Id="rId1" Type="http://schemas.openxmlformats.org/officeDocument/2006/relationships/slideLayout" Target="../slideLayouts/slideLayout2.xml"/><Relationship Id="rId6" Type="http://schemas.openxmlformats.org/officeDocument/2006/relationships/hyperlink" Target="https://mission44.org/" TargetMode="External"/><Relationship Id="rId5" Type="http://schemas.openxmlformats.org/officeDocument/2006/relationships/hyperlink" Target="https://www.ferrari.com/en-EN/corporate/articles/ferrari-supports-diversity-and-inclusion-charter-with-formula-1-fia-and-teams" TargetMode="External"/><Relationship Id="rId10" Type="http://schemas.openxmlformats.org/officeDocument/2006/relationships/hyperlink" Target="https://www.racingarchives.org/symposium/literature-review-on-women-in-motorsports/" TargetMode="External"/><Relationship Id="rId4" Type="http://schemas.openxmlformats.org/officeDocument/2006/relationships/hyperlink" Target="https://www.femalesinmotorsport.com/" TargetMode="External"/><Relationship Id="rId9" Type="http://schemas.openxmlformats.org/officeDocument/2006/relationships/hyperlink" Target="https://www.unwomen.org/en/what-we-do/leadership-and-political-particip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2" name="Rectangle 51">
            <a:extLst>
              <a:ext uri="{FF2B5EF4-FFF2-40B4-BE49-F238E27FC236}">
                <a16:creationId xmlns:a16="http://schemas.microsoft.com/office/drawing/2014/main" id="{0A19250D-D569-4232-9020-BD415AE51D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297B38-0AD9-B59E-0BF9-22A8C9AD8C6B}"/>
              </a:ext>
            </a:extLst>
          </p:cNvPr>
          <p:cNvSpPr>
            <a:spLocks noGrp="1"/>
          </p:cNvSpPr>
          <p:nvPr>
            <p:ph type="title"/>
          </p:nvPr>
        </p:nvSpPr>
        <p:spPr>
          <a:xfrm>
            <a:off x="4354513" y="609600"/>
            <a:ext cx="3719937" cy="5716536"/>
          </a:xfrm>
        </p:spPr>
        <p:txBody>
          <a:bodyPr vert="horz" lIns="91440" tIns="45720" rIns="91440" bIns="45720" rtlCol="0" anchor="b">
            <a:normAutofit fontScale="90000"/>
          </a:bodyPr>
          <a:lstStyle/>
          <a:p>
            <a:pPr algn="ctr"/>
            <a:br>
              <a:rPr lang="en-US" sz="1400" dirty="0">
                <a:solidFill>
                  <a:schemeClr val="bg1"/>
                </a:solidFill>
              </a:rPr>
            </a:br>
            <a:br>
              <a:rPr lang="en-US" sz="1400" dirty="0">
                <a:solidFill>
                  <a:schemeClr val="bg1"/>
                </a:solidFill>
              </a:rPr>
            </a:br>
            <a:br>
              <a:rPr lang="en-US" sz="2700" b="1" dirty="0">
                <a:solidFill>
                  <a:schemeClr val="bg1"/>
                </a:solidFill>
              </a:rPr>
            </a:br>
            <a:r>
              <a:rPr lang="en-US" sz="2700" b="1" dirty="0">
                <a:solidFill>
                  <a:schemeClr val="bg1"/>
                </a:solidFill>
                <a:latin typeface="Arial" panose="020B0604020202020204" pitchFamily="34" charset="0"/>
                <a:cs typeface="Arial" panose="020B0604020202020204" pitchFamily="34" charset="0"/>
              </a:rPr>
              <a:t>Diversity in Motorsport</a:t>
            </a:r>
            <a:br>
              <a:rPr lang="en-US" sz="1800" dirty="0">
                <a:solidFill>
                  <a:schemeClr val="bg1"/>
                </a:solidFill>
                <a:latin typeface="Arial" panose="020B0604020202020204" pitchFamily="34" charset="0"/>
                <a:cs typeface="Arial" panose="020B0604020202020204" pitchFamily="34" charset="0"/>
              </a:rPr>
            </a:br>
            <a:br>
              <a:rPr lang="en-US" sz="1800" dirty="0">
                <a:solidFill>
                  <a:schemeClr val="bg1"/>
                </a:solidFill>
                <a:latin typeface="Arial" panose="020B0604020202020204" pitchFamily="34" charset="0"/>
                <a:cs typeface="Arial" panose="020B0604020202020204" pitchFamily="34" charset="0"/>
              </a:rPr>
            </a:br>
            <a:r>
              <a:rPr lang="en-US" sz="1800" b="1" dirty="0">
                <a:solidFill>
                  <a:schemeClr val="bg1"/>
                </a:solidFill>
                <a:latin typeface="Arial" panose="020B0604020202020204" pitchFamily="34" charset="0"/>
                <a:cs typeface="Arial" panose="020B0604020202020204" pitchFamily="34" charset="0"/>
              </a:rPr>
              <a:t>Problem</a:t>
            </a:r>
            <a:br>
              <a:rPr lang="en-US" sz="1800" dirty="0">
                <a:solidFill>
                  <a:schemeClr val="bg1"/>
                </a:solidFill>
                <a:latin typeface="Arial" panose="020B0604020202020204" pitchFamily="34" charset="0"/>
                <a:cs typeface="Arial" panose="020B0604020202020204" pitchFamily="34" charset="0"/>
              </a:rPr>
            </a:br>
            <a:br>
              <a:rPr lang="en-US" sz="1800" dirty="0">
                <a:solidFill>
                  <a:schemeClr val="bg1"/>
                </a:solidFill>
                <a:latin typeface="Arial" panose="020B0604020202020204" pitchFamily="34" charset="0"/>
                <a:cs typeface="Arial" panose="020B0604020202020204" pitchFamily="34" charset="0"/>
              </a:rPr>
            </a:br>
            <a:r>
              <a:rPr lang="en-US" sz="1800" b="0" i="0" u="none" strike="noStrike" dirty="0">
                <a:solidFill>
                  <a:schemeClr val="bg1"/>
                </a:solidFill>
                <a:effectLst/>
                <a:latin typeface="Arial" panose="020B0604020202020204" pitchFamily="34" charset="0"/>
                <a:cs typeface="Arial" panose="020B0604020202020204" pitchFamily="34" charset="0"/>
              </a:rPr>
              <a:t>According to data from the European Commission, in 2019, women made up 16% of the automotive workforce. In 2021 the percentage increased up to 20%.</a:t>
            </a:r>
            <a:br>
              <a:rPr lang="en-US" sz="1800" b="0" i="0" u="none" strike="noStrike" dirty="0">
                <a:solidFill>
                  <a:schemeClr val="bg1"/>
                </a:solidFill>
                <a:effectLst/>
                <a:latin typeface="Arial" panose="020B0604020202020204" pitchFamily="34" charset="0"/>
                <a:cs typeface="Arial" panose="020B0604020202020204" pitchFamily="34" charset="0"/>
              </a:rPr>
            </a:br>
            <a:br>
              <a:rPr lang="en-US" sz="1800" dirty="0">
                <a:solidFill>
                  <a:schemeClr val="bg1"/>
                </a:solidFill>
                <a:latin typeface="Arial" panose="020B0604020202020204" pitchFamily="34" charset="0"/>
                <a:cs typeface="Arial" panose="020B0604020202020204" pitchFamily="34" charset="0"/>
              </a:rPr>
            </a:br>
            <a:r>
              <a:rPr lang="en-US" sz="1800" dirty="0">
                <a:solidFill>
                  <a:schemeClr val="bg1"/>
                </a:solidFill>
                <a:latin typeface="Arial" panose="020B0604020202020204" pitchFamily="34" charset="0"/>
                <a:cs typeface="Arial" panose="020B0604020202020204" pitchFamily="34" charset="0"/>
              </a:rPr>
              <a:t>The Supercar and automotive industry is under represented with Female Supercar drivers, engineers, vloggers, race drivers and reviewing supercars.</a:t>
            </a:r>
            <a:br>
              <a:rPr lang="en-US" sz="1800" dirty="0">
                <a:solidFill>
                  <a:schemeClr val="bg1"/>
                </a:solidFill>
                <a:latin typeface="Arial" panose="020B0604020202020204" pitchFamily="34" charset="0"/>
                <a:cs typeface="Arial" panose="020B0604020202020204" pitchFamily="34" charset="0"/>
              </a:rPr>
            </a:br>
            <a:br>
              <a:rPr lang="en-US" sz="1800" dirty="0">
                <a:solidFill>
                  <a:schemeClr val="bg1"/>
                </a:solidFill>
                <a:latin typeface="Arial" panose="020B0604020202020204" pitchFamily="34" charset="0"/>
                <a:cs typeface="Arial" panose="020B0604020202020204" pitchFamily="34" charset="0"/>
              </a:rPr>
            </a:br>
            <a:r>
              <a:rPr lang="en-US" sz="1800" dirty="0">
                <a:solidFill>
                  <a:schemeClr val="bg1"/>
                </a:solidFill>
                <a:latin typeface="Arial" panose="020B0604020202020204" pitchFamily="34" charset="0"/>
                <a:cs typeface="Arial" panose="020B0604020202020204" pitchFamily="34" charset="0"/>
              </a:rPr>
              <a:t> The industry wants to focus on attracting more women.</a:t>
            </a:r>
            <a:br>
              <a:rPr lang="en-US" sz="1800" dirty="0">
                <a:solidFill>
                  <a:schemeClr val="bg1"/>
                </a:solidFill>
                <a:latin typeface="Arial" panose="020B0604020202020204" pitchFamily="34" charset="0"/>
                <a:cs typeface="Arial" panose="020B0604020202020204" pitchFamily="34" charset="0"/>
              </a:rPr>
            </a:br>
            <a:br>
              <a:rPr lang="en-US" sz="1800" dirty="0">
                <a:solidFill>
                  <a:schemeClr val="bg1"/>
                </a:solidFill>
                <a:latin typeface="Arial" panose="020B0604020202020204" pitchFamily="34" charset="0"/>
                <a:cs typeface="Arial" panose="020B0604020202020204" pitchFamily="34" charset="0"/>
              </a:rPr>
            </a:br>
            <a:r>
              <a:rPr lang="en-US" sz="1800" dirty="0">
                <a:solidFill>
                  <a:schemeClr val="bg1"/>
                </a:solidFill>
                <a:latin typeface="Arial" panose="020B0604020202020204" pitchFamily="34" charset="0"/>
                <a:cs typeface="Arial" panose="020B0604020202020204" pitchFamily="34" charset="0"/>
              </a:rPr>
              <a:t>How can we encourage more diversity in Motorsport and Industry.</a:t>
            </a:r>
            <a:br>
              <a:rPr lang="en-US" sz="1800" dirty="0">
                <a:solidFill>
                  <a:schemeClr val="bg1"/>
                </a:solidFill>
                <a:latin typeface="Arial" panose="020B0604020202020204" pitchFamily="34" charset="0"/>
                <a:cs typeface="Arial" panose="020B0604020202020204" pitchFamily="34" charset="0"/>
              </a:rPr>
            </a:br>
            <a:br>
              <a:rPr lang="en-US" sz="1800" dirty="0">
                <a:solidFill>
                  <a:schemeClr val="bg1"/>
                </a:solidFill>
                <a:latin typeface="Arial" panose="020B0604020202020204" pitchFamily="34" charset="0"/>
                <a:cs typeface="Arial" panose="020B0604020202020204" pitchFamily="34" charset="0"/>
              </a:rPr>
            </a:br>
            <a:br>
              <a:rPr lang="en-US" sz="1800" dirty="0">
                <a:solidFill>
                  <a:schemeClr val="bg1"/>
                </a:solidFill>
                <a:latin typeface="Arial" panose="020B0604020202020204" pitchFamily="34" charset="0"/>
                <a:cs typeface="Arial" panose="020B0604020202020204" pitchFamily="34" charset="0"/>
              </a:rPr>
            </a:br>
            <a:r>
              <a:rPr lang="en-US" sz="1800" dirty="0">
                <a:solidFill>
                  <a:schemeClr val="bg1"/>
                </a:solidFill>
                <a:latin typeface="Arial" panose="020B0604020202020204" pitchFamily="34" charset="0"/>
                <a:cs typeface="Arial" panose="020B0604020202020204" pitchFamily="34" charset="0"/>
              </a:rPr>
              <a:t>Lisa Marie Brown- Student Number 2435136</a:t>
            </a:r>
            <a:br>
              <a:rPr lang="en-US" sz="1400" dirty="0">
                <a:solidFill>
                  <a:schemeClr val="bg1"/>
                </a:solidFill>
              </a:rPr>
            </a:br>
            <a:endParaRPr lang="en-US" sz="1400" dirty="0">
              <a:solidFill>
                <a:schemeClr val="bg1"/>
              </a:solidFill>
            </a:endParaRPr>
          </a:p>
        </p:txBody>
      </p:sp>
      <p:grpSp>
        <p:nvGrpSpPr>
          <p:cNvPr id="54" name="Group 53">
            <a:extLst>
              <a:ext uri="{FF2B5EF4-FFF2-40B4-BE49-F238E27FC236}">
                <a16:creationId xmlns:a16="http://schemas.microsoft.com/office/drawing/2014/main" id="{B7BAEF06-AB74-442C-8C30-B88233FD836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4087640" cy="6858000"/>
            <a:chOff x="1" y="0"/>
            <a:chExt cx="4087640" cy="6858000"/>
          </a:xfrm>
          <a:effectLst>
            <a:outerShdw blurRad="381000" dist="152400" algn="ctr" rotWithShape="0">
              <a:srgbClr val="000000">
                <a:alpha val="10000"/>
              </a:srgbClr>
            </a:outerShdw>
          </a:effectLst>
        </p:grpSpPr>
        <p:grpSp>
          <p:nvGrpSpPr>
            <p:cNvPr id="55" name="Group 54">
              <a:extLst>
                <a:ext uri="{FF2B5EF4-FFF2-40B4-BE49-F238E27FC236}">
                  <a16:creationId xmlns:a16="http://schemas.microsoft.com/office/drawing/2014/main" id="{BDFD9AA5-A6A4-499F-BB09-5CD7F8145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 y="0"/>
              <a:ext cx="3986041" cy="6858000"/>
              <a:chOff x="1" y="0"/>
              <a:chExt cx="3986041" cy="6858000"/>
            </a:xfrm>
          </p:grpSpPr>
          <p:sp>
            <p:nvSpPr>
              <p:cNvPr id="59" name="Freeform: Shape 58">
                <a:extLst>
                  <a:ext uri="{FF2B5EF4-FFF2-40B4-BE49-F238E27FC236}">
                    <a16:creationId xmlns:a16="http://schemas.microsoft.com/office/drawing/2014/main" id="{5F499571-4EEA-4442-B71C-2972335B3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3986041" cy="6858000"/>
              </a:xfrm>
              <a:custGeom>
                <a:avLst/>
                <a:gdLst>
                  <a:gd name="connsiteX0" fmla="*/ 0 w 3986041"/>
                  <a:gd name="connsiteY0" fmla="*/ 0 h 6858000"/>
                  <a:gd name="connsiteX1" fmla="*/ 3066495 w 3986041"/>
                  <a:gd name="connsiteY1" fmla="*/ 0 h 6858000"/>
                  <a:gd name="connsiteX2" fmla="*/ 3427241 w 3986041"/>
                  <a:gd name="connsiteY2" fmla="*/ 1211943 h 6858000"/>
                  <a:gd name="connsiteX3" fmla="*/ 3986041 w 3986041"/>
                  <a:gd name="connsiteY3" fmla="*/ 4122057 h 6858000"/>
                  <a:gd name="connsiteX4" fmla="*/ 3751724 w 3986041"/>
                  <a:gd name="connsiteY4" fmla="*/ 6858000 h 6858000"/>
                  <a:gd name="connsiteX5" fmla="*/ 0 w 3986041"/>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6041" h="6858000">
                    <a:moveTo>
                      <a:pt x="0" y="0"/>
                    </a:moveTo>
                    <a:lnTo>
                      <a:pt x="3066495" y="0"/>
                    </a:lnTo>
                    <a:lnTo>
                      <a:pt x="3427241" y="1211943"/>
                    </a:lnTo>
                    <a:lnTo>
                      <a:pt x="3986041" y="4122057"/>
                    </a:lnTo>
                    <a:lnTo>
                      <a:pt x="3751724" y="6858000"/>
                    </a:lnTo>
                    <a:lnTo>
                      <a:pt x="0" y="6858000"/>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Freeform: Shape 59">
                <a:extLst>
                  <a:ext uri="{FF2B5EF4-FFF2-40B4-BE49-F238E27FC236}">
                    <a16:creationId xmlns:a16="http://schemas.microsoft.com/office/drawing/2014/main" id="{9FFC7284-7A71-4F33-AB06-E0D1EB1CA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3986041" cy="6858000"/>
              </a:xfrm>
              <a:custGeom>
                <a:avLst/>
                <a:gdLst>
                  <a:gd name="connsiteX0" fmla="*/ 0 w 3986041"/>
                  <a:gd name="connsiteY0" fmla="*/ 0 h 6858000"/>
                  <a:gd name="connsiteX1" fmla="*/ 3066495 w 3986041"/>
                  <a:gd name="connsiteY1" fmla="*/ 0 h 6858000"/>
                  <a:gd name="connsiteX2" fmla="*/ 3427241 w 3986041"/>
                  <a:gd name="connsiteY2" fmla="*/ 1211943 h 6858000"/>
                  <a:gd name="connsiteX3" fmla="*/ 3986041 w 3986041"/>
                  <a:gd name="connsiteY3" fmla="*/ 4122057 h 6858000"/>
                  <a:gd name="connsiteX4" fmla="*/ 3751724 w 3986041"/>
                  <a:gd name="connsiteY4" fmla="*/ 6858000 h 6858000"/>
                  <a:gd name="connsiteX5" fmla="*/ 0 w 3986041"/>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6041" h="6858000">
                    <a:moveTo>
                      <a:pt x="0" y="0"/>
                    </a:moveTo>
                    <a:lnTo>
                      <a:pt x="3066495" y="0"/>
                    </a:lnTo>
                    <a:lnTo>
                      <a:pt x="3427241" y="1211943"/>
                    </a:lnTo>
                    <a:lnTo>
                      <a:pt x="3986041" y="4122057"/>
                    </a:lnTo>
                    <a:lnTo>
                      <a:pt x="3751724" y="6858000"/>
                    </a:lnTo>
                    <a:lnTo>
                      <a:pt x="0" y="685800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56" name="Group 55">
              <a:extLst>
                <a:ext uri="{FF2B5EF4-FFF2-40B4-BE49-F238E27FC236}">
                  <a16:creationId xmlns:a16="http://schemas.microsoft.com/office/drawing/2014/main" id="{C27F758D-B23C-459E-AD21-6621782C726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748588" y="0"/>
              <a:ext cx="1339053" cy="6858000"/>
              <a:chOff x="2748588" y="0"/>
              <a:chExt cx="1339053" cy="6858000"/>
            </a:xfrm>
          </p:grpSpPr>
          <p:sp>
            <p:nvSpPr>
              <p:cNvPr id="57" name="Freeform: Shape 56">
                <a:extLst>
                  <a:ext uri="{FF2B5EF4-FFF2-40B4-BE49-F238E27FC236}">
                    <a16:creationId xmlns:a16="http://schemas.microsoft.com/office/drawing/2014/main" id="{08DD5D69-A882-48D7-ACFB-68E2DC6B04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Shape 57">
                <a:extLst>
                  <a:ext uri="{FF2B5EF4-FFF2-40B4-BE49-F238E27FC236}">
                    <a16:creationId xmlns:a16="http://schemas.microsoft.com/office/drawing/2014/main" id="{A2432BD6-3DCC-4397-BD7F-3FE84F3210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nvGrpSpPr>
          <p:cNvPr id="62" name="Group 61">
            <a:extLst>
              <a:ext uri="{FF2B5EF4-FFF2-40B4-BE49-F238E27FC236}">
                <a16:creationId xmlns:a16="http://schemas.microsoft.com/office/drawing/2014/main" id="{C9829185-6353-4E3C-B082-AA7F519391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8104360" y="0"/>
            <a:ext cx="4087640" cy="6858000"/>
            <a:chOff x="1" y="0"/>
            <a:chExt cx="4087640" cy="6858000"/>
          </a:xfrm>
          <a:effectLst>
            <a:outerShdw blurRad="381000" dist="152400" algn="ctr" rotWithShape="0">
              <a:srgbClr val="000000">
                <a:alpha val="10000"/>
              </a:srgbClr>
            </a:outerShdw>
          </a:effectLst>
        </p:grpSpPr>
        <p:grpSp>
          <p:nvGrpSpPr>
            <p:cNvPr id="63" name="Group 62">
              <a:extLst>
                <a:ext uri="{FF2B5EF4-FFF2-40B4-BE49-F238E27FC236}">
                  <a16:creationId xmlns:a16="http://schemas.microsoft.com/office/drawing/2014/main" id="{BB7BB359-8B77-484C-B9CD-6376139A3AB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 y="0"/>
              <a:ext cx="3986041" cy="6858000"/>
              <a:chOff x="1" y="0"/>
              <a:chExt cx="3986041" cy="6858000"/>
            </a:xfrm>
          </p:grpSpPr>
          <p:sp>
            <p:nvSpPr>
              <p:cNvPr id="67" name="Freeform: Shape 66">
                <a:extLst>
                  <a:ext uri="{FF2B5EF4-FFF2-40B4-BE49-F238E27FC236}">
                    <a16:creationId xmlns:a16="http://schemas.microsoft.com/office/drawing/2014/main" id="{AA96BE9D-5B3B-4CA9-8895-33FAA3804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3986041" cy="6858000"/>
              </a:xfrm>
              <a:custGeom>
                <a:avLst/>
                <a:gdLst>
                  <a:gd name="connsiteX0" fmla="*/ 0 w 3986041"/>
                  <a:gd name="connsiteY0" fmla="*/ 0 h 6858000"/>
                  <a:gd name="connsiteX1" fmla="*/ 3066495 w 3986041"/>
                  <a:gd name="connsiteY1" fmla="*/ 0 h 6858000"/>
                  <a:gd name="connsiteX2" fmla="*/ 3427241 w 3986041"/>
                  <a:gd name="connsiteY2" fmla="*/ 1211943 h 6858000"/>
                  <a:gd name="connsiteX3" fmla="*/ 3986041 w 3986041"/>
                  <a:gd name="connsiteY3" fmla="*/ 4122057 h 6858000"/>
                  <a:gd name="connsiteX4" fmla="*/ 3751724 w 3986041"/>
                  <a:gd name="connsiteY4" fmla="*/ 6858000 h 6858000"/>
                  <a:gd name="connsiteX5" fmla="*/ 0 w 3986041"/>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6041" h="6858000">
                    <a:moveTo>
                      <a:pt x="0" y="0"/>
                    </a:moveTo>
                    <a:lnTo>
                      <a:pt x="3066495" y="0"/>
                    </a:lnTo>
                    <a:lnTo>
                      <a:pt x="3427241" y="1211943"/>
                    </a:lnTo>
                    <a:lnTo>
                      <a:pt x="3986041" y="4122057"/>
                    </a:lnTo>
                    <a:lnTo>
                      <a:pt x="3751724" y="6858000"/>
                    </a:lnTo>
                    <a:lnTo>
                      <a:pt x="0" y="6858000"/>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Shape 67">
                <a:extLst>
                  <a:ext uri="{FF2B5EF4-FFF2-40B4-BE49-F238E27FC236}">
                    <a16:creationId xmlns:a16="http://schemas.microsoft.com/office/drawing/2014/main" id="{7840E2BF-E954-4173-BF70-2DAE9E19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3986041" cy="6858000"/>
              </a:xfrm>
              <a:custGeom>
                <a:avLst/>
                <a:gdLst>
                  <a:gd name="connsiteX0" fmla="*/ 0 w 3986041"/>
                  <a:gd name="connsiteY0" fmla="*/ 0 h 6858000"/>
                  <a:gd name="connsiteX1" fmla="*/ 3066495 w 3986041"/>
                  <a:gd name="connsiteY1" fmla="*/ 0 h 6858000"/>
                  <a:gd name="connsiteX2" fmla="*/ 3427241 w 3986041"/>
                  <a:gd name="connsiteY2" fmla="*/ 1211943 h 6858000"/>
                  <a:gd name="connsiteX3" fmla="*/ 3986041 w 3986041"/>
                  <a:gd name="connsiteY3" fmla="*/ 4122057 h 6858000"/>
                  <a:gd name="connsiteX4" fmla="*/ 3751724 w 3986041"/>
                  <a:gd name="connsiteY4" fmla="*/ 6858000 h 6858000"/>
                  <a:gd name="connsiteX5" fmla="*/ 0 w 3986041"/>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6041" h="6858000">
                    <a:moveTo>
                      <a:pt x="0" y="0"/>
                    </a:moveTo>
                    <a:lnTo>
                      <a:pt x="3066495" y="0"/>
                    </a:lnTo>
                    <a:lnTo>
                      <a:pt x="3427241" y="1211943"/>
                    </a:lnTo>
                    <a:lnTo>
                      <a:pt x="3986041" y="4122057"/>
                    </a:lnTo>
                    <a:lnTo>
                      <a:pt x="3751724" y="6858000"/>
                    </a:lnTo>
                    <a:lnTo>
                      <a:pt x="0" y="685800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64" name="Group 63">
              <a:extLst>
                <a:ext uri="{FF2B5EF4-FFF2-40B4-BE49-F238E27FC236}">
                  <a16:creationId xmlns:a16="http://schemas.microsoft.com/office/drawing/2014/main" id="{3F125B5A-DFAC-4B6D-B14F-287F8C436AA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748588" y="0"/>
              <a:ext cx="1339053" cy="6858000"/>
              <a:chOff x="2748588" y="0"/>
              <a:chExt cx="1339053" cy="6858000"/>
            </a:xfrm>
          </p:grpSpPr>
          <p:sp>
            <p:nvSpPr>
              <p:cNvPr id="65" name="Freeform: Shape 64">
                <a:extLst>
                  <a:ext uri="{FF2B5EF4-FFF2-40B4-BE49-F238E27FC236}">
                    <a16:creationId xmlns:a16="http://schemas.microsoft.com/office/drawing/2014/main" id="{6AF4804F-69E5-479A-9F45-C0E4631715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6" name="Freeform: Shape 65">
                <a:extLst>
                  <a:ext uri="{FF2B5EF4-FFF2-40B4-BE49-F238E27FC236}">
                    <a16:creationId xmlns:a16="http://schemas.microsoft.com/office/drawing/2014/main" id="{3CA5C733-38F9-4D36-A78D-0AB08CCBB5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5" name="Content Placeholder 4" descr="A picture containing text, indoor, floor, ceiling&#10;&#10;Description automatically generated">
            <a:extLst>
              <a:ext uri="{FF2B5EF4-FFF2-40B4-BE49-F238E27FC236}">
                <a16:creationId xmlns:a16="http://schemas.microsoft.com/office/drawing/2014/main" id="{EC2B0E2C-2DBA-5178-865B-12FDBD607796}"/>
              </a:ext>
            </a:extLst>
          </p:cNvPr>
          <p:cNvPicPr>
            <a:picLocks noGrp="1" noChangeAspect="1"/>
          </p:cNvPicPr>
          <p:nvPr>
            <p:ph idx="1"/>
          </p:nvPr>
        </p:nvPicPr>
        <p:blipFill rotWithShape="1">
          <a:blip r:embed="rId3" cstate="email">
            <a:extLst>
              <a:ext uri="{28A0092B-C50C-407E-A947-70E740481C1C}">
                <a14:useLocalDpi xmlns:a14="http://schemas.microsoft.com/office/drawing/2010/main"/>
              </a:ext>
            </a:extLst>
          </a:blip>
          <a:srcRect/>
          <a:stretch/>
        </p:blipFill>
        <p:spPr>
          <a:xfrm>
            <a:off x="8310157" y="295789"/>
            <a:ext cx="3148164" cy="1944922"/>
          </a:xfrm>
          <a:custGeom>
            <a:avLst/>
            <a:gdLst/>
            <a:ahLst/>
            <a:cxnLst/>
            <a:rect l="l" t="t" r="r" b="b"/>
            <a:pathLst>
              <a:path w="2598738" h="1860001">
                <a:moveTo>
                  <a:pt x="0" y="0"/>
                </a:moveTo>
                <a:lnTo>
                  <a:pt x="2598738" y="0"/>
                </a:lnTo>
                <a:lnTo>
                  <a:pt x="2598738" y="1860001"/>
                </a:lnTo>
                <a:lnTo>
                  <a:pt x="0" y="1860001"/>
                </a:lnTo>
                <a:close/>
              </a:path>
            </a:pathLst>
          </a:custGeom>
        </p:spPr>
      </p:pic>
      <p:pic>
        <p:nvPicPr>
          <p:cNvPr id="3" name="Content Placeholder 9" descr="A shiny gold sports car&#10;&#10;Description automatically generated with low confidence">
            <a:extLst>
              <a:ext uri="{FF2B5EF4-FFF2-40B4-BE49-F238E27FC236}">
                <a16:creationId xmlns:a16="http://schemas.microsoft.com/office/drawing/2014/main" id="{9CB41E73-4AEF-C105-B485-C90FD8B2669D}"/>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8473104" y="4381214"/>
            <a:ext cx="3457654" cy="1944922"/>
          </a:xfrm>
          <a:custGeom>
            <a:avLst/>
            <a:gdLst/>
            <a:ahLst/>
            <a:cxnLst/>
            <a:rect l="l" t="t" r="r" b="b"/>
            <a:pathLst>
              <a:path w="2598738" h="1859999">
                <a:moveTo>
                  <a:pt x="0" y="0"/>
                </a:moveTo>
                <a:lnTo>
                  <a:pt x="2598738" y="0"/>
                </a:lnTo>
                <a:lnTo>
                  <a:pt x="2598738" y="1859999"/>
                </a:lnTo>
                <a:lnTo>
                  <a:pt x="0" y="1859999"/>
                </a:lnTo>
                <a:close/>
              </a:path>
            </a:pathLst>
          </a:custGeom>
        </p:spPr>
      </p:pic>
      <p:pic>
        <p:nvPicPr>
          <p:cNvPr id="4" name="Picture 3" descr="A group of race cars on a track&#10;&#10;Description automatically generated">
            <a:extLst>
              <a:ext uri="{FF2B5EF4-FFF2-40B4-BE49-F238E27FC236}">
                <a16:creationId xmlns:a16="http://schemas.microsoft.com/office/drawing/2014/main" id="{C67E2760-DCB3-0850-C082-45B2A06D95C9}"/>
              </a:ext>
            </a:extLst>
          </p:cNvPr>
          <p:cNvPicPr>
            <a:picLocks noChangeAspect="1"/>
          </p:cNvPicPr>
          <p:nvPr/>
        </p:nvPicPr>
        <p:blipFill>
          <a:blip r:embed="rId5" cstate="email">
            <a:extLst>
              <a:ext uri="{28A0092B-C50C-407E-A947-70E740481C1C}">
                <a14:useLocalDpi xmlns:a14="http://schemas.microsoft.com/office/drawing/2010/main"/>
              </a:ext>
            </a:extLst>
          </a:blip>
          <a:srcRect r="-1" b="-2"/>
          <a:stretch/>
        </p:blipFill>
        <p:spPr>
          <a:xfrm>
            <a:off x="167004" y="403031"/>
            <a:ext cx="4202220" cy="1746290"/>
          </a:xfrm>
          <a:prstGeom prst="rect">
            <a:avLst/>
          </a:prstGeom>
        </p:spPr>
      </p:pic>
      <p:pic>
        <p:nvPicPr>
          <p:cNvPr id="9" name="Picture 8" descr="A person in a race car uniform&#10;&#10;Description automatically generated">
            <a:extLst>
              <a:ext uri="{FF2B5EF4-FFF2-40B4-BE49-F238E27FC236}">
                <a16:creationId xmlns:a16="http://schemas.microsoft.com/office/drawing/2014/main" id="{4DE64837-B4F5-AC99-6922-B6B495F37808}"/>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408146" y="4731264"/>
            <a:ext cx="3719937" cy="1875767"/>
          </a:xfrm>
          <a:prstGeom prst="rect">
            <a:avLst/>
          </a:prstGeom>
        </p:spPr>
      </p:pic>
    </p:spTree>
    <p:extLst>
      <p:ext uri="{BB962C8B-B14F-4D97-AF65-F5344CB8AC3E}">
        <p14:creationId xmlns:p14="http://schemas.microsoft.com/office/powerpoint/2010/main" val="27720571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red and white race car&#10;&#10;Description automatically generated">
            <a:extLst>
              <a:ext uri="{FF2B5EF4-FFF2-40B4-BE49-F238E27FC236}">
                <a16:creationId xmlns:a16="http://schemas.microsoft.com/office/drawing/2014/main" id="{14042BE7-A71D-6E7A-38F0-DA62D1322ED0}"/>
              </a:ext>
            </a:extLst>
          </p:cNvPr>
          <p:cNvPicPr>
            <a:picLocks noChangeAspect="1"/>
          </p:cNvPicPr>
          <p:nvPr/>
        </p:nvPicPr>
        <p:blipFill>
          <a:blip r:embed="rId2" cstate="email">
            <a:extLst>
              <a:ext uri="{28A0092B-C50C-407E-A947-70E740481C1C}">
                <a14:useLocalDpi xmlns:a14="http://schemas.microsoft.com/office/drawing/2010/main"/>
              </a:ext>
            </a:extLst>
          </a:blip>
          <a:srcRect/>
          <a:stretch/>
        </p:blipFill>
        <p:spPr>
          <a:xfrm>
            <a:off x="3522468" y="10"/>
            <a:ext cx="8669532" cy="6857990"/>
          </a:xfrm>
          <a:prstGeom prst="rect">
            <a:avLst/>
          </a:prstGeom>
        </p:spPr>
      </p:pic>
      <p:sp>
        <p:nvSpPr>
          <p:cNvPr id="14" name="Rectangle 13">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3CD843E-49B9-FC7D-FBBD-0460465EDA32}"/>
              </a:ext>
            </a:extLst>
          </p:cNvPr>
          <p:cNvSpPr>
            <a:spLocks noGrp="1"/>
          </p:cNvSpPr>
          <p:nvPr>
            <p:ph type="title"/>
          </p:nvPr>
        </p:nvSpPr>
        <p:spPr>
          <a:xfrm>
            <a:off x="371094" y="1161288"/>
            <a:ext cx="3438144" cy="1124712"/>
          </a:xfrm>
        </p:spPr>
        <p:txBody>
          <a:bodyPr anchor="b">
            <a:normAutofit/>
          </a:bodyPr>
          <a:lstStyle/>
          <a:p>
            <a:r>
              <a:rPr lang="en-US" sz="2800" dirty="0">
                <a:solidFill>
                  <a:schemeClr val="bg1"/>
                </a:solidFill>
                <a:latin typeface="Arial" panose="020B0604020202020204" pitchFamily="34" charset="0"/>
                <a:cs typeface="Arial" panose="020B0604020202020204" pitchFamily="34" charset="0"/>
              </a:rPr>
              <a:t>Content</a:t>
            </a:r>
          </a:p>
        </p:txBody>
      </p:sp>
      <p:sp>
        <p:nvSpPr>
          <p:cNvPr id="16" name="Rectangle 15">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Content Placeholder 8">
            <a:extLst>
              <a:ext uri="{FF2B5EF4-FFF2-40B4-BE49-F238E27FC236}">
                <a16:creationId xmlns:a16="http://schemas.microsoft.com/office/drawing/2014/main" id="{3E604F29-C150-3F03-66DE-F5479C1983F0}"/>
              </a:ext>
            </a:extLst>
          </p:cNvPr>
          <p:cNvSpPr>
            <a:spLocks noGrp="1"/>
          </p:cNvSpPr>
          <p:nvPr>
            <p:ph idx="1"/>
          </p:nvPr>
        </p:nvSpPr>
        <p:spPr>
          <a:xfrm>
            <a:off x="371094" y="2718054"/>
            <a:ext cx="3438906" cy="3207258"/>
          </a:xfrm>
        </p:spPr>
        <p:txBody>
          <a:bodyPr anchor="t">
            <a:normAutofit/>
          </a:bodyPr>
          <a:lstStyle/>
          <a:p>
            <a:r>
              <a:rPr lang="en-US" sz="1700" dirty="0">
                <a:solidFill>
                  <a:schemeClr val="bg1"/>
                </a:solidFill>
                <a:latin typeface="Arial" panose="020B0604020202020204" pitchFamily="34" charset="0"/>
                <a:cs typeface="Arial" panose="020B0604020202020204" pitchFamily="34" charset="0"/>
              </a:rPr>
              <a:t>Benefits of Diversity </a:t>
            </a:r>
          </a:p>
          <a:p>
            <a:r>
              <a:rPr lang="en-US" sz="1700" dirty="0">
                <a:solidFill>
                  <a:schemeClr val="bg1"/>
                </a:solidFill>
                <a:latin typeface="Arial" panose="020B0604020202020204" pitchFamily="34" charset="0"/>
                <a:cs typeface="Arial" panose="020B0604020202020204" pitchFamily="34" charset="0"/>
              </a:rPr>
              <a:t>Contemporary Management and Leadership  </a:t>
            </a:r>
          </a:p>
          <a:p>
            <a:r>
              <a:rPr lang="en-US" sz="1700" dirty="0">
                <a:solidFill>
                  <a:schemeClr val="bg1"/>
                </a:solidFill>
                <a:latin typeface="Arial" panose="020B0604020202020204" pitchFamily="34" charset="0"/>
                <a:cs typeface="Arial" panose="020B0604020202020204" pitchFamily="34" charset="0"/>
              </a:rPr>
              <a:t>Culture Politics and Limits of Leadership</a:t>
            </a:r>
          </a:p>
          <a:p>
            <a:r>
              <a:rPr lang="en-US" sz="1700" dirty="0">
                <a:solidFill>
                  <a:schemeClr val="bg1"/>
                </a:solidFill>
                <a:latin typeface="Arial" panose="020B0604020202020204" pitchFamily="34" charset="0"/>
                <a:cs typeface="Arial" panose="020B0604020202020204" pitchFamily="34" charset="0"/>
              </a:rPr>
              <a:t>Companies that are Implementing new </a:t>
            </a:r>
            <a:r>
              <a:rPr lang="en-US" sz="1700" dirty="0" err="1">
                <a:solidFill>
                  <a:schemeClr val="bg1"/>
                </a:solidFill>
                <a:latin typeface="Arial" panose="020B0604020202020204" pitchFamily="34" charset="0"/>
                <a:cs typeface="Arial" panose="020B0604020202020204" pitchFamily="34" charset="0"/>
              </a:rPr>
              <a:t>programmes</a:t>
            </a:r>
            <a:r>
              <a:rPr lang="en-US" sz="1700" dirty="0">
                <a:solidFill>
                  <a:schemeClr val="bg1"/>
                </a:solidFill>
                <a:latin typeface="Arial" panose="020B0604020202020204" pitchFamily="34" charset="0"/>
                <a:cs typeface="Arial" panose="020B0604020202020204" pitchFamily="34" charset="0"/>
              </a:rPr>
              <a:t> </a:t>
            </a:r>
          </a:p>
          <a:p>
            <a:r>
              <a:rPr lang="en-US" sz="1700" dirty="0">
                <a:solidFill>
                  <a:schemeClr val="bg1"/>
                </a:solidFill>
                <a:latin typeface="Arial" panose="020B0604020202020204" pitchFamily="34" charset="0"/>
                <a:cs typeface="Arial" panose="020B0604020202020204" pitchFamily="34" charset="0"/>
              </a:rPr>
              <a:t>What can we do to encourage Change? </a:t>
            </a:r>
          </a:p>
          <a:p>
            <a:pPr marL="0" indent="0">
              <a:buNone/>
            </a:pPr>
            <a:endParaRPr lang="en-US" sz="1700" dirty="0">
              <a:solidFill>
                <a:schemeClr val="bg1"/>
              </a:solidFill>
            </a:endParaRPr>
          </a:p>
        </p:txBody>
      </p:sp>
    </p:spTree>
    <p:extLst>
      <p:ext uri="{BB962C8B-B14F-4D97-AF65-F5344CB8AC3E}">
        <p14:creationId xmlns:p14="http://schemas.microsoft.com/office/powerpoint/2010/main" val="34924715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oster with text and images&#10;&#10;Description automatically generated with medium confidence">
            <a:extLst>
              <a:ext uri="{FF2B5EF4-FFF2-40B4-BE49-F238E27FC236}">
                <a16:creationId xmlns:a16="http://schemas.microsoft.com/office/drawing/2014/main" id="{39AD07F4-9C34-FE6A-BC26-BEF9C754C042}"/>
              </a:ext>
            </a:extLst>
          </p:cNvPr>
          <p:cNvPicPr>
            <a:picLocks noChangeAspect="1"/>
          </p:cNvPicPr>
          <p:nvPr/>
        </p:nvPicPr>
        <p:blipFill>
          <a:blip r:embed="rId2">
            <a:alphaModFix amt="50000"/>
          </a:blip>
          <a:srcRect/>
          <a:stretch>
            <a:fillRect/>
          </a:stretch>
        </p:blipFill>
        <p:spPr>
          <a:xfrm>
            <a:off x="20" y="1"/>
            <a:ext cx="12191980" cy="6857999"/>
          </a:xfrm>
          <a:prstGeom prst="rect">
            <a:avLst/>
          </a:prstGeom>
        </p:spPr>
      </p:pic>
    </p:spTree>
    <p:extLst>
      <p:ext uri="{BB962C8B-B14F-4D97-AF65-F5344CB8AC3E}">
        <p14:creationId xmlns:p14="http://schemas.microsoft.com/office/powerpoint/2010/main" val="1686855546"/>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A92785D-E816-1E57-D7D3-3C71D556A6A2}"/>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3230A0-0AD9-AB3D-ADE2-C207BBC78DE9}"/>
              </a:ext>
            </a:extLst>
          </p:cNvPr>
          <p:cNvSpPr>
            <a:spLocks noGrp="1"/>
          </p:cNvSpPr>
          <p:nvPr>
            <p:ph type="title"/>
          </p:nvPr>
        </p:nvSpPr>
        <p:spPr>
          <a:xfrm>
            <a:off x="838201" y="365126"/>
            <a:ext cx="6063342" cy="1583418"/>
          </a:xfrm>
        </p:spPr>
        <p:txBody>
          <a:bodyPr vert="horz" lIns="91440" tIns="45720" rIns="91440" bIns="45720" rtlCol="0">
            <a:normAutofit fontScale="90000"/>
          </a:bodyPr>
          <a:lstStyle/>
          <a:p>
            <a:br>
              <a:rPr lang="en-US" sz="1100" kern="1200" dirty="0">
                <a:latin typeface="+mj-lt"/>
                <a:ea typeface="+mj-ea"/>
                <a:cs typeface="+mj-cs"/>
              </a:rPr>
            </a:br>
            <a:br>
              <a:rPr lang="en-US" sz="1100" kern="1200" dirty="0">
                <a:latin typeface="+mj-lt"/>
                <a:ea typeface="+mj-ea"/>
                <a:cs typeface="+mj-cs"/>
              </a:rPr>
            </a:br>
            <a:br>
              <a:rPr lang="en-US" sz="1100" kern="1200" dirty="0">
                <a:latin typeface="+mj-lt"/>
                <a:ea typeface="+mj-ea"/>
                <a:cs typeface="+mj-cs"/>
              </a:rPr>
            </a:br>
            <a:br>
              <a:rPr lang="en-US" sz="1100" kern="1200" dirty="0">
                <a:latin typeface="+mj-lt"/>
                <a:ea typeface="+mj-ea"/>
                <a:cs typeface="+mj-cs"/>
              </a:rPr>
            </a:br>
            <a:br>
              <a:rPr lang="en-US" sz="1100" kern="1200" dirty="0">
                <a:latin typeface="+mj-lt"/>
                <a:ea typeface="+mj-ea"/>
                <a:cs typeface="+mj-cs"/>
              </a:rPr>
            </a:br>
            <a:br>
              <a:rPr lang="en-US" sz="1100" kern="1200" dirty="0">
                <a:latin typeface="+mj-lt"/>
                <a:ea typeface="+mj-ea"/>
                <a:cs typeface="+mj-cs"/>
              </a:rPr>
            </a:br>
            <a:br>
              <a:rPr lang="en-US" sz="1100" kern="1200" dirty="0">
                <a:latin typeface="+mj-lt"/>
                <a:ea typeface="+mj-ea"/>
                <a:cs typeface="+mj-cs"/>
              </a:rPr>
            </a:br>
            <a:br>
              <a:rPr lang="en-US" sz="1100" kern="1200" dirty="0">
                <a:latin typeface="+mj-lt"/>
                <a:ea typeface="+mj-ea"/>
                <a:cs typeface="+mj-cs"/>
              </a:rPr>
            </a:br>
            <a:br>
              <a:rPr lang="en-US" sz="1100" kern="1200" dirty="0">
                <a:latin typeface="+mj-lt"/>
                <a:ea typeface="+mj-ea"/>
                <a:cs typeface="+mj-cs"/>
              </a:rPr>
            </a:br>
            <a:br>
              <a:rPr lang="en-US" sz="1100" kern="1200" dirty="0">
                <a:latin typeface="+mj-lt"/>
                <a:ea typeface="+mj-ea"/>
                <a:cs typeface="+mj-cs"/>
              </a:rPr>
            </a:br>
            <a:br>
              <a:rPr lang="en-US" sz="1100" kern="1200" dirty="0">
                <a:latin typeface="+mj-lt"/>
                <a:ea typeface="+mj-ea"/>
                <a:cs typeface="+mj-cs"/>
              </a:rPr>
            </a:br>
            <a:br>
              <a:rPr lang="en-US" sz="1100" kern="1200" dirty="0">
                <a:latin typeface="+mj-lt"/>
                <a:ea typeface="+mj-ea"/>
                <a:cs typeface="+mj-cs"/>
              </a:rPr>
            </a:br>
            <a:br>
              <a:rPr lang="en-US" sz="1100" kern="1200" dirty="0">
                <a:latin typeface="+mj-lt"/>
                <a:ea typeface="+mj-ea"/>
                <a:cs typeface="+mj-cs"/>
              </a:rPr>
            </a:br>
            <a:br>
              <a:rPr lang="en-US" sz="1100" kern="1200" dirty="0">
                <a:latin typeface="+mj-lt"/>
                <a:ea typeface="+mj-ea"/>
                <a:cs typeface="+mj-cs"/>
              </a:rPr>
            </a:br>
            <a:br>
              <a:rPr lang="en-US" sz="1100" kern="1200" dirty="0">
                <a:latin typeface="+mj-lt"/>
                <a:ea typeface="+mj-ea"/>
                <a:cs typeface="+mj-cs"/>
              </a:rPr>
            </a:br>
            <a:br>
              <a:rPr lang="en-US" sz="1100" kern="1200" dirty="0">
                <a:latin typeface="+mj-lt"/>
                <a:ea typeface="+mj-ea"/>
                <a:cs typeface="+mj-cs"/>
              </a:rPr>
            </a:br>
            <a:br>
              <a:rPr lang="en-US" sz="1100" kern="1200" dirty="0">
                <a:latin typeface="+mj-lt"/>
                <a:ea typeface="+mj-ea"/>
                <a:cs typeface="+mj-cs"/>
              </a:rPr>
            </a:br>
            <a:br>
              <a:rPr lang="en-US" sz="1100" kern="1200" dirty="0">
                <a:latin typeface="+mj-lt"/>
                <a:ea typeface="+mj-ea"/>
                <a:cs typeface="+mj-cs"/>
              </a:rPr>
            </a:br>
            <a:br>
              <a:rPr lang="en-US" sz="1100" kern="1200" dirty="0">
                <a:latin typeface="+mj-lt"/>
                <a:ea typeface="+mj-ea"/>
                <a:cs typeface="+mj-cs"/>
              </a:rPr>
            </a:br>
            <a:br>
              <a:rPr lang="en-US" sz="1100" kern="1200" dirty="0">
                <a:latin typeface="+mj-lt"/>
                <a:ea typeface="+mj-ea"/>
                <a:cs typeface="+mj-cs"/>
              </a:rPr>
            </a:br>
            <a:br>
              <a:rPr lang="en-US" sz="1100" kern="1200" dirty="0">
                <a:latin typeface="+mj-lt"/>
                <a:ea typeface="+mj-ea"/>
                <a:cs typeface="+mj-cs"/>
              </a:rPr>
            </a:br>
            <a:br>
              <a:rPr lang="en-US" sz="1100" kern="1200" dirty="0">
                <a:latin typeface="+mj-lt"/>
                <a:ea typeface="+mj-ea"/>
                <a:cs typeface="+mj-cs"/>
              </a:rPr>
            </a:br>
            <a:br>
              <a:rPr lang="en-US" sz="1100" kern="1200" dirty="0">
                <a:latin typeface="+mj-lt"/>
                <a:ea typeface="+mj-ea"/>
                <a:cs typeface="+mj-cs"/>
              </a:rPr>
            </a:br>
            <a:br>
              <a:rPr lang="en-US" sz="1100" kern="1200" dirty="0">
                <a:latin typeface="+mj-lt"/>
                <a:ea typeface="+mj-ea"/>
                <a:cs typeface="+mj-cs"/>
              </a:rPr>
            </a:br>
            <a:br>
              <a:rPr lang="en-US" sz="1100" kern="1200" dirty="0">
                <a:latin typeface="+mj-lt"/>
                <a:ea typeface="+mj-ea"/>
                <a:cs typeface="+mj-cs"/>
              </a:rPr>
            </a:br>
            <a:br>
              <a:rPr lang="en-US" sz="1100" kern="1200" dirty="0">
                <a:latin typeface="+mj-lt"/>
                <a:ea typeface="+mj-ea"/>
                <a:cs typeface="+mj-cs"/>
              </a:rPr>
            </a:br>
            <a:br>
              <a:rPr lang="en-US" sz="1100" kern="1200" dirty="0">
                <a:latin typeface="+mj-lt"/>
                <a:ea typeface="+mj-ea"/>
                <a:cs typeface="+mj-cs"/>
              </a:rPr>
            </a:br>
            <a:br>
              <a:rPr lang="en-US" sz="1100" kern="1200" dirty="0">
                <a:latin typeface="+mj-lt"/>
                <a:ea typeface="+mj-ea"/>
                <a:cs typeface="+mj-cs"/>
              </a:rPr>
            </a:br>
            <a:br>
              <a:rPr lang="en-US" sz="1100" kern="1200" dirty="0">
                <a:latin typeface="+mj-lt"/>
                <a:ea typeface="+mj-ea"/>
                <a:cs typeface="+mj-cs"/>
              </a:rPr>
            </a:br>
            <a:br>
              <a:rPr lang="en-US" sz="1100" kern="1200" dirty="0">
                <a:latin typeface="+mj-lt"/>
                <a:ea typeface="+mj-ea"/>
                <a:cs typeface="+mj-cs"/>
              </a:rPr>
            </a:br>
            <a:br>
              <a:rPr lang="en-US" sz="1100" kern="1200" dirty="0">
                <a:latin typeface="+mj-lt"/>
                <a:ea typeface="+mj-ea"/>
                <a:cs typeface="+mj-cs"/>
              </a:rPr>
            </a:br>
            <a:br>
              <a:rPr lang="en-US" sz="1100" kern="1200" dirty="0">
                <a:latin typeface="+mj-lt"/>
                <a:ea typeface="+mj-ea"/>
                <a:cs typeface="+mj-cs"/>
              </a:rPr>
            </a:br>
            <a:br>
              <a:rPr lang="en-US" sz="1100" kern="1200" dirty="0">
                <a:latin typeface="+mj-lt"/>
                <a:ea typeface="+mj-ea"/>
                <a:cs typeface="+mj-cs"/>
              </a:rPr>
            </a:br>
            <a:br>
              <a:rPr lang="en-US" sz="1100" kern="1200" dirty="0">
                <a:latin typeface="+mj-lt"/>
                <a:ea typeface="+mj-ea"/>
                <a:cs typeface="+mj-cs"/>
              </a:rPr>
            </a:br>
            <a:br>
              <a:rPr lang="en-US" sz="1100" kern="1200" dirty="0">
                <a:latin typeface="+mj-lt"/>
                <a:ea typeface="+mj-ea"/>
                <a:cs typeface="+mj-cs"/>
              </a:rPr>
            </a:br>
            <a:br>
              <a:rPr lang="en-US" sz="1100" kern="1200" dirty="0">
                <a:latin typeface="+mj-lt"/>
                <a:ea typeface="+mj-ea"/>
                <a:cs typeface="+mj-cs"/>
              </a:rPr>
            </a:br>
            <a:br>
              <a:rPr lang="en-US" sz="1100" kern="1200" dirty="0">
                <a:latin typeface="+mj-lt"/>
                <a:ea typeface="+mj-ea"/>
                <a:cs typeface="+mj-cs"/>
              </a:rPr>
            </a:br>
            <a:r>
              <a:rPr lang="en-US" sz="2000" b="1" kern="1200" dirty="0">
                <a:latin typeface="Arial" panose="020B0604020202020204" pitchFamily="34" charset="0"/>
                <a:cs typeface="Arial" panose="020B0604020202020204" pitchFamily="34" charset="0"/>
              </a:rPr>
              <a:t>Benefits of Diversity </a:t>
            </a:r>
            <a:br>
              <a:rPr lang="en-US" sz="1600" kern="1200" dirty="0">
                <a:latin typeface="+mj-lt"/>
                <a:ea typeface="+mj-ea"/>
                <a:cs typeface="+mj-cs"/>
              </a:rPr>
            </a:br>
            <a:br>
              <a:rPr lang="en-US" sz="1600" kern="1200" dirty="0">
                <a:latin typeface="Arial" panose="020B0604020202020204" pitchFamily="34" charset="0"/>
                <a:cs typeface="Arial" panose="020B0604020202020204" pitchFamily="34" charset="0"/>
              </a:rPr>
            </a:br>
            <a:r>
              <a:rPr lang="en-US" sz="1600" b="1" kern="1200" dirty="0">
                <a:latin typeface="Arial" panose="020B0604020202020204" pitchFamily="34" charset="0"/>
                <a:cs typeface="Arial" panose="020B0604020202020204" pitchFamily="34" charset="0"/>
              </a:rPr>
              <a:t>There have been a fe</a:t>
            </a:r>
            <a:r>
              <a:rPr lang="en-US" sz="1600" b="1" dirty="0">
                <a:latin typeface="Arial" panose="020B0604020202020204" pitchFamily="34" charset="0"/>
                <a:cs typeface="Arial" panose="020B0604020202020204" pitchFamily="34" charset="0"/>
              </a:rPr>
              <a:t>w projects ‘</a:t>
            </a:r>
            <a:r>
              <a:rPr lang="en-US" sz="1600" b="1" kern="1200" dirty="0">
                <a:latin typeface="Arial" panose="020B0604020202020204" pitchFamily="34" charset="0"/>
                <a:cs typeface="Arial" panose="020B0604020202020204" pitchFamily="34" charset="0"/>
              </a:rPr>
              <a:t>Dare </a:t>
            </a:r>
            <a:r>
              <a:rPr lang="en-US" sz="1600" b="1" dirty="0">
                <a:latin typeface="Arial" panose="020B0604020202020204" pitchFamily="34" charset="0"/>
                <a:cs typeface="Arial" panose="020B0604020202020204" pitchFamily="34" charset="0"/>
              </a:rPr>
              <a:t>to Go Kart. Increases commercial value to be more representative. </a:t>
            </a:r>
            <a:br>
              <a:rPr lang="en-US" sz="1600" b="1" dirty="0">
                <a:latin typeface="Arial" panose="020B0604020202020204" pitchFamily="34" charset="0"/>
                <a:cs typeface="Arial" panose="020B0604020202020204" pitchFamily="34" charset="0"/>
              </a:rPr>
            </a:br>
            <a:br>
              <a:rPr lang="en-US" sz="1600" b="1" dirty="0">
                <a:latin typeface="Arial" panose="020B0604020202020204" pitchFamily="34" charset="0"/>
                <a:cs typeface="Arial" panose="020B0604020202020204" pitchFamily="34" charset="0"/>
              </a:rPr>
            </a:br>
            <a:r>
              <a:rPr lang="en-US" sz="1600" b="1" dirty="0">
                <a:latin typeface="Arial" panose="020B0604020202020204" pitchFamily="34" charset="0"/>
                <a:cs typeface="Arial" panose="020B0604020202020204" pitchFamily="34" charset="0"/>
              </a:rPr>
              <a:t>The W Series has made a huge impact and the F1 Academy. These initiatives have helped the number of women increase in motorsports but still has not exceeded 5% (Bird, N 2023)</a:t>
            </a:r>
            <a:br>
              <a:rPr lang="en-US" sz="1600" b="1" dirty="0">
                <a:latin typeface="Arial" panose="020B0604020202020204" pitchFamily="34" charset="0"/>
                <a:cs typeface="Arial" panose="020B0604020202020204" pitchFamily="34" charset="0"/>
              </a:rPr>
            </a:br>
            <a:br>
              <a:rPr lang="en-US" sz="1600" b="1" dirty="0">
                <a:latin typeface="Arial" panose="020B0604020202020204" pitchFamily="34" charset="0"/>
                <a:cs typeface="Arial" panose="020B0604020202020204" pitchFamily="34" charset="0"/>
              </a:rPr>
            </a:br>
            <a:r>
              <a:rPr lang="en-US" sz="1600" b="1" dirty="0">
                <a:latin typeface="Arial" panose="020B0604020202020204" pitchFamily="34" charset="0"/>
                <a:cs typeface="Arial" panose="020B0604020202020204" pitchFamily="34" charset="0"/>
              </a:rPr>
              <a:t>In Formula 1 Women make just 35% of the workforce, source Formula 1. Role Models such as Susie Wolff have played a key role in driving diversity forward. A girl who dared to dream ( </a:t>
            </a:r>
            <a:r>
              <a:rPr lang="en-US" sz="1600" b="1" dirty="0" err="1">
                <a:latin typeface="Arial" panose="020B0604020202020204" pitchFamily="34" charset="0"/>
                <a:cs typeface="Arial" panose="020B0604020202020204" pitchFamily="34" charset="0"/>
              </a:rPr>
              <a:t>Wolff,S</a:t>
            </a:r>
            <a:r>
              <a:rPr lang="en-US" sz="1600" b="1" dirty="0">
                <a:latin typeface="Arial" panose="020B0604020202020204" pitchFamily="34" charset="0"/>
                <a:cs typeface="Arial" panose="020B0604020202020204" pitchFamily="34" charset="0"/>
              </a:rPr>
              <a:t>. 2025) </a:t>
            </a:r>
            <a:br>
              <a:rPr lang="en-US" sz="1600" b="1" dirty="0">
                <a:latin typeface="Arial" panose="020B0604020202020204" pitchFamily="34" charset="0"/>
                <a:cs typeface="Arial" panose="020B0604020202020204" pitchFamily="34" charset="0"/>
              </a:rPr>
            </a:br>
            <a:br>
              <a:rPr lang="en-US" sz="1600" b="1" dirty="0">
                <a:latin typeface="Arial" panose="020B0604020202020204" pitchFamily="34" charset="0"/>
                <a:cs typeface="Arial" panose="020B0604020202020204" pitchFamily="34" charset="0"/>
              </a:rPr>
            </a:br>
            <a:r>
              <a:rPr lang="en-US" sz="1600" b="1" dirty="0">
                <a:latin typeface="Arial" panose="020B0604020202020204" pitchFamily="34" charset="0"/>
                <a:cs typeface="Arial" panose="020B0604020202020204" pitchFamily="34" charset="0"/>
              </a:rPr>
              <a:t>More women are keen and push for careers in motorsports in 2010 there are 562,000 and increased to 936,000 but there is still a long way to travel.</a:t>
            </a:r>
            <a:br>
              <a:rPr lang="en-US" sz="1600" dirty="0">
                <a:latin typeface="Arial" panose="020B0604020202020204" pitchFamily="34" charset="0"/>
                <a:cs typeface="Arial" panose="020B0604020202020204" pitchFamily="34" charset="0"/>
              </a:rPr>
            </a:br>
            <a:br>
              <a:rPr lang="en-US" sz="1600" dirty="0">
                <a:latin typeface="Arial" panose="020B0604020202020204" pitchFamily="34" charset="0"/>
                <a:cs typeface="Arial" panose="020B0604020202020204" pitchFamily="34" charset="0"/>
              </a:rPr>
            </a:br>
            <a:r>
              <a:rPr lang="en-US" sz="1600" b="1" dirty="0">
                <a:latin typeface="Arial" panose="020B0604020202020204" pitchFamily="34" charset="0"/>
                <a:cs typeface="Arial" panose="020B0604020202020204" pitchFamily="34" charset="0"/>
              </a:rPr>
              <a:t>KEY</a:t>
            </a:r>
            <a:r>
              <a:rPr lang="en-US" sz="1600" dirty="0">
                <a:latin typeface="Arial" panose="020B0604020202020204" pitchFamily="34" charset="0"/>
                <a:cs typeface="Arial" panose="020B0604020202020204" pitchFamily="34" charset="0"/>
              </a:rPr>
              <a:t> </a:t>
            </a:r>
            <a:r>
              <a:rPr lang="en-US" sz="1600" b="1" dirty="0">
                <a:latin typeface="Arial" panose="020B0604020202020204" pitchFamily="34" charset="0"/>
                <a:cs typeface="Arial" panose="020B0604020202020204" pitchFamily="34" charset="0"/>
              </a:rPr>
              <a:t>CHALLENGES </a:t>
            </a:r>
            <a:br>
              <a:rPr lang="en-US" sz="1600" b="1" dirty="0">
                <a:latin typeface="Arial" panose="020B0604020202020204" pitchFamily="34" charset="0"/>
                <a:cs typeface="Arial" panose="020B0604020202020204" pitchFamily="34" charset="0"/>
              </a:rPr>
            </a:br>
            <a:br>
              <a:rPr lang="en-US" sz="1600" dirty="0">
                <a:latin typeface="Arial" panose="020B0604020202020204" pitchFamily="34" charset="0"/>
                <a:cs typeface="Arial" panose="020B0604020202020204" pitchFamily="34" charset="0"/>
              </a:rPr>
            </a:br>
            <a:r>
              <a:rPr lang="en-US" sz="1600" b="1" dirty="0">
                <a:latin typeface="Arial" panose="020B0604020202020204" pitchFamily="34" charset="0"/>
                <a:cs typeface="Arial" panose="020B0604020202020204" pitchFamily="34" charset="0"/>
              </a:rPr>
              <a:t>A Male dominated world. At present there are limited opportunities for women/girls, they struggle to access sponsorship, Lack of encouragement and lack of visibility of female roles models making it a challenge for women/ girls to break through. </a:t>
            </a:r>
            <a:br>
              <a:rPr lang="en-US" sz="1600" b="1" dirty="0">
                <a:latin typeface="Arial" panose="020B0604020202020204" pitchFamily="34" charset="0"/>
                <a:cs typeface="Arial" panose="020B0604020202020204" pitchFamily="34" charset="0"/>
              </a:rPr>
            </a:br>
            <a:br>
              <a:rPr lang="en-US" sz="1600" b="1" dirty="0">
                <a:latin typeface="Arial" panose="020B0604020202020204" pitchFamily="34" charset="0"/>
                <a:cs typeface="Arial" panose="020B0604020202020204" pitchFamily="34" charset="0"/>
              </a:rPr>
            </a:br>
            <a:r>
              <a:rPr lang="en-US" sz="1600" b="1" dirty="0">
                <a:latin typeface="Arial" panose="020B0604020202020204" pitchFamily="34" charset="0"/>
                <a:cs typeface="Arial" panose="020B0604020202020204" pitchFamily="34" charset="0"/>
              </a:rPr>
              <a:t>Many women feel a disconnect and can be overlooked or in lower paid jobs. Sponsoring for women/girls is around 5% and this needs to level up to 50%</a:t>
            </a:r>
            <a:br>
              <a:rPr lang="en-US" sz="1600" b="1" dirty="0">
                <a:latin typeface="Arial" panose="020B0604020202020204" pitchFamily="34" charset="0"/>
                <a:cs typeface="Arial" panose="020B0604020202020204" pitchFamily="34" charset="0"/>
              </a:rPr>
            </a:br>
            <a:br>
              <a:rPr lang="en-US" sz="1600" b="1" dirty="0">
                <a:latin typeface="Arial" panose="020B0604020202020204" pitchFamily="34" charset="0"/>
                <a:cs typeface="Arial" panose="020B0604020202020204" pitchFamily="34" charset="0"/>
              </a:rPr>
            </a:br>
            <a:r>
              <a:rPr lang="en-US" sz="1600" b="1" dirty="0">
                <a:latin typeface="Arial" panose="020B0604020202020204" pitchFamily="34" charset="0"/>
                <a:cs typeface="Arial" panose="020B0604020202020204" pitchFamily="34" charset="0"/>
              </a:rPr>
              <a:t>There is a real imbalance and in leadership roles these important issues may be over looked. There are a number of studies that show how far men will go to knock a woman down. There is a clear participation gap which some companies like Ferrari, McLaren have taken to launch projects to increase female participation in F1.</a:t>
            </a:r>
            <a:r>
              <a:rPr lang="en-US" sz="1600" b="1" kern="1200" dirty="0">
                <a:latin typeface="Arial" panose="020B0604020202020204" pitchFamily="34" charset="0"/>
                <a:cs typeface="Arial" panose="020B0604020202020204" pitchFamily="34" charset="0"/>
              </a:rPr>
              <a:t>Different</a:t>
            </a:r>
            <a:r>
              <a:rPr lang="en-US" sz="1600" b="1" dirty="0">
                <a:latin typeface="Arial" panose="020B0604020202020204" pitchFamily="34" charset="0"/>
                <a:cs typeface="Arial" panose="020B0604020202020204" pitchFamily="34" charset="0"/>
              </a:rPr>
              <a:t>’ </a:t>
            </a:r>
            <a:r>
              <a:rPr lang="en-US" sz="1600" b="1" kern="1200" dirty="0">
                <a:latin typeface="Arial" panose="020B0604020202020204" pitchFamily="34" charset="0"/>
                <a:cs typeface="Arial" panose="020B0604020202020204" pitchFamily="34" charset="0"/>
              </a:rPr>
              <a:t>and Girls on Track to encourage more girls/ women into automotive industry and motorsports.</a:t>
            </a:r>
            <a:br>
              <a:rPr lang="en-US" sz="1100" dirty="0"/>
            </a:br>
            <a:br>
              <a:rPr lang="en-US" sz="1100" dirty="0"/>
            </a:br>
            <a:br>
              <a:rPr lang="en-US" sz="1100" kern="1200" dirty="0">
                <a:latin typeface="+mj-lt"/>
                <a:ea typeface="+mj-ea"/>
                <a:cs typeface="+mj-cs"/>
              </a:rPr>
            </a:br>
            <a:endParaRPr lang="en-US" sz="1100" kern="1200" dirty="0">
              <a:latin typeface="+mj-lt"/>
              <a:ea typeface="+mj-ea"/>
              <a:cs typeface="+mj-cs"/>
            </a:endParaRPr>
          </a:p>
        </p:txBody>
      </p:sp>
      <p:pic>
        <p:nvPicPr>
          <p:cNvPr id="6" name="Picture 5" descr="A person smiling and a picture of a race car&#10;&#10;Description automatically generated">
            <a:extLst>
              <a:ext uri="{FF2B5EF4-FFF2-40B4-BE49-F238E27FC236}">
                <a16:creationId xmlns:a16="http://schemas.microsoft.com/office/drawing/2014/main" id="{B9697130-3CDD-D261-6B60-FD7AABD9B93A}"/>
              </a:ext>
            </a:extLst>
          </p:cNvPr>
          <p:cNvPicPr>
            <a:picLocks noChangeAspect="1"/>
          </p:cNvPicPr>
          <p:nvPr/>
        </p:nvPicPr>
        <p:blipFill>
          <a:blip r:embed="rId2" cstate="email">
            <a:extLst>
              <a:ext uri="{28A0092B-C50C-407E-A947-70E740481C1C}">
                <a14:useLocalDpi xmlns:a14="http://schemas.microsoft.com/office/drawing/2010/main"/>
              </a:ext>
            </a:extLst>
          </a:blip>
          <a:srcRect b="-2"/>
          <a:stretch>
            <a:fillRect/>
          </a:stretch>
        </p:blipFill>
        <p:spPr>
          <a:xfrm>
            <a:off x="6717045" y="195953"/>
            <a:ext cx="5474955" cy="6296921"/>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7602417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D62C1CF-FD08-28EF-2A7F-D5DB8F51B154}"/>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B974FBE8-FE6C-BE9E-4EC3-3A231A5A3E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CE2733F0-7B74-4411-7BA5-CE074B946F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A982F9-D04D-3443-D858-036EC63F3B3B}"/>
              </a:ext>
            </a:extLst>
          </p:cNvPr>
          <p:cNvSpPr>
            <a:spLocks noGrp="1"/>
          </p:cNvSpPr>
          <p:nvPr>
            <p:ph type="title"/>
          </p:nvPr>
        </p:nvSpPr>
        <p:spPr>
          <a:xfrm>
            <a:off x="167149" y="-681038"/>
            <a:ext cx="11690554" cy="6858000"/>
          </a:xfrm>
        </p:spPr>
        <p:txBody>
          <a:bodyPr vert="horz" lIns="91440" tIns="45720" rIns="91440" bIns="45720" rtlCol="0" anchor="b">
            <a:normAutofit fontScale="90000"/>
          </a:bodyPr>
          <a:lstStyle/>
          <a:p>
            <a:br>
              <a:rPr lang="en-US" sz="1600" b="1" u="sng" dirty="0">
                <a:solidFill>
                  <a:schemeClr val="bg1"/>
                </a:solidFill>
              </a:rPr>
            </a:br>
            <a:br>
              <a:rPr lang="en-US" sz="1600" b="1" u="sng" dirty="0">
                <a:solidFill>
                  <a:schemeClr val="bg1"/>
                </a:solidFill>
              </a:rPr>
            </a:br>
            <a:r>
              <a:rPr lang="en-US" sz="1800" b="1" u="sng" dirty="0">
                <a:solidFill>
                  <a:schemeClr val="bg1"/>
                </a:solidFill>
                <a:latin typeface="Arial" panose="020B0604020202020204" pitchFamily="34" charset="0"/>
                <a:cs typeface="Arial" panose="020B0604020202020204" pitchFamily="34" charset="0"/>
              </a:rPr>
              <a:t>Culture Politics and Limits of Leadership?</a:t>
            </a:r>
            <a:br>
              <a:rPr lang="en-US" sz="1600" b="1" u="sng" dirty="0">
                <a:solidFill>
                  <a:schemeClr val="bg1"/>
                </a:solidFill>
                <a:latin typeface="Arial" panose="020B0604020202020204" pitchFamily="34" charset="0"/>
                <a:cs typeface="Arial" panose="020B0604020202020204" pitchFamily="34" charset="0"/>
              </a:rPr>
            </a:br>
            <a:br>
              <a:rPr lang="en-US" sz="1600" dirty="0">
                <a:solidFill>
                  <a:schemeClr val="bg1"/>
                </a:solidFill>
                <a:latin typeface="Arial" panose="020B0604020202020204" pitchFamily="34" charset="0"/>
                <a:cs typeface="Arial" panose="020B0604020202020204" pitchFamily="34" charset="0"/>
              </a:rPr>
            </a:br>
            <a:r>
              <a:rPr lang="en-US" sz="1600" b="1" u="sng" dirty="0">
                <a:solidFill>
                  <a:schemeClr val="bg1"/>
                </a:solidFill>
                <a:latin typeface="Arial" panose="020B0604020202020204" pitchFamily="34" charset="0"/>
                <a:cs typeface="Arial" panose="020B0604020202020204" pitchFamily="34" charset="0"/>
              </a:rPr>
              <a:t>Toxic Masculinity </a:t>
            </a:r>
            <a:br>
              <a:rPr lang="en-US" sz="1600" dirty="0">
                <a:solidFill>
                  <a:schemeClr val="bg1"/>
                </a:solidFill>
                <a:latin typeface="Arial" panose="020B0604020202020204" pitchFamily="34" charset="0"/>
                <a:cs typeface="Arial" panose="020B0604020202020204" pitchFamily="34" charset="0"/>
              </a:rPr>
            </a:br>
            <a:r>
              <a:rPr lang="en-US" sz="1600" dirty="0">
                <a:solidFill>
                  <a:schemeClr val="bg1"/>
                </a:solidFill>
                <a:latin typeface="Arial" panose="020B0604020202020204" pitchFamily="34" charset="0"/>
                <a:cs typeface="Arial" panose="020B0604020202020204" pitchFamily="34" charset="0"/>
              </a:rPr>
              <a:t>Culture change must change behaviors, it can not be seen as tokenistic. Measures have been taken as there are more women now in F1, in the garages and on TV, but we still have a very long way to go. For example McLaren launched event days for women to get onto track. Ferrari have been working on diversity in their business which is having an impact. The bottom line is if we want to see an increase in sales of supercars and women in motorsports more investment is required as an investment /commercial opportunity. (D, Duncan 2018) Toxic Masculinity can be dangerous and put women off participating all together.</a:t>
            </a:r>
            <a:br>
              <a:rPr lang="en-US" sz="1600" dirty="0">
                <a:solidFill>
                  <a:schemeClr val="bg1"/>
                </a:solidFill>
                <a:latin typeface="Arial" panose="020B0604020202020204" pitchFamily="34" charset="0"/>
                <a:cs typeface="Arial" panose="020B0604020202020204" pitchFamily="34" charset="0"/>
              </a:rPr>
            </a:br>
            <a:br>
              <a:rPr lang="en-US" sz="1600" dirty="0">
                <a:solidFill>
                  <a:schemeClr val="bg1"/>
                </a:solidFill>
                <a:latin typeface="Arial" panose="020B0604020202020204" pitchFamily="34" charset="0"/>
                <a:cs typeface="Arial" panose="020B0604020202020204" pitchFamily="34" charset="0"/>
              </a:rPr>
            </a:br>
            <a:br>
              <a:rPr lang="en-US" sz="1600" dirty="0">
                <a:solidFill>
                  <a:schemeClr val="bg1"/>
                </a:solidFill>
                <a:latin typeface="Arial" panose="020B0604020202020204" pitchFamily="34" charset="0"/>
                <a:cs typeface="Arial" panose="020B0604020202020204" pitchFamily="34" charset="0"/>
              </a:rPr>
            </a:br>
            <a:r>
              <a:rPr lang="en-US" sz="1600" b="1" u="sng" dirty="0">
                <a:solidFill>
                  <a:schemeClr val="bg1"/>
                </a:solidFill>
                <a:latin typeface="Arial" panose="020B0604020202020204" pitchFamily="34" charset="0"/>
                <a:cs typeface="Arial" panose="020B0604020202020204" pitchFamily="34" charset="0"/>
              </a:rPr>
              <a:t>Companies that are Implementing? </a:t>
            </a:r>
            <a:br>
              <a:rPr lang="en-US" sz="1600" dirty="0">
                <a:solidFill>
                  <a:schemeClr val="bg1"/>
                </a:solidFill>
                <a:latin typeface="Arial" panose="020B0604020202020204" pitchFamily="34" charset="0"/>
                <a:cs typeface="Arial" panose="020B0604020202020204" pitchFamily="34" charset="0"/>
              </a:rPr>
            </a:br>
            <a:r>
              <a:rPr lang="en-US" sz="1600" dirty="0">
                <a:solidFill>
                  <a:schemeClr val="bg1"/>
                </a:solidFill>
                <a:latin typeface="Arial" panose="020B0604020202020204" pitchFamily="34" charset="0"/>
                <a:cs typeface="Arial" panose="020B0604020202020204" pitchFamily="34" charset="0"/>
              </a:rPr>
              <a:t>Companies such as McLaren and Ferrari are introducing new methods and ways of working that encourage more female participation. At a grass roots level, this needs to be more visible. More investment is required for sponsorship. For instance if only 1p in every £1 is invested into women &amp; girls in the UK and in Japan, Middle East this is 30p in every £1 there is a clear strategic and commercial investment into women &amp; girls to level up diversity. Monetary policy and opportunities are easier to access and there is a clear stepping stone into ‘ Getting Ahead’.  UK needs to become more advanced in this area.</a:t>
            </a:r>
            <a:br>
              <a:rPr lang="en-US" sz="1600" dirty="0">
                <a:solidFill>
                  <a:schemeClr val="bg1"/>
                </a:solidFill>
                <a:latin typeface="Arial" panose="020B0604020202020204" pitchFamily="34" charset="0"/>
                <a:cs typeface="Arial" panose="020B0604020202020204" pitchFamily="34" charset="0"/>
              </a:rPr>
            </a:br>
            <a:br>
              <a:rPr lang="en-US" sz="1600" dirty="0">
                <a:solidFill>
                  <a:schemeClr val="bg1"/>
                </a:solidFill>
                <a:latin typeface="Arial" panose="020B0604020202020204" pitchFamily="34" charset="0"/>
                <a:cs typeface="Arial" panose="020B0604020202020204" pitchFamily="34" charset="0"/>
              </a:rPr>
            </a:br>
            <a:br>
              <a:rPr lang="en-US" sz="1600" dirty="0">
                <a:solidFill>
                  <a:schemeClr val="bg1"/>
                </a:solidFill>
                <a:latin typeface="Arial" panose="020B0604020202020204" pitchFamily="34" charset="0"/>
                <a:cs typeface="Arial" panose="020B0604020202020204" pitchFamily="34" charset="0"/>
              </a:rPr>
            </a:br>
            <a:r>
              <a:rPr lang="en-US" sz="1600" b="1" u="sng" dirty="0">
                <a:solidFill>
                  <a:schemeClr val="bg1"/>
                </a:solidFill>
                <a:latin typeface="Arial" panose="020B0604020202020204" pitchFamily="34" charset="0"/>
                <a:cs typeface="Arial" panose="020B0604020202020204" pitchFamily="34" charset="0"/>
              </a:rPr>
              <a:t>What Can we do to encourage Change?  </a:t>
            </a:r>
            <a:br>
              <a:rPr lang="en-US" sz="1600" dirty="0">
                <a:solidFill>
                  <a:schemeClr val="bg1"/>
                </a:solidFill>
                <a:latin typeface="Arial" panose="020B0604020202020204" pitchFamily="34" charset="0"/>
                <a:cs typeface="Arial" panose="020B0604020202020204" pitchFamily="34" charset="0"/>
              </a:rPr>
            </a:br>
            <a:br>
              <a:rPr lang="en-US" sz="1600" dirty="0">
                <a:solidFill>
                  <a:schemeClr val="bg1"/>
                </a:solidFill>
                <a:latin typeface="Arial" panose="020B0604020202020204" pitchFamily="34" charset="0"/>
                <a:cs typeface="Arial" panose="020B0604020202020204" pitchFamily="34" charset="0"/>
              </a:rPr>
            </a:br>
            <a:r>
              <a:rPr lang="en-US" sz="1600" dirty="0">
                <a:solidFill>
                  <a:schemeClr val="bg1"/>
                </a:solidFill>
                <a:latin typeface="Arial" panose="020B0604020202020204" pitchFamily="34" charset="0"/>
                <a:cs typeface="Arial" panose="020B0604020202020204" pitchFamily="34" charset="0"/>
              </a:rPr>
              <a:t>* Investment needs levelling up 50p in every £1 should be invested into women/girls this should be a legal requirement.</a:t>
            </a:r>
            <a:br>
              <a:rPr lang="en-US" sz="1600" dirty="0">
                <a:solidFill>
                  <a:schemeClr val="bg1"/>
                </a:solidFill>
                <a:latin typeface="Arial" panose="020B0604020202020204" pitchFamily="34" charset="0"/>
                <a:cs typeface="Arial" panose="020B0604020202020204" pitchFamily="34" charset="0"/>
              </a:rPr>
            </a:br>
            <a:r>
              <a:rPr lang="en-US" sz="1600" dirty="0">
                <a:solidFill>
                  <a:schemeClr val="bg1"/>
                </a:solidFill>
                <a:latin typeface="Arial" panose="020B0604020202020204" pitchFamily="34" charset="0"/>
                <a:cs typeface="Arial" panose="020B0604020202020204" pitchFamily="34" charset="0"/>
              </a:rPr>
              <a:t>* Need to empower more women/girls to participate </a:t>
            </a:r>
            <a:br>
              <a:rPr lang="en-US" sz="1600" dirty="0">
                <a:solidFill>
                  <a:schemeClr val="bg1"/>
                </a:solidFill>
                <a:latin typeface="Arial" panose="020B0604020202020204" pitchFamily="34" charset="0"/>
                <a:cs typeface="Arial" panose="020B0604020202020204" pitchFamily="34" charset="0"/>
              </a:rPr>
            </a:br>
            <a:r>
              <a:rPr lang="en-US" sz="1600" dirty="0">
                <a:solidFill>
                  <a:schemeClr val="bg1"/>
                </a:solidFill>
                <a:latin typeface="Arial" panose="020B0604020202020204" pitchFamily="34" charset="0"/>
                <a:cs typeface="Arial" panose="020B0604020202020204" pitchFamily="34" charset="0"/>
              </a:rPr>
              <a:t>* New Legislation to protect 1.8 billion women/ girls from Cyber Stalking, hate mail, violence and abuse</a:t>
            </a:r>
            <a:br>
              <a:rPr lang="en-US" sz="1600" dirty="0">
                <a:solidFill>
                  <a:schemeClr val="bg1"/>
                </a:solidFill>
                <a:latin typeface="Arial" panose="020B0604020202020204" pitchFamily="34" charset="0"/>
                <a:cs typeface="Arial" panose="020B0604020202020204" pitchFamily="34" charset="0"/>
              </a:rPr>
            </a:br>
            <a:r>
              <a:rPr lang="en-US" sz="1600" dirty="0">
                <a:solidFill>
                  <a:schemeClr val="bg1"/>
                </a:solidFill>
                <a:latin typeface="Arial" panose="020B0604020202020204" pitchFamily="34" charset="0"/>
                <a:cs typeface="Arial" panose="020B0604020202020204" pitchFamily="34" charset="0"/>
              </a:rPr>
              <a:t>* Higher paid roles for women in industry to take senior roles as often women hit glass ceiling or when they are successful can be vilified by the media.</a:t>
            </a:r>
            <a:br>
              <a:rPr lang="en-US" sz="1600" dirty="0">
                <a:solidFill>
                  <a:schemeClr val="bg1"/>
                </a:solidFill>
                <a:latin typeface="Arial" panose="020B0604020202020204" pitchFamily="34" charset="0"/>
                <a:cs typeface="Arial" panose="020B0604020202020204" pitchFamily="34" charset="0"/>
              </a:rPr>
            </a:br>
            <a:r>
              <a:rPr lang="en-US" sz="1600" dirty="0">
                <a:solidFill>
                  <a:schemeClr val="bg1"/>
                </a:solidFill>
                <a:latin typeface="Arial" panose="020B0604020202020204" pitchFamily="34" charset="0"/>
                <a:cs typeface="Arial" panose="020B0604020202020204" pitchFamily="34" charset="0"/>
              </a:rPr>
              <a:t>* More opportunities to drive supercars and participate in motorsport. </a:t>
            </a:r>
            <a:br>
              <a:rPr lang="en-US" sz="1600" dirty="0">
                <a:solidFill>
                  <a:schemeClr val="bg1"/>
                </a:solidFill>
                <a:latin typeface="Arial" panose="020B0604020202020204" pitchFamily="34" charset="0"/>
                <a:cs typeface="Arial" panose="020B0604020202020204" pitchFamily="34" charset="0"/>
              </a:rPr>
            </a:br>
            <a:r>
              <a:rPr lang="en-US" sz="1600" dirty="0">
                <a:solidFill>
                  <a:schemeClr val="bg1"/>
                </a:solidFill>
                <a:latin typeface="Arial" panose="020B0604020202020204" pitchFamily="34" charset="0"/>
                <a:cs typeface="Arial" panose="020B0604020202020204" pitchFamily="34" charset="0"/>
              </a:rPr>
              <a:t>* Change monetary policy to support women. At present it discriminates and stifles their growth and ambition. </a:t>
            </a:r>
            <a:br>
              <a:rPr lang="en-US" sz="1600" dirty="0">
                <a:solidFill>
                  <a:schemeClr val="bg1"/>
                </a:solidFill>
                <a:latin typeface="Arial" panose="020B0604020202020204" pitchFamily="34" charset="0"/>
                <a:cs typeface="Arial" panose="020B0604020202020204" pitchFamily="34" charset="0"/>
              </a:rPr>
            </a:br>
            <a:r>
              <a:rPr lang="en-US" sz="1600" dirty="0">
                <a:solidFill>
                  <a:schemeClr val="bg1"/>
                </a:solidFill>
                <a:latin typeface="Arial" panose="020B0604020202020204" pitchFamily="34" charset="0"/>
                <a:cs typeface="Arial" panose="020B0604020202020204" pitchFamily="34" charset="0"/>
              </a:rPr>
              <a:t>* More projects to Open Doors for women to enter public life, racing or moving into motorsport with better support networks.</a:t>
            </a:r>
            <a:br>
              <a:rPr lang="en-US" sz="1600" dirty="0">
                <a:solidFill>
                  <a:schemeClr val="bg1"/>
                </a:solidFill>
                <a:latin typeface="Arial" panose="020B0604020202020204" pitchFamily="34" charset="0"/>
                <a:cs typeface="Arial" panose="020B0604020202020204" pitchFamily="34" charset="0"/>
              </a:rPr>
            </a:br>
            <a:r>
              <a:rPr lang="en-US" sz="1600" dirty="0">
                <a:solidFill>
                  <a:schemeClr val="bg1"/>
                </a:solidFill>
                <a:latin typeface="Arial" panose="020B0604020202020204" pitchFamily="34" charset="0"/>
                <a:cs typeface="Arial" panose="020B0604020202020204" pitchFamily="34" charset="0"/>
              </a:rPr>
              <a:t>* Policy changes in government that favor women/ girls to get ahead. Scrap policies that are not fit for purpose.</a:t>
            </a:r>
            <a:br>
              <a:rPr lang="en-US" sz="1800" dirty="0">
                <a:solidFill>
                  <a:schemeClr val="bg1"/>
                </a:solidFill>
                <a:latin typeface="Arial" panose="020B0604020202020204" pitchFamily="34" charset="0"/>
                <a:cs typeface="Arial" panose="020B0604020202020204" pitchFamily="34" charset="0"/>
              </a:rPr>
            </a:br>
            <a:br>
              <a:rPr lang="en-US" sz="1800" dirty="0">
                <a:solidFill>
                  <a:schemeClr val="bg1"/>
                </a:solidFill>
                <a:latin typeface="Arial" panose="020B0604020202020204" pitchFamily="34" charset="0"/>
                <a:cs typeface="Arial" panose="020B0604020202020204" pitchFamily="34" charset="0"/>
              </a:rPr>
            </a:br>
            <a:r>
              <a:rPr lang="en-US" sz="1800" dirty="0">
                <a:solidFill>
                  <a:schemeClr val="bg1"/>
                </a:solidFill>
                <a:latin typeface="Arial" panose="020B0604020202020204" pitchFamily="34" charset="0"/>
                <a:cs typeface="Arial" panose="020B0604020202020204" pitchFamily="34" charset="0"/>
              </a:rPr>
              <a:t>  </a:t>
            </a:r>
            <a:endParaRPr lang="en-US" sz="1800" kern="1200" dirty="0">
              <a:solidFill>
                <a:schemeClr val="bg1"/>
              </a:solidFill>
              <a:latin typeface="Arial" panose="020B0604020202020204" pitchFamily="34" charset="0"/>
              <a:cs typeface="Arial" panose="020B0604020202020204" pitchFamily="34" charset="0"/>
            </a:endParaRPr>
          </a:p>
        </p:txBody>
      </p:sp>
      <p:cxnSp>
        <p:nvCxnSpPr>
          <p:cNvPr id="16" name="Straight Connector 15">
            <a:extLst>
              <a:ext uri="{FF2B5EF4-FFF2-40B4-BE49-F238E27FC236}">
                <a16:creationId xmlns:a16="http://schemas.microsoft.com/office/drawing/2014/main" id="{7ADD62FD-D5D5-641E-FE24-C39D3A8A97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0CA35EE8-9425-B2CB-65C9-C5704F3501B6}"/>
              </a:ext>
            </a:extLst>
          </p:cNvPr>
          <p:cNvSpPr>
            <a:spLocks noGrp="1"/>
          </p:cNvSpPr>
          <p:nvPr>
            <p:ph idx="1"/>
          </p:nvPr>
        </p:nvSpPr>
        <p:spPr>
          <a:xfrm>
            <a:off x="7846142" y="6131243"/>
            <a:ext cx="3507658" cy="45719"/>
          </a:xfrm>
        </p:spPr>
        <p:txBody>
          <a:bodyPr>
            <a:normAutofit fontScale="25000" lnSpcReduction="20000"/>
          </a:bodyPr>
          <a:lstStyle/>
          <a:p>
            <a:pPr marL="0" indent="0">
              <a:buNone/>
            </a:pPr>
            <a:endParaRPr lang="en-US" dirty="0"/>
          </a:p>
          <a:p>
            <a:pPr marL="0" indent="0">
              <a:buNone/>
            </a:pPr>
            <a:endParaRPr lang="en-US" dirty="0"/>
          </a:p>
          <a:p>
            <a:pPr marL="0" indent="0">
              <a:buNone/>
            </a:pPr>
            <a:r>
              <a:rPr lang="en-US" dirty="0"/>
              <a:t>R</a:t>
            </a:r>
          </a:p>
        </p:txBody>
      </p:sp>
    </p:spTree>
    <p:extLst>
      <p:ext uri="{BB962C8B-B14F-4D97-AF65-F5344CB8AC3E}">
        <p14:creationId xmlns:p14="http://schemas.microsoft.com/office/powerpoint/2010/main" val="12618338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B78EDDD3-C548-48EF-B3CA-B290B1719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2" name="Picture 11" descr="A person standing next to a car&#10;&#10;Description automatically generated">
            <a:extLst>
              <a:ext uri="{FF2B5EF4-FFF2-40B4-BE49-F238E27FC236}">
                <a16:creationId xmlns:a16="http://schemas.microsoft.com/office/drawing/2014/main" id="{96AD9ADF-5953-4E0D-2D87-C378F3542126}"/>
              </a:ext>
            </a:extLst>
          </p:cNvPr>
          <p:cNvPicPr>
            <a:picLocks noChangeAspect="1"/>
          </p:cNvPicPr>
          <p:nvPr/>
        </p:nvPicPr>
        <p:blipFill>
          <a:blip r:embed="rId2" cstate="email">
            <a:extLst>
              <a:ext uri="{28A0092B-C50C-407E-A947-70E740481C1C}">
                <a14:useLocalDpi xmlns:a14="http://schemas.microsoft.com/office/drawing/2010/main"/>
              </a:ext>
            </a:extLst>
          </a:blip>
          <a:srcRect r="-2" b="-2"/>
          <a:stretch/>
        </p:blipFill>
        <p:spPr>
          <a:xfrm>
            <a:off x="196731" y="166533"/>
            <a:ext cx="3809612" cy="6524936"/>
          </a:xfrm>
          <a:prstGeom prst="rect">
            <a:avLst/>
          </a:prstGeom>
        </p:spPr>
      </p:pic>
      <p:pic>
        <p:nvPicPr>
          <p:cNvPr id="10" name="Picture 9" descr="Two women standing in front of a red wall&#10;&#10;Description automatically generated">
            <a:extLst>
              <a:ext uri="{FF2B5EF4-FFF2-40B4-BE49-F238E27FC236}">
                <a16:creationId xmlns:a16="http://schemas.microsoft.com/office/drawing/2014/main" id="{DB3C60CB-115A-0A31-A1D5-483FB3346840}"/>
              </a:ext>
            </a:extLst>
          </p:cNvPr>
          <p:cNvPicPr>
            <a:picLocks noChangeAspect="1"/>
          </p:cNvPicPr>
          <p:nvPr/>
        </p:nvPicPr>
        <p:blipFill>
          <a:blip r:embed="rId3" cstate="email">
            <a:extLst>
              <a:ext uri="{28A0092B-C50C-407E-A947-70E740481C1C}">
                <a14:useLocalDpi xmlns:a14="http://schemas.microsoft.com/office/drawing/2010/main"/>
              </a:ext>
            </a:extLst>
          </a:blip>
          <a:srcRect b="-2"/>
          <a:stretch/>
        </p:blipFill>
        <p:spPr>
          <a:xfrm>
            <a:off x="4196497" y="166533"/>
            <a:ext cx="3797618" cy="6524936"/>
          </a:xfrm>
          <a:prstGeom prst="rect">
            <a:avLst/>
          </a:prstGeom>
        </p:spPr>
      </p:pic>
      <p:pic>
        <p:nvPicPr>
          <p:cNvPr id="5" name="Content Placeholder 4" descr="A picture containing living, sofa, indoor, floor&#10;&#10;Description automatically generated">
            <a:extLst>
              <a:ext uri="{FF2B5EF4-FFF2-40B4-BE49-F238E27FC236}">
                <a16:creationId xmlns:a16="http://schemas.microsoft.com/office/drawing/2014/main" id="{85799EE3-4B25-CCF7-DEE1-69A2EBABAB94}"/>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8183346" y="166533"/>
            <a:ext cx="3822808" cy="3160653"/>
          </a:xfrm>
          <a:prstGeom prst="rect">
            <a:avLst/>
          </a:prstGeom>
        </p:spPr>
      </p:pic>
      <p:pic>
        <p:nvPicPr>
          <p:cNvPr id="3" name="Picture 2" descr="A person in pink coat and boots standing next to a black car&#10;&#10;Description automatically generated">
            <a:extLst>
              <a:ext uri="{FF2B5EF4-FFF2-40B4-BE49-F238E27FC236}">
                <a16:creationId xmlns:a16="http://schemas.microsoft.com/office/drawing/2014/main" id="{CCD075D4-9F76-7F48-D7FA-67E146F9842D}"/>
              </a:ext>
            </a:extLst>
          </p:cNvPr>
          <p:cNvPicPr>
            <a:picLocks noChangeAspect="1"/>
          </p:cNvPicPr>
          <p:nvPr/>
        </p:nvPicPr>
        <p:blipFill>
          <a:blip r:embed="rId5" cstate="email">
            <a:extLst>
              <a:ext uri="{28A0092B-C50C-407E-A947-70E740481C1C}">
                <a14:useLocalDpi xmlns:a14="http://schemas.microsoft.com/office/drawing/2010/main"/>
              </a:ext>
            </a:extLst>
          </a:blip>
          <a:srcRect/>
          <a:stretch/>
        </p:blipFill>
        <p:spPr>
          <a:xfrm>
            <a:off x="8183346" y="3506741"/>
            <a:ext cx="3822808" cy="3184727"/>
          </a:xfrm>
          <a:prstGeom prst="rect">
            <a:avLst/>
          </a:prstGeom>
        </p:spPr>
      </p:pic>
    </p:spTree>
    <p:extLst>
      <p:ext uri="{BB962C8B-B14F-4D97-AF65-F5344CB8AC3E}">
        <p14:creationId xmlns:p14="http://schemas.microsoft.com/office/powerpoint/2010/main" val="39355889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6774683-66BA-2849-F13A-D324CADD546B}"/>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1E4921DB-5510-728F-269A-A4D64EC437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EB442B2C-7E98-175B-EC9E-80D618A2CF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43B0E4-BED9-C859-05F6-56425D1526D1}"/>
              </a:ext>
            </a:extLst>
          </p:cNvPr>
          <p:cNvSpPr>
            <a:spLocks noGrp="1"/>
          </p:cNvSpPr>
          <p:nvPr>
            <p:ph type="title"/>
          </p:nvPr>
        </p:nvSpPr>
        <p:spPr>
          <a:xfrm>
            <a:off x="132735" y="383463"/>
            <a:ext cx="11724968" cy="5793499"/>
          </a:xfrm>
        </p:spPr>
        <p:txBody>
          <a:bodyPr vert="horz" lIns="91440" tIns="45720" rIns="91440" bIns="45720" rtlCol="0" anchor="b">
            <a:normAutofit fontScale="90000"/>
          </a:bodyPr>
          <a:lstStyle/>
          <a:p>
            <a:br>
              <a:rPr lang="en-US" sz="1300" kern="1200" dirty="0">
                <a:solidFill>
                  <a:schemeClr val="bg1"/>
                </a:solidFill>
                <a:latin typeface="Arial" panose="020B0604020202020204" pitchFamily="34" charset="0"/>
                <a:cs typeface="Arial" panose="020B0604020202020204" pitchFamily="34" charset="0"/>
              </a:rPr>
            </a:br>
            <a:br>
              <a:rPr lang="en-US" sz="1600" kern="1200" dirty="0">
                <a:solidFill>
                  <a:schemeClr val="bg1"/>
                </a:solidFill>
                <a:latin typeface="Arial" panose="020B0604020202020204" pitchFamily="34" charset="0"/>
                <a:cs typeface="Arial" panose="020B0604020202020204" pitchFamily="34" charset="0"/>
              </a:rPr>
            </a:br>
            <a:br>
              <a:rPr lang="en-US" sz="1600" kern="1200" dirty="0">
                <a:solidFill>
                  <a:schemeClr val="bg1"/>
                </a:solidFill>
                <a:latin typeface="Arial" panose="020B0604020202020204" pitchFamily="34" charset="0"/>
                <a:cs typeface="Arial" panose="020B0604020202020204" pitchFamily="34" charset="0"/>
              </a:rPr>
            </a:br>
            <a:r>
              <a:rPr lang="en-US" sz="1600" kern="1200" dirty="0">
                <a:solidFill>
                  <a:schemeClr val="bg1"/>
                </a:solidFill>
                <a:latin typeface="Arial" panose="020B0604020202020204" pitchFamily="34" charset="0"/>
                <a:cs typeface="Arial" panose="020B0604020202020204" pitchFamily="34" charset="0"/>
              </a:rPr>
              <a:t>References</a:t>
            </a:r>
            <a:br>
              <a:rPr lang="en-US" sz="1600" kern="1200" dirty="0">
                <a:solidFill>
                  <a:schemeClr val="bg1"/>
                </a:solidFill>
                <a:latin typeface="Arial" panose="020B0604020202020204" pitchFamily="34" charset="0"/>
                <a:cs typeface="Arial" panose="020B0604020202020204" pitchFamily="34" charset="0"/>
              </a:rPr>
            </a:br>
            <a:br>
              <a:rPr lang="en-US" sz="1600" kern="1200" dirty="0">
                <a:solidFill>
                  <a:schemeClr val="bg1"/>
                </a:solidFill>
                <a:latin typeface="Arial" panose="020B0604020202020204" pitchFamily="34" charset="0"/>
                <a:cs typeface="Arial" panose="020B0604020202020204" pitchFamily="34" charset="0"/>
              </a:rPr>
            </a:br>
            <a:r>
              <a:rPr lang="en-US" sz="1600" kern="1200" dirty="0">
                <a:solidFill>
                  <a:schemeClr val="bg1"/>
                </a:solidFill>
                <a:latin typeface="Arial" panose="020B0604020202020204" pitchFamily="34" charset="0"/>
                <a:cs typeface="Arial" panose="020B0604020202020204" pitchFamily="34" charset="0"/>
              </a:rPr>
              <a:t>Bird, N 2023 – Women in Motorsport ‘ The Revolution’ Elle </a:t>
            </a:r>
            <a:br>
              <a:rPr lang="en-US" sz="1600" kern="1200" dirty="0">
                <a:solidFill>
                  <a:schemeClr val="bg1"/>
                </a:solidFill>
                <a:latin typeface="Arial" panose="020B0604020202020204" pitchFamily="34" charset="0"/>
                <a:cs typeface="Arial" panose="020B0604020202020204" pitchFamily="34" charset="0"/>
              </a:rPr>
            </a:br>
            <a:r>
              <a:rPr lang="en-US" sz="1600" kern="1200" dirty="0">
                <a:solidFill>
                  <a:schemeClr val="bg1"/>
                </a:solidFill>
                <a:latin typeface="Arial" panose="020B0604020202020204" pitchFamily="34" charset="0"/>
                <a:cs typeface="Arial" panose="020B0604020202020204" pitchFamily="34" charset="0"/>
                <a:hlinkClick r:id="rId2"/>
              </a:rPr>
              <a:t>https://www.elle.com/uk/life-and-culture/a44747611/women-in-motorsport/</a:t>
            </a:r>
            <a:r>
              <a:rPr lang="en-US" sz="1600" kern="1200" dirty="0">
                <a:solidFill>
                  <a:schemeClr val="bg1"/>
                </a:solidFill>
                <a:latin typeface="Arial" panose="020B0604020202020204" pitchFamily="34" charset="0"/>
                <a:cs typeface="Arial" panose="020B0604020202020204" pitchFamily="34" charset="0"/>
              </a:rPr>
              <a:t> </a:t>
            </a:r>
            <a:br>
              <a:rPr lang="en-US" sz="1600" kern="1200" dirty="0">
                <a:solidFill>
                  <a:schemeClr val="bg1"/>
                </a:solidFill>
                <a:latin typeface="Arial" panose="020B0604020202020204" pitchFamily="34" charset="0"/>
                <a:cs typeface="Arial" panose="020B0604020202020204" pitchFamily="34" charset="0"/>
              </a:rPr>
            </a:br>
            <a:br>
              <a:rPr lang="en-US" sz="1600" kern="1200" dirty="0">
                <a:solidFill>
                  <a:schemeClr val="bg1"/>
                </a:solidFill>
                <a:latin typeface="Arial" panose="020B0604020202020204" pitchFamily="34" charset="0"/>
                <a:cs typeface="Arial" panose="020B0604020202020204" pitchFamily="34" charset="0"/>
              </a:rPr>
            </a:br>
            <a:br>
              <a:rPr lang="en-US" sz="1600" kern="1200" dirty="0">
                <a:solidFill>
                  <a:schemeClr val="bg1"/>
                </a:solidFill>
                <a:latin typeface="Arial" panose="020B0604020202020204" pitchFamily="34" charset="0"/>
                <a:cs typeface="Arial" panose="020B0604020202020204" pitchFamily="34" charset="0"/>
              </a:rPr>
            </a:br>
            <a:r>
              <a:rPr lang="en-US" sz="1600" kern="1200" dirty="0">
                <a:solidFill>
                  <a:schemeClr val="bg1"/>
                </a:solidFill>
                <a:latin typeface="Arial" panose="020B0604020202020204" pitchFamily="34" charset="0"/>
                <a:cs typeface="Arial" panose="020B0604020202020204" pitchFamily="34" charset="0"/>
              </a:rPr>
              <a:t>Duncan, D 2018. Culture, Forbes Leadership, Performance: How they are linked? </a:t>
            </a:r>
            <a:r>
              <a:rPr lang="en-US" sz="1600" kern="1200" dirty="0">
                <a:solidFill>
                  <a:schemeClr val="bg1"/>
                </a:solidFill>
                <a:latin typeface="Arial" panose="020B0604020202020204" pitchFamily="34" charset="0"/>
                <a:cs typeface="Arial" panose="020B0604020202020204" pitchFamily="34" charset="0"/>
                <a:hlinkClick r:id="rId3"/>
              </a:rPr>
              <a:t>https://www.forbes.com/sites/rodgerdeanduncan/2018/10/30/culture-leadership-performance-how-are-they-linked/</a:t>
            </a:r>
            <a:br>
              <a:rPr lang="en-US" sz="1600" kern="1200" dirty="0">
                <a:solidFill>
                  <a:schemeClr val="bg1"/>
                </a:solidFill>
                <a:latin typeface="Arial" panose="020B0604020202020204" pitchFamily="34" charset="0"/>
                <a:cs typeface="Arial" panose="020B0604020202020204" pitchFamily="34" charset="0"/>
              </a:rPr>
            </a:br>
            <a:br>
              <a:rPr lang="en-US" sz="1600" kern="1200" dirty="0">
                <a:solidFill>
                  <a:schemeClr val="bg1"/>
                </a:solidFill>
                <a:latin typeface="Arial" panose="020B0604020202020204" pitchFamily="34" charset="0"/>
                <a:cs typeface="Arial" panose="020B0604020202020204" pitchFamily="34" charset="0"/>
              </a:rPr>
            </a:br>
            <a:r>
              <a:rPr lang="en-US" sz="1600" kern="1200" dirty="0">
                <a:solidFill>
                  <a:schemeClr val="bg1"/>
                </a:solidFill>
                <a:latin typeface="Arial" panose="020B0604020202020204" pitchFamily="34" charset="0"/>
                <a:cs typeface="Arial" panose="020B0604020202020204" pitchFamily="34" charset="0"/>
              </a:rPr>
              <a:t>Females in Motorsport </a:t>
            </a:r>
            <a:r>
              <a:rPr lang="en-US" sz="1600" kern="1200" dirty="0">
                <a:solidFill>
                  <a:schemeClr val="bg1"/>
                </a:solidFill>
                <a:latin typeface="Arial" panose="020B0604020202020204" pitchFamily="34" charset="0"/>
                <a:cs typeface="Arial" panose="020B0604020202020204" pitchFamily="34" charset="0"/>
                <a:hlinkClick r:id="rId4"/>
              </a:rPr>
              <a:t>https://www.femalesinmotorsport.com</a:t>
            </a:r>
            <a:r>
              <a:rPr lang="en-US" sz="1600" kern="1200" dirty="0">
                <a:solidFill>
                  <a:schemeClr val="bg1"/>
                </a:solidFill>
                <a:latin typeface="Arial" panose="020B0604020202020204" pitchFamily="34" charset="0"/>
                <a:cs typeface="Arial" panose="020B0604020202020204" pitchFamily="34" charset="0"/>
              </a:rPr>
              <a:t> </a:t>
            </a:r>
            <a:br>
              <a:rPr lang="en-US" sz="1600" kern="1200" dirty="0">
                <a:solidFill>
                  <a:schemeClr val="bg1"/>
                </a:solidFill>
                <a:latin typeface="Arial" panose="020B0604020202020204" pitchFamily="34" charset="0"/>
                <a:cs typeface="Arial" panose="020B0604020202020204" pitchFamily="34" charset="0"/>
              </a:rPr>
            </a:br>
            <a:br>
              <a:rPr lang="en-US" sz="1600" kern="1200" dirty="0">
                <a:solidFill>
                  <a:schemeClr val="bg1"/>
                </a:solidFill>
                <a:latin typeface="Arial" panose="020B0604020202020204" pitchFamily="34" charset="0"/>
                <a:cs typeface="Arial" panose="020B0604020202020204" pitchFamily="34" charset="0"/>
              </a:rPr>
            </a:br>
            <a:br>
              <a:rPr lang="en-US" sz="1600" kern="1200" dirty="0">
                <a:solidFill>
                  <a:schemeClr val="bg1"/>
                </a:solidFill>
                <a:latin typeface="Arial" panose="020B0604020202020204" pitchFamily="34" charset="0"/>
                <a:cs typeface="Arial" panose="020B0604020202020204" pitchFamily="34" charset="0"/>
              </a:rPr>
            </a:br>
            <a:r>
              <a:rPr lang="en-US" sz="1600" kern="1200" dirty="0">
                <a:solidFill>
                  <a:schemeClr val="bg1"/>
                </a:solidFill>
                <a:latin typeface="Arial" panose="020B0604020202020204" pitchFamily="34" charset="0"/>
                <a:cs typeface="Arial" panose="020B0604020202020204" pitchFamily="34" charset="0"/>
              </a:rPr>
              <a:t>Ferrari Diversity and Inclusion Charter. </a:t>
            </a:r>
            <a:r>
              <a:rPr lang="en-US" sz="1600" kern="1200" dirty="0">
                <a:solidFill>
                  <a:schemeClr val="bg1"/>
                </a:solidFill>
                <a:latin typeface="Arial" panose="020B0604020202020204" pitchFamily="34" charset="0"/>
                <a:cs typeface="Arial" panose="020B0604020202020204" pitchFamily="34" charset="0"/>
                <a:hlinkClick r:id="rId5"/>
              </a:rPr>
              <a:t>https://www.ferrari.com/en-EN/corporate/articles/ferrari-supports-diversity-and-inclusion-charter-with-formula-1-fia-and-teams</a:t>
            </a:r>
            <a:br>
              <a:rPr lang="en-US" sz="1600" kern="1200" dirty="0">
                <a:solidFill>
                  <a:schemeClr val="bg1"/>
                </a:solidFill>
                <a:latin typeface="Arial" panose="020B0604020202020204" pitchFamily="34" charset="0"/>
                <a:cs typeface="Arial" panose="020B0604020202020204" pitchFamily="34" charset="0"/>
              </a:rPr>
            </a:br>
            <a:br>
              <a:rPr lang="en-US" sz="1600" kern="1200" dirty="0">
                <a:solidFill>
                  <a:schemeClr val="bg1"/>
                </a:solidFill>
                <a:latin typeface="Arial" panose="020B0604020202020204" pitchFamily="34" charset="0"/>
                <a:cs typeface="Arial" panose="020B0604020202020204" pitchFamily="34" charset="0"/>
              </a:rPr>
            </a:br>
            <a:br>
              <a:rPr lang="en-US" sz="1600" kern="1200" dirty="0">
                <a:solidFill>
                  <a:schemeClr val="bg1"/>
                </a:solidFill>
                <a:latin typeface="Arial" panose="020B0604020202020204" pitchFamily="34" charset="0"/>
                <a:cs typeface="Arial" panose="020B0604020202020204" pitchFamily="34" charset="0"/>
              </a:rPr>
            </a:br>
            <a:r>
              <a:rPr lang="en-US" sz="1600" kern="1200" dirty="0">
                <a:solidFill>
                  <a:schemeClr val="bg1"/>
                </a:solidFill>
                <a:latin typeface="Arial" panose="020B0604020202020204" pitchFamily="34" charset="0"/>
                <a:cs typeface="Arial" panose="020B0604020202020204" pitchFamily="34" charset="0"/>
              </a:rPr>
              <a:t>Lewis Hamilton Mission 44 </a:t>
            </a:r>
            <a:r>
              <a:rPr lang="en-US" sz="1600" kern="1200" dirty="0">
                <a:solidFill>
                  <a:schemeClr val="bg1"/>
                </a:solidFill>
                <a:latin typeface="Arial" panose="020B0604020202020204" pitchFamily="34" charset="0"/>
                <a:cs typeface="Arial" panose="020B0604020202020204" pitchFamily="34" charset="0"/>
                <a:hlinkClick r:id="rId6"/>
              </a:rPr>
              <a:t>https://mission44.org</a:t>
            </a:r>
            <a:r>
              <a:rPr lang="en-US" sz="1600" kern="1200" dirty="0">
                <a:solidFill>
                  <a:schemeClr val="bg1"/>
                </a:solidFill>
                <a:latin typeface="Arial" panose="020B0604020202020204" pitchFamily="34" charset="0"/>
                <a:cs typeface="Arial" panose="020B0604020202020204" pitchFamily="34" charset="0"/>
              </a:rPr>
              <a:t>  </a:t>
            </a:r>
            <a:br>
              <a:rPr lang="en-US" sz="1600" kern="1200" dirty="0">
                <a:solidFill>
                  <a:schemeClr val="bg1"/>
                </a:solidFill>
                <a:latin typeface="Arial" panose="020B0604020202020204" pitchFamily="34" charset="0"/>
                <a:cs typeface="Arial" panose="020B0604020202020204" pitchFamily="34" charset="0"/>
              </a:rPr>
            </a:br>
            <a:br>
              <a:rPr lang="en-US" sz="1600" kern="1200" dirty="0">
                <a:solidFill>
                  <a:schemeClr val="bg1"/>
                </a:solidFill>
                <a:latin typeface="Arial" panose="020B0604020202020204" pitchFamily="34" charset="0"/>
                <a:cs typeface="Arial" panose="020B0604020202020204" pitchFamily="34" charset="0"/>
              </a:rPr>
            </a:br>
            <a:r>
              <a:rPr lang="en-US" sz="1600" kern="1200" dirty="0" err="1">
                <a:solidFill>
                  <a:schemeClr val="bg1"/>
                </a:solidFill>
                <a:latin typeface="Arial" panose="020B0604020202020204" pitchFamily="34" charset="0"/>
                <a:cs typeface="Arial" panose="020B0604020202020204" pitchFamily="34" charset="0"/>
              </a:rPr>
              <a:t>Mizelas</a:t>
            </a:r>
            <a:r>
              <a:rPr lang="en-US" sz="1600" kern="1200" dirty="0">
                <a:solidFill>
                  <a:schemeClr val="bg1"/>
                </a:solidFill>
                <a:latin typeface="Arial" panose="020B0604020202020204" pitchFamily="34" charset="0"/>
                <a:cs typeface="Arial" panose="020B0604020202020204" pitchFamily="34" charset="0"/>
              </a:rPr>
              <a:t>, S &amp; Gwynne, S. 2022 – McLaren Supercars </a:t>
            </a:r>
            <a:br>
              <a:rPr lang="en-US" sz="1600" kern="1200" dirty="0">
                <a:solidFill>
                  <a:schemeClr val="bg1"/>
                </a:solidFill>
                <a:latin typeface="Arial" panose="020B0604020202020204" pitchFamily="34" charset="0"/>
                <a:cs typeface="Arial" panose="020B0604020202020204" pitchFamily="34" charset="0"/>
              </a:rPr>
            </a:br>
            <a:r>
              <a:rPr lang="en-US" sz="1600" kern="1200" dirty="0">
                <a:solidFill>
                  <a:schemeClr val="bg1"/>
                </a:solidFill>
                <a:latin typeface="Arial" panose="020B0604020202020204" pitchFamily="34" charset="0"/>
                <a:cs typeface="Arial" panose="020B0604020202020204" pitchFamily="34" charset="0"/>
                <a:hlinkClick r:id="rId7"/>
              </a:rPr>
              <a:t>https://www.bbc.co.uk/news/uk-england-south-yorkshire-63585013</a:t>
            </a:r>
            <a:r>
              <a:rPr lang="en-US" sz="1600" kern="1200" dirty="0">
                <a:solidFill>
                  <a:schemeClr val="bg1"/>
                </a:solidFill>
                <a:latin typeface="Arial" panose="020B0604020202020204" pitchFamily="34" charset="0"/>
                <a:cs typeface="Arial" panose="020B0604020202020204" pitchFamily="34" charset="0"/>
              </a:rPr>
              <a:t> </a:t>
            </a:r>
            <a:br>
              <a:rPr lang="en-US" sz="1600" kern="1200" dirty="0">
                <a:solidFill>
                  <a:schemeClr val="bg1"/>
                </a:solidFill>
                <a:latin typeface="Arial" panose="020B0604020202020204" pitchFamily="34" charset="0"/>
                <a:cs typeface="Arial" panose="020B0604020202020204" pitchFamily="34" charset="0"/>
              </a:rPr>
            </a:br>
            <a:br>
              <a:rPr lang="en-US" sz="1600" kern="1200" dirty="0">
                <a:solidFill>
                  <a:schemeClr val="bg1"/>
                </a:solidFill>
                <a:latin typeface="Arial" panose="020B0604020202020204" pitchFamily="34" charset="0"/>
                <a:cs typeface="Arial" panose="020B0604020202020204" pitchFamily="34" charset="0"/>
              </a:rPr>
            </a:br>
            <a:br>
              <a:rPr lang="en-US" sz="1600" kern="1200" dirty="0">
                <a:solidFill>
                  <a:schemeClr val="bg1"/>
                </a:solidFill>
                <a:latin typeface="Arial" panose="020B0604020202020204" pitchFamily="34" charset="0"/>
                <a:cs typeface="Arial" panose="020B0604020202020204" pitchFamily="34" charset="0"/>
              </a:rPr>
            </a:br>
            <a:r>
              <a:rPr lang="en-US" sz="1600" dirty="0" err="1">
                <a:solidFill>
                  <a:schemeClr val="bg1"/>
                </a:solidFill>
                <a:latin typeface="Arial" panose="020B0604020202020204" pitchFamily="34" charset="0"/>
                <a:cs typeface="Arial" panose="020B0604020202020204" pitchFamily="34" charset="0"/>
              </a:rPr>
              <a:t>Morriseau</a:t>
            </a:r>
            <a:r>
              <a:rPr lang="en-US" sz="1600" dirty="0">
                <a:solidFill>
                  <a:schemeClr val="bg1"/>
                </a:solidFill>
                <a:latin typeface="Arial" panose="020B0604020202020204" pitchFamily="34" charset="0"/>
                <a:cs typeface="Arial" panose="020B0604020202020204" pitchFamily="34" charset="0"/>
              </a:rPr>
              <a:t>, D 2025 Racing through the Gender Gap </a:t>
            </a:r>
            <a:r>
              <a:rPr lang="en-US" sz="1600" dirty="0">
                <a:solidFill>
                  <a:schemeClr val="bg1"/>
                </a:solidFill>
                <a:latin typeface="Arial" panose="020B0604020202020204" pitchFamily="34" charset="0"/>
                <a:cs typeface="Arial" panose="020B0604020202020204" pitchFamily="34" charset="0"/>
                <a:hlinkClick r:id="rId8"/>
              </a:rPr>
              <a:t>https://workingdraftmagazine.com/racing-through-the-gender-gap/</a:t>
            </a:r>
            <a:br>
              <a:rPr lang="en-US" sz="1600" dirty="0">
                <a:solidFill>
                  <a:schemeClr val="bg1"/>
                </a:solidFill>
                <a:latin typeface="Arial" panose="020B0604020202020204" pitchFamily="34" charset="0"/>
                <a:cs typeface="Arial" panose="020B0604020202020204" pitchFamily="34" charset="0"/>
              </a:rPr>
            </a:br>
            <a:br>
              <a:rPr lang="en-US" sz="1600" dirty="0">
                <a:solidFill>
                  <a:schemeClr val="bg1"/>
                </a:solidFill>
                <a:latin typeface="Arial" panose="020B0604020202020204" pitchFamily="34" charset="0"/>
                <a:cs typeface="Arial" panose="020B0604020202020204" pitchFamily="34" charset="0"/>
              </a:rPr>
            </a:br>
            <a:br>
              <a:rPr lang="en-US" sz="1600" dirty="0">
                <a:solidFill>
                  <a:schemeClr val="bg1"/>
                </a:solidFill>
                <a:latin typeface="Arial" panose="020B0604020202020204" pitchFamily="34" charset="0"/>
                <a:cs typeface="Arial" panose="020B0604020202020204" pitchFamily="34" charset="0"/>
              </a:rPr>
            </a:br>
            <a:r>
              <a:rPr lang="en-US" sz="1600" kern="1200" dirty="0">
                <a:solidFill>
                  <a:schemeClr val="bg1"/>
                </a:solidFill>
                <a:latin typeface="Arial" panose="020B0604020202020204" pitchFamily="34" charset="0"/>
                <a:cs typeface="Arial" panose="020B0604020202020204" pitchFamily="34" charset="0"/>
              </a:rPr>
              <a:t>Perret, M 2013. Women’s Leadership and Political Participation</a:t>
            </a:r>
            <a:r>
              <a:rPr lang="en-US" sz="1600" dirty="0">
                <a:solidFill>
                  <a:schemeClr val="bg1"/>
                </a:solidFill>
                <a:latin typeface="Arial" panose="020B0604020202020204" pitchFamily="34" charset="0"/>
                <a:cs typeface="Arial" panose="020B0604020202020204" pitchFamily="34" charset="0"/>
              </a:rPr>
              <a:t>. </a:t>
            </a:r>
            <a:r>
              <a:rPr lang="en-US" sz="1600" dirty="0">
                <a:solidFill>
                  <a:schemeClr val="bg1"/>
                </a:solidFill>
                <a:latin typeface="Arial" panose="020B0604020202020204" pitchFamily="34" charset="0"/>
                <a:cs typeface="Arial" panose="020B0604020202020204" pitchFamily="34" charset="0"/>
                <a:hlinkClick r:id="rId9"/>
              </a:rPr>
              <a:t>https://www.unwomen.org/en/what-we-do/leadership-and-political-participation</a:t>
            </a:r>
            <a:r>
              <a:rPr lang="en-US" sz="1600" dirty="0">
                <a:solidFill>
                  <a:schemeClr val="bg1"/>
                </a:solidFill>
                <a:latin typeface="Arial" panose="020B0604020202020204" pitchFamily="34" charset="0"/>
                <a:cs typeface="Arial" panose="020B0604020202020204" pitchFamily="34" charset="0"/>
              </a:rPr>
              <a:t> </a:t>
            </a:r>
            <a:br>
              <a:rPr lang="en-US" sz="1600" kern="1200" dirty="0">
                <a:solidFill>
                  <a:schemeClr val="bg1"/>
                </a:solidFill>
                <a:latin typeface="Arial" panose="020B0604020202020204" pitchFamily="34" charset="0"/>
                <a:cs typeface="Arial" panose="020B0604020202020204" pitchFamily="34" charset="0"/>
              </a:rPr>
            </a:br>
            <a:br>
              <a:rPr lang="en-US" sz="1600" dirty="0">
                <a:solidFill>
                  <a:schemeClr val="bg1"/>
                </a:solidFill>
                <a:latin typeface="Arial" panose="020B0604020202020204" pitchFamily="34" charset="0"/>
                <a:cs typeface="Arial" panose="020B0604020202020204" pitchFamily="34" charset="0"/>
              </a:rPr>
            </a:br>
            <a:br>
              <a:rPr lang="en-US" sz="1600" dirty="0">
                <a:solidFill>
                  <a:schemeClr val="bg1"/>
                </a:solidFill>
                <a:latin typeface="Arial" panose="020B0604020202020204" pitchFamily="34" charset="0"/>
                <a:cs typeface="Arial" panose="020B0604020202020204" pitchFamily="34" charset="0"/>
              </a:rPr>
            </a:br>
            <a:r>
              <a:rPr lang="en-US" sz="1600" dirty="0" err="1">
                <a:solidFill>
                  <a:schemeClr val="bg1"/>
                </a:solidFill>
                <a:latin typeface="Arial" panose="020B0604020202020204" pitchFamily="34" charset="0"/>
                <a:cs typeface="Arial" panose="020B0604020202020204" pitchFamily="34" charset="0"/>
              </a:rPr>
              <a:t>Stocz</a:t>
            </a:r>
            <a:r>
              <a:rPr lang="en-US" sz="1600" dirty="0">
                <a:solidFill>
                  <a:schemeClr val="bg1"/>
                </a:solidFill>
                <a:latin typeface="Arial" panose="020B0604020202020204" pitchFamily="34" charset="0"/>
                <a:cs typeface="Arial" panose="020B0604020202020204" pitchFamily="34" charset="0"/>
              </a:rPr>
              <a:t>, M. 2025 Literature Review on Women in Motorsport </a:t>
            </a:r>
            <a:br>
              <a:rPr lang="en-US" sz="1600" kern="1200" dirty="0">
                <a:solidFill>
                  <a:schemeClr val="bg1"/>
                </a:solidFill>
                <a:latin typeface="Arial" panose="020B0604020202020204" pitchFamily="34" charset="0"/>
                <a:cs typeface="Arial" panose="020B0604020202020204" pitchFamily="34" charset="0"/>
              </a:rPr>
            </a:br>
            <a:r>
              <a:rPr lang="en-US" sz="1600" kern="1200" dirty="0">
                <a:solidFill>
                  <a:schemeClr val="bg1"/>
                </a:solidFill>
                <a:latin typeface="Arial" panose="020B0604020202020204" pitchFamily="34" charset="0"/>
                <a:cs typeface="Arial" panose="020B0604020202020204" pitchFamily="34" charset="0"/>
                <a:hlinkClick r:id="rId10"/>
              </a:rPr>
              <a:t>https://www.racingarchives.org/symposium/literature-review-on-women-in-motorsports/</a:t>
            </a:r>
            <a:r>
              <a:rPr lang="en-US" sz="1600" kern="1200" dirty="0">
                <a:solidFill>
                  <a:schemeClr val="bg1"/>
                </a:solidFill>
                <a:latin typeface="Arial" panose="020B0604020202020204" pitchFamily="34" charset="0"/>
                <a:cs typeface="Arial" panose="020B0604020202020204" pitchFamily="34" charset="0"/>
              </a:rPr>
              <a:t> </a:t>
            </a:r>
            <a:br>
              <a:rPr lang="en-US" sz="1600" kern="1200" dirty="0">
                <a:solidFill>
                  <a:schemeClr val="bg1"/>
                </a:solidFill>
                <a:latin typeface="Arial" panose="020B0604020202020204" pitchFamily="34" charset="0"/>
                <a:cs typeface="Arial" panose="020B0604020202020204" pitchFamily="34" charset="0"/>
              </a:rPr>
            </a:br>
            <a:br>
              <a:rPr lang="en-US" sz="1600" kern="1200" dirty="0">
                <a:solidFill>
                  <a:schemeClr val="bg1"/>
                </a:solidFill>
                <a:latin typeface="Arial" panose="020B0604020202020204" pitchFamily="34" charset="0"/>
                <a:cs typeface="Arial" panose="020B0604020202020204" pitchFamily="34" charset="0"/>
              </a:rPr>
            </a:br>
            <a:r>
              <a:rPr lang="en-US" sz="1600" kern="1200" dirty="0">
                <a:solidFill>
                  <a:schemeClr val="bg1"/>
                </a:solidFill>
                <a:latin typeface="Arial" panose="020B0604020202020204" pitchFamily="34" charset="0"/>
                <a:cs typeface="Arial" panose="020B0604020202020204" pitchFamily="34" charset="0"/>
              </a:rPr>
              <a:t>Wolff, S. 2025- Driven.  </a:t>
            </a:r>
            <a:endParaRPr lang="en-US" sz="3200" kern="1200" dirty="0">
              <a:solidFill>
                <a:schemeClr val="bg1"/>
              </a:solidFill>
              <a:latin typeface="+mj-lt"/>
              <a:ea typeface="+mj-ea"/>
              <a:cs typeface="+mj-cs"/>
            </a:endParaRPr>
          </a:p>
        </p:txBody>
      </p:sp>
      <p:cxnSp>
        <p:nvCxnSpPr>
          <p:cNvPr id="16" name="Straight Connector 15">
            <a:extLst>
              <a:ext uri="{FF2B5EF4-FFF2-40B4-BE49-F238E27FC236}">
                <a16:creationId xmlns:a16="http://schemas.microsoft.com/office/drawing/2014/main" id="{4BD75A9F-B7C3-CF40-9B00-365090D45BF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ADCBFFCE-990F-A1A8-1A0E-63090D892815}"/>
              </a:ext>
            </a:extLst>
          </p:cNvPr>
          <p:cNvSpPr>
            <a:spLocks noGrp="1"/>
          </p:cNvSpPr>
          <p:nvPr>
            <p:ph idx="1"/>
          </p:nvPr>
        </p:nvSpPr>
        <p:spPr>
          <a:xfrm>
            <a:off x="7846142" y="6131243"/>
            <a:ext cx="3507658" cy="45719"/>
          </a:xfrm>
        </p:spPr>
        <p:txBody>
          <a:bodyPr>
            <a:normAutofit fontScale="25000" lnSpcReduction="20000"/>
          </a:bodyPr>
          <a:lstStyle/>
          <a:p>
            <a:pPr marL="0" indent="0">
              <a:buNone/>
            </a:pPr>
            <a:endParaRPr lang="en-US" dirty="0"/>
          </a:p>
          <a:p>
            <a:pPr marL="0" indent="0">
              <a:buNone/>
            </a:pPr>
            <a:endParaRPr lang="en-US" dirty="0"/>
          </a:p>
          <a:p>
            <a:pPr marL="0" indent="0">
              <a:buNone/>
            </a:pPr>
            <a:r>
              <a:rPr lang="en-US" dirty="0"/>
              <a:t>R</a:t>
            </a:r>
          </a:p>
        </p:txBody>
      </p:sp>
    </p:spTree>
    <p:extLst>
      <p:ext uri="{BB962C8B-B14F-4D97-AF65-F5344CB8AC3E}">
        <p14:creationId xmlns:p14="http://schemas.microsoft.com/office/powerpoint/2010/main" val="29076425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68842</TotalTime>
  <Words>1158</Words>
  <Application>Microsoft Macintosh PowerPoint</Application>
  <PresentationFormat>Widescreen</PresentationFormat>
  <Paragraphs>16</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   Diversity in Motorsport  Problem  According to data from the European Commission, in 2019, women made up 16% of the automotive workforce. In 2021 the percentage increased up to 20%.  The Supercar and automotive industry is under represented with Female Supercar drivers, engineers, vloggers, race drivers and reviewing supercars.   The industry wants to focus on attracting more women.  How can we encourage more diversity in Motorsport and Industry.   Lisa Marie Brown- Student Number 2435136 </vt:lpstr>
      <vt:lpstr>Content</vt:lpstr>
      <vt:lpstr>PowerPoint Presentation</vt:lpstr>
      <vt:lpstr>                                     Benefits of Diversity   There have been a few projects ‘Dare to Go Kart. Increases commercial value to be more representative.   The W Series has made a huge impact and the F1 Academy. These initiatives have helped the number of women increase in motorsports but still has not exceeded 5% (Bird, N 2023)  In Formula 1 Women make just 35% of the workforce, source Formula 1. Role Models such as Susie Wolff have played a key role in driving diversity forward. A girl who dared to dream ( Wolff,S. 2025)   More women are keen and push for careers in motorsports in 2010 there are 562,000 and increased to 936,000 but there is still a long way to travel.  KEY CHALLENGES   A Male dominated world. At present there are limited opportunities for women/girls, they struggle to access sponsorship, Lack of encouragement and lack of visibility of female roles models making it a challenge for women/ girls to break through.   Many women feel a disconnect and can be overlooked or in lower paid jobs. Sponsoring for women/girls is around 5% and this needs to level up to 50%  There is a real imbalance and in leadership roles these important issues may be over looked. There are a number of studies that show how far men will go to knock a woman down. There is a clear participation gap which some companies like Ferrari, McLaren have taken to launch projects to increase female participation in F1.Different’ and Girls on Track to encourage more girls/ women into automotive industry and motorsports.   </vt:lpstr>
      <vt:lpstr>  Culture Politics and Limits of Leadership?  Toxic Masculinity  Culture change must change behaviors, it can not be seen as tokenistic. Measures have been taken as there are more women now in F1, in the garages and on TV, but we still have a very long way to go. For example McLaren launched event days for women to get onto track. Ferrari have been working on diversity in their business which is having an impact. The bottom line is if we want to see an increase in sales of supercars and women in motorsports more investment is required as an investment /commercial opportunity. (D, Duncan 2018) Toxic Masculinity can be dangerous and put women off participating all together.   Companies that are Implementing?  Companies such as McLaren and Ferrari are introducing new methods and ways of working that encourage more female participation. At a grass roots level, this needs to be more visible. More investment is required for sponsorship. For instance if only 1p in every £1 is invested into women &amp; girls in the UK and in Japan, Middle East this is 30p in every £1 there is a clear strategic and commercial investment into women &amp; girls to level up diversity. Monetary policy and opportunities are easier to access and there is a clear stepping stone into ‘ Getting Ahead’.  UK needs to become more advanced in this area.   What Can we do to encourage Change?    * Investment needs levelling up 50p in every £1 should be invested into women/girls this should be a legal requirement. * Need to empower more women/girls to participate  * New Legislation to protect 1.8 billion women/ girls from Cyber Stalking, hate mail, violence and abuse * Higher paid roles for women in industry to take senior roles as often women hit glass ceiling or when they are successful can be vilified by the media. * More opportunities to drive supercars and participate in motorsport.  * Change monetary policy to support women. At present it discriminates and stifles their growth and ambition.  * More projects to Open Doors for women to enter public life, racing or moving into motorsport with better support networks. * Policy changes in government that favor women/ girls to get ahead. Scrap policies that are not fit for purpose.    </vt:lpstr>
      <vt:lpstr>PowerPoint Presentation</vt:lpstr>
      <vt:lpstr>   References  Bird, N 2023 – Women in Motorsport ‘ The Revolution’ Elle  https://www.elle.com/uk/life-and-culture/a44747611/women-in-motorsport/    Duncan, D 2018. Culture, Forbes Leadership, Performance: How they are linked? https://www.forbes.com/sites/rodgerdeanduncan/2018/10/30/culture-leadership-performance-how-are-they-linked/  Females in Motorsport https://www.femalesinmotorsport.com    Ferrari Diversity and Inclusion Charter. https://www.ferrari.com/en-EN/corporate/articles/ferrari-supports-diversity-and-inclusion-charter-with-formula-1-fia-and-teams   Lewis Hamilton Mission 44 https://mission44.org    Mizelas, S &amp; Gwynne, S. 2022 – McLaren Supercars  https://www.bbc.co.uk/news/uk-england-south-yorkshire-63585013    Morriseau, D 2025 Racing through the Gender Gap https://workingdraftmagazine.com/racing-through-the-gender-gap/   Perret, M 2013. Women’s Leadership and Political Participation. https://www.unwomen.org/en/what-we-do/leadership-and-political-participation    Stocz, M. 2025 Literature Review on Women in Motorsport  https://www.racingarchives.org/symposium/literature-review-on-women-in-motorsports/   Wolff, S. 2025- Driven.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P1NK  The Supercar Hangout</dc:title>
  <dc:creator>Lisa Marie Brown</dc:creator>
  <cp:lastModifiedBy>Lisa Marie Brown</cp:lastModifiedBy>
  <cp:revision>45</cp:revision>
  <cp:lastPrinted>2025-11-30T18:18:25Z</cp:lastPrinted>
  <dcterms:created xsi:type="dcterms:W3CDTF">2023-02-25T00:33:54Z</dcterms:created>
  <dcterms:modified xsi:type="dcterms:W3CDTF">2025-12-01T09:06:07Z</dcterms:modified>
</cp:coreProperties>
</file>