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Lst>
  <p:sldSz cy="10287000" cx="18288000"/>
  <p:notesSz cx="6858000" cy="9144000"/>
  <p:embeddedFontLst>
    <p:embeddedFont>
      <p:font typeface="Fredoka"/>
      <p:regular r:id="rId25"/>
      <p:bold r:id="rId26"/>
    </p:embeddedFont>
    <p:embeddedFont>
      <p:font typeface="Quicksand"/>
      <p:bold r:id="rId27"/>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2880">
          <p15:clr>
            <a:srgbClr val="A4A3A4"/>
          </p15:clr>
        </p15:guide>
      </p15:sldGuideLst>
    </p:ext>
    <p:ext uri="GoogleSlidesCustomDataVersion2">
      <go:slidesCustomData xmlns:go="http://customooxmlschemas.google.com/" r:id="rId28" roundtripDataSignature="AMtx7mgmtUmJCWDpTCyiN5pC6CDq7RYbGQ=="/>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Fredoka-bold.fntdata"/><Relationship Id="rId25" Type="http://schemas.openxmlformats.org/officeDocument/2006/relationships/font" Target="fonts/Fredoka-regular.fntdata"/><Relationship Id="rId28" Type="http://customschemas.google.com/relationships/presentationmetadata" Target="metadata"/><Relationship Id="rId27" Type="http://schemas.openxmlformats.org/officeDocument/2006/relationships/font" Target="fonts/Quicksand-bold.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p1:notes"/>
          <p:cNvSpPr txBox="1"/>
          <p:nvPr>
            <p:ph idx="1" type="body"/>
          </p:nvPr>
        </p:nvSpPr>
        <p:spPr>
          <a:xfrm>
            <a:off x="914400" y="3251200"/>
            <a:ext cx="7315200" cy="3081338"/>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86" name="Google Shape;86;p1:notes"/>
          <p:cNvSpPr/>
          <p:nvPr>
            <p:ph idx="2"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6" name="Shape 96"/>
        <p:cNvGrpSpPr/>
        <p:nvPr/>
      </p:nvGrpSpPr>
      <p:grpSpPr>
        <a:xfrm>
          <a:off x="0" y="0"/>
          <a:ext cx="0" cy="0"/>
          <a:chOff x="0" y="0"/>
          <a:chExt cx="0" cy="0"/>
        </a:xfrm>
      </p:grpSpPr>
      <p:sp>
        <p:nvSpPr>
          <p:cNvPr id="97" name="Google Shape;97;p2:notes"/>
          <p:cNvSpPr txBox="1"/>
          <p:nvPr>
            <p:ph idx="1" type="body"/>
          </p:nvPr>
        </p:nvSpPr>
        <p:spPr>
          <a:xfrm>
            <a:off x="914400" y="3251200"/>
            <a:ext cx="7315200" cy="3081338"/>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8" name="Google Shape;98;p2:notes"/>
          <p:cNvSpPr/>
          <p:nvPr>
            <p:ph idx="2"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0" name="Shape 150"/>
        <p:cNvGrpSpPr/>
        <p:nvPr/>
      </p:nvGrpSpPr>
      <p:grpSpPr>
        <a:xfrm>
          <a:off x="0" y="0"/>
          <a:ext cx="0" cy="0"/>
          <a:chOff x="0" y="0"/>
          <a:chExt cx="0" cy="0"/>
        </a:xfrm>
      </p:grpSpPr>
      <p:sp>
        <p:nvSpPr>
          <p:cNvPr id="151" name="Google Shape;151;p3: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b="0" i="0" sz="1200" u="none" cap="none" strike="noStrike">
              <a:solidFill>
                <a:schemeClr val="dk1"/>
              </a:solidFill>
              <a:latin typeface="Calibri"/>
              <a:ea typeface="Calibri"/>
              <a:cs typeface="Calibri"/>
              <a:sym typeface="Calibri"/>
            </a:endParaRPr>
          </a:p>
        </p:txBody>
      </p:sp>
      <p:sp>
        <p:nvSpPr>
          <p:cNvPr id="152" name="Google Shape;152;p3: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1.7.2013</a:t>
            </a:r>
            <a:endParaRPr/>
          </a:p>
        </p:txBody>
      </p:sp>
      <p:sp>
        <p:nvSpPr>
          <p:cNvPr id="153" name="Google Shape;153;p3:notes"/>
          <p:cNvSpPr/>
          <p:nvPr>
            <p:ph idx="3"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4" name="Google Shape;154;p3: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This presentation emphasises Simon Sinek’s saying, which highlights the vitality of hiring the right people who can work unconditionally and believe in the values and beliefs of the company. In the present business landscape, recruitment is not limited to understanding whether an employee has all the technical qualifications or not, but it is also about their shared purpose and cultural alignment. Today, if an employee believes and works towards the mission of the company, they are likely to contribute towards improved innovation and creativity, while making the company resilient during times of change. Hence, this presentation will explore the key steps that the HR assistant generally takes during the recruitment of a project manager.</a:t>
            </a:r>
            <a:endParaRPr/>
          </a:p>
        </p:txBody>
      </p:sp>
      <p:sp>
        <p:nvSpPr>
          <p:cNvPr id="155" name="Google Shape;155;p3: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None/>
            </a:pPr>
            <a:r>
              <a:t/>
            </a:r>
            <a:endParaRPr b="0" i="0" sz="1200" u="none" cap="none" strike="noStrike">
              <a:solidFill>
                <a:schemeClr val="dk1"/>
              </a:solidFill>
              <a:latin typeface="Calibri"/>
              <a:ea typeface="Calibri"/>
              <a:cs typeface="Calibri"/>
              <a:sym typeface="Calibri"/>
            </a:endParaRPr>
          </a:p>
        </p:txBody>
      </p:sp>
      <p:sp>
        <p:nvSpPr>
          <p:cNvPr id="156" name="Google Shape;156;p3: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4" name="Shape 164"/>
        <p:cNvGrpSpPr/>
        <p:nvPr/>
      </p:nvGrpSpPr>
      <p:grpSpPr>
        <a:xfrm>
          <a:off x="0" y="0"/>
          <a:ext cx="0" cy="0"/>
          <a:chOff x="0" y="0"/>
          <a:chExt cx="0" cy="0"/>
        </a:xfrm>
      </p:grpSpPr>
      <p:sp>
        <p:nvSpPr>
          <p:cNvPr id="165" name="Google Shape;165;p4: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b="0" i="0" sz="1200" u="none" cap="none" strike="noStrike">
              <a:solidFill>
                <a:schemeClr val="dk1"/>
              </a:solidFill>
              <a:latin typeface="Calibri"/>
              <a:ea typeface="Calibri"/>
              <a:cs typeface="Calibri"/>
              <a:sym typeface="Calibri"/>
            </a:endParaRPr>
          </a:p>
        </p:txBody>
      </p:sp>
      <p:sp>
        <p:nvSpPr>
          <p:cNvPr id="166" name="Google Shape;166;p4: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1.7.2013</a:t>
            </a:r>
            <a:endParaRPr/>
          </a:p>
        </p:txBody>
      </p:sp>
      <p:sp>
        <p:nvSpPr>
          <p:cNvPr id="167" name="Google Shape;167;p4:notes"/>
          <p:cNvSpPr/>
          <p:nvPr>
            <p:ph idx="3"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8" name="Google Shape;168;p4: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BP plc is a renowned multinational oil and gas company, having its headquarters in London. The organisation is one of the largest companies, even in terms of profits. Founded by Charles Greenway, William Knox D’Arcy and the 1st Baron Greenway, this organisation works with a purpose to deliver energy to the world, today and tomorrow. The company also has several other brands functioning under it, like Amoco, BP, ARCO, etc. However, post 2017, the organisation has transformed into a new strategy from pivoting from just an international oil company to an integrated energy company delivering affordable and secure energy solutions to its customers.</a:t>
            </a:r>
            <a:endParaRPr/>
          </a:p>
        </p:txBody>
      </p:sp>
      <p:sp>
        <p:nvSpPr>
          <p:cNvPr id="169" name="Google Shape;169;p4: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None/>
            </a:pPr>
            <a:r>
              <a:t/>
            </a:r>
            <a:endParaRPr b="0" i="0" sz="1200" u="none" cap="none" strike="noStrike">
              <a:solidFill>
                <a:schemeClr val="dk1"/>
              </a:solidFill>
              <a:latin typeface="Calibri"/>
              <a:ea typeface="Calibri"/>
              <a:cs typeface="Calibri"/>
              <a:sym typeface="Calibri"/>
            </a:endParaRPr>
          </a:p>
        </p:txBody>
      </p:sp>
      <p:sp>
        <p:nvSpPr>
          <p:cNvPr id="170" name="Google Shape;170;p4: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7" name="Shape 177"/>
        <p:cNvGrpSpPr/>
        <p:nvPr/>
      </p:nvGrpSpPr>
      <p:grpSpPr>
        <a:xfrm>
          <a:off x="0" y="0"/>
          <a:ext cx="0" cy="0"/>
          <a:chOff x="0" y="0"/>
          <a:chExt cx="0" cy="0"/>
        </a:xfrm>
      </p:grpSpPr>
      <p:sp>
        <p:nvSpPr>
          <p:cNvPr id="178" name="Google Shape;178;p5: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b="0" i="0" sz="1200" u="none" cap="none" strike="noStrike">
              <a:solidFill>
                <a:schemeClr val="dk1"/>
              </a:solidFill>
              <a:latin typeface="Calibri"/>
              <a:ea typeface="Calibri"/>
              <a:cs typeface="Calibri"/>
              <a:sym typeface="Calibri"/>
            </a:endParaRPr>
          </a:p>
        </p:txBody>
      </p:sp>
      <p:sp>
        <p:nvSpPr>
          <p:cNvPr id="179" name="Google Shape;179;p5: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1.7.2013</a:t>
            </a:r>
            <a:endParaRPr/>
          </a:p>
        </p:txBody>
      </p:sp>
      <p:sp>
        <p:nvSpPr>
          <p:cNvPr id="180" name="Google Shape;180;p5:notes"/>
          <p:cNvSpPr/>
          <p:nvPr>
            <p:ph idx="3"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1" name="Google Shape;181;p5: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 first and foremost step for HR professionals to hire the right project manager is to have a detailed job analysis. Job analysis identifies what a job entails, such as the role and responsibilities and the required competencies of a candidate. Thus, in the case of BP London, the project manager shall be highly capable of leadership, resource allocation and communicating with the stakeholders. A detailed job analysis generated by HR would ensure that the project manager knows what is expected of them. Ultimately, the creation of a job analysis by the HR at BP minimises mistakes and ensures that only the right candidate is selected.</a:t>
            </a:r>
            <a:endParaRPr/>
          </a:p>
        </p:txBody>
      </p:sp>
      <p:sp>
        <p:nvSpPr>
          <p:cNvPr id="182" name="Google Shape;182;p5: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None/>
            </a:pPr>
            <a:r>
              <a:t/>
            </a:r>
            <a:endParaRPr b="0" i="0" sz="1200" u="none" cap="none" strike="noStrike">
              <a:solidFill>
                <a:schemeClr val="dk1"/>
              </a:solidFill>
              <a:latin typeface="Calibri"/>
              <a:ea typeface="Calibri"/>
              <a:cs typeface="Calibri"/>
              <a:sym typeface="Calibri"/>
            </a:endParaRPr>
          </a:p>
        </p:txBody>
      </p:sp>
      <p:sp>
        <p:nvSpPr>
          <p:cNvPr id="183" name="Google Shape;183;p5: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5" name="Shape 195"/>
        <p:cNvGrpSpPr/>
        <p:nvPr/>
      </p:nvGrpSpPr>
      <p:grpSpPr>
        <a:xfrm>
          <a:off x="0" y="0"/>
          <a:ext cx="0" cy="0"/>
          <a:chOff x="0" y="0"/>
          <a:chExt cx="0" cy="0"/>
        </a:xfrm>
      </p:grpSpPr>
      <p:sp>
        <p:nvSpPr>
          <p:cNvPr id="196" name="Google Shape;196;p6: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b="0" i="0" sz="1200" u="none" cap="none" strike="noStrike">
              <a:solidFill>
                <a:schemeClr val="dk1"/>
              </a:solidFill>
              <a:latin typeface="Calibri"/>
              <a:ea typeface="Calibri"/>
              <a:cs typeface="Calibri"/>
              <a:sym typeface="Calibri"/>
            </a:endParaRPr>
          </a:p>
        </p:txBody>
      </p:sp>
      <p:sp>
        <p:nvSpPr>
          <p:cNvPr id="197" name="Google Shape;197;p6: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1.7.2013</a:t>
            </a:r>
            <a:endParaRPr/>
          </a:p>
        </p:txBody>
      </p:sp>
      <p:sp>
        <p:nvSpPr>
          <p:cNvPr id="198" name="Google Shape;198;p6:notes"/>
          <p:cNvSpPr/>
          <p:nvPr>
            <p:ph idx="3"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9" name="Google Shape;199;p6: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It is very important to have a detailed job description to ensure that the right candidate has been selected. Therefore, for recruiting a project manager at BP, the job description would define and clearly state the key objective of this job and the key duties and expectations from the project manager, such as managing budgets, scheduling, risk assessment and leading multi-functional teams. This job description will also highlight the reporting person for the project manager. By communicating all these details through a thorough job description, HR can assess the suitability of the candidates applying for the position of a project manager.</a:t>
            </a:r>
            <a:endParaRPr/>
          </a:p>
        </p:txBody>
      </p:sp>
      <p:sp>
        <p:nvSpPr>
          <p:cNvPr id="200" name="Google Shape;200;p6: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None/>
            </a:pPr>
            <a:r>
              <a:t/>
            </a:r>
            <a:endParaRPr b="0" i="0" sz="1200" u="none" cap="none" strike="noStrike">
              <a:solidFill>
                <a:schemeClr val="dk1"/>
              </a:solidFill>
              <a:latin typeface="Calibri"/>
              <a:ea typeface="Calibri"/>
              <a:cs typeface="Calibri"/>
              <a:sym typeface="Calibri"/>
            </a:endParaRPr>
          </a:p>
        </p:txBody>
      </p:sp>
      <p:sp>
        <p:nvSpPr>
          <p:cNvPr id="201" name="Google Shape;201;p6: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1" name="Shape 211"/>
        <p:cNvGrpSpPr/>
        <p:nvPr/>
      </p:nvGrpSpPr>
      <p:grpSpPr>
        <a:xfrm>
          <a:off x="0" y="0"/>
          <a:ext cx="0" cy="0"/>
          <a:chOff x="0" y="0"/>
          <a:chExt cx="0" cy="0"/>
        </a:xfrm>
      </p:grpSpPr>
      <p:sp>
        <p:nvSpPr>
          <p:cNvPr id="212" name="Google Shape;212;p7: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b="0" i="0" sz="1200" u="none" cap="none" strike="noStrike">
              <a:solidFill>
                <a:schemeClr val="dk1"/>
              </a:solidFill>
              <a:latin typeface="Calibri"/>
              <a:ea typeface="Calibri"/>
              <a:cs typeface="Calibri"/>
              <a:sym typeface="Calibri"/>
            </a:endParaRPr>
          </a:p>
        </p:txBody>
      </p:sp>
      <p:sp>
        <p:nvSpPr>
          <p:cNvPr id="213" name="Google Shape;213;p7: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1.7.2013</a:t>
            </a:r>
            <a:endParaRPr/>
          </a:p>
        </p:txBody>
      </p:sp>
      <p:sp>
        <p:nvSpPr>
          <p:cNvPr id="214" name="Google Shape;214;p7:notes"/>
          <p:cNvSpPr/>
          <p:nvPr>
            <p:ph idx="3"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5" name="Google Shape;215;p7: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A person specification is a critical part of the recruitment process and can be understood as a document detailing the experience, skills, personal attributes, and qualifications that are sought by an employer in a candidate. Therefore, in the context of hiring a project manager for BP, the HR can highlight that the project manager should have a degree in engineering or management and a certification in either PRINCE2 or PMP. Further, the candidate should also have five years of experience in project management along with skills like decision-making, communication, and emotional intelligence. </a:t>
            </a:r>
            <a:endParaRPr/>
          </a:p>
        </p:txBody>
      </p:sp>
      <p:sp>
        <p:nvSpPr>
          <p:cNvPr id="216" name="Google Shape;216;p7: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None/>
            </a:pPr>
            <a:r>
              <a:t/>
            </a:r>
            <a:endParaRPr b="0" i="0" sz="1200" u="none" cap="none" strike="noStrike">
              <a:solidFill>
                <a:schemeClr val="dk1"/>
              </a:solidFill>
              <a:latin typeface="Calibri"/>
              <a:ea typeface="Calibri"/>
              <a:cs typeface="Calibri"/>
              <a:sym typeface="Calibri"/>
            </a:endParaRPr>
          </a:p>
        </p:txBody>
      </p:sp>
      <p:sp>
        <p:nvSpPr>
          <p:cNvPr id="217" name="Google Shape;217;p7: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8" name="Shape 228"/>
        <p:cNvGrpSpPr/>
        <p:nvPr/>
      </p:nvGrpSpPr>
      <p:grpSpPr>
        <a:xfrm>
          <a:off x="0" y="0"/>
          <a:ext cx="0" cy="0"/>
          <a:chOff x="0" y="0"/>
          <a:chExt cx="0" cy="0"/>
        </a:xfrm>
      </p:grpSpPr>
      <p:sp>
        <p:nvSpPr>
          <p:cNvPr id="229" name="Google Shape;229;p8: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b="0" i="0" sz="1200" u="none" cap="none" strike="noStrike">
              <a:solidFill>
                <a:schemeClr val="dk1"/>
              </a:solidFill>
              <a:latin typeface="Calibri"/>
              <a:ea typeface="Calibri"/>
              <a:cs typeface="Calibri"/>
              <a:sym typeface="Calibri"/>
            </a:endParaRPr>
          </a:p>
        </p:txBody>
      </p:sp>
      <p:sp>
        <p:nvSpPr>
          <p:cNvPr id="230" name="Google Shape;230;p8: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1.7.2013</a:t>
            </a:r>
            <a:endParaRPr/>
          </a:p>
        </p:txBody>
      </p:sp>
      <p:sp>
        <p:nvSpPr>
          <p:cNvPr id="231" name="Google Shape;231;p8:notes"/>
          <p:cNvSpPr/>
          <p:nvPr>
            <p:ph idx="3"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32" name="Google Shape;232;p8: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Online interviews have been trending in the contemporary organisational landscape. The majority of the interviews are online these days. Online interviews are generally conducted through online platforms like Microsoft Teams or Zoom. Thus, at BP as well, the HR can use such a type of interview to assess professionalism, digital competency, and communication style of an interview candidate for the role of a project manager. Using an online interview process is not just time-efficient but will also allow HR to screen various candidates at a time without any constraints. This interview process is ideal for shortlisting the candidates before the final interview process. </a:t>
            </a:r>
            <a:endParaRPr/>
          </a:p>
        </p:txBody>
      </p:sp>
      <p:sp>
        <p:nvSpPr>
          <p:cNvPr id="233" name="Google Shape;233;p8: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None/>
            </a:pPr>
            <a:r>
              <a:t/>
            </a:r>
            <a:endParaRPr b="0" i="0" sz="1200" u="none" cap="none" strike="noStrike">
              <a:solidFill>
                <a:schemeClr val="dk1"/>
              </a:solidFill>
              <a:latin typeface="Calibri"/>
              <a:ea typeface="Calibri"/>
              <a:cs typeface="Calibri"/>
              <a:sym typeface="Calibri"/>
            </a:endParaRPr>
          </a:p>
        </p:txBody>
      </p:sp>
      <p:sp>
        <p:nvSpPr>
          <p:cNvPr id="234" name="Google Shape;234;p8: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1" name="Shape 241"/>
        <p:cNvGrpSpPr/>
        <p:nvPr/>
      </p:nvGrpSpPr>
      <p:grpSpPr>
        <a:xfrm>
          <a:off x="0" y="0"/>
          <a:ext cx="0" cy="0"/>
          <a:chOff x="0" y="0"/>
          <a:chExt cx="0" cy="0"/>
        </a:xfrm>
      </p:grpSpPr>
      <p:sp>
        <p:nvSpPr>
          <p:cNvPr id="242" name="Google Shape;242;p9: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b="0" i="0" sz="1200" u="none" cap="none" strike="noStrike">
              <a:solidFill>
                <a:schemeClr val="dk1"/>
              </a:solidFill>
              <a:latin typeface="Calibri"/>
              <a:ea typeface="Calibri"/>
              <a:cs typeface="Calibri"/>
              <a:sym typeface="Calibri"/>
            </a:endParaRPr>
          </a:p>
        </p:txBody>
      </p:sp>
      <p:sp>
        <p:nvSpPr>
          <p:cNvPr id="243" name="Google Shape;243;p9: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1.7.2013</a:t>
            </a:r>
            <a:endParaRPr/>
          </a:p>
        </p:txBody>
      </p:sp>
      <p:sp>
        <p:nvSpPr>
          <p:cNvPr id="244" name="Google Shape;244;p9:notes"/>
          <p:cNvSpPr/>
          <p:nvPr>
            <p:ph idx="3"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45" name="Google Shape;245;p9: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A face-to-face interview is one of the most reliable interview methods for organisations. This is mostly used during the final recruitment process. A face-to-face interview helps the HR managers and other recruiting personnel to identify and understand the various non-verbal codes and their presence of mind, which is vital for a leadership role like project management. Through an in-person interview process, follow-up questions and open conversation are considered. For a project manager at BP, understanding their confidence, strategic thinking, and composure is very important. These elements can only be understood when the candidate is sitting right in front. Though a time-intensive process, this interview process would provide the best insights. </a:t>
            </a:r>
            <a:endParaRPr/>
          </a:p>
        </p:txBody>
      </p:sp>
      <p:sp>
        <p:nvSpPr>
          <p:cNvPr id="246" name="Google Shape;246;p9: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None/>
            </a:pPr>
            <a:r>
              <a:t/>
            </a:r>
            <a:endParaRPr b="0" i="0" sz="1200" u="none" cap="none" strike="noStrike">
              <a:solidFill>
                <a:schemeClr val="dk1"/>
              </a:solidFill>
              <a:latin typeface="Calibri"/>
              <a:ea typeface="Calibri"/>
              <a:cs typeface="Calibri"/>
              <a:sym typeface="Calibri"/>
            </a:endParaRPr>
          </a:p>
        </p:txBody>
      </p:sp>
      <p:sp>
        <p:nvSpPr>
          <p:cNvPr id="247" name="Google Shape;247;p9: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8" name="Shape 268"/>
        <p:cNvGrpSpPr/>
        <p:nvPr/>
      </p:nvGrpSpPr>
      <p:grpSpPr>
        <a:xfrm>
          <a:off x="0" y="0"/>
          <a:ext cx="0" cy="0"/>
          <a:chOff x="0" y="0"/>
          <a:chExt cx="0" cy="0"/>
        </a:xfrm>
      </p:grpSpPr>
      <p:sp>
        <p:nvSpPr>
          <p:cNvPr id="269" name="Google Shape;269;p10: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b="0" i="0" sz="1200" u="none" cap="none" strike="noStrike">
              <a:solidFill>
                <a:schemeClr val="dk1"/>
              </a:solidFill>
              <a:latin typeface="Calibri"/>
              <a:ea typeface="Calibri"/>
              <a:cs typeface="Calibri"/>
              <a:sym typeface="Calibri"/>
            </a:endParaRPr>
          </a:p>
        </p:txBody>
      </p:sp>
      <p:sp>
        <p:nvSpPr>
          <p:cNvPr id="270" name="Google Shape;270;p10: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1.7.2013</a:t>
            </a:r>
            <a:endParaRPr/>
          </a:p>
        </p:txBody>
      </p:sp>
      <p:sp>
        <p:nvSpPr>
          <p:cNvPr id="271" name="Google Shape;271;p10:notes"/>
          <p:cNvSpPr/>
          <p:nvPr>
            <p:ph idx="3"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72" name="Google Shape;272;p10: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Telephonic interviews are also one of those interviews that are used in the initial stages of the recruitment process. These interviews are adopted in case of numerous applications. Therefore, for BP’s HR, this kind of interview process helps in assessing the enthusiasm and general communication style of the candidate for the role of a project manager. This also helps in understanding the candidate’s motivation for applying for the role of project manager. Through a telephonic interview process, structured questions shall be considered to ensure fairness and consistency throughout while identifying candidates meeting the basic requirements.</a:t>
            </a:r>
            <a:endParaRPr/>
          </a:p>
        </p:txBody>
      </p:sp>
      <p:sp>
        <p:nvSpPr>
          <p:cNvPr id="273" name="Google Shape;273;p10: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None/>
            </a:pPr>
            <a:r>
              <a:t/>
            </a:r>
            <a:endParaRPr b="0" i="0" sz="1200" u="none" cap="none" strike="noStrike">
              <a:solidFill>
                <a:schemeClr val="dk1"/>
              </a:solidFill>
              <a:latin typeface="Calibri"/>
              <a:ea typeface="Calibri"/>
              <a:cs typeface="Calibri"/>
              <a:sym typeface="Calibri"/>
            </a:endParaRPr>
          </a:p>
        </p:txBody>
      </p:sp>
      <p:sp>
        <p:nvSpPr>
          <p:cNvPr id="274" name="Google Shape;274;p10: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6" name="Shape 286"/>
        <p:cNvGrpSpPr/>
        <p:nvPr/>
      </p:nvGrpSpPr>
      <p:grpSpPr>
        <a:xfrm>
          <a:off x="0" y="0"/>
          <a:ext cx="0" cy="0"/>
          <a:chOff x="0" y="0"/>
          <a:chExt cx="0" cy="0"/>
        </a:xfrm>
      </p:grpSpPr>
      <p:sp>
        <p:nvSpPr>
          <p:cNvPr id="287" name="Google Shape;287;p11: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b="0" i="0" sz="1200" u="none" cap="none" strike="noStrike">
              <a:solidFill>
                <a:schemeClr val="dk1"/>
              </a:solidFill>
              <a:latin typeface="Calibri"/>
              <a:ea typeface="Calibri"/>
              <a:cs typeface="Calibri"/>
              <a:sym typeface="Calibri"/>
            </a:endParaRPr>
          </a:p>
        </p:txBody>
      </p:sp>
      <p:sp>
        <p:nvSpPr>
          <p:cNvPr id="288" name="Google Shape;288;p11: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1.7.2013</a:t>
            </a:r>
            <a:endParaRPr/>
          </a:p>
        </p:txBody>
      </p:sp>
      <p:sp>
        <p:nvSpPr>
          <p:cNvPr id="289" name="Google Shape;289;p11:notes"/>
          <p:cNvSpPr/>
          <p:nvPr>
            <p:ph idx="3"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90" name="Google Shape;290;p11: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Using the right questioning techniques for recruiting a project manager at BP is very important to assess mindset, skills and values. In this regard, various types of questioning techniques that can be followed are Probing. This technique helps in exploring deeply about a candidate. For example, ‘Can you tell me how you resolved a team conflict?’. Further, leading questions can also be asked to initiate discussion towards critical themes like leadership. Additionally, Socratic questioning can also be considered to challenge the aptitude and reasoning skills of the candidates for the role of a project manager. Finally, situational questions can also be asked, as they will allow us to assess how the candidate applies their knowledge to handle various situations.</a:t>
            </a:r>
            <a:endParaRPr/>
          </a:p>
        </p:txBody>
      </p:sp>
      <p:sp>
        <p:nvSpPr>
          <p:cNvPr id="291" name="Google Shape;291;p11: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None/>
            </a:pPr>
            <a:r>
              <a:t/>
            </a:r>
            <a:endParaRPr b="0" i="0" sz="1200" u="none" cap="none" strike="noStrike">
              <a:solidFill>
                <a:schemeClr val="dk1"/>
              </a:solidFill>
              <a:latin typeface="Calibri"/>
              <a:ea typeface="Calibri"/>
              <a:cs typeface="Calibri"/>
              <a:sym typeface="Calibri"/>
            </a:endParaRPr>
          </a:p>
        </p:txBody>
      </p:sp>
      <p:sp>
        <p:nvSpPr>
          <p:cNvPr id="292" name="Google Shape;292;p11: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4" name="Shape 324"/>
        <p:cNvGrpSpPr/>
        <p:nvPr/>
      </p:nvGrpSpPr>
      <p:grpSpPr>
        <a:xfrm>
          <a:off x="0" y="0"/>
          <a:ext cx="0" cy="0"/>
          <a:chOff x="0" y="0"/>
          <a:chExt cx="0" cy="0"/>
        </a:xfrm>
      </p:grpSpPr>
      <p:sp>
        <p:nvSpPr>
          <p:cNvPr id="325" name="Google Shape;325;p12: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b="0" i="0" sz="1200" u="none" cap="none" strike="noStrike">
              <a:solidFill>
                <a:schemeClr val="dk1"/>
              </a:solidFill>
              <a:latin typeface="Calibri"/>
              <a:ea typeface="Calibri"/>
              <a:cs typeface="Calibri"/>
              <a:sym typeface="Calibri"/>
            </a:endParaRPr>
          </a:p>
        </p:txBody>
      </p:sp>
      <p:sp>
        <p:nvSpPr>
          <p:cNvPr id="326" name="Google Shape;326;p12: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1.7.2013</a:t>
            </a:r>
            <a:endParaRPr/>
          </a:p>
        </p:txBody>
      </p:sp>
      <p:sp>
        <p:nvSpPr>
          <p:cNvPr id="327" name="Google Shape;327;p12:notes"/>
          <p:cNvSpPr/>
          <p:nvPr>
            <p:ph idx="3"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28" name="Google Shape;328;p12: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Out of all the questioning techniques that have been discussed earlier, two techniques, that is, the probing and Socratic questioning techniques, are the most appropriate for recruiting a project manager at BP. This is because probing questions help in providing a deeper understanding of the mindset and competencies of the candidate while allowing the HR to understand the actual decision-making process of the candidate. For example, the candidate will be asked, ‘What actions did you take to resolve conflicts?’. This will encourage storytelling and help in understanding the leadership and analytical abilities of the candidate.</a:t>
            </a:r>
            <a:endParaRPr/>
          </a:p>
        </p:txBody>
      </p:sp>
      <p:sp>
        <p:nvSpPr>
          <p:cNvPr id="329" name="Google Shape;329;p12: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None/>
            </a:pPr>
            <a:r>
              <a:t/>
            </a:r>
            <a:endParaRPr b="0" i="0" sz="1200" u="none" cap="none" strike="noStrike">
              <a:solidFill>
                <a:schemeClr val="dk1"/>
              </a:solidFill>
              <a:latin typeface="Calibri"/>
              <a:ea typeface="Calibri"/>
              <a:cs typeface="Calibri"/>
              <a:sym typeface="Calibri"/>
            </a:endParaRPr>
          </a:p>
        </p:txBody>
      </p:sp>
      <p:sp>
        <p:nvSpPr>
          <p:cNvPr id="330" name="Google Shape;330;p12: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0" name="Shape 350"/>
        <p:cNvGrpSpPr/>
        <p:nvPr/>
      </p:nvGrpSpPr>
      <p:grpSpPr>
        <a:xfrm>
          <a:off x="0" y="0"/>
          <a:ext cx="0" cy="0"/>
          <a:chOff x="0" y="0"/>
          <a:chExt cx="0" cy="0"/>
        </a:xfrm>
      </p:grpSpPr>
      <p:sp>
        <p:nvSpPr>
          <p:cNvPr id="351" name="Google Shape;351;p13: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b="0" i="0" sz="1200" u="none" cap="none" strike="noStrike">
              <a:solidFill>
                <a:schemeClr val="dk1"/>
              </a:solidFill>
              <a:latin typeface="Calibri"/>
              <a:ea typeface="Calibri"/>
              <a:cs typeface="Calibri"/>
              <a:sym typeface="Calibri"/>
            </a:endParaRPr>
          </a:p>
        </p:txBody>
      </p:sp>
      <p:sp>
        <p:nvSpPr>
          <p:cNvPr id="352" name="Google Shape;352;p13: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1.7.2013</a:t>
            </a:r>
            <a:endParaRPr/>
          </a:p>
        </p:txBody>
      </p:sp>
      <p:sp>
        <p:nvSpPr>
          <p:cNvPr id="353" name="Google Shape;353;p13:notes"/>
          <p:cNvSpPr/>
          <p:nvPr>
            <p:ph idx="3"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54" name="Google Shape;354;p13: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A Socratic questioning technique is also highly effective in the case of recruiting a project manager at BP. This is because of the Socratic questioning method, which provokes questions that can be asked. For example, ‘ what alternative strategies did you use to resolve the conflict?’. This will help the HR at BP to understand how the candidates think under their situations of extreme pressure and how they justify their actions. Therefore, it can be stated that through this questioning technique, the values and strategic foresight of the interview candidate can be gauged, which is a critical quality for a leadership role.</a:t>
            </a:r>
            <a:endParaRPr/>
          </a:p>
        </p:txBody>
      </p:sp>
      <p:sp>
        <p:nvSpPr>
          <p:cNvPr id="355" name="Google Shape;355;p13: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None/>
            </a:pPr>
            <a:r>
              <a:t/>
            </a:r>
            <a:endParaRPr b="0" i="0" sz="1200" u="none" cap="none" strike="noStrike">
              <a:solidFill>
                <a:schemeClr val="dk1"/>
              </a:solidFill>
              <a:latin typeface="Calibri"/>
              <a:ea typeface="Calibri"/>
              <a:cs typeface="Calibri"/>
              <a:sym typeface="Calibri"/>
            </a:endParaRPr>
          </a:p>
        </p:txBody>
      </p:sp>
      <p:sp>
        <p:nvSpPr>
          <p:cNvPr id="356" name="Google Shape;356;p13: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7" name="Shape 367"/>
        <p:cNvGrpSpPr/>
        <p:nvPr/>
      </p:nvGrpSpPr>
      <p:grpSpPr>
        <a:xfrm>
          <a:off x="0" y="0"/>
          <a:ext cx="0" cy="0"/>
          <a:chOff x="0" y="0"/>
          <a:chExt cx="0" cy="0"/>
        </a:xfrm>
      </p:grpSpPr>
      <p:sp>
        <p:nvSpPr>
          <p:cNvPr id="368" name="Google Shape;368;p14: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b="0" i="0" sz="1200" u="none" cap="none" strike="noStrike">
              <a:solidFill>
                <a:schemeClr val="dk1"/>
              </a:solidFill>
              <a:latin typeface="Calibri"/>
              <a:ea typeface="Calibri"/>
              <a:cs typeface="Calibri"/>
              <a:sym typeface="Calibri"/>
            </a:endParaRPr>
          </a:p>
        </p:txBody>
      </p:sp>
      <p:sp>
        <p:nvSpPr>
          <p:cNvPr id="369" name="Google Shape;369;p14: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1.7.2013</a:t>
            </a:r>
            <a:endParaRPr/>
          </a:p>
        </p:txBody>
      </p:sp>
      <p:sp>
        <p:nvSpPr>
          <p:cNvPr id="370" name="Google Shape;370;p14:notes"/>
          <p:cNvSpPr/>
          <p:nvPr>
            <p:ph idx="3"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71" name="Google Shape;371;p14: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As HR professionals, it is very important to understand that both online and face-to-face interviews are essential when hiring a project manager. For BP, the face-to-face interview process helps in understanding the candidate deeply and in an authentic manner. This provides an insight into how the candidate can handle interpersonal dynamics and pressure in real-time, while fitting in the organisational culture. Conversely, online interviews are ideal for screening candidates during the early stages of the acquisition process. They help in revealing the digital competency of a candidate while observing non-verbal cues. </a:t>
            </a:r>
            <a:endParaRPr/>
          </a:p>
        </p:txBody>
      </p:sp>
      <p:sp>
        <p:nvSpPr>
          <p:cNvPr id="372" name="Google Shape;372;p14: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None/>
            </a:pPr>
            <a:r>
              <a:t/>
            </a:r>
            <a:endParaRPr b="0" i="0" sz="1200" u="none" cap="none" strike="noStrike">
              <a:solidFill>
                <a:schemeClr val="dk1"/>
              </a:solidFill>
              <a:latin typeface="Calibri"/>
              <a:ea typeface="Calibri"/>
              <a:cs typeface="Calibri"/>
              <a:sym typeface="Calibri"/>
            </a:endParaRPr>
          </a:p>
        </p:txBody>
      </p:sp>
      <p:sp>
        <p:nvSpPr>
          <p:cNvPr id="373" name="Google Shape;373;p14: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9" name="Shape 399"/>
        <p:cNvGrpSpPr/>
        <p:nvPr/>
      </p:nvGrpSpPr>
      <p:grpSpPr>
        <a:xfrm>
          <a:off x="0" y="0"/>
          <a:ext cx="0" cy="0"/>
          <a:chOff x="0" y="0"/>
          <a:chExt cx="0" cy="0"/>
        </a:xfrm>
      </p:grpSpPr>
      <p:sp>
        <p:nvSpPr>
          <p:cNvPr id="400" name="Google Shape;400;p15: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b="0" i="0" sz="1200" u="none" cap="none" strike="noStrike">
              <a:solidFill>
                <a:schemeClr val="dk1"/>
              </a:solidFill>
              <a:latin typeface="Calibri"/>
              <a:ea typeface="Calibri"/>
              <a:cs typeface="Calibri"/>
              <a:sym typeface="Calibri"/>
            </a:endParaRPr>
          </a:p>
        </p:txBody>
      </p:sp>
      <p:sp>
        <p:nvSpPr>
          <p:cNvPr id="401" name="Google Shape;401;p15: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1.7.2013</a:t>
            </a:r>
            <a:endParaRPr/>
          </a:p>
        </p:txBody>
      </p:sp>
      <p:sp>
        <p:nvSpPr>
          <p:cNvPr id="402" name="Google Shape;402;p15:notes"/>
          <p:cNvSpPr/>
          <p:nvPr>
            <p:ph idx="3"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03" name="Google Shape;403;p15: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Again, comparing and contrasting both online and face-to-face interview styles, an online interview can offer cost-effectiveness, convenience, and speed to the HR manager. This can be helpful to screen candidates across diverse locations. However, a face-to-face interview process can help understand cultural compatibility and leadership skills by deeply interacting and observing them during the interview process. This process will also help in finally understanding whether the person is a good fit for the role of a project manager or not. Overall, both interview techniques are great in their own ways. However, one of these is always better off.</a:t>
            </a:r>
            <a:endParaRPr/>
          </a:p>
        </p:txBody>
      </p:sp>
      <p:sp>
        <p:nvSpPr>
          <p:cNvPr id="404" name="Google Shape;404;p15: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None/>
            </a:pPr>
            <a:r>
              <a:t/>
            </a:r>
            <a:endParaRPr b="0" i="0" sz="1200" u="none" cap="none" strike="noStrike">
              <a:solidFill>
                <a:schemeClr val="dk1"/>
              </a:solidFill>
              <a:latin typeface="Calibri"/>
              <a:ea typeface="Calibri"/>
              <a:cs typeface="Calibri"/>
              <a:sym typeface="Calibri"/>
            </a:endParaRPr>
          </a:p>
        </p:txBody>
      </p:sp>
      <p:sp>
        <p:nvSpPr>
          <p:cNvPr id="405" name="Google Shape;405;p15: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7" name="Shape 417"/>
        <p:cNvGrpSpPr/>
        <p:nvPr/>
      </p:nvGrpSpPr>
      <p:grpSpPr>
        <a:xfrm>
          <a:off x="0" y="0"/>
          <a:ext cx="0" cy="0"/>
          <a:chOff x="0" y="0"/>
          <a:chExt cx="0" cy="0"/>
        </a:xfrm>
      </p:grpSpPr>
      <p:sp>
        <p:nvSpPr>
          <p:cNvPr id="418" name="Google Shape;418;p16: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b="0" i="0" sz="1200" u="none" cap="none" strike="noStrike">
              <a:solidFill>
                <a:schemeClr val="dk1"/>
              </a:solidFill>
              <a:latin typeface="Calibri"/>
              <a:ea typeface="Calibri"/>
              <a:cs typeface="Calibri"/>
              <a:sym typeface="Calibri"/>
            </a:endParaRPr>
          </a:p>
        </p:txBody>
      </p:sp>
      <p:sp>
        <p:nvSpPr>
          <p:cNvPr id="419" name="Google Shape;419;p16: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1.7.2013</a:t>
            </a:r>
            <a:endParaRPr/>
          </a:p>
        </p:txBody>
      </p:sp>
      <p:sp>
        <p:nvSpPr>
          <p:cNvPr id="420" name="Google Shape;420;p16:notes"/>
          <p:cNvSpPr/>
          <p:nvPr>
            <p:ph idx="3"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21" name="Google Shape;421;p16: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From an HR perspective, both interviews are interdependent and essential while selecting a project manager. However, a face-to-face interview would be a better option for evaluating the communication style for leadership presence and cultural alignment of the candidates with BP. Moreover, after analysis, it has also been understood that an in-person interview process offers insight into the interpersonal authenticity and behavioural patterns of the candidate. Therefore, it can be argued that a face-to-face interview is critical in terms of understanding the capabilities of the candidate, along with how well they can connect with the organisational culture of the concerned organisation.</a:t>
            </a:r>
            <a:endParaRPr/>
          </a:p>
        </p:txBody>
      </p:sp>
      <p:sp>
        <p:nvSpPr>
          <p:cNvPr id="422" name="Google Shape;422;p16: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None/>
            </a:pPr>
            <a:r>
              <a:t/>
            </a:r>
            <a:endParaRPr b="0" i="0" sz="1200" u="none" cap="none" strike="noStrike">
              <a:solidFill>
                <a:schemeClr val="dk1"/>
              </a:solidFill>
              <a:latin typeface="Calibri"/>
              <a:ea typeface="Calibri"/>
              <a:cs typeface="Calibri"/>
              <a:sym typeface="Calibri"/>
            </a:endParaRPr>
          </a:p>
        </p:txBody>
      </p:sp>
      <p:sp>
        <p:nvSpPr>
          <p:cNvPr id="423" name="Google Shape;423;p16: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1" name="Shape 431"/>
        <p:cNvGrpSpPr/>
        <p:nvPr/>
      </p:nvGrpSpPr>
      <p:grpSpPr>
        <a:xfrm>
          <a:off x="0" y="0"/>
          <a:ext cx="0" cy="0"/>
          <a:chOff x="0" y="0"/>
          <a:chExt cx="0" cy="0"/>
        </a:xfrm>
      </p:grpSpPr>
      <p:sp>
        <p:nvSpPr>
          <p:cNvPr id="432" name="Google Shape;432;p17:notes"/>
          <p:cNvSpPr txBox="1"/>
          <p:nvPr>
            <p:ph idx="2" type="hdr"/>
          </p:nvPr>
        </p:nvSpPr>
        <p:spPr>
          <a:xfrm>
            <a:off x="0" y="0"/>
            <a:ext cx="3962400" cy="3429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b="0" i="0" sz="1200" u="none" cap="none" strike="noStrike">
              <a:solidFill>
                <a:schemeClr val="dk1"/>
              </a:solidFill>
              <a:latin typeface="Calibri"/>
              <a:ea typeface="Calibri"/>
              <a:cs typeface="Calibri"/>
              <a:sym typeface="Calibri"/>
            </a:endParaRPr>
          </a:p>
        </p:txBody>
      </p:sp>
      <p:sp>
        <p:nvSpPr>
          <p:cNvPr id="433" name="Google Shape;433;p17:notes"/>
          <p:cNvSpPr txBox="1"/>
          <p:nvPr>
            <p:ph idx="10" type="dt"/>
          </p:nvPr>
        </p:nvSpPr>
        <p:spPr>
          <a:xfrm>
            <a:off x="5180013" y="0"/>
            <a:ext cx="3962400" cy="342900"/>
          </a:xfrm>
          <a:prstGeom prst="rect">
            <a:avLst/>
          </a:prstGeom>
          <a:noFill/>
          <a:ln>
            <a:noFill/>
          </a:ln>
        </p:spPr>
        <p:txBody>
          <a:bodyPr anchorCtr="0" anchor="t"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1.7.2013</a:t>
            </a:r>
            <a:endParaRPr/>
          </a:p>
        </p:txBody>
      </p:sp>
      <p:sp>
        <p:nvSpPr>
          <p:cNvPr id="434" name="Google Shape;434;p17:notes"/>
          <p:cNvSpPr/>
          <p:nvPr>
            <p:ph idx="3"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35" name="Google Shape;435;p17:notes"/>
          <p:cNvSpPr txBox="1"/>
          <p:nvPr>
            <p:ph idx="1" type="body"/>
          </p:nvPr>
        </p:nvSpPr>
        <p:spPr>
          <a:xfrm>
            <a:off x="914400" y="3251200"/>
            <a:ext cx="7315200" cy="3081338"/>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In brief, recruiting a project manager at BP needs a structured process right from the recruitment stages and the questioning techniques. The analysis has highlighted that probing and Socratic questioning techniques are the most viable options for the recruitment of a project manager, as they help in evaluating the reasoning and leadership qualities of the candidate. Moreover, by combining face-to-face, online and telephonic interviews, a holistic understanding of the adaptability, communication style, and leadership capability has been gathered. Overall, it could be stipulated that an efficient recruitment process depends upon how and what techniques are used to recruit and select a candidate.</a:t>
            </a:r>
            <a:endParaRPr/>
          </a:p>
        </p:txBody>
      </p:sp>
      <p:sp>
        <p:nvSpPr>
          <p:cNvPr id="436" name="Google Shape;436;p17:notes"/>
          <p:cNvSpPr txBox="1"/>
          <p:nvPr>
            <p:ph idx="11" type="ftr"/>
          </p:nvPr>
        </p:nvSpPr>
        <p:spPr>
          <a:xfrm>
            <a:off x="0" y="6502400"/>
            <a:ext cx="3962400" cy="341313"/>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None/>
            </a:pPr>
            <a:r>
              <a:t/>
            </a:r>
            <a:endParaRPr b="0" i="0" sz="1200" u="none" cap="none" strike="noStrike">
              <a:solidFill>
                <a:schemeClr val="dk1"/>
              </a:solidFill>
              <a:latin typeface="Calibri"/>
              <a:ea typeface="Calibri"/>
              <a:cs typeface="Calibri"/>
              <a:sym typeface="Calibri"/>
            </a:endParaRPr>
          </a:p>
        </p:txBody>
      </p:sp>
      <p:sp>
        <p:nvSpPr>
          <p:cNvPr id="437" name="Google Shape;437;p17:notes"/>
          <p:cNvSpPr txBox="1"/>
          <p:nvPr>
            <p:ph idx="12" type="sldNum"/>
          </p:nvPr>
        </p:nvSpPr>
        <p:spPr>
          <a:xfrm>
            <a:off x="5180013" y="6502400"/>
            <a:ext cx="3962400" cy="341313"/>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r>
              <a:rPr b="0" i="0" lang="en-US" sz="1200" u="none" cap="none" strike="noStrike">
                <a:solidFill>
                  <a:schemeClr val="dk1"/>
                </a:solidFill>
                <a:latin typeface="Calibri"/>
                <a:ea typeface="Calibri"/>
                <a:cs typeface="Calibri"/>
                <a:sym typeface="Calibri"/>
              </a:rPr>
              <a:t>‹#›</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9" name="Shape 469"/>
        <p:cNvGrpSpPr/>
        <p:nvPr/>
      </p:nvGrpSpPr>
      <p:grpSpPr>
        <a:xfrm>
          <a:off x="0" y="0"/>
          <a:ext cx="0" cy="0"/>
          <a:chOff x="0" y="0"/>
          <a:chExt cx="0" cy="0"/>
        </a:xfrm>
      </p:grpSpPr>
      <p:sp>
        <p:nvSpPr>
          <p:cNvPr id="470" name="Google Shape;470;p18:notes"/>
          <p:cNvSpPr txBox="1"/>
          <p:nvPr>
            <p:ph idx="1" type="body"/>
          </p:nvPr>
        </p:nvSpPr>
        <p:spPr>
          <a:xfrm>
            <a:off x="914400" y="3251200"/>
            <a:ext cx="7315200" cy="3081338"/>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71" name="Google Shape;471;p18:notes"/>
          <p:cNvSpPr/>
          <p:nvPr>
            <p:ph idx="2"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3" name="Shape 483"/>
        <p:cNvGrpSpPr/>
        <p:nvPr/>
      </p:nvGrpSpPr>
      <p:grpSpPr>
        <a:xfrm>
          <a:off x="0" y="0"/>
          <a:ext cx="0" cy="0"/>
          <a:chOff x="0" y="0"/>
          <a:chExt cx="0" cy="0"/>
        </a:xfrm>
      </p:grpSpPr>
      <p:sp>
        <p:nvSpPr>
          <p:cNvPr id="484" name="Google Shape;484;p19:notes"/>
          <p:cNvSpPr txBox="1"/>
          <p:nvPr>
            <p:ph idx="1" type="body"/>
          </p:nvPr>
        </p:nvSpPr>
        <p:spPr>
          <a:xfrm>
            <a:off x="914400" y="3251200"/>
            <a:ext cx="7315200" cy="3081338"/>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85" name="Google Shape;485;p19:notes"/>
          <p:cNvSpPr/>
          <p:nvPr>
            <p:ph idx="2" type="sldImg"/>
          </p:nvPr>
        </p:nvSpPr>
        <p:spPr>
          <a:xfrm>
            <a:off x="2857500" y="512763"/>
            <a:ext cx="3429000" cy="2566987"/>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5" name="Shape 15"/>
        <p:cNvGrpSpPr/>
        <p:nvPr/>
      </p:nvGrpSpPr>
      <p:grpSpPr>
        <a:xfrm>
          <a:off x="0" y="0"/>
          <a:ext cx="0" cy="0"/>
          <a:chOff x="0" y="0"/>
          <a:chExt cx="0" cy="0"/>
        </a:xfrm>
      </p:grpSpPr>
      <p:sp>
        <p:nvSpPr>
          <p:cNvPr id="16" name="Google Shape;16;p21"/>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7" name="Google Shape;17;p21"/>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8" name="Google Shape;18;p21"/>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9" name="Shape 19"/>
        <p:cNvGrpSpPr/>
        <p:nvPr/>
      </p:nvGrpSpPr>
      <p:grpSpPr>
        <a:xfrm>
          <a:off x="0" y="0"/>
          <a:ext cx="0" cy="0"/>
          <a:chOff x="0" y="0"/>
          <a:chExt cx="0" cy="0"/>
        </a:xfrm>
      </p:grpSpPr>
      <p:sp>
        <p:nvSpPr>
          <p:cNvPr id="20" name="Google Shape;20;p22"/>
          <p:cNvSpPr txBox="1"/>
          <p:nvPr>
            <p:ph type="ctrTitle"/>
          </p:nvPr>
        </p:nvSpPr>
        <p:spPr>
          <a:xfrm>
            <a:off x="685800" y="2130425"/>
            <a:ext cx="7772400" cy="1470025"/>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1" name="Google Shape;21;p22"/>
          <p:cNvSpPr txBox="1"/>
          <p:nvPr>
            <p:ph idx="1" type="subTitle"/>
          </p:nvPr>
        </p:nvSpPr>
        <p:spPr>
          <a:xfrm>
            <a:off x="1371600" y="3886200"/>
            <a:ext cx="6400800" cy="1752600"/>
          </a:xfrm>
          <a:prstGeom prst="rect">
            <a:avLst/>
          </a:prstGeom>
          <a:noFill/>
          <a:ln>
            <a:noFill/>
          </a:ln>
        </p:spPr>
        <p:txBody>
          <a:bodyPr anchorCtr="0" anchor="t" bIns="45700" lIns="91425" spcFirstLastPara="1" rIns="91425" wrap="square" tIns="4570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p:txBody>
      </p:sp>
      <p:sp>
        <p:nvSpPr>
          <p:cNvPr id="22" name="Google Shape;22;p22"/>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 name="Google Shape;23;p22"/>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 name="Google Shape;24;p22"/>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5" name="Shape 25"/>
        <p:cNvGrpSpPr/>
        <p:nvPr/>
      </p:nvGrpSpPr>
      <p:grpSpPr>
        <a:xfrm>
          <a:off x="0" y="0"/>
          <a:ext cx="0" cy="0"/>
          <a:chOff x="0" y="0"/>
          <a:chExt cx="0" cy="0"/>
        </a:xfrm>
      </p:grpSpPr>
      <p:sp>
        <p:nvSpPr>
          <p:cNvPr id="26" name="Google Shape;26;p23"/>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7" name="Google Shape;27;p23"/>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28" name="Google Shape;28;p23"/>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 name="Google Shape;29;p23"/>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 name="Google Shape;30;p23"/>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1" name="Shape 31"/>
        <p:cNvGrpSpPr/>
        <p:nvPr/>
      </p:nvGrpSpPr>
      <p:grpSpPr>
        <a:xfrm>
          <a:off x="0" y="0"/>
          <a:ext cx="0" cy="0"/>
          <a:chOff x="0" y="0"/>
          <a:chExt cx="0" cy="0"/>
        </a:xfrm>
      </p:grpSpPr>
      <p:sp>
        <p:nvSpPr>
          <p:cNvPr id="32" name="Google Shape;32;p24"/>
          <p:cNvSpPr txBox="1"/>
          <p:nvPr>
            <p:ph type="title"/>
          </p:nvPr>
        </p:nvSpPr>
        <p:spPr>
          <a:xfrm>
            <a:off x="722313" y="4406900"/>
            <a:ext cx="7772400" cy="1362075"/>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dk1"/>
              </a:buClr>
              <a:buSzPts val="4000"/>
              <a:buFont typeface="Calibri"/>
              <a:buNone/>
              <a:defRPr b="1" sz="40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3" name="Google Shape;33;p24"/>
          <p:cNvSpPr txBox="1"/>
          <p:nvPr>
            <p:ph idx="1" type="body"/>
          </p:nvPr>
        </p:nvSpPr>
        <p:spPr>
          <a:xfrm>
            <a:off x="722313" y="2906713"/>
            <a:ext cx="7772400" cy="1500187"/>
          </a:xfrm>
          <a:prstGeom prst="rect">
            <a:avLst/>
          </a:prstGeom>
          <a:noFill/>
          <a:ln>
            <a:noFill/>
          </a:ln>
        </p:spPr>
        <p:txBody>
          <a:bodyPr anchorCtr="0" anchor="b" bIns="45700" lIns="91425" spcFirstLastPara="1" rIns="91425" wrap="square" tIns="45700">
            <a:normAutofit/>
          </a:bodyPr>
          <a:lstStyle>
            <a:lvl1pPr indent="-228600" lvl="0" marL="457200" algn="l">
              <a:spcBef>
                <a:spcPts val="400"/>
              </a:spcBef>
              <a:spcAft>
                <a:spcPts val="0"/>
              </a:spcAft>
              <a:buClr>
                <a:srgbClr val="888888"/>
              </a:buClr>
              <a:buSzPts val="2000"/>
              <a:buNone/>
              <a:defRPr sz="2000">
                <a:solidFill>
                  <a:srgbClr val="888888"/>
                </a:solidFill>
              </a:defRPr>
            </a:lvl1pPr>
            <a:lvl2pPr indent="-228600" lvl="1" marL="914400" algn="l">
              <a:spcBef>
                <a:spcPts val="360"/>
              </a:spcBef>
              <a:spcAft>
                <a:spcPts val="0"/>
              </a:spcAft>
              <a:buClr>
                <a:srgbClr val="888888"/>
              </a:buClr>
              <a:buSzPts val="1800"/>
              <a:buNone/>
              <a:defRPr sz="1800">
                <a:solidFill>
                  <a:srgbClr val="888888"/>
                </a:solidFill>
              </a:defRPr>
            </a:lvl2pPr>
            <a:lvl3pPr indent="-228600" lvl="2" marL="1371600" algn="l">
              <a:spcBef>
                <a:spcPts val="320"/>
              </a:spcBef>
              <a:spcAft>
                <a:spcPts val="0"/>
              </a:spcAft>
              <a:buClr>
                <a:srgbClr val="888888"/>
              </a:buClr>
              <a:buSzPts val="1600"/>
              <a:buNone/>
              <a:defRPr sz="1600">
                <a:solidFill>
                  <a:srgbClr val="888888"/>
                </a:solidFill>
              </a:defRPr>
            </a:lvl3pPr>
            <a:lvl4pPr indent="-228600" lvl="3" marL="1828800" algn="l">
              <a:spcBef>
                <a:spcPts val="280"/>
              </a:spcBef>
              <a:spcAft>
                <a:spcPts val="0"/>
              </a:spcAft>
              <a:buClr>
                <a:srgbClr val="888888"/>
              </a:buClr>
              <a:buSzPts val="1400"/>
              <a:buNone/>
              <a:defRPr sz="1400">
                <a:solidFill>
                  <a:srgbClr val="888888"/>
                </a:solidFill>
              </a:defRPr>
            </a:lvl4pPr>
            <a:lvl5pPr indent="-228600" lvl="4" marL="2286000" algn="l">
              <a:spcBef>
                <a:spcPts val="280"/>
              </a:spcBef>
              <a:spcAft>
                <a:spcPts val="0"/>
              </a:spcAft>
              <a:buClr>
                <a:srgbClr val="888888"/>
              </a:buClr>
              <a:buSzPts val="1400"/>
              <a:buNone/>
              <a:defRPr sz="1400">
                <a:solidFill>
                  <a:srgbClr val="888888"/>
                </a:solidFill>
              </a:defRPr>
            </a:lvl5pPr>
            <a:lvl6pPr indent="-228600" lvl="5" marL="2743200" algn="l">
              <a:spcBef>
                <a:spcPts val="280"/>
              </a:spcBef>
              <a:spcAft>
                <a:spcPts val="0"/>
              </a:spcAft>
              <a:buClr>
                <a:srgbClr val="888888"/>
              </a:buClr>
              <a:buSzPts val="1400"/>
              <a:buNone/>
              <a:defRPr sz="1400">
                <a:solidFill>
                  <a:srgbClr val="888888"/>
                </a:solidFill>
              </a:defRPr>
            </a:lvl6pPr>
            <a:lvl7pPr indent="-228600" lvl="6" marL="3200400" algn="l">
              <a:spcBef>
                <a:spcPts val="280"/>
              </a:spcBef>
              <a:spcAft>
                <a:spcPts val="0"/>
              </a:spcAft>
              <a:buClr>
                <a:srgbClr val="888888"/>
              </a:buClr>
              <a:buSzPts val="1400"/>
              <a:buNone/>
              <a:defRPr sz="1400">
                <a:solidFill>
                  <a:srgbClr val="888888"/>
                </a:solidFill>
              </a:defRPr>
            </a:lvl7pPr>
            <a:lvl8pPr indent="-228600" lvl="7" marL="3657600" algn="l">
              <a:spcBef>
                <a:spcPts val="280"/>
              </a:spcBef>
              <a:spcAft>
                <a:spcPts val="0"/>
              </a:spcAft>
              <a:buClr>
                <a:srgbClr val="888888"/>
              </a:buClr>
              <a:buSzPts val="1400"/>
              <a:buNone/>
              <a:defRPr sz="1400">
                <a:solidFill>
                  <a:srgbClr val="888888"/>
                </a:solidFill>
              </a:defRPr>
            </a:lvl8pPr>
            <a:lvl9pPr indent="-228600" lvl="8" marL="4114800" algn="l">
              <a:spcBef>
                <a:spcPts val="280"/>
              </a:spcBef>
              <a:spcAft>
                <a:spcPts val="0"/>
              </a:spcAft>
              <a:buClr>
                <a:srgbClr val="888888"/>
              </a:buClr>
              <a:buSzPts val="1400"/>
              <a:buNone/>
              <a:defRPr sz="1400">
                <a:solidFill>
                  <a:srgbClr val="888888"/>
                </a:solidFill>
              </a:defRPr>
            </a:lvl9pPr>
          </a:lstStyle>
          <a:p/>
        </p:txBody>
      </p:sp>
      <p:sp>
        <p:nvSpPr>
          <p:cNvPr id="34" name="Google Shape;34;p24"/>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24"/>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6" name="Google Shape;36;p24"/>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7" name="Shape 37"/>
        <p:cNvGrpSpPr/>
        <p:nvPr/>
      </p:nvGrpSpPr>
      <p:grpSpPr>
        <a:xfrm>
          <a:off x="0" y="0"/>
          <a:ext cx="0" cy="0"/>
          <a:chOff x="0" y="0"/>
          <a:chExt cx="0" cy="0"/>
        </a:xfrm>
      </p:grpSpPr>
      <p:sp>
        <p:nvSpPr>
          <p:cNvPr id="38" name="Google Shape;38;p25"/>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9" name="Google Shape;39;p25"/>
          <p:cNvSpPr txBox="1"/>
          <p:nvPr>
            <p:ph idx="1" type="body"/>
          </p:nvPr>
        </p:nvSpPr>
        <p:spPr>
          <a:xfrm>
            <a:off x="457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40" name="Google Shape;40;p25"/>
          <p:cNvSpPr txBox="1"/>
          <p:nvPr>
            <p:ph idx="2" type="body"/>
          </p:nvPr>
        </p:nvSpPr>
        <p:spPr>
          <a:xfrm>
            <a:off x="4648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41" name="Google Shape;41;p25"/>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2" name="Google Shape;42;p25"/>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25"/>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4" name="Shape 44"/>
        <p:cNvGrpSpPr/>
        <p:nvPr/>
      </p:nvGrpSpPr>
      <p:grpSpPr>
        <a:xfrm>
          <a:off x="0" y="0"/>
          <a:ext cx="0" cy="0"/>
          <a:chOff x="0" y="0"/>
          <a:chExt cx="0" cy="0"/>
        </a:xfrm>
      </p:grpSpPr>
      <p:sp>
        <p:nvSpPr>
          <p:cNvPr id="45" name="Google Shape;45;p26"/>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6" name="Google Shape;46;p26"/>
          <p:cNvSpPr txBox="1"/>
          <p:nvPr>
            <p:ph idx="1" type="body"/>
          </p:nvPr>
        </p:nvSpPr>
        <p:spPr>
          <a:xfrm>
            <a:off x="457200" y="1535113"/>
            <a:ext cx="4040188"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47" name="Google Shape;47;p26"/>
          <p:cNvSpPr txBox="1"/>
          <p:nvPr>
            <p:ph idx="2" type="body"/>
          </p:nvPr>
        </p:nvSpPr>
        <p:spPr>
          <a:xfrm>
            <a:off x="457200" y="2174875"/>
            <a:ext cx="4040188" cy="3951288"/>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48" name="Google Shape;48;p26"/>
          <p:cNvSpPr txBox="1"/>
          <p:nvPr>
            <p:ph idx="3" type="body"/>
          </p:nvPr>
        </p:nvSpPr>
        <p:spPr>
          <a:xfrm>
            <a:off x="4645025" y="1535113"/>
            <a:ext cx="4041775"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49" name="Google Shape;49;p26"/>
          <p:cNvSpPr txBox="1"/>
          <p:nvPr>
            <p:ph idx="4" type="body"/>
          </p:nvPr>
        </p:nvSpPr>
        <p:spPr>
          <a:xfrm>
            <a:off x="4645025" y="2174875"/>
            <a:ext cx="4041775" cy="3951288"/>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50" name="Google Shape;50;p26"/>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 name="Google Shape;51;p26"/>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26"/>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3" name="Shape 53"/>
        <p:cNvGrpSpPr/>
        <p:nvPr/>
      </p:nvGrpSpPr>
      <p:grpSpPr>
        <a:xfrm>
          <a:off x="0" y="0"/>
          <a:ext cx="0" cy="0"/>
          <a:chOff x="0" y="0"/>
          <a:chExt cx="0" cy="0"/>
        </a:xfrm>
      </p:grpSpPr>
      <p:sp>
        <p:nvSpPr>
          <p:cNvPr id="54" name="Google Shape;54;p27"/>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5" name="Google Shape;55;p27"/>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 name="Google Shape;56;p27"/>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27"/>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8" name="Shape 58"/>
        <p:cNvGrpSpPr/>
        <p:nvPr/>
      </p:nvGrpSpPr>
      <p:grpSpPr>
        <a:xfrm>
          <a:off x="0" y="0"/>
          <a:ext cx="0" cy="0"/>
          <a:chOff x="0" y="0"/>
          <a:chExt cx="0" cy="0"/>
        </a:xfrm>
      </p:grpSpPr>
      <p:sp>
        <p:nvSpPr>
          <p:cNvPr id="59" name="Google Shape;59;p28"/>
          <p:cNvSpPr txBox="1"/>
          <p:nvPr>
            <p:ph type="title"/>
          </p:nvPr>
        </p:nvSpPr>
        <p:spPr>
          <a:xfrm>
            <a:off x="457200" y="273050"/>
            <a:ext cx="3008313" cy="116205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Calibri"/>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0" name="Google Shape;60;p28"/>
          <p:cNvSpPr txBox="1"/>
          <p:nvPr>
            <p:ph idx="1" type="body"/>
          </p:nvPr>
        </p:nvSpPr>
        <p:spPr>
          <a:xfrm>
            <a:off x="3575050" y="273050"/>
            <a:ext cx="5111750" cy="5853113"/>
          </a:xfrm>
          <a:prstGeom prst="rect">
            <a:avLst/>
          </a:prstGeom>
          <a:noFill/>
          <a:ln>
            <a:noFill/>
          </a:ln>
        </p:spPr>
        <p:txBody>
          <a:bodyPr anchorCtr="0" anchor="t" bIns="45700" lIns="91425" spcFirstLastPara="1" rIns="91425" wrap="square" tIns="45700">
            <a:normAutofit/>
          </a:bodyPr>
          <a:lstStyle>
            <a:lvl1pPr indent="-431800" lvl="0" marL="457200" algn="l">
              <a:spcBef>
                <a:spcPts val="640"/>
              </a:spcBef>
              <a:spcAft>
                <a:spcPts val="0"/>
              </a:spcAft>
              <a:buClr>
                <a:schemeClr val="dk1"/>
              </a:buClr>
              <a:buSzPts val="3200"/>
              <a:buChar char="•"/>
              <a:defRPr sz="3200"/>
            </a:lvl1pPr>
            <a:lvl2pPr indent="-406400" lvl="1" marL="914400" algn="l">
              <a:spcBef>
                <a:spcPts val="560"/>
              </a:spcBef>
              <a:spcAft>
                <a:spcPts val="0"/>
              </a:spcAft>
              <a:buClr>
                <a:schemeClr val="dk1"/>
              </a:buClr>
              <a:buSzPts val="2800"/>
              <a:buChar char="–"/>
              <a:defRPr sz="2800"/>
            </a:lvl2pPr>
            <a:lvl3pPr indent="-381000" lvl="2" marL="1371600" algn="l">
              <a:spcBef>
                <a:spcPts val="480"/>
              </a:spcBef>
              <a:spcAft>
                <a:spcPts val="0"/>
              </a:spcAft>
              <a:buClr>
                <a:schemeClr val="dk1"/>
              </a:buClr>
              <a:buSzPts val="2400"/>
              <a:buChar char="•"/>
              <a:defRPr sz="2400"/>
            </a:lvl3pPr>
            <a:lvl4pPr indent="-355600" lvl="3" marL="1828800" algn="l">
              <a:spcBef>
                <a:spcPts val="400"/>
              </a:spcBef>
              <a:spcAft>
                <a:spcPts val="0"/>
              </a:spcAft>
              <a:buClr>
                <a:schemeClr val="dk1"/>
              </a:buClr>
              <a:buSzPts val="2000"/>
              <a:buChar char="–"/>
              <a:defRPr sz="2000"/>
            </a:lvl4pPr>
            <a:lvl5pPr indent="-355600" lvl="4" marL="2286000" algn="l">
              <a:spcBef>
                <a:spcPts val="400"/>
              </a:spcBef>
              <a:spcAft>
                <a:spcPts val="0"/>
              </a:spcAft>
              <a:buClr>
                <a:schemeClr val="dk1"/>
              </a:buClr>
              <a:buSzPts val="2000"/>
              <a:buChar char="»"/>
              <a:defRPr sz="2000"/>
            </a:lvl5pPr>
            <a:lvl6pPr indent="-355600" lvl="5" marL="2743200" algn="l">
              <a:spcBef>
                <a:spcPts val="400"/>
              </a:spcBef>
              <a:spcAft>
                <a:spcPts val="0"/>
              </a:spcAft>
              <a:buClr>
                <a:schemeClr val="dk1"/>
              </a:buClr>
              <a:buSzPts val="2000"/>
              <a:buChar char="•"/>
              <a:defRPr sz="2000"/>
            </a:lvl6pPr>
            <a:lvl7pPr indent="-355600" lvl="6" marL="3200400" algn="l">
              <a:spcBef>
                <a:spcPts val="400"/>
              </a:spcBef>
              <a:spcAft>
                <a:spcPts val="0"/>
              </a:spcAft>
              <a:buClr>
                <a:schemeClr val="dk1"/>
              </a:buClr>
              <a:buSzPts val="2000"/>
              <a:buChar char="•"/>
              <a:defRPr sz="2000"/>
            </a:lvl7pPr>
            <a:lvl8pPr indent="-355600" lvl="7" marL="3657600" algn="l">
              <a:spcBef>
                <a:spcPts val="400"/>
              </a:spcBef>
              <a:spcAft>
                <a:spcPts val="0"/>
              </a:spcAft>
              <a:buClr>
                <a:schemeClr val="dk1"/>
              </a:buClr>
              <a:buSzPts val="2000"/>
              <a:buChar char="•"/>
              <a:defRPr sz="2000"/>
            </a:lvl8pPr>
            <a:lvl9pPr indent="-355600" lvl="8" marL="4114800" algn="l">
              <a:spcBef>
                <a:spcPts val="400"/>
              </a:spcBef>
              <a:spcAft>
                <a:spcPts val="0"/>
              </a:spcAft>
              <a:buClr>
                <a:schemeClr val="dk1"/>
              </a:buClr>
              <a:buSzPts val="2000"/>
              <a:buChar char="•"/>
              <a:defRPr sz="2000"/>
            </a:lvl9pPr>
          </a:lstStyle>
          <a:p/>
        </p:txBody>
      </p:sp>
      <p:sp>
        <p:nvSpPr>
          <p:cNvPr id="61" name="Google Shape;61;p28"/>
          <p:cNvSpPr txBox="1"/>
          <p:nvPr>
            <p:ph idx="2" type="body"/>
          </p:nvPr>
        </p:nvSpPr>
        <p:spPr>
          <a:xfrm>
            <a:off x="457200" y="1435100"/>
            <a:ext cx="3008313" cy="4691063"/>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62" name="Google Shape;62;p28"/>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28"/>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28"/>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5" name="Shape 65"/>
        <p:cNvGrpSpPr/>
        <p:nvPr/>
      </p:nvGrpSpPr>
      <p:grpSpPr>
        <a:xfrm>
          <a:off x="0" y="0"/>
          <a:ext cx="0" cy="0"/>
          <a:chOff x="0" y="0"/>
          <a:chExt cx="0" cy="0"/>
        </a:xfrm>
      </p:grpSpPr>
      <p:sp>
        <p:nvSpPr>
          <p:cNvPr id="66" name="Google Shape;66;p29"/>
          <p:cNvSpPr txBox="1"/>
          <p:nvPr>
            <p:ph type="title"/>
          </p:nvPr>
        </p:nvSpPr>
        <p:spPr>
          <a:xfrm>
            <a:off x="1792288" y="4800600"/>
            <a:ext cx="5486400" cy="56673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Calibri"/>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7" name="Google Shape;67;p29"/>
          <p:cNvSpPr/>
          <p:nvPr>
            <p:ph idx="2" type="pic"/>
          </p:nvPr>
        </p:nvSpPr>
        <p:spPr>
          <a:xfrm>
            <a:off x="1792288" y="612775"/>
            <a:ext cx="5486400" cy="4114800"/>
          </a:xfrm>
          <a:prstGeom prst="rect">
            <a:avLst/>
          </a:prstGeom>
          <a:noFill/>
          <a:ln>
            <a:noFill/>
          </a:ln>
        </p:spPr>
      </p:sp>
      <p:sp>
        <p:nvSpPr>
          <p:cNvPr id="68" name="Google Shape;68;p29"/>
          <p:cNvSpPr txBox="1"/>
          <p:nvPr>
            <p:ph idx="1" type="body"/>
          </p:nvPr>
        </p:nvSpPr>
        <p:spPr>
          <a:xfrm>
            <a:off x="1792288" y="5367338"/>
            <a:ext cx="5486400" cy="804862"/>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69" name="Google Shape;69;p29"/>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29"/>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29"/>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2" name="Shape 72"/>
        <p:cNvGrpSpPr/>
        <p:nvPr/>
      </p:nvGrpSpPr>
      <p:grpSpPr>
        <a:xfrm>
          <a:off x="0" y="0"/>
          <a:ext cx="0" cy="0"/>
          <a:chOff x="0" y="0"/>
          <a:chExt cx="0" cy="0"/>
        </a:xfrm>
      </p:grpSpPr>
      <p:sp>
        <p:nvSpPr>
          <p:cNvPr id="73" name="Google Shape;73;p30"/>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4" name="Google Shape;74;p30"/>
          <p:cNvSpPr txBox="1"/>
          <p:nvPr>
            <p:ph idx="1" type="body"/>
          </p:nvPr>
        </p:nvSpPr>
        <p:spPr>
          <a:xfrm rot="5400000">
            <a:off x="2309019" y="-251618"/>
            <a:ext cx="4525963" cy="82296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75" name="Google Shape;75;p30"/>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30"/>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30"/>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8" name="Shape 78"/>
        <p:cNvGrpSpPr/>
        <p:nvPr/>
      </p:nvGrpSpPr>
      <p:grpSpPr>
        <a:xfrm>
          <a:off x="0" y="0"/>
          <a:ext cx="0" cy="0"/>
          <a:chOff x="0" y="0"/>
          <a:chExt cx="0" cy="0"/>
        </a:xfrm>
      </p:grpSpPr>
      <p:sp>
        <p:nvSpPr>
          <p:cNvPr id="79" name="Google Shape;79;p31"/>
          <p:cNvSpPr txBox="1"/>
          <p:nvPr>
            <p:ph type="title"/>
          </p:nvPr>
        </p:nvSpPr>
        <p:spPr>
          <a:xfrm rot="5400000">
            <a:off x="4732338" y="2171701"/>
            <a:ext cx="5851525" cy="20574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0" name="Google Shape;80;p31"/>
          <p:cNvSpPr txBox="1"/>
          <p:nvPr>
            <p:ph idx="1" type="body"/>
          </p:nvPr>
        </p:nvSpPr>
        <p:spPr>
          <a:xfrm rot="5400000">
            <a:off x="541338" y="190500"/>
            <a:ext cx="5851525" cy="60198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81" name="Google Shape;81;p31"/>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31"/>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31"/>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20"/>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marR="0" rtl="0" algn="ctr">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20"/>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431800" lvl="0" marL="457200" marR="0" rtl="0" algn="l">
              <a:spcBef>
                <a:spcPts val="640"/>
              </a:spcBef>
              <a:spcAft>
                <a:spcPts val="0"/>
              </a:spcAft>
              <a:buClr>
                <a:schemeClr val="dk1"/>
              </a:buClr>
              <a:buSzPts val="3200"/>
              <a:buFont typeface="Arial"/>
              <a:buChar char="•"/>
              <a:defRPr b="0" i="0" sz="3200" u="none" cap="none" strike="noStrike">
                <a:solidFill>
                  <a:schemeClr val="dk1"/>
                </a:solidFill>
                <a:latin typeface="Calibri"/>
                <a:ea typeface="Calibri"/>
                <a:cs typeface="Calibri"/>
                <a:sym typeface="Calibri"/>
              </a:defRPr>
            </a:lvl1pPr>
            <a:lvl2pPr indent="-406400" lvl="1" marL="914400" marR="0" rtl="0" algn="l">
              <a:spcBef>
                <a:spcPts val="56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spcBef>
                <a:spcPts val="48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5pPr>
            <a:lvl6pPr indent="-355600" lvl="5" marL="27432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6pPr>
            <a:lvl7pPr indent="-355600" lvl="6" marL="32004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7pPr>
            <a:lvl8pPr indent="-355600" lvl="7" marL="36576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8pPr>
            <a:lvl9pPr indent="-355600" lvl="8" marL="41148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9pPr>
          </a:lstStyle>
          <a:p/>
        </p:txBody>
      </p:sp>
      <p:sp>
        <p:nvSpPr>
          <p:cNvPr id="12" name="Google Shape;12;p20"/>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3" name="Google Shape;13;p20"/>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4" name="Google Shape;14;p20"/>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2.png"/><Relationship Id="rId4" Type="http://schemas.openxmlformats.org/officeDocument/2006/relationships/image" Target="../media/image19.png"/><Relationship Id="rId5" Type="http://schemas.openxmlformats.org/officeDocument/2006/relationships/image" Target="../media/image7.png"/><Relationship Id="rId6" Type="http://schemas.openxmlformats.org/officeDocument/2006/relationships/image" Target="../media/image4.png"/><Relationship Id="rId7"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1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image" Target="../media/image5.png"/><Relationship Id="rId6" Type="http://schemas.openxmlformats.org/officeDocument/2006/relationships/image" Target="../media/image1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20.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6.png"/><Relationship Id="rId4" Type="http://schemas.openxmlformats.org/officeDocument/2006/relationships/image" Target="../media/image9.png"/><Relationship Id="rId5" Type="http://schemas.openxmlformats.org/officeDocument/2006/relationships/image" Target="../media/image10.png"/><Relationship Id="rId6" Type="http://schemas.openxmlformats.org/officeDocument/2006/relationships/image" Target="../media/image29.png"/><Relationship Id="rId7" Type="http://schemas.openxmlformats.org/officeDocument/2006/relationships/image" Target="../media/image1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15.png"/><Relationship Id="rId4" Type="http://schemas.openxmlformats.org/officeDocument/2006/relationships/image" Target="../media/image17.png"/><Relationship Id="rId5" Type="http://schemas.openxmlformats.org/officeDocument/2006/relationships/image" Target="../media/image3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image" Target="../media/image5.png"/><Relationship Id="rId6" Type="http://schemas.openxmlformats.org/officeDocument/2006/relationships/image" Target="../media/image21.png"/><Relationship Id="rId7" Type="http://schemas.openxmlformats.org/officeDocument/2006/relationships/image" Target="../media/image33.png"/><Relationship Id="rId8" Type="http://schemas.openxmlformats.org/officeDocument/2006/relationships/image" Target="../media/image2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37.png"/><Relationship Id="rId4" Type="http://schemas.openxmlformats.org/officeDocument/2006/relationships/image" Target="../media/image18.png"/><Relationship Id="rId5" Type="http://schemas.openxmlformats.org/officeDocument/2006/relationships/image" Target="../media/image2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22.png"/><Relationship Id="rId4" Type="http://schemas.openxmlformats.org/officeDocument/2006/relationships/image" Target="../media/image38.png"/><Relationship Id="rId5" Type="http://schemas.openxmlformats.org/officeDocument/2006/relationships/image" Target="../media/image26.png"/><Relationship Id="rId6" Type="http://schemas.openxmlformats.org/officeDocument/2006/relationships/image" Target="../media/image36.png"/><Relationship Id="rId7" Type="http://schemas.openxmlformats.org/officeDocument/2006/relationships/image" Target="../media/image28.png"/><Relationship Id="rId8" Type="http://schemas.openxmlformats.org/officeDocument/2006/relationships/image" Target="../media/image3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6.png"/><Relationship Id="rId4" Type="http://schemas.openxmlformats.org/officeDocument/2006/relationships/image" Target="../media/image9.png"/><Relationship Id="rId5" Type="http://schemas.openxmlformats.org/officeDocument/2006/relationships/image" Target="../media/image10.png"/><Relationship Id="rId6" Type="http://schemas.openxmlformats.org/officeDocument/2006/relationships/image" Target="../media/image29.png"/><Relationship Id="rId7" Type="http://schemas.openxmlformats.org/officeDocument/2006/relationships/image" Target="../media/image49.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 Id="rId3" Type="http://schemas.openxmlformats.org/officeDocument/2006/relationships/image" Target="../media/image45.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 Id="rId3" Type="http://schemas.openxmlformats.org/officeDocument/2006/relationships/image" Target="../media/image65.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 Id="rId3" Type="http://schemas.openxmlformats.org/officeDocument/2006/relationships/image" Target="../media/image59.png"/><Relationship Id="rId4" Type="http://schemas.openxmlformats.org/officeDocument/2006/relationships/image" Target="../media/image4.png"/><Relationship Id="rId5" Type="http://schemas.openxmlformats.org/officeDocument/2006/relationships/image" Target="../media/image39.png"/><Relationship Id="rId6" Type="http://schemas.openxmlformats.org/officeDocument/2006/relationships/image" Target="../media/image46.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 Id="rId3" Type="http://schemas.openxmlformats.org/officeDocument/2006/relationships/image" Target="../media/image41.png"/><Relationship Id="rId4" Type="http://schemas.openxmlformats.org/officeDocument/2006/relationships/image" Target="../media/image42.png"/><Relationship Id="rId9" Type="http://schemas.openxmlformats.org/officeDocument/2006/relationships/image" Target="../media/image60.png"/><Relationship Id="rId5" Type="http://schemas.openxmlformats.org/officeDocument/2006/relationships/image" Target="../media/image48.png"/><Relationship Id="rId6" Type="http://schemas.openxmlformats.org/officeDocument/2006/relationships/image" Target="../media/image47.png"/><Relationship Id="rId7" Type="http://schemas.openxmlformats.org/officeDocument/2006/relationships/image" Target="../media/image25.png"/><Relationship Id="rId8" Type="http://schemas.openxmlformats.org/officeDocument/2006/relationships/image" Target="../media/image43.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 Id="rId3" Type="http://schemas.openxmlformats.org/officeDocument/2006/relationships/image" Target="../media/image51.png"/><Relationship Id="rId4" Type="http://schemas.openxmlformats.org/officeDocument/2006/relationships/image" Target="../media/image56.png"/><Relationship Id="rId9" Type="http://schemas.openxmlformats.org/officeDocument/2006/relationships/image" Target="../media/image66.png"/><Relationship Id="rId5" Type="http://schemas.openxmlformats.org/officeDocument/2006/relationships/image" Target="../media/image57.png"/><Relationship Id="rId6" Type="http://schemas.openxmlformats.org/officeDocument/2006/relationships/image" Target="../media/image54.png"/><Relationship Id="rId7" Type="http://schemas.openxmlformats.org/officeDocument/2006/relationships/image" Target="../media/image20.png"/><Relationship Id="rId8" Type="http://schemas.openxmlformats.org/officeDocument/2006/relationships/image" Target="../media/image61.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6.xml"/><Relationship Id="rId3" Type="http://schemas.openxmlformats.org/officeDocument/2006/relationships/image" Target="../media/image52.png"/><Relationship Id="rId4" Type="http://schemas.openxmlformats.org/officeDocument/2006/relationships/image" Target="../media/image55.png"/><Relationship Id="rId5" Type="http://schemas.openxmlformats.org/officeDocument/2006/relationships/image" Target="../media/image62.png"/><Relationship Id="rId6" Type="http://schemas.openxmlformats.org/officeDocument/2006/relationships/image" Target="../media/image77.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7.xml"/><Relationship Id="rId3" Type="http://schemas.openxmlformats.org/officeDocument/2006/relationships/image" Target="../media/image68.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8.xml"/><Relationship Id="rId3" Type="http://schemas.openxmlformats.org/officeDocument/2006/relationships/image" Target="../media/image63.png"/><Relationship Id="rId4" Type="http://schemas.openxmlformats.org/officeDocument/2006/relationships/image" Target="../media/image61.png"/><Relationship Id="rId10" Type="http://schemas.openxmlformats.org/officeDocument/2006/relationships/image" Target="../media/image69.png"/><Relationship Id="rId9" Type="http://schemas.openxmlformats.org/officeDocument/2006/relationships/image" Target="../media/image25.png"/><Relationship Id="rId5" Type="http://schemas.openxmlformats.org/officeDocument/2006/relationships/image" Target="../media/image73.png"/><Relationship Id="rId6" Type="http://schemas.openxmlformats.org/officeDocument/2006/relationships/image" Target="../media/image67.png"/><Relationship Id="rId7" Type="http://schemas.openxmlformats.org/officeDocument/2006/relationships/image" Target="../media/image28.png"/><Relationship Id="rId8" Type="http://schemas.openxmlformats.org/officeDocument/2006/relationships/image" Target="../media/image70.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9.xml"/><Relationship Id="rId3" Type="http://schemas.openxmlformats.org/officeDocument/2006/relationships/image" Target="../media/image63.png"/><Relationship Id="rId4" Type="http://schemas.openxmlformats.org/officeDocument/2006/relationships/image" Target="../media/image61.png"/><Relationship Id="rId10" Type="http://schemas.openxmlformats.org/officeDocument/2006/relationships/image" Target="../media/image69.png"/><Relationship Id="rId9" Type="http://schemas.openxmlformats.org/officeDocument/2006/relationships/image" Target="../media/image25.png"/><Relationship Id="rId5" Type="http://schemas.openxmlformats.org/officeDocument/2006/relationships/image" Target="../media/image73.png"/><Relationship Id="rId6" Type="http://schemas.openxmlformats.org/officeDocument/2006/relationships/image" Target="../media/image67.png"/><Relationship Id="rId7" Type="http://schemas.openxmlformats.org/officeDocument/2006/relationships/image" Target="../media/image28.png"/><Relationship Id="rId8" Type="http://schemas.openxmlformats.org/officeDocument/2006/relationships/image" Target="../media/image70.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7" name="Shape 87"/>
        <p:cNvGrpSpPr/>
        <p:nvPr/>
      </p:nvGrpSpPr>
      <p:grpSpPr>
        <a:xfrm>
          <a:off x="0" y="0"/>
          <a:ext cx="0" cy="0"/>
          <a:chOff x="0" y="0"/>
          <a:chExt cx="0" cy="0"/>
        </a:xfrm>
      </p:grpSpPr>
      <p:sp>
        <p:nvSpPr>
          <p:cNvPr id="88" name="Google Shape;88;p1"/>
          <p:cNvSpPr/>
          <p:nvPr/>
        </p:nvSpPr>
        <p:spPr>
          <a:xfrm flipH="1" rot="5400000">
            <a:off x="303528" y="-204506"/>
            <a:ext cx="3538760" cy="4145816"/>
          </a:xfrm>
          <a:custGeom>
            <a:rect b="b" l="l" r="r" t="t"/>
            <a:pathLst>
              <a:path extrusionOk="0" h="4145816" w="3538760">
                <a:moveTo>
                  <a:pt x="0" y="4145815"/>
                </a:moveTo>
                <a:lnTo>
                  <a:pt x="3538760" y="4145815"/>
                </a:lnTo>
                <a:lnTo>
                  <a:pt x="3538760" y="0"/>
                </a:lnTo>
                <a:lnTo>
                  <a:pt x="0" y="0"/>
                </a:lnTo>
                <a:lnTo>
                  <a:pt x="0" y="4145815"/>
                </a:lnTo>
                <a:close/>
              </a:path>
            </a:pathLst>
          </a:custGeom>
          <a:blipFill rotWithShape="1">
            <a:blip r:embed="rId3">
              <a:alphaModFix/>
            </a:blip>
            <a:stretch>
              <a:fillRect b="0" l="0" r="0" t="0"/>
            </a:stretch>
          </a:blipFill>
          <a:ln>
            <a:noFill/>
          </a:ln>
        </p:spPr>
      </p:sp>
      <p:sp>
        <p:nvSpPr>
          <p:cNvPr id="89" name="Google Shape;89;p1"/>
          <p:cNvSpPr/>
          <p:nvPr/>
        </p:nvSpPr>
        <p:spPr>
          <a:xfrm>
            <a:off x="1028700" y="2349811"/>
            <a:ext cx="6234231" cy="5599473"/>
          </a:xfrm>
          <a:custGeom>
            <a:rect b="b" l="l" r="r" t="t"/>
            <a:pathLst>
              <a:path extrusionOk="0" h="5599473" w="6234231">
                <a:moveTo>
                  <a:pt x="0" y="0"/>
                </a:moveTo>
                <a:lnTo>
                  <a:pt x="6234231" y="0"/>
                </a:lnTo>
                <a:lnTo>
                  <a:pt x="6234231" y="5599473"/>
                </a:lnTo>
                <a:lnTo>
                  <a:pt x="0" y="5599473"/>
                </a:lnTo>
                <a:lnTo>
                  <a:pt x="0" y="0"/>
                </a:lnTo>
                <a:close/>
              </a:path>
            </a:pathLst>
          </a:custGeom>
          <a:blipFill rotWithShape="1">
            <a:blip r:embed="rId4">
              <a:alphaModFix/>
            </a:blip>
            <a:stretch>
              <a:fillRect b="0" l="0" r="0" t="0"/>
            </a:stretch>
          </a:blipFill>
          <a:ln>
            <a:noFill/>
          </a:ln>
        </p:spPr>
      </p:sp>
      <p:sp>
        <p:nvSpPr>
          <p:cNvPr id="90" name="Google Shape;90;p1"/>
          <p:cNvSpPr/>
          <p:nvPr/>
        </p:nvSpPr>
        <p:spPr>
          <a:xfrm>
            <a:off x="12996961" y="6172200"/>
            <a:ext cx="5291039" cy="4114800"/>
          </a:xfrm>
          <a:custGeom>
            <a:rect b="b" l="l" r="r" t="t"/>
            <a:pathLst>
              <a:path extrusionOk="0" h="4114800" w="5291039">
                <a:moveTo>
                  <a:pt x="0" y="0"/>
                </a:moveTo>
                <a:lnTo>
                  <a:pt x="5291039" y="0"/>
                </a:lnTo>
                <a:lnTo>
                  <a:pt x="5291039" y="4114800"/>
                </a:lnTo>
                <a:lnTo>
                  <a:pt x="0" y="4114800"/>
                </a:lnTo>
                <a:lnTo>
                  <a:pt x="0" y="0"/>
                </a:lnTo>
                <a:close/>
              </a:path>
            </a:pathLst>
          </a:custGeom>
          <a:blipFill rotWithShape="1">
            <a:blip r:embed="rId5">
              <a:alphaModFix/>
            </a:blip>
            <a:stretch>
              <a:fillRect b="0" l="0" r="0" t="0"/>
            </a:stretch>
          </a:blipFill>
          <a:ln>
            <a:noFill/>
          </a:ln>
        </p:spPr>
      </p:sp>
      <p:sp>
        <p:nvSpPr>
          <p:cNvPr id="91" name="Google Shape;91;p1"/>
          <p:cNvSpPr/>
          <p:nvPr/>
        </p:nvSpPr>
        <p:spPr>
          <a:xfrm rot="-5400000">
            <a:off x="31016" y="6732599"/>
            <a:ext cx="3554401" cy="3554401"/>
          </a:xfrm>
          <a:custGeom>
            <a:rect b="b" l="l" r="r" t="t"/>
            <a:pathLst>
              <a:path extrusionOk="0" h="3554401" w="3554401">
                <a:moveTo>
                  <a:pt x="0" y="0"/>
                </a:moveTo>
                <a:lnTo>
                  <a:pt x="3554400" y="0"/>
                </a:lnTo>
                <a:lnTo>
                  <a:pt x="3554400" y="3554401"/>
                </a:lnTo>
                <a:lnTo>
                  <a:pt x="0" y="3554401"/>
                </a:lnTo>
                <a:lnTo>
                  <a:pt x="0" y="0"/>
                </a:lnTo>
                <a:close/>
              </a:path>
            </a:pathLst>
          </a:custGeom>
          <a:blipFill rotWithShape="1">
            <a:blip r:embed="rId6">
              <a:alphaModFix/>
            </a:blip>
            <a:stretch>
              <a:fillRect b="0" l="0" r="0" t="0"/>
            </a:stretch>
          </a:blipFill>
          <a:ln>
            <a:noFill/>
          </a:ln>
        </p:spPr>
      </p:sp>
      <p:sp>
        <p:nvSpPr>
          <p:cNvPr id="92" name="Google Shape;92;p1"/>
          <p:cNvSpPr/>
          <p:nvPr/>
        </p:nvSpPr>
        <p:spPr>
          <a:xfrm flipH="1">
            <a:off x="13713597" y="0"/>
            <a:ext cx="4574403" cy="4574403"/>
          </a:xfrm>
          <a:custGeom>
            <a:rect b="b" l="l" r="r" t="t"/>
            <a:pathLst>
              <a:path extrusionOk="0" h="4574403" w="4574403">
                <a:moveTo>
                  <a:pt x="4574403" y="0"/>
                </a:moveTo>
                <a:lnTo>
                  <a:pt x="0" y="0"/>
                </a:lnTo>
                <a:lnTo>
                  <a:pt x="0" y="4574403"/>
                </a:lnTo>
                <a:lnTo>
                  <a:pt x="4574403" y="4574403"/>
                </a:lnTo>
                <a:lnTo>
                  <a:pt x="4574403" y="0"/>
                </a:lnTo>
                <a:close/>
              </a:path>
            </a:pathLst>
          </a:custGeom>
          <a:blipFill rotWithShape="1">
            <a:blip r:embed="rId7">
              <a:alphaModFix/>
            </a:blip>
            <a:stretch>
              <a:fillRect b="0" l="0" r="0" t="0"/>
            </a:stretch>
          </a:blipFill>
          <a:ln>
            <a:noFill/>
          </a:ln>
        </p:spPr>
      </p:sp>
      <p:sp>
        <p:nvSpPr>
          <p:cNvPr id="93" name="Google Shape;93;p1"/>
          <p:cNvSpPr txBox="1"/>
          <p:nvPr/>
        </p:nvSpPr>
        <p:spPr>
          <a:xfrm>
            <a:off x="7718725" y="3359570"/>
            <a:ext cx="9358347" cy="3242925"/>
          </a:xfrm>
          <a:prstGeom prst="rect">
            <a:avLst/>
          </a:prstGeom>
          <a:noFill/>
          <a:ln>
            <a:noFill/>
          </a:ln>
        </p:spPr>
        <p:txBody>
          <a:bodyPr anchorCtr="0" anchor="t" bIns="0" lIns="0" spcFirstLastPara="1" rIns="0" wrap="square" tIns="0">
            <a:spAutoFit/>
          </a:bodyPr>
          <a:lstStyle/>
          <a:p>
            <a:pPr indent="0" lvl="0" marL="0" marR="0" rtl="0" algn="l">
              <a:lnSpc>
                <a:spcPct val="140016"/>
              </a:lnSpc>
              <a:spcBef>
                <a:spcPts val="0"/>
              </a:spcBef>
              <a:spcAft>
                <a:spcPts val="0"/>
              </a:spcAft>
              <a:buNone/>
            </a:pPr>
            <a:r>
              <a:rPr b="0" i="0" lang="en-US" sz="6200" u="none" cap="none" strike="noStrike">
                <a:solidFill>
                  <a:srgbClr val="427BAA"/>
                </a:solidFill>
                <a:latin typeface="Fredoka"/>
                <a:ea typeface="Fredoka"/>
                <a:cs typeface="Fredoka"/>
                <a:sym typeface="Fredoka"/>
              </a:rPr>
              <a:t>Developing and Managing Individuals and Teams </a:t>
            </a:r>
            <a:endParaRPr/>
          </a:p>
        </p:txBody>
      </p:sp>
      <p:sp>
        <p:nvSpPr>
          <p:cNvPr id="94" name="Google Shape;94;p1"/>
          <p:cNvSpPr txBox="1"/>
          <p:nvPr/>
        </p:nvSpPr>
        <p:spPr>
          <a:xfrm>
            <a:off x="7900953" y="1754101"/>
            <a:ext cx="6669768" cy="1299210"/>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b="0" i="0" lang="en-US" sz="3600" u="none" cap="none" strike="noStrike">
                <a:solidFill>
                  <a:srgbClr val="213A63"/>
                </a:solidFill>
                <a:latin typeface="Arial"/>
                <a:ea typeface="Arial"/>
                <a:cs typeface="Arial"/>
                <a:sym typeface="Arial"/>
              </a:rPr>
              <a:t>Component 1- Individual Presentation </a:t>
            </a:r>
            <a:endParaRPr/>
          </a:p>
        </p:txBody>
      </p:sp>
      <p:sp>
        <p:nvSpPr>
          <p:cNvPr id="95" name="Google Shape;95;p1"/>
          <p:cNvSpPr txBox="1"/>
          <p:nvPr/>
        </p:nvSpPr>
        <p:spPr>
          <a:xfrm>
            <a:off x="7993825" y="6198466"/>
            <a:ext cx="8293200" cy="3896100"/>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b="0" i="0" lang="en-US" sz="3600" u="none" cap="none" strike="noStrike">
                <a:solidFill>
                  <a:srgbClr val="213A63"/>
                </a:solidFill>
                <a:latin typeface="Arial"/>
                <a:ea typeface="Arial"/>
                <a:cs typeface="Arial"/>
                <a:sym typeface="Arial"/>
              </a:rPr>
              <a:t>LCLM5002</a:t>
            </a:r>
            <a:endParaRPr/>
          </a:p>
          <a:p>
            <a:pPr indent="0" lvl="0" marL="0" marR="0" rtl="0" algn="l">
              <a:lnSpc>
                <a:spcPct val="140000"/>
              </a:lnSpc>
              <a:spcBef>
                <a:spcPts val="0"/>
              </a:spcBef>
              <a:spcAft>
                <a:spcPts val="0"/>
              </a:spcAft>
              <a:buNone/>
            </a:pPr>
            <a:r>
              <a:rPr b="0" i="0" lang="en-US" sz="3600" u="none" cap="none" strike="noStrike">
                <a:solidFill>
                  <a:srgbClr val="213A63"/>
                </a:solidFill>
                <a:latin typeface="Arial"/>
                <a:ea typeface="Arial"/>
                <a:cs typeface="Arial"/>
                <a:sym typeface="Arial"/>
              </a:rPr>
              <a:t>Module leaders: Nishi Ramsurrun Doreen Nyaa Amundam</a:t>
            </a:r>
            <a:endParaRPr b="0" i="0" sz="3600" u="none" cap="none" strike="noStrike">
              <a:solidFill>
                <a:srgbClr val="213A63"/>
              </a:solidFill>
              <a:latin typeface="Arial"/>
              <a:ea typeface="Arial"/>
              <a:cs typeface="Arial"/>
              <a:sym typeface="Arial"/>
            </a:endParaRPr>
          </a:p>
          <a:p>
            <a:pPr indent="0" lvl="0" marL="0" marR="0" rtl="0" algn="l">
              <a:lnSpc>
                <a:spcPct val="140000"/>
              </a:lnSpc>
              <a:spcBef>
                <a:spcPts val="0"/>
              </a:spcBef>
              <a:spcAft>
                <a:spcPts val="0"/>
              </a:spcAft>
              <a:buNone/>
            </a:pPr>
            <a:r>
              <a:rPr lang="en-US" sz="3600">
                <a:solidFill>
                  <a:srgbClr val="213A63"/>
                </a:solidFill>
              </a:rPr>
              <a:t>Student name:Ionela Olivia Lupsa </a:t>
            </a:r>
            <a:endParaRPr sz="3600">
              <a:solidFill>
                <a:srgbClr val="213A63"/>
              </a:solidFill>
            </a:endParaRPr>
          </a:p>
          <a:p>
            <a:pPr indent="0" lvl="0" marL="0" marR="0" rtl="0" algn="l">
              <a:lnSpc>
                <a:spcPct val="140000"/>
              </a:lnSpc>
              <a:spcBef>
                <a:spcPts val="0"/>
              </a:spcBef>
              <a:spcAft>
                <a:spcPts val="0"/>
              </a:spcAft>
              <a:buNone/>
            </a:pPr>
            <a:r>
              <a:rPr lang="en-US" sz="3600">
                <a:solidFill>
                  <a:srgbClr val="213A63"/>
                </a:solidFill>
              </a:rPr>
              <a:t>Student id:2416880</a:t>
            </a:r>
            <a:endParaRPr sz="3600">
              <a:solidFill>
                <a:srgbClr val="213A63"/>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9" name="Shape 99"/>
        <p:cNvGrpSpPr/>
        <p:nvPr/>
      </p:nvGrpSpPr>
      <p:grpSpPr>
        <a:xfrm>
          <a:off x="0" y="0"/>
          <a:ext cx="0" cy="0"/>
          <a:chOff x="0" y="0"/>
          <a:chExt cx="0" cy="0"/>
        </a:xfrm>
      </p:grpSpPr>
      <p:grpSp>
        <p:nvGrpSpPr>
          <p:cNvPr id="100" name="Google Shape;100;p2"/>
          <p:cNvGrpSpPr/>
          <p:nvPr/>
        </p:nvGrpSpPr>
        <p:grpSpPr>
          <a:xfrm>
            <a:off x="1028700" y="2095426"/>
            <a:ext cx="981698" cy="993202"/>
            <a:chOff x="0" y="-9525"/>
            <a:chExt cx="812800" cy="822325"/>
          </a:xfrm>
        </p:grpSpPr>
        <p:sp>
          <p:nvSpPr>
            <p:cNvPr id="101" name="Google Shape;101;p2"/>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59F6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 name="Google Shape;102;p2"/>
            <p:cNvSpPr txBox="1"/>
            <p:nvPr/>
          </p:nvSpPr>
          <p:spPr>
            <a:xfrm>
              <a:off x="76200" y="-9525"/>
              <a:ext cx="660400" cy="746125"/>
            </a:xfrm>
            <a:prstGeom prst="rect">
              <a:avLst/>
            </a:prstGeom>
            <a:noFill/>
            <a:ln>
              <a:noFill/>
            </a:ln>
          </p:spPr>
          <p:txBody>
            <a:bodyPr anchorCtr="0" anchor="ctr" bIns="50800" lIns="50800" spcFirstLastPara="1" rIns="50800" wrap="square" tIns="50800">
              <a:noAutofit/>
            </a:bodyPr>
            <a:lstStyle/>
            <a:p>
              <a:pPr indent="0" lvl="0" marL="0" marR="0" rtl="0" algn="ctr">
                <a:lnSpc>
                  <a:spcPct val="150000"/>
                </a:lnSpc>
                <a:spcBef>
                  <a:spcPts val="0"/>
                </a:spcBef>
                <a:spcAft>
                  <a:spcPts val="0"/>
                </a:spcAft>
                <a:buNone/>
              </a:pPr>
              <a:r>
                <a:rPr b="1" i="0" lang="en-US" sz="2400" u="none" cap="none" strike="noStrike">
                  <a:solidFill>
                    <a:srgbClr val="FFFFFF"/>
                  </a:solidFill>
                  <a:latin typeface="Quicksand"/>
                  <a:ea typeface="Quicksand"/>
                  <a:cs typeface="Quicksand"/>
                  <a:sym typeface="Quicksand"/>
                </a:rPr>
                <a:t>3</a:t>
              </a:r>
              <a:endParaRPr/>
            </a:p>
          </p:txBody>
        </p:sp>
      </p:grpSp>
      <p:grpSp>
        <p:nvGrpSpPr>
          <p:cNvPr id="103" name="Google Shape;103;p2"/>
          <p:cNvGrpSpPr/>
          <p:nvPr/>
        </p:nvGrpSpPr>
        <p:grpSpPr>
          <a:xfrm>
            <a:off x="1028700" y="3369109"/>
            <a:ext cx="981698" cy="993202"/>
            <a:chOff x="0" y="-9525"/>
            <a:chExt cx="812800" cy="822325"/>
          </a:xfrm>
        </p:grpSpPr>
        <p:sp>
          <p:nvSpPr>
            <p:cNvPr id="104" name="Google Shape;104;p2"/>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4B8C8"/>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5" name="Google Shape;105;p2"/>
            <p:cNvSpPr txBox="1"/>
            <p:nvPr/>
          </p:nvSpPr>
          <p:spPr>
            <a:xfrm>
              <a:off x="76200" y="-9525"/>
              <a:ext cx="660400" cy="746125"/>
            </a:xfrm>
            <a:prstGeom prst="rect">
              <a:avLst/>
            </a:prstGeom>
            <a:noFill/>
            <a:ln>
              <a:noFill/>
            </a:ln>
          </p:spPr>
          <p:txBody>
            <a:bodyPr anchorCtr="0" anchor="ctr" bIns="50800" lIns="50800" spcFirstLastPara="1" rIns="50800" wrap="square" tIns="50800">
              <a:noAutofit/>
            </a:bodyPr>
            <a:lstStyle/>
            <a:p>
              <a:pPr indent="0" lvl="0" marL="0" marR="0" rtl="0" algn="ctr">
                <a:lnSpc>
                  <a:spcPct val="150000"/>
                </a:lnSpc>
                <a:spcBef>
                  <a:spcPts val="0"/>
                </a:spcBef>
                <a:spcAft>
                  <a:spcPts val="0"/>
                </a:spcAft>
                <a:buNone/>
              </a:pPr>
              <a:r>
                <a:rPr b="1" i="0" lang="en-US" sz="2400" u="none" cap="none" strike="noStrike">
                  <a:solidFill>
                    <a:srgbClr val="FFFFFF"/>
                  </a:solidFill>
                  <a:latin typeface="Quicksand"/>
                  <a:ea typeface="Quicksand"/>
                  <a:cs typeface="Quicksand"/>
                  <a:sym typeface="Quicksand"/>
                </a:rPr>
                <a:t>4</a:t>
              </a:r>
              <a:endParaRPr/>
            </a:p>
          </p:txBody>
        </p:sp>
      </p:grpSp>
      <p:grpSp>
        <p:nvGrpSpPr>
          <p:cNvPr id="106" name="Google Shape;106;p2"/>
          <p:cNvGrpSpPr/>
          <p:nvPr/>
        </p:nvGrpSpPr>
        <p:grpSpPr>
          <a:xfrm>
            <a:off x="1028700" y="5916475"/>
            <a:ext cx="981698" cy="993202"/>
            <a:chOff x="0" y="-9525"/>
            <a:chExt cx="812800" cy="822325"/>
          </a:xfrm>
        </p:grpSpPr>
        <p:sp>
          <p:nvSpPr>
            <p:cNvPr id="107" name="Google Shape;107;p2"/>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3632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 name="Google Shape;108;p2"/>
            <p:cNvSpPr txBox="1"/>
            <p:nvPr/>
          </p:nvSpPr>
          <p:spPr>
            <a:xfrm>
              <a:off x="76200" y="-9525"/>
              <a:ext cx="660400" cy="746125"/>
            </a:xfrm>
            <a:prstGeom prst="rect">
              <a:avLst/>
            </a:prstGeom>
            <a:noFill/>
            <a:ln>
              <a:noFill/>
            </a:ln>
          </p:spPr>
          <p:txBody>
            <a:bodyPr anchorCtr="0" anchor="ctr" bIns="50800" lIns="50800" spcFirstLastPara="1" rIns="50800" wrap="square" tIns="50800">
              <a:noAutofit/>
            </a:bodyPr>
            <a:lstStyle/>
            <a:p>
              <a:pPr indent="0" lvl="0" marL="0" marR="0" rtl="0" algn="ctr">
                <a:lnSpc>
                  <a:spcPct val="150000"/>
                </a:lnSpc>
                <a:spcBef>
                  <a:spcPts val="0"/>
                </a:spcBef>
                <a:spcAft>
                  <a:spcPts val="0"/>
                </a:spcAft>
                <a:buNone/>
              </a:pPr>
              <a:r>
                <a:rPr b="1" i="0" lang="en-US" sz="2400" u="none" cap="none" strike="noStrike">
                  <a:solidFill>
                    <a:srgbClr val="FFFFFF"/>
                  </a:solidFill>
                  <a:latin typeface="Quicksand"/>
                  <a:ea typeface="Quicksand"/>
                  <a:cs typeface="Quicksand"/>
                  <a:sym typeface="Quicksand"/>
                </a:rPr>
                <a:t>6</a:t>
              </a:r>
              <a:endParaRPr/>
            </a:p>
          </p:txBody>
        </p:sp>
      </p:grpSp>
      <p:grpSp>
        <p:nvGrpSpPr>
          <p:cNvPr id="109" name="Google Shape;109;p2"/>
          <p:cNvGrpSpPr/>
          <p:nvPr/>
        </p:nvGrpSpPr>
        <p:grpSpPr>
          <a:xfrm>
            <a:off x="1028700" y="4642792"/>
            <a:ext cx="981698" cy="993202"/>
            <a:chOff x="0" y="-9525"/>
            <a:chExt cx="812800" cy="822325"/>
          </a:xfrm>
        </p:grpSpPr>
        <p:sp>
          <p:nvSpPr>
            <p:cNvPr id="110" name="Google Shape;110;p2"/>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2B60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 name="Google Shape;111;p2"/>
            <p:cNvSpPr txBox="1"/>
            <p:nvPr/>
          </p:nvSpPr>
          <p:spPr>
            <a:xfrm>
              <a:off x="76200" y="-9525"/>
              <a:ext cx="660400" cy="746125"/>
            </a:xfrm>
            <a:prstGeom prst="rect">
              <a:avLst/>
            </a:prstGeom>
            <a:noFill/>
            <a:ln>
              <a:noFill/>
            </a:ln>
          </p:spPr>
          <p:txBody>
            <a:bodyPr anchorCtr="0" anchor="ctr" bIns="50800" lIns="50800" spcFirstLastPara="1" rIns="50800" wrap="square" tIns="50800">
              <a:noAutofit/>
            </a:bodyPr>
            <a:lstStyle/>
            <a:p>
              <a:pPr indent="0" lvl="0" marL="0" marR="0" rtl="0" algn="ctr">
                <a:lnSpc>
                  <a:spcPct val="150000"/>
                </a:lnSpc>
                <a:spcBef>
                  <a:spcPts val="0"/>
                </a:spcBef>
                <a:spcAft>
                  <a:spcPts val="0"/>
                </a:spcAft>
                <a:buNone/>
              </a:pPr>
              <a:r>
                <a:rPr b="1" i="0" lang="en-US" sz="2400" u="none" cap="none" strike="noStrike">
                  <a:solidFill>
                    <a:srgbClr val="FFFFFF"/>
                  </a:solidFill>
                  <a:latin typeface="Quicksand"/>
                  <a:ea typeface="Quicksand"/>
                  <a:cs typeface="Quicksand"/>
                  <a:sym typeface="Quicksand"/>
                </a:rPr>
                <a:t>5</a:t>
              </a:r>
              <a:endParaRPr/>
            </a:p>
          </p:txBody>
        </p:sp>
      </p:grpSp>
      <p:grpSp>
        <p:nvGrpSpPr>
          <p:cNvPr id="112" name="Google Shape;112;p2"/>
          <p:cNvGrpSpPr/>
          <p:nvPr/>
        </p:nvGrpSpPr>
        <p:grpSpPr>
          <a:xfrm>
            <a:off x="1028700" y="7190158"/>
            <a:ext cx="981698" cy="993202"/>
            <a:chOff x="0" y="-9525"/>
            <a:chExt cx="812800" cy="822325"/>
          </a:xfrm>
        </p:grpSpPr>
        <p:sp>
          <p:nvSpPr>
            <p:cNvPr id="113" name="Google Shape;113;p2"/>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8BEEB"/>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 name="Google Shape;114;p2"/>
            <p:cNvSpPr txBox="1"/>
            <p:nvPr/>
          </p:nvSpPr>
          <p:spPr>
            <a:xfrm>
              <a:off x="76200" y="-9525"/>
              <a:ext cx="660400" cy="746125"/>
            </a:xfrm>
            <a:prstGeom prst="rect">
              <a:avLst/>
            </a:prstGeom>
            <a:noFill/>
            <a:ln>
              <a:noFill/>
            </a:ln>
          </p:spPr>
          <p:txBody>
            <a:bodyPr anchorCtr="0" anchor="ctr" bIns="50800" lIns="50800" spcFirstLastPara="1" rIns="50800" wrap="square" tIns="50800">
              <a:noAutofit/>
            </a:bodyPr>
            <a:lstStyle/>
            <a:p>
              <a:pPr indent="0" lvl="0" marL="0" marR="0" rtl="0" algn="ctr">
                <a:lnSpc>
                  <a:spcPct val="150000"/>
                </a:lnSpc>
                <a:spcBef>
                  <a:spcPts val="0"/>
                </a:spcBef>
                <a:spcAft>
                  <a:spcPts val="0"/>
                </a:spcAft>
                <a:buNone/>
              </a:pPr>
              <a:r>
                <a:rPr b="1" i="0" lang="en-US" sz="2400" u="none" cap="none" strike="noStrike">
                  <a:solidFill>
                    <a:srgbClr val="FFFFFF"/>
                  </a:solidFill>
                  <a:latin typeface="Quicksand"/>
                  <a:ea typeface="Quicksand"/>
                  <a:cs typeface="Quicksand"/>
                  <a:sym typeface="Quicksand"/>
                </a:rPr>
                <a:t>7</a:t>
              </a:r>
              <a:endParaRPr/>
            </a:p>
          </p:txBody>
        </p:sp>
      </p:grpSp>
      <p:grpSp>
        <p:nvGrpSpPr>
          <p:cNvPr id="115" name="Google Shape;115;p2"/>
          <p:cNvGrpSpPr/>
          <p:nvPr/>
        </p:nvGrpSpPr>
        <p:grpSpPr>
          <a:xfrm>
            <a:off x="9685979" y="2095426"/>
            <a:ext cx="981698" cy="993202"/>
            <a:chOff x="0" y="-9525"/>
            <a:chExt cx="812800" cy="822325"/>
          </a:xfrm>
        </p:grpSpPr>
        <p:sp>
          <p:nvSpPr>
            <p:cNvPr id="116" name="Google Shape;116;p2"/>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2B60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 name="Google Shape;117;p2"/>
            <p:cNvSpPr txBox="1"/>
            <p:nvPr/>
          </p:nvSpPr>
          <p:spPr>
            <a:xfrm>
              <a:off x="76200" y="-9525"/>
              <a:ext cx="660400" cy="746125"/>
            </a:xfrm>
            <a:prstGeom prst="rect">
              <a:avLst/>
            </a:prstGeom>
            <a:noFill/>
            <a:ln>
              <a:noFill/>
            </a:ln>
          </p:spPr>
          <p:txBody>
            <a:bodyPr anchorCtr="0" anchor="ctr" bIns="50800" lIns="50800" spcFirstLastPara="1" rIns="50800" wrap="square" tIns="50800">
              <a:noAutofit/>
            </a:bodyPr>
            <a:lstStyle/>
            <a:p>
              <a:pPr indent="0" lvl="0" marL="0" marR="0" rtl="0" algn="ctr">
                <a:lnSpc>
                  <a:spcPct val="150000"/>
                </a:lnSpc>
                <a:spcBef>
                  <a:spcPts val="0"/>
                </a:spcBef>
                <a:spcAft>
                  <a:spcPts val="0"/>
                </a:spcAft>
                <a:buNone/>
              </a:pPr>
              <a:r>
                <a:rPr b="1" i="0" lang="en-US" sz="2400" u="none" cap="none" strike="noStrike">
                  <a:solidFill>
                    <a:srgbClr val="FFFFFF"/>
                  </a:solidFill>
                  <a:latin typeface="Quicksand"/>
                  <a:ea typeface="Quicksand"/>
                  <a:cs typeface="Quicksand"/>
                  <a:sym typeface="Quicksand"/>
                </a:rPr>
                <a:t>9</a:t>
              </a:r>
              <a:endParaRPr/>
            </a:p>
          </p:txBody>
        </p:sp>
      </p:grpSp>
      <p:grpSp>
        <p:nvGrpSpPr>
          <p:cNvPr id="118" name="Google Shape;118;p2"/>
          <p:cNvGrpSpPr/>
          <p:nvPr/>
        </p:nvGrpSpPr>
        <p:grpSpPr>
          <a:xfrm>
            <a:off x="9685979" y="5643870"/>
            <a:ext cx="981698" cy="993202"/>
            <a:chOff x="0" y="-9525"/>
            <a:chExt cx="812800" cy="822325"/>
          </a:xfrm>
        </p:grpSpPr>
        <p:sp>
          <p:nvSpPr>
            <p:cNvPr id="119" name="Google Shape;119;p2"/>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4B8C8"/>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0" name="Google Shape;120;p2"/>
            <p:cNvSpPr txBox="1"/>
            <p:nvPr/>
          </p:nvSpPr>
          <p:spPr>
            <a:xfrm>
              <a:off x="76200" y="-9525"/>
              <a:ext cx="660400" cy="746125"/>
            </a:xfrm>
            <a:prstGeom prst="rect">
              <a:avLst/>
            </a:prstGeom>
            <a:noFill/>
            <a:ln>
              <a:noFill/>
            </a:ln>
          </p:spPr>
          <p:txBody>
            <a:bodyPr anchorCtr="0" anchor="ctr" bIns="50800" lIns="50800" spcFirstLastPara="1" rIns="50800" wrap="square" tIns="50800">
              <a:noAutofit/>
            </a:bodyPr>
            <a:lstStyle/>
            <a:p>
              <a:pPr indent="0" lvl="0" marL="0" marR="0" rtl="0" algn="ctr">
                <a:lnSpc>
                  <a:spcPct val="150000"/>
                </a:lnSpc>
                <a:spcBef>
                  <a:spcPts val="0"/>
                </a:spcBef>
                <a:spcAft>
                  <a:spcPts val="0"/>
                </a:spcAft>
                <a:buNone/>
              </a:pPr>
              <a:r>
                <a:rPr b="1" i="0" lang="en-US" sz="2400" u="none" cap="none" strike="noStrike">
                  <a:solidFill>
                    <a:srgbClr val="FFFFFF"/>
                  </a:solidFill>
                  <a:latin typeface="Quicksand"/>
                  <a:ea typeface="Quicksand"/>
                  <a:cs typeface="Quicksand"/>
                  <a:sym typeface="Quicksand"/>
                </a:rPr>
                <a:t>12-13</a:t>
              </a:r>
              <a:endParaRPr/>
            </a:p>
          </p:txBody>
        </p:sp>
      </p:grpSp>
      <p:grpSp>
        <p:nvGrpSpPr>
          <p:cNvPr id="121" name="Google Shape;121;p2"/>
          <p:cNvGrpSpPr/>
          <p:nvPr/>
        </p:nvGrpSpPr>
        <p:grpSpPr>
          <a:xfrm>
            <a:off x="9685979" y="3278240"/>
            <a:ext cx="981698" cy="993202"/>
            <a:chOff x="0" y="-9525"/>
            <a:chExt cx="812800" cy="822325"/>
          </a:xfrm>
        </p:grpSpPr>
        <p:sp>
          <p:nvSpPr>
            <p:cNvPr id="122" name="Google Shape;122;p2"/>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8BEEB"/>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3" name="Google Shape;123;p2"/>
            <p:cNvSpPr txBox="1"/>
            <p:nvPr/>
          </p:nvSpPr>
          <p:spPr>
            <a:xfrm>
              <a:off x="76200" y="-9525"/>
              <a:ext cx="660400" cy="746125"/>
            </a:xfrm>
            <a:prstGeom prst="rect">
              <a:avLst/>
            </a:prstGeom>
            <a:noFill/>
            <a:ln>
              <a:noFill/>
            </a:ln>
          </p:spPr>
          <p:txBody>
            <a:bodyPr anchorCtr="0" anchor="ctr" bIns="50800" lIns="50800" spcFirstLastPara="1" rIns="50800" wrap="square" tIns="50800">
              <a:noAutofit/>
            </a:bodyPr>
            <a:lstStyle/>
            <a:p>
              <a:pPr indent="0" lvl="0" marL="0" marR="0" rtl="0" algn="ctr">
                <a:lnSpc>
                  <a:spcPct val="150000"/>
                </a:lnSpc>
                <a:spcBef>
                  <a:spcPts val="0"/>
                </a:spcBef>
                <a:spcAft>
                  <a:spcPts val="0"/>
                </a:spcAft>
                <a:buNone/>
              </a:pPr>
              <a:r>
                <a:rPr b="1" i="0" lang="en-US" sz="2400" u="none" cap="none" strike="noStrike">
                  <a:solidFill>
                    <a:srgbClr val="FFFFFF"/>
                  </a:solidFill>
                  <a:latin typeface="Quicksand"/>
                  <a:ea typeface="Quicksand"/>
                  <a:cs typeface="Quicksand"/>
                  <a:sym typeface="Quicksand"/>
                </a:rPr>
                <a:t>10</a:t>
              </a:r>
              <a:endParaRPr/>
            </a:p>
          </p:txBody>
        </p:sp>
      </p:grpSp>
      <p:grpSp>
        <p:nvGrpSpPr>
          <p:cNvPr id="124" name="Google Shape;124;p2"/>
          <p:cNvGrpSpPr/>
          <p:nvPr/>
        </p:nvGrpSpPr>
        <p:grpSpPr>
          <a:xfrm>
            <a:off x="9685979" y="6826684"/>
            <a:ext cx="981698" cy="993202"/>
            <a:chOff x="0" y="-9525"/>
            <a:chExt cx="812800" cy="822325"/>
          </a:xfrm>
        </p:grpSpPr>
        <p:sp>
          <p:nvSpPr>
            <p:cNvPr id="125" name="Google Shape;125;p2"/>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59F6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6" name="Google Shape;126;p2"/>
            <p:cNvSpPr txBox="1"/>
            <p:nvPr/>
          </p:nvSpPr>
          <p:spPr>
            <a:xfrm>
              <a:off x="76200" y="-9525"/>
              <a:ext cx="660400" cy="746125"/>
            </a:xfrm>
            <a:prstGeom prst="rect">
              <a:avLst/>
            </a:prstGeom>
            <a:noFill/>
            <a:ln>
              <a:noFill/>
            </a:ln>
          </p:spPr>
          <p:txBody>
            <a:bodyPr anchorCtr="0" anchor="ctr" bIns="50800" lIns="50800" spcFirstLastPara="1" rIns="50800" wrap="square" tIns="50800">
              <a:noAutofit/>
            </a:bodyPr>
            <a:lstStyle/>
            <a:p>
              <a:pPr indent="0" lvl="0" marL="0" marR="0" rtl="0" algn="ctr">
                <a:lnSpc>
                  <a:spcPct val="150000"/>
                </a:lnSpc>
                <a:spcBef>
                  <a:spcPts val="0"/>
                </a:spcBef>
                <a:spcAft>
                  <a:spcPts val="0"/>
                </a:spcAft>
                <a:buNone/>
              </a:pPr>
              <a:r>
                <a:rPr b="1" i="0" lang="en-US" sz="2400" u="none" cap="none" strike="noStrike">
                  <a:solidFill>
                    <a:srgbClr val="FFFFFF"/>
                  </a:solidFill>
                  <a:latin typeface="Quicksand"/>
                  <a:ea typeface="Quicksand"/>
                  <a:cs typeface="Quicksand"/>
                  <a:sym typeface="Quicksand"/>
                </a:rPr>
                <a:t>14-16</a:t>
              </a:r>
              <a:endParaRPr/>
            </a:p>
          </p:txBody>
        </p:sp>
      </p:grpSp>
      <p:grpSp>
        <p:nvGrpSpPr>
          <p:cNvPr id="127" name="Google Shape;127;p2"/>
          <p:cNvGrpSpPr/>
          <p:nvPr/>
        </p:nvGrpSpPr>
        <p:grpSpPr>
          <a:xfrm>
            <a:off x="1028700" y="8463841"/>
            <a:ext cx="981698" cy="993202"/>
            <a:chOff x="0" y="-9525"/>
            <a:chExt cx="812800" cy="822325"/>
          </a:xfrm>
        </p:grpSpPr>
        <p:sp>
          <p:nvSpPr>
            <p:cNvPr id="128" name="Google Shape;128;p2"/>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27B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9" name="Google Shape;129;p2"/>
            <p:cNvSpPr txBox="1"/>
            <p:nvPr/>
          </p:nvSpPr>
          <p:spPr>
            <a:xfrm>
              <a:off x="76200" y="-9525"/>
              <a:ext cx="660400" cy="746125"/>
            </a:xfrm>
            <a:prstGeom prst="rect">
              <a:avLst/>
            </a:prstGeom>
            <a:noFill/>
            <a:ln>
              <a:noFill/>
            </a:ln>
          </p:spPr>
          <p:txBody>
            <a:bodyPr anchorCtr="0" anchor="ctr" bIns="50800" lIns="50800" spcFirstLastPara="1" rIns="50800" wrap="square" tIns="50800">
              <a:noAutofit/>
            </a:bodyPr>
            <a:lstStyle/>
            <a:p>
              <a:pPr indent="0" lvl="0" marL="0" marR="0" rtl="0" algn="ctr">
                <a:lnSpc>
                  <a:spcPct val="150000"/>
                </a:lnSpc>
                <a:spcBef>
                  <a:spcPts val="0"/>
                </a:spcBef>
                <a:spcAft>
                  <a:spcPts val="0"/>
                </a:spcAft>
                <a:buNone/>
              </a:pPr>
              <a:r>
                <a:rPr b="1" i="0" lang="en-US" sz="2400" u="none" cap="none" strike="noStrike">
                  <a:solidFill>
                    <a:srgbClr val="FFFFFF"/>
                  </a:solidFill>
                  <a:latin typeface="Quicksand"/>
                  <a:ea typeface="Quicksand"/>
                  <a:cs typeface="Quicksand"/>
                  <a:sym typeface="Quicksand"/>
                </a:rPr>
                <a:t>8</a:t>
              </a:r>
              <a:endParaRPr/>
            </a:p>
          </p:txBody>
        </p:sp>
      </p:grpSp>
      <p:grpSp>
        <p:nvGrpSpPr>
          <p:cNvPr id="130" name="Google Shape;130;p2"/>
          <p:cNvGrpSpPr/>
          <p:nvPr/>
        </p:nvGrpSpPr>
        <p:grpSpPr>
          <a:xfrm>
            <a:off x="9700120" y="4461055"/>
            <a:ext cx="981698" cy="993202"/>
            <a:chOff x="0" y="-9525"/>
            <a:chExt cx="812800" cy="822325"/>
          </a:xfrm>
        </p:grpSpPr>
        <p:sp>
          <p:nvSpPr>
            <p:cNvPr id="131" name="Google Shape;131;p2"/>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3632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2" name="Google Shape;132;p2"/>
            <p:cNvSpPr txBox="1"/>
            <p:nvPr/>
          </p:nvSpPr>
          <p:spPr>
            <a:xfrm>
              <a:off x="76200" y="-9525"/>
              <a:ext cx="660400" cy="746125"/>
            </a:xfrm>
            <a:prstGeom prst="rect">
              <a:avLst/>
            </a:prstGeom>
            <a:noFill/>
            <a:ln>
              <a:noFill/>
            </a:ln>
          </p:spPr>
          <p:txBody>
            <a:bodyPr anchorCtr="0" anchor="ctr" bIns="50800" lIns="50800" spcFirstLastPara="1" rIns="50800" wrap="square" tIns="50800">
              <a:noAutofit/>
            </a:bodyPr>
            <a:lstStyle/>
            <a:p>
              <a:pPr indent="0" lvl="0" marL="0" marR="0" rtl="0" algn="ctr">
                <a:lnSpc>
                  <a:spcPct val="150000"/>
                </a:lnSpc>
                <a:spcBef>
                  <a:spcPts val="0"/>
                </a:spcBef>
                <a:spcAft>
                  <a:spcPts val="0"/>
                </a:spcAft>
                <a:buNone/>
              </a:pPr>
              <a:r>
                <a:rPr b="1" i="0" lang="en-US" sz="2400" u="none" cap="none" strike="noStrike">
                  <a:solidFill>
                    <a:srgbClr val="FFFFFF"/>
                  </a:solidFill>
                  <a:latin typeface="Quicksand"/>
                  <a:ea typeface="Quicksand"/>
                  <a:cs typeface="Quicksand"/>
                  <a:sym typeface="Quicksand"/>
                </a:rPr>
                <a:t>11</a:t>
              </a:r>
              <a:endParaRPr/>
            </a:p>
          </p:txBody>
        </p:sp>
      </p:grpSp>
      <p:sp>
        <p:nvSpPr>
          <p:cNvPr id="133" name="Google Shape;133;p2"/>
          <p:cNvSpPr txBox="1"/>
          <p:nvPr/>
        </p:nvSpPr>
        <p:spPr>
          <a:xfrm>
            <a:off x="502288" y="299085"/>
            <a:ext cx="9571906" cy="1303020"/>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b="1" i="0" lang="en-US" sz="7200" u="none" cap="none" strike="noStrike">
                <a:solidFill>
                  <a:srgbClr val="213A63"/>
                </a:solidFill>
                <a:latin typeface="Arial"/>
                <a:ea typeface="Arial"/>
                <a:cs typeface="Arial"/>
                <a:sym typeface="Arial"/>
              </a:rPr>
              <a:t>Table of Contents</a:t>
            </a:r>
            <a:endParaRPr/>
          </a:p>
        </p:txBody>
      </p:sp>
      <p:sp>
        <p:nvSpPr>
          <p:cNvPr id="134" name="Google Shape;134;p2"/>
          <p:cNvSpPr txBox="1"/>
          <p:nvPr/>
        </p:nvSpPr>
        <p:spPr>
          <a:xfrm>
            <a:off x="2562265" y="2267261"/>
            <a:ext cx="6546548" cy="603885"/>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b="1" i="0" lang="en-US" sz="3600" u="none" cap="none" strike="noStrike">
                <a:solidFill>
                  <a:srgbClr val="213A63"/>
                </a:solidFill>
                <a:latin typeface="Quicksand"/>
                <a:ea typeface="Quicksand"/>
                <a:cs typeface="Quicksand"/>
                <a:sym typeface="Quicksand"/>
              </a:rPr>
              <a:t>Presentation Overview</a:t>
            </a:r>
            <a:endParaRPr/>
          </a:p>
        </p:txBody>
      </p:sp>
      <p:sp>
        <p:nvSpPr>
          <p:cNvPr id="135" name="Google Shape;135;p2"/>
          <p:cNvSpPr txBox="1"/>
          <p:nvPr/>
        </p:nvSpPr>
        <p:spPr>
          <a:xfrm>
            <a:off x="2562265" y="3540944"/>
            <a:ext cx="6546548" cy="603885"/>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b="1" i="0" lang="en-US" sz="3600" u="none" cap="none" strike="noStrike">
                <a:solidFill>
                  <a:srgbClr val="213A63"/>
                </a:solidFill>
                <a:latin typeface="Quicksand"/>
                <a:ea typeface="Quicksand"/>
                <a:cs typeface="Quicksand"/>
                <a:sym typeface="Quicksand"/>
              </a:rPr>
              <a:t>Introduction to BP</a:t>
            </a:r>
            <a:endParaRPr/>
          </a:p>
        </p:txBody>
      </p:sp>
      <p:sp>
        <p:nvSpPr>
          <p:cNvPr id="136" name="Google Shape;136;p2"/>
          <p:cNvSpPr txBox="1"/>
          <p:nvPr/>
        </p:nvSpPr>
        <p:spPr>
          <a:xfrm>
            <a:off x="2562265" y="6078786"/>
            <a:ext cx="6546548" cy="1057275"/>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b="1" i="0" lang="en-US" sz="3000" u="none" cap="none" strike="noStrike">
                <a:solidFill>
                  <a:srgbClr val="213A63"/>
                </a:solidFill>
                <a:latin typeface="Quicksand"/>
                <a:ea typeface="Quicksand"/>
                <a:cs typeface="Quicksand"/>
                <a:sym typeface="Quicksand"/>
              </a:rPr>
              <a:t>Recruitment Process: Job Description</a:t>
            </a:r>
            <a:endParaRPr/>
          </a:p>
        </p:txBody>
      </p:sp>
      <p:sp>
        <p:nvSpPr>
          <p:cNvPr id="137" name="Google Shape;137;p2"/>
          <p:cNvSpPr txBox="1"/>
          <p:nvPr/>
        </p:nvSpPr>
        <p:spPr>
          <a:xfrm>
            <a:off x="2562265" y="4824152"/>
            <a:ext cx="6546548" cy="1090295"/>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b="1" i="0" lang="en-US" sz="3200" u="none" cap="none" strike="noStrike">
                <a:solidFill>
                  <a:srgbClr val="213A63"/>
                </a:solidFill>
                <a:latin typeface="Quicksand"/>
                <a:ea typeface="Quicksand"/>
                <a:cs typeface="Quicksand"/>
                <a:sym typeface="Quicksand"/>
              </a:rPr>
              <a:t>Recruitment Process: Job Analysis</a:t>
            </a:r>
            <a:endParaRPr/>
          </a:p>
        </p:txBody>
      </p:sp>
      <p:sp>
        <p:nvSpPr>
          <p:cNvPr id="138" name="Google Shape;138;p2"/>
          <p:cNvSpPr txBox="1"/>
          <p:nvPr/>
        </p:nvSpPr>
        <p:spPr>
          <a:xfrm>
            <a:off x="2562265" y="7371519"/>
            <a:ext cx="6546548" cy="1002665"/>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b="1" i="0" lang="en-US" sz="2900" u="none" cap="none" strike="noStrike">
                <a:solidFill>
                  <a:srgbClr val="213A63"/>
                </a:solidFill>
                <a:latin typeface="Quicksand"/>
                <a:ea typeface="Quicksand"/>
                <a:cs typeface="Quicksand"/>
                <a:sym typeface="Quicksand"/>
              </a:rPr>
              <a:t>Recruitment Process: Person Specification</a:t>
            </a:r>
            <a:endParaRPr/>
          </a:p>
        </p:txBody>
      </p:sp>
      <p:sp>
        <p:nvSpPr>
          <p:cNvPr id="139" name="Google Shape;139;p2"/>
          <p:cNvSpPr txBox="1"/>
          <p:nvPr/>
        </p:nvSpPr>
        <p:spPr>
          <a:xfrm>
            <a:off x="11220127" y="2276786"/>
            <a:ext cx="6521250" cy="1002665"/>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b="1" i="0" lang="en-US" sz="2900" u="none" cap="none" strike="noStrike">
                <a:solidFill>
                  <a:srgbClr val="213A63"/>
                </a:solidFill>
                <a:latin typeface="Quicksand"/>
                <a:ea typeface="Quicksand"/>
                <a:cs typeface="Quicksand"/>
                <a:sym typeface="Quicksand"/>
              </a:rPr>
              <a:t>Interview Type 2: Face-to-face Interview</a:t>
            </a:r>
            <a:endParaRPr/>
          </a:p>
        </p:txBody>
      </p:sp>
      <p:sp>
        <p:nvSpPr>
          <p:cNvPr id="140" name="Google Shape;140;p2"/>
          <p:cNvSpPr/>
          <p:nvPr/>
        </p:nvSpPr>
        <p:spPr>
          <a:xfrm flipH="1">
            <a:off x="14292127" y="6291127"/>
            <a:ext cx="3995873" cy="3995873"/>
          </a:xfrm>
          <a:custGeom>
            <a:rect b="b" l="l" r="r" t="t"/>
            <a:pathLst>
              <a:path extrusionOk="0" h="3995873" w="3995873">
                <a:moveTo>
                  <a:pt x="3995873" y="0"/>
                </a:moveTo>
                <a:lnTo>
                  <a:pt x="0" y="0"/>
                </a:lnTo>
                <a:lnTo>
                  <a:pt x="0" y="3995873"/>
                </a:lnTo>
                <a:lnTo>
                  <a:pt x="3995873" y="3995873"/>
                </a:lnTo>
                <a:lnTo>
                  <a:pt x="3995873" y="0"/>
                </a:lnTo>
                <a:close/>
              </a:path>
            </a:pathLst>
          </a:custGeom>
          <a:blipFill rotWithShape="1">
            <a:blip r:embed="rId3">
              <a:alphaModFix/>
            </a:blip>
            <a:stretch>
              <a:fillRect b="0" l="0" r="0" t="0"/>
            </a:stretch>
          </a:blipFill>
          <a:ln>
            <a:noFill/>
          </a:ln>
        </p:spPr>
      </p:sp>
      <p:sp>
        <p:nvSpPr>
          <p:cNvPr id="141" name="Google Shape;141;p2"/>
          <p:cNvSpPr txBox="1"/>
          <p:nvPr/>
        </p:nvSpPr>
        <p:spPr>
          <a:xfrm>
            <a:off x="11220127" y="5815705"/>
            <a:ext cx="6521250" cy="941069"/>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b="1" i="0" lang="en-US" sz="2700" u="none" cap="none" strike="noStrike">
                <a:solidFill>
                  <a:srgbClr val="213A63"/>
                </a:solidFill>
                <a:latin typeface="Quicksand"/>
                <a:ea typeface="Quicksand"/>
                <a:cs typeface="Quicksand"/>
                <a:sym typeface="Quicksand"/>
              </a:rPr>
              <a:t>Justification of Appropriate Questioning Technique</a:t>
            </a:r>
            <a:endParaRPr/>
          </a:p>
        </p:txBody>
      </p:sp>
      <p:sp>
        <p:nvSpPr>
          <p:cNvPr id="142" name="Google Shape;142;p2"/>
          <p:cNvSpPr txBox="1"/>
          <p:nvPr/>
        </p:nvSpPr>
        <p:spPr>
          <a:xfrm>
            <a:off x="11220127" y="3459601"/>
            <a:ext cx="6521250" cy="967104"/>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b="1" i="0" lang="en-US" sz="2800" u="none" cap="none" strike="noStrike">
                <a:solidFill>
                  <a:srgbClr val="213A63"/>
                </a:solidFill>
                <a:latin typeface="Quicksand"/>
                <a:ea typeface="Quicksand"/>
                <a:cs typeface="Quicksand"/>
                <a:sym typeface="Quicksand"/>
              </a:rPr>
              <a:t>Interview Type 3: Telephonic Interview</a:t>
            </a:r>
            <a:endParaRPr/>
          </a:p>
        </p:txBody>
      </p:sp>
      <p:sp>
        <p:nvSpPr>
          <p:cNvPr id="143" name="Google Shape;143;p2"/>
          <p:cNvSpPr txBox="1"/>
          <p:nvPr/>
        </p:nvSpPr>
        <p:spPr>
          <a:xfrm>
            <a:off x="11220127" y="7008045"/>
            <a:ext cx="6535391" cy="967104"/>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b="1" i="0" lang="en-US" sz="2800" u="none" cap="none" strike="noStrike">
                <a:solidFill>
                  <a:srgbClr val="213A63"/>
                </a:solidFill>
                <a:latin typeface="Quicksand"/>
                <a:ea typeface="Quicksand"/>
                <a:cs typeface="Quicksand"/>
                <a:sym typeface="Quicksand"/>
              </a:rPr>
              <a:t>Comparison and Contrast of Interviews</a:t>
            </a:r>
            <a:endParaRPr/>
          </a:p>
        </p:txBody>
      </p:sp>
      <p:sp>
        <p:nvSpPr>
          <p:cNvPr id="144" name="Google Shape;144;p2"/>
          <p:cNvSpPr txBox="1"/>
          <p:nvPr/>
        </p:nvSpPr>
        <p:spPr>
          <a:xfrm>
            <a:off x="2562265" y="8626152"/>
            <a:ext cx="6581735" cy="523875"/>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b="1" i="0" lang="en-US" sz="3000" u="none" cap="none" strike="noStrike">
                <a:solidFill>
                  <a:srgbClr val="213A63"/>
                </a:solidFill>
                <a:latin typeface="Quicksand"/>
                <a:ea typeface="Quicksand"/>
                <a:cs typeface="Quicksand"/>
                <a:sym typeface="Quicksand"/>
              </a:rPr>
              <a:t>Interview Type 1: Online Interview</a:t>
            </a:r>
            <a:endParaRPr/>
          </a:p>
        </p:txBody>
      </p:sp>
      <p:sp>
        <p:nvSpPr>
          <p:cNvPr id="145" name="Google Shape;145;p2"/>
          <p:cNvSpPr txBox="1"/>
          <p:nvPr/>
        </p:nvSpPr>
        <p:spPr>
          <a:xfrm>
            <a:off x="11234268" y="4623365"/>
            <a:ext cx="6521250" cy="530860"/>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b="1" i="0" lang="en-US" sz="3100" u="none" cap="none" strike="noStrike">
                <a:solidFill>
                  <a:srgbClr val="213A63"/>
                </a:solidFill>
                <a:latin typeface="Quicksand"/>
                <a:ea typeface="Quicksand"/>
                <a:cs typeface="Quicksand"/>
                <a:sym typeface="Quicksand"/>
              </a:rPr>
              <a:t>Types of Questioning Techniques</a:t>
            </a:r>
            <a:endParaRPr/>
          </a:p>
        </p:txBody>
      </p:sp>
      <p:grpSp>
        <p:nvGrpSpPr>
          <p:cNvPr id="146" name="Google Shape;146;p2"/>
          <p:cNvGrpSpPr/>
          <p:nvPr/>
        </p:nvGrpSpPr>
        <p:grpSpPr>
          <a:xfrm>
            <a:off x="9700120" y="8156825"/>
            <a:ext cx="981698" cy="993202"/>
            <a:chOff x="0" y="-9525"/>
            <a:chExt cx="812800" cy="822325"/>
          </a:xfrm>
        </p:grpSpPr>
        <p:sp>
          <p:nvSpPr>
            <p:cNvPr id="147" name="Google Shape;147;p2"/>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3632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8" name="Google Shape;148;p2"/>
            <p:cNvSpPr txBox="1"/>
            <p:nvPr/>
          </p:nvSpPr>
          <p:spPr>
            <a:xfrm>
              <a:off x="76200" y="-9525"/>
              <a:ext cx="660400" cy="746125"/>
            </a:xfrm>
            <a:prstGeom prst="rect">
              <a:avLst/>
            </a:prstGeom>
            <a:noFill/>
            <a:ln>
              <a:noFill/>
            </a:ln>
          </p:spPr>
          <p:txBody>
            <a:bodyPr anchorCtr="0" anchor="ctr" bIns="50800" lIns="50800" spcFirstLastPara="1" rIns="50800" wrap="square" tIns="50800">
              <a:noAutofit/>
            </a:bodyPr>
            <a:lstStyle/>
            <a:p>
              <a:pPr indent="0" lvl="0" marL="0" marR="0" rtl="0" algn="ctr">
                <a:lnSpc>
                  <a:spcPct val="150000"/>
                </a:lnSpc>
                <a:spcBef>
                  <a:spcPts val="0"/>
                </a:spcBef>
                <a:spcAft>
                  <a:spcPts val="0"/>
                </a:spcAft>
                <a:buNone/>
              </a:pPr>
              <a:r>
                <a:rPr b="1" i="0" lang="en-US" sz="2400" u="none" cap="none" strike="noStrike">
                  <a:solidFill>
                    <a:srgbClr val="FFFFFF"/>
                  </a:solidFill>
                  <a:latin typeface="Quicksand"/>
                  <a:ea typeface="Quicksand"/>
                  <a:cs typeface="Quicksand"/>
                  <a:sym typeface="Quicksand"/>
                </a:rPr>
                <a:t>17</a:t>
              </a:r>
              <a:endParaRPr/>
            </a:p>
          </p:txBody>
        </p:sp>
      </p:grpSp>
      <p:sp>
        <p:nvSpPr>
          <p:cNvPr id="149" name="Google Shape;149;p2"/>
          <p:cNvSpPr txBox="1"/>
          <p:nvPr/>
        </p:nvSpPr>
        <p:spPr>
          <a:xfrm>
            <a:off x="11234268" y="8430572"/>
            <a:ext cx="1933178" cy="490855"/>
          </a:xfrm>
          <a:prstGeom prst="rect">
            <a:avLst/>
          </a:prstGeom>
          <a:noFill/>
          <a:ln>
            <a:noFill/>
          </a:ln>
        </p:spPr>
        <p:txBody>
          <a:bodyPr anchorCtr="0" anchor="t" bIns="0" lIns="0" spcFirstLastPara="1" rIns="0" wrap="square" tIns="0">
            <a:spAutoFit/>
          </a:bodyPr>
          <a:lstStyle/>
          <a:p>
            <a:pPr indent="0" lvl="0" marL="0" marR="0" rtl="0" algn="ctr">
              <a:lnSpc>
                <a:spcPct val="140014"/>
              </a:lnSpc>
              <a:spcBef>
                <a:spcPts val="0"/>
              </a:spcBef>
              <a:spcAft>
                <a:spcPts val="0"/>
              </a:spcAft>
              <a:buNone/>
            </a:pPr>
            <a:r>
              <a:rPr b="1" i="0" lang="en-US" sz="2799" u="none" cap="none" strike="noStrike">
                <a:solidFill>
                  <a:srgbClr val="213A63"/>
                </a:solidFill>
                <a:latin typeface="Quicksand"/>
                <a:ea typeface="Quicksand"/>
                <a:cs typeface="Quicksand"/>
                <a:sym typeface="Quicksand"/>
              </a:rPr>
              <a:t>Conclusion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8F7F1"/>
        </a:solidFill>
      </p:bgPr>
    </p:bg>
    <p:spTree>
      <p:nvGrpSpPr>
        <p:cNvPr id="157" name="Shape 157"/>
        <p:cNvGrpSpPr/>
        <p:nvPr/>
      </p:nvGrpSpPr>
      <p:grpSpPr>
        <a:xfrm>
          <a:off x="0" y="0"/>
          <a:ext cx="0" cy="0"/>
          <a:chOff x="0" y="0"/>
          <a:chExt cx="0" cy="0"/>
        </a:xfrm>
      </p:grpSpPr>
      <p:sp>
        <p:nvSpPr>
          <p:cNvPr id="158" name="Google Shape;158;p3"/>
          <p:cNvSpPr/>
          <p:nvPr/>
        </p:nvSpPr>
        <p:spPr>
          <a:xfrm>
            <a:off x="0" y="6172200"/>
            <a:ext cx="4114800" cy="4114800"/>
          </a:xfrm>
          <a:custGeom>
            <a:rect b="b" l="l" r="r" t="t"/>
            <a:pathLst>
              <a:path extrusionOk="0" h="4114800" w="4114800">
                <a:moveTo>
                  <a:pt x="0" y="0"/>
                </a:moveTo>
                <a:lnTo>
                  <a:pt x="4114800" y="0"/>
                </a:lnTo>
                <a:lnTo>
                  <a:pt x="4114800" y="4114800"/>
                </a:lnTo>
                <a:lnTo>
                  <a:pt x="0" y="4114800"/>
                </a:lnTo>
                <a:lnTo>
                  <a:pt x="0" y="0"/>
                </a:lnTo>
                <a:close/>
              </a:path>
            </a:pathLst>
          </a:custGeom>
          <a:blipFill rotWithShape="1">
            <a:blip r:embed="rId3">
              <a:alphaModFix/>
            </a:blip>
            <a:stretch>
              <a:fillRect b="0" l="0" r="0" t="0"/>
            </a:stretch>
          </a:blipFill>
          <a:ln>
            <a:noFill/>
          </a:ln>
        </p:spPr>
      </p:sp>
      <p:sp>
        <p:nvSpPr>
          <p:cNvPr id="159" name="Google Shape;159;p3"/>
          <p:cNvSpPr/>
          <p:nvPr/>
        </p:nvSpPr>
        <p:spPr>
          <a:xfrm flipH="1">
            <a:off x="14329410" y="6172200"/>
            <a:ext cx="3958590" cy="4114800"/>
          </a:xfrm>
          <a:custGeom>
            <a:rect b="b" l="l" r="r" t="t"/>
            <a:pathLst>
              <a:path extrusionOk="0" h="4114800" w="3958590">
                <a:moveTo>
                  <a:pt x="3958590" y="0"/>
                </a:moveTo>
                <a:lnTo>
                  <a:pt x="0" y="0"/>
                </a:lnTo>
                <a:lnTo>
                  <a:pt x="0" y="4114800"/>
                </a:lnTo>
                <a:lnTo>
                  <a:pt x="3958590" y="4114800"/>
                </a:lnTo>
                <a:lnTo>
                  <a:pt x="3958590" y="0"/>
                </a:lnTo>
                <a:close/>
              </a:path>
            </a:pathLst>
          </a:custGeom>
          <a:blipFill rotWithShape="1">
            <a:blip r:embed="rId4">
              <a:alphaModFix/>
            </a:blip>
            <a:stretch>
              <a:fillRect b="0" l="0" r="0" t="0"/>
            </a:stretch>
          </a:blipFill>
          <a:ln>
            <a:noFill/>
          </a:ln>
        </p:spPr>
      </p:sp>
      <p:sp>
        <p:nvSpPr>
          <p:cNvPr id="160" name="Google Shape;160;p3"/>
          <p:cNvSpPr/>
          <p:nvPr/>
        </p:nvSpPr>
        <p:spPr>
          <a:xfrm>
            <a:off x="16308705" y="4318335"/>
            <a:ext cx="2644817" cy="2495745"/>
          </a:xfrm>
          <a:custGeom>
            <a:rect b="b" l="l" r="r" t="t"/>
            <a:pathLst>
              <a:path extrusionOk="0" h="2495745" w="2644817">
                <a:moveTo>
                  <a:pt x="0" y="0"/>
                </a:moveTo>
                <a:lnTo>
                  <a:pt x="2644817" y="0"/>
                </a:lnTo>
                <a:lnTo>
                  <a:pt x="2644817" y="2495745"/>
                </a:lnTo>
                <a:lnTo>
                  <a:pt x="0" y="2495745"/>
                </a:lnTo>
                <a:lnTo>
                  <a:pt x="0" y="0"/>
                </a:lnTo>
                <a:close/>
              </a:path>
            </a:pathLst>
          </a:custGeom>
          <a:blipFill rotWithShape="1">
            <a:blip r:embed="rId5">
              <a:alphaModFix/>
            </a:blip>
            <a:stretch>
              <a:fillRect b="0" l="0" r="0" t="0"/>
            </a:stretch>
          </a:blipFill>
          <a:ln>
            <a:noFill/>
          </a:ln>
        </p:spPr>
      </p:sp>
      <p:sp>
        <p:nvSpPr>
          <p:cNvPr id="161" name="Google Shape;161;p3"/>
          <p:cNvSpPr/>
          <p:nvPr/>
        </p:nvSpPr>
        <p:spPr>
          <a:xfrm>
            <a:off x="0" y="1854383"/>
            <a:ext cx="18288000" cy="3672909"/>
          </a:xfrm>
          <a:custGeom>
            <a:rect b="b" l="l" r="r" t="t"/>
            <a:pathLst>
              <a:path extrusionOk="0" h="3672909" w="18288000">
                <a:moveTo>
                  <a:pt x="0" y="0"/>
                </a:moveTo>
                <a:lnTo>
                  <a:pt x="18288000" y="0"/>
                </a:lnTo>
                <a:lnTo>
                  <a:pt x="18288000" y="3672909"/>
                </a:lnTo>
                <a:lnTo>
                  <a:pt x="0" y="3672909"/>
                </a:lnTo>
                <a:lnTo>
                  <a:pt x="0" y="0"/>
                </a:lnTo>
                <a:close/>
              </a:path>
            </a:pathLst>
          </a:custGeom>
          <a:blipFill rotWithShape="1">
            <a:blip r:embed="rId6">
              <a:alphaModFix/>
            </a:blip>
            <a:stretch>
              <a:fillRect b="-30911" l="0" r="0" t="-30911"/>
            </a:stretch>
          </a:blipFill>
          <a:ln>
            <a:noFill/>
          </a:ln>
        </p:spPr>
      </p:sp>
      <p:sp>
        <p:nvSpPr>
          <p:cNvPr id="162" name="Google Shape;162;p3"/>
          <p:cNvSpPr txBox="1"/>
          <p:nvPr/>
        </p:nvSpPr>
        <p:spPr>
          <a:xfrm>
            <a:off x="4264337" y="283847"/>
            <a:ext cx="9759326" cy="1303021"/>
          </a:xfrm>
          <a:prstGeom prst="rect">
            <a:avLst/>
          </a:prstGeom>
          <a:noFill/>
          <a:ln>
            <a:noFill/>
          </a:ln>
        </p:spPr>
        <p:txBody>
          <a:bodyPr anchorCtr="0" anchor="t" bIns="0" lIns="0" spcFirstLastPara="1" rIns="0" wrap="square" tIns="0">
            <a:spAutoFit/>
          </a:bodyPr>
          <a:lstStyle/>
          <a:p>
            <a:pPr indent="0" lvl="0" marL="0" marR="0" rtl="0" algn="ctr">
              <a:lnSpc>
                <a:spcPct val="140005"/>
              </a:lnSpc>
              <a:spcBef>
                <a:spcPts val="0"/>
              </a:spcBef>
              <a:spcAft>
                <a:spcPts val="0"/>
              </a:spcAft>
              <a:buNone/>
            </a:pPr>
            <a:r>
              <a:rPr b="1" i="0" lang="en-US" sz="7199" u="none" cap="none" strike="noStrike">
                <a:solidFill>
                  <a:srgbClr val="213A63"/>
                </a:solidFill>
                <a:latin typeface="Arial"/>
                <a:ea typeface="Arial"/>
                <a:cs typeface="Arial"/>
                <a:sym typeface="Arial"/>
              </a:rPr>
              <a:t>Presentation Overview</a:t>
            </a:r>
            <a:endParaRPr/>
          </a:p>
        </p:txBody>
      </p:sp>
      <p:sp>
        <p:nvSpPr>
          <p:cNvPr id="163" name="Google Shape;163;p3"/>
          <p:cNvSpPr txBox="1"/>
          <p:nvPr/>
        </p:nvSpPr>
        <p:spPr>
          <a:xfrm>
            <a:off x="2568918" y="5651933"/>
            <a:ext cx="12720042" cy="4419601"/>
          </a:xfrm>
          <a:prstGeom prst="rect">
            <a:avLst/>
          </a:prstGeom>
          <a:noFill/>
          <a:ln>
            <a:noFill/>
          </a:ln>
        </p:spPr>
        <p:txBody>
          <a:bodyPr anchorCtr="0" anchor="t" bIns="0" lIns="0" spcFirstLastPara="1" rIns="0" wrap="square" tIns="0">
            <a:spAutoFit/>
          </a:bodyPr>
          <a:lstStyle/>
          <a:p>
            <a:pPr indent="-323847" lvl="1" marL="647697" marR="0" rtl="0" algn="just">
              <a:lnSpc>
                <a:spcPct val="170023"/>
              </a:lnSpc>
              <a:spcBef>
                <a:spcPts val="0"/>
              </a:spcBef>
              <a:spcAft>
                <a:spcPts val="0"/>
              </a:spcAft>
              <a:buClr>
                <a:srgbClr val="213A63"/>
              </a:buClr>
              <a:buSzPts val="2999"/>
              <a:buFont typeface="Arial"/>
              <a:buChar char="•"/>
            </a:pPr>
            <a:r>
              <a:rPr b="0" i="0" lang="en-US" sz="2999" u="none" cap="none" strike="noStrike">
                <a:solidFill>
                  <a:srgbClr val="213A63"/>
                </a:solidFill>
                <a:latin typeface="Quicksand"/>
                <a:ea typeface="Quicksand"/>
                <a:cs typeface="Quicksand"/>
                <a:sym typeface="Quicksand"/>
              </a:rPr>
              <a:t>Hiring people who work towards the belief of the company is important. </a:t>
            </a:r>
            <a:endParaRPr/>
          </a:p>
          <a:p>
            <a:pPr indent="-323847" lvl="1" marL="647697" marR="0" rtl="0" algn="just">
              <a:lnSpc>
                <a:spcPct val="170023"/>
              </a:lnSpc>
              <a:spcBef>
                <a:spcPts val="0"/>
              </a:spcBef>
              <a:spcAft>
                <a:spcPts val="0"/>
              </a:spcAft>
              <a:buClr>
                <a:srgbClr val="213A63"/>
              </a:buClr>
              <a:buSzPts val="2999"/>
              <a:buFont typeface="Arial"/>
              <a:buChar char="•"/>
            </a:pPr>
            <a:r>
              <a:rPr b="0" i="0" lang="en-US" sz="2999" u="none" cap="none" strike="noStrike">
                <a:solidFill>
                  <a:srgbClr val="213A63"/>
                </a:solidFill>
                <a:latin typeface="Quicksand"/>
                <a:ea typeface="Quicksand"/>
                <a:cs typeface="Quicksand"/>
                <a:sym typeface="Quicksand"/>
              </a:rPr>
              <a:t>The right people drive organisational transformation and creativity (Cherep, Voronkova and Androsova, 2022).</a:t>
            </a:r>
            <a:endParaRPr/>
          </a:p>
          <a:p>
            <a:pPr indent="-323847" lvl="1" marL="647697" marR="0" rtl="0" algn="just">
              <a:lnSpc>
                <a:spcPct val="170023"/>
              </a:lnSpc>
              <a:spcBef>
                <a:spcPts val="0"/>
              </a:spcBef>
              <a:spcAft>
                <a:spcPts val="0"/>
              </a:spcAft>
              <a:buClr>
                <a:srgbClr val="213A63"/>
              </a:buClr>
              <a:buSzPts val="2999"/>
              <a:buFont typeface="Arial"/>
              <a:buChar char="•"/>
            </a:pPr>
            <a:r>
              <a:rPr b="0" i="0" lang="en-US" sz="2999" u="none" cap="none" strike="noStrike">
                <a:solidFill>
                  <a:srgbClr val="213A63"/>
                </a:solidFill>
                <a:latin typeface="Quicksand"/>
                <a:ea typeface="Quicksand"/>
                <a:cs typeface="Quicksand"/>
                <a:sym typeface="Quicksand"/>
              </a:rPr>
              <a:t>The presentation focuses on highlighting the steps taken by HR to recruit a project manager.</a:t>
            </a:r>
            <a:endParaRPr/>
          </a:p>
          <a:p>
            <a:pPr indent="0" lvl="0" marL="0" marR="0" rtl="0" algn="just">
              <a:lnSpc>
                <a:spcPct val="170023"/>
              </a:lnSpc>
              <a:spcBef>
                <a:spcPts val="0"/>
              </a:spcBef>
              <a:spcAft>
                <a:spcPts val="0"/>
              </a:spcAft>
              <a:buNone/>
            </a:pPr>
            <a:r>
              <a:t/>
            </a:r>
            <a:endParaRPr b="0" i="0" sz="2999" u="none" cap="none" strike="noStrike">
              <a:solidFill>
                <a:srgbClr val="213A63"/>
              </a:solidFill>
              <a:latin typeface="Quicksand"/>
              <a:ea typeface="Quicksand"/>
              <a:cs typeface="Quicksand"/>
              <a:sym typeface="Quicksand"/>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1" name="Shape 171"/>
        <p:cNvGrpSpPr/>
        <p:nvPr/>
      </p:nvGrpSpPr>
      <p:grpSpPr>
        <a:xfrm>
          <a:off x="0" y="0"/>
          <a:ext cx="0" cy="0"/>
          <a:chOff x="0" y="0"/>
          <a:chExt cx="0" cy="0"/>
        </a:xfrm>
      </p:grpSpPr>
      <p:sp>
        <p:nvSpPr>
          <p:cNvPr id="172" name="Google Shape;172;p4"/>
          <p:cNvSpPr/>
          <p:nvPr/>
        </p:nvSpPr>
        <p:spPr>
          <a:xfrm flipH="1">
            <a:off x="13320713" y="5319713"/>
            <a:ext cx="4967287" cy="4967287"/>
          </a:xfrm>
          <a:custGeom>
            <a:rect b="b" l="l" r="r" t="t"/>
            <a:pathLst>
              <a:path extrusionOk="0" h="4967287" w="4967287">
                <a:moveTo>
                  <a:pt x="4967287" y="0"/>
                </a:moveTo>
                <a:lnTo>
                  <a:pt x="0" y="0"/>
                </a:lnTo>
                <a:lnTo>
                  <a:pt x="0" y="4967287"/>
                </a:lnTo>
                <a:lnTo>
                  <a:pt x="4967287" y="4967287"/>
                </a:lnTo>
                <a:lnTo>
                  <a:pt x="4967287" y="0"/>
                </a:lnTo>
                <a:close/>
              </a:path>
            </a:pathLst>
          </a:custGeom>
          <a:blipFill rotWithShape="1">
            <a:blip r:embed="rId3">
              <a:alphaModFix/>
            </a:blip>
            <a:stretch>
              <a:fillRect b="0" l="0" r="0" t="0"/>
            </a:stretch>
          </a:blipFill>
          <a:ln>
            <a:noFill/>
          </a:ln>
        </p:spPr>
      </p:sp>
      <p:sp>
        <p:nvSpPr>
          <p:cNvPr id="173" name="Google Shape;173;p4"/>
          <p:cNvSpPr/>
          <p:nvPr/>
        </p:nvSpPr>
        <p:spPr>
          <a:xfrm>
            <a:off x="1263079" y="1443804"/>
            <a:ext cx="5100631" cy="6774684"/>
          </a:xfrm>
          <a:custGeom>
            <a:rect b="b" l="l" r="r" t="t"/>
            <a:pathLst>
              <a:path extrusionOk="0" h="6774684" w="5100631">
                <a:moveTo>
                  <a:pt x="0" y="0"/>
                </a:moveTo>
                <a:lnTo>
                  <a:pt x="5100631" y="0"/>
                </a:lnTo>
                <a:lnTo>
                  <a:pt x="5100631" y="6774684"/>
                </a:lnTo>
                <a:lnTo>
                  <a:pt x="0" y="6774684"/>
                </a:lnTo>
                <a:lnTo>
                  <a:pt x="0" y="0"/>
                </a:lnTo>
                <a:close/>
              </a:path>
            </a:pathLst>
          </a:custGeom>
          <a:blipFill rotWithShape="1">
            <a:blip r:embed="rId4">
              <a:alphaModFix/>
            </a:blip>
            <a:stretch>
              <a:fillRect b="0" l="0" r="0" t="0"/>
            </a:stretch>
          </a:blipFill>
          <a:ln>
            <a:noFill/>
          </a:ln>
        </p:spPr>
      </p:sp>
      <p:sp>
        <p:nvSpPr>
          <p:cNvPr id="174" name="Google Shape;174;p4"/>
          <p:cNvSpPr txBox="1"/>
          <p:nvPr/>
        </p:nvSpPr>
        <p:spPr>
          <a:xfrm>
            <a:off x="8483753" y="952500"/>
            <a:ext cx="8025532" cy="1171575"/>
          </a:xfrm>
          <a:prstGeom prst="rect">
            <a:avLst/>
          </a:prstGeom>
          <a:noFill/>
          <a:ln>
            <a:noFill/>
          </a:ln>
        </p:spPr>
        <p:txBody>
          <a:bodyPr anchorCtr="0" anchor="t" bIns="0" lIns="0" spcFirstLastPara="1" rIns="0" wrap="square" tIns="0">
            <a:spAutoFit/>
          </a:bodyPr>
          <a:lstStyle/>
          <a:p>
            <a:pPr indent="0" lvl="0" marL="0" marR="0" rtl="0" algn="l">
              <a:lnSpc>
                <a:spcPct val="120000"/>
              </a:lnSpc>
              <a:spcBef>
                <a:spcPts val="0"/>
              </a:spcBef>
              <a:spcAft>
                <a:spcPts val="0"/>
              </a:spcAft>
              <a:buNone/>
            </a:pPr>
            <a:r>
              <a:rPr b="1" i="0" lang="en-US" sz="7200" u="none" cap="none" strike="noStrike">
                <a:solidFill>
                  <a:srgbClr val="213A63"/>
                </a:solidFill>
                <a:latin typeface="Arial"/>
                <a:ea typeface="Arial"/>
                <a:cs typeface="Arial"/>
                <a:sym typeface="Arial"/>
              </a:rPr>
              <a:t>Introduction to BP</a:t>
            </a:r>
            <a:endParaRPr/>
          </a:p>
        </p:txBody>
      </p:sp>
      <p:sp>
        <p:nvSpPr>
          <p:cNvPr id="175" name="Google Shape;175;p4"/>
          <p:cNvSpPr txBox="1"/>
          <p:nvPr/>
        </p:nvSpPr>
        <p:spPr>
          <a:xfrm>
            <a:off x="8117782" y="3003641"/>
            <a:ext cx="7686574" cy="5591176"/>
          </a:xfrm>
          <a:prstGeom prst="rect">
            <a:avLst/>
          </a:prstGeom>
          <a:noFill/>
          <a:ln>
            <a:noFill/>
          </a:ln>
        </p:spPr>
        <p:txBody>
          <a:bodyPr anchorCtr="0" anchor="t" bIns="0" lIns="0" spcFirstLastPara="1" rIns="0" wrap="square" tIns="0">
            <a:spAutoFit/>
          </a:bodyPr>
          <a:lstStyle/>
          <a:p>
            <a:pPr indent="-356232" lvl="1" marL="712465" marR="0" rtl="0" algn="just">
              <a:lnSpc>
                <a:spcPct val="170021"/>
              </a:lnSpc>
              <a:spcBef>
                <a:spcPts val="0"/>
              </a:spcBef>
              <a:spcAft>
                <a:spcPts val="0"/>
              </a:spcAft>
              <a:buClr>
                <a:srgbClr val="213A63"/>
              </a:buClr>
              <a:buSzPts val="3299"/>
              <a:buFont typeface="Arial"/>
              <a:buChar char="•"/>
            </a:pPr>
            <a:r>
              <a:rPr b="0" i="0" lang="en-US" sz="3299" u="none" cap="none" strike="noStrike">
                <a:solidFill>
                  <a:srgbClr val="213A63"/>
                </a:solidFill>
                <a:latin typeface="Quicksand"/>
                <a:ea typeface="Quicksand"/>
                <a:cs typeface="Quicksand"/>
                <a:sym typeface="Quicksand"/>
              </a:rPr>
              <a:t>BP plc is a London-based oil and gas company.</a:t>
            </a:r>
            <a:endParaRPr/>
          </a:p>
          <a:p>
            <a:pPr indent="-356232" lvl="1" marL="712465" marR="0" rtl="0" algn="just">
              <a:lnSpc>
                <a:spcPct val="170021"/>
              </a:lnSpc>
              <a:spcBef>
                <a:spcPts val="0"/>
              </a:spcBef>
              <a:spcAft>
                <a:spcPts val="0"/>
              </a:spcAft>
              <a:buClr>
                <a:srgbClr val="213A63"/>
              </a:buClr>
              <a:buSzPts val="3299"/>
              <a:buFont typeface="Arial"/>
              <a:buChar char="•"/>
            </a:pPr>
            <a:r>
              <a:rPr b="0" i="0" lang="en-US" sz="3299" u="none" cap="none" strike="noStrike">
                <a:solidFill>
                  <a:srgbClr val="213A63"/>
                </a:solidFill>
                <a:latin typeface="Quicksand"/>
                <a:ea typeface="Quicksand"/>
                <a:cs typeface="Quicksand"/>
                <a:sym typeface="Quicksand"/>
              </a:rPr>
              <a:t>BP plc was founded in 1909 in London (BP Plc, 2024).</a:t>
            </a:r>
            <a:endParaRPr/>
          </a:p>
          <a:p>
            <a:pPr indent="-356232" lvl="1" marL="712465" marR="0" rtl="0" algn="just">
              <a:lnSpc>
                <a:spcPct val="170021"/>
              </a:lnSpc>
              <a:spcBef>
                <a:spcPts val="0"/>
              </a:spcBef>
              <a:spcAft>
                <a:spcPts val="0"/>
              </a:spcAft>
              <a:buClr>
                <a:srgbClr val="213A63"/>
              </a:buClr>
              <a:buSzPts val="3299"/>
              <a:buFont typeface="Arial"/>
              <a:buChar char="•"/>
            </a:pPr>
            <a:r>
              <a:rPr b="0" i="0" lang="en-US" sz="3299" u="none" cap="none" strike="noStrike">
                <a:solidFill>
                  <a:srgbClr val="213A63"/>
                </a:solidFill>
                <a:latin typeface="Quicksand"/>
                <a:ea typeface="Quicksand"/>
                <a:cs typeface="Quicksand"/>
                <a:sym typeface="Quicksand"/>
              </a:rPr>
              <a:t>BP has several other brands like BP Connect, Castrol, Amoco, Atal, etc (BP, 2025). </a:t>
            </a:r>
            <a:endParaRPr/>
          </a:p>
          <a:p>
            <a:pPr indent="0" lvl="0" marL="0" marR="0" rtl="0" algn="just">
              <a:lnSpc>
                <a:spcPct val="170021"/>
              </a:lnSpc>
              <a:spcBef>
                <a:spcPts val="0"/>
              </a:spcBef>
              <a:spcAft>
                <a:spcPts val="0"/>
              </a:spcAft>
              <a:buNone/>
            </a:pPr>
            <a:r>
              <a:t/>
            </a:r>
            <a:endParaRPr b="0" i="0" sz="3299" u="none" cap="none" strike="noStrike">
              <a:solidFill>
                <a:srgbClr val="213A63"/>
              </a:solidFill>
              <a:latin typeface="Quicksand"/>
              <a:ea typeface="Quicksand"/>
              <a:cs typeface="Quicksand"/>
              <a:sym typeface="Quicksand"/>
            </a:endParaRPr>
          </a:p>
        </p:txBody>
      </p:sp>
      <p:sp>
        <p:nvSpPr>
          <p:cNvPr id="176" name="Google Shape;176;p4"/>
          <p:cNvSpPr txBox="1"/>
          <p:nvPr/>
        </p:nvSpPr>
        <p:spPr>
          <a:xfrm>
            <a:off x="2465168" y="8843010"/>
            <a:ext cx="3249811" cy="415290"/>
          </a:xfrm>
          <a:prstGeom prst="rect">
            <a:avLst/>
          </a:prstGeom>
          <a:noFill/>
          <a:ln>
            <a:noFill/>
          </a:ln>
        </p:spPr>
        <p:txBody>
          <a:bodyPr anchorCtr="0" anchor="t" bIns="0" lIns="0" spcFirstLastPara="1" rIns="0" wrap="square" tIns="0">
            <a:spAutoFit/>
          </a:bodyPr>
          <a:lstStyle/>
          <a:p>
            <a:pPr indent="0" lvl="0" marL="0" marR="0" rtl="0" algn="ctr">
              <a:lnSpc>
                <a:spcPct val="139958"/>
              </a:lnSpc>
              <a:spcBef>
                <a:spcPts val="0"/>
              </a:spcBef>
              <a:spcAft>
                <a:spcPts val="0"/>
              </a:spcAft>
              <a:buNone/>
            </a:pPr>
            <a:r>
              <a:rPr b="1" i="0" lang="en-US" sz="2400" u="none" cap="none" strike="noStrike">
                <a:solidFill>
                  <a:srgbClr val="213A63"/>
                </a:solidFill>
                <a:latin typeface="Quicksand"/>
                <a:ea typeface="Quicksand"/>
                <a:cs typeface="Quicksand"/>
                <a:sym typeface="Quicksand"/>
              </a:rPr>
              <a:t>(Source: BP Plc, 2024).</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4" name="Shape 184"/>
        <p:cNvGrpSpPr/>
        <p:nvPr/>
      </p:nvGrpSpPr>
      <p:grpSpPr>
        <a:xfrm>
          <a:off x="0" y="0"/>
          <a:ext cx="0" cy="0"/>
          <a:chOff x="0" y="0"/>
          <a:chExt cx="0" cy="0"/>
        </a:xfrm>
      </p:grpSpPr>
      <p:sp>
        <p:nvSpPr>
          <p:cNvPr id="185" name="Google Shape;185;p5"/>
          <p:cNvSpPr/>
          <p:nvPr/>
        </p:nvSpPr>
        <p:spPr>
          <a:xfrm flipH="1">
            <a:off x="13320713" y="5319713"/>
            <a:ext cx="4967287" cy="4967287"/>
          </a:xfrm>
          <a:custGeom>
            <a:rect b="b" l="l" r="r" t="t"/>
            <a:pathLst>
              <a:path extrusionOk="0" h="4967287" w="4967287">
                <a:moveTo>
                  <a:pt x="4967287" y="0"/>
                </a:moveTo>
                <a:lnTo>
                  <a:pt x="0" y="0"/>
                </a:lnTo>
                <a:lnTo>
                  <a:pt x="0" y="4967287"/>
                </a:lnTo>
                <a:lnTo>
                  <a:pt x="4967287" y="4967287"/>
                </a:lnTo>
                <a:lnTo>
                  <a:pt x="4967287" y="0"/>
                </a:lnTo>
                <a:close/>
              </a:path>
            </a:pathLst>
          </a:custGeom>
          <a:blipFill rotWithShape="1">
            <a:blip r:embed="rId3">
              <a:alphaModFix/>
            </a:blip>
            <a:stretch>
              <a:fillRect b="0" l="0" r="0" t="0"/>
            </a:stretch>
          </a:blipFill>
          <a:ln>
            <a:noFill/>
          </a:ln>
        </p:spPr>
      </p:sp>
      <p:sp>
        <p:nvSpPr>
          <p:cNvPr id="186" name="Google Shape;186;p5"/>
          <p:cNvSpPr/>
          <p:nvPr/>
        </p:nvSpPr>
        <p:spPr>
          <a:xfrm>
            <a:off x="0" y="0"/>
            <a:ext cx="4433053" cy="4433053"/>
          </a:xfrm>
          <a:custGeom>
            <a:rect b="b" l="l" r="r" t="t"/>
            <a:pathLst>
              <a:path extrusionOk="0" h="4433053" w="4433053">
                <a:moveTo>
                  <a:pt x="0" y="0"/>
                </a:moveTo>
                <a:lnTo>
                  <a:pt x="4433053" y="0"/>
                </a:lnTo>
                <a:lnTo>
                  <a:pt x="4433053" y="4433053"/>
                </a:lnTo>
                <a:lnTo>
                  <a:pt x="0" y="4433053"/>
                </a:lnTo>
                <a:lnTo>
                  <a:pt x="0" y="0"/>
                </a:lnTo>
                <a:close/>
              </a:path>
            </a:pathLst>
          </a:custGeom>
          <a:blipFill rotWithShape="1">
            <a:blip r:embed="rId4">
              <a:alphaModFix/>
            </a:blip>
            <a:stretch>
              <a:fillRect b="0" l="0" r="0" t="0"/>
            </a:stretch>
          </a:blipFill>
          <a:ln>
            <a:noFill/>
          </a:ln>
        </p:spPr>
      </p:sp>
      <p:grpSp>
        <p:nvGrpSpPr>
          <p:cNvPr id="187" name="Google Shape;187;p5"/>
          <p:cNvGrpSpPr/>
          <p:nvPr/>
        </p:nvGrpSpPr>
        <p:grpSpPr>
          <a:xfrm>
            <a:off x="1028700" y="2724757"/>
            <a:ext cx="7908086" cy="6638906"/>
            <a:chOff x="0" y="-85725"/>
            <a:chExt cx="2082788" cy="1748518"/>
          </a:xfrm>
        </p:grpSpPr>
        <p:sp>
          <p:nvSpPr>
            <p:cNvPr id="188" name="Google Shape;188;p5"/>
            <p:cNvSpPr/>
            <p:nvPr/>
          </p:nvSpPr>
          <p:spPr>
            <a:xfrm>
              <a:off x="0" y="0"/>
              <a:ext cx="2082788" cy="1662793"/>
            </a:xfrm>
            <a:custGeom>
              <a:rect b="b" l="l" r="r" t="t"/>
              <a:pathLst>
                <a:path extrusionOk="0" h="1662793" w="2082788">
                  <a:moveTo>
                    <a:pt x="49928" y="0"/>
                  </a:moveTo>
                  <a:lnTo>
                    <a:pt x="2032860" y="0"/>
                  </a:lnTo>
                  <a:cubicBezTo>
                    <a:pt x="2046101" y="0"/>
                    <a:pt x="2058801" y="5260"/>
                    <a:pt x="2068164" y="14624"/>
                  </a:cubicBezTo>
                  <a:cubicBezTo>
                    <a:pt x="2077528" y="23987"/>
                    <a:pt x="2082788" y="36687"/>
                    <a:pt x="2082788" y="49928"/>
                  </a:cubicBezTo>
                  <a:lnTo>
                    <a:pt x="2082788" y="1612865"/>
                  </a:lnTo>
                  <a:cubicBezTo>
                    <a:pt x="2082788" y="1640440"/>
                    <a:pt x="2060434" y="1662793"/>
                    <a:pt x="2032860" y="1662793"/>
                  </a:cubicBezTo>
                  <a:lnTo>
                    <a:pt x="49928" y="1662793"/>
                  </a:lnTo>
                  <a:cubicBezTo>
                    <a:pt x="22354" y="1662793"/>
                    <a:pt x="0" y="1640440"/>
                    <a:pt x="0" y="1612865"/>
                  </a:cubicBezTo>
                  <a:lnTo>
                    <a:pt x="0" y="49928"/>
                  </a:lnTo>
                  <a:cubicBezTo>
                    <a:pt x="0" y="22354"/>
                    <a:pt x="22354" y="0"/>
                    <a:pt x="49928" y="0"/>
                  </a:cubicBezTo>
                  <a:close/>
                </a:path>
              </a:pathLst>
            </a:custGeom>
            <a:solidFill>
              <a:srgbClr val="059F6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9" name="Google Shape;189;p5"/>
            <p:cNvSpPr txBox="1"/>
            <p:nvPr/>
          </p:nvSpPr>
          <p:spPr>
            <a:xfrm>
              <a:off x="0" y="-85725"/>
              <a:ext cx="2082788" cy="1748518"/>
            </a:xfrm>
            <a:prstGeom prst="rect">
              <a:avLst/>
            </a:prstGeom>
            <a:noFill/>
            <a:ln>
              <a:noFill/>
            </a:ln>
          </p:spPr>
          <p:txBody>
            <a:bodyPr anchorCtr="0" anchor="ctr" bIns="50800" lIns="50800" spcFirstLastPara="1" rIns="50800" wrap="square" tIns="50800">
              <a:noAutofit/>
            </a:bodyPr>
            <a:lstStyle/>
            <a:p>
              <a:pPr indent="0" lvl="0" marL="0" marR="0" rtl="0" algn="ctr">
                <a:lnSpc>
                  <a:spcPct val="200000"/>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sp>
        <p:nvSpPr>
          <p:cNvPr id="190" name="Google Shape;190;p5"/>
          <p:cNvSpPr/>
          <p:nvPr/>
        </p:nvSpPr>
        <p:spPr>
          <a:xfrm>
            <a:off x="9351214" y="3050244"/>
            <a:ext cx="5075430" cy="1692267"/>
          </a:xfrm>
          <a:custGeom>
            <a:rect b="b" l="l" r="r" t="t"/>
            <a:pathLst>
              <a:path extrusionOk="0" h="1692267" w="5075430">
                <a:moveTo>
                  <a:pt x="0" y="0"/>
                </a:moveTo>
                <a:lnTo>
                  <a:pt x="5075430" y="0"/>
                </a:lnTo>
                <a:lnTo>
                  <a:pt x="5075430" y="1692267"/>
                </a:lnTo>
                <a:lnTo>
                  <a:pt x="0" y="1692267"/>
                </a:lnTo>
                <a:lnTo>
                  <a:pt x="0" y="0"/>
                </a:lnTo>
                <a:close/>
              </a:path>
            </a:pathLst>
          </a:custGeom>
          <a:blipFill rotWithShape="1">
            <a:blip r:embed="rId5">
              <a:alphaModFix/>
            </a:blip>
            <a:stretch>
              <a:fillRect b="0" l="0" r="0" t="0"/>
            </a:stretch>
          </a:blipFill>
          <a:ln>
            <a:noFill/>
          </a:ln>
        </p:spPr>
      </p:sp>
      <p:sp>
        <p:nvSpPr>
          <p:cNvPr id="191" name="Google Shape;191;p5"/>
          <p:cNvSpPr/>
          <p:nvPr/>
        </p:nvSpPr>
        <p:spPr>
          <a:xfrm>
            <a:off x="3861356" y="-1188103"/>
            <a:ext cx="1878701" cy="1582806"/>
          </a:xfrm>
          <a:custGeom>
            <a:rect b="b" l="l" r="r" t="t"/>
            <a:pathLst>
              <a:path extrusionOk="0" h="1582806" w="1878701">
                <a:moveTo>
                  <a:pt x="0" y="0"/>
                </a:moveTo>
                <a:lnTo>
                  <a:pt x="1878702" y="0"/>
                </a:lnTo>
                <a:lnTo>
                  <a:pt x="1878702" y="1582806"/>
                </a:lnTo>
                <a:lnTo>
                  <a:pt x="0" y="1582806"/>
                </a:lnTo>
                <a:lnTo>
                  <a:pt x="0" y="0"/>
                </a:lnTo>
                <a:close/>
              </a:path>
            </a:pathLst>
          </a:custGeom>
          <a:blipFill rotWithShape="1">
            <a:blip r:embed="rId6">
              <a:alphaModFix/>
            </a:blip>
            <a:stretch>
              <a:fillRect b="0" l="0" r="0" t="0"/>
            </a:stretch>
          </a:blipFill>
          <a:ln>
            <a:noFill/>
          </a:ln>
        </p:spPr>
      </p:sp>
      <p:sp>
        <p:nvSpPr>
          <p:cNvPr id="192" name="Google Shape;192;p5"/>
          <p:cNvSpPr/>
          <p:nvPr/>
        </p:nvSpPr>
        <p:spPr>
          <a:xfrm>
            <a:off x="9351214" y="5143500"/>
            <a:ext cx="7353095" cy="3970672"/>
          </a:xfrm>
          <a:custGeom>
            <a:rect b="b" l="l" r="r" t="t"/>
            <a:pathLst>
              <a:path extrusionOk="0" h="3970672" w="7353095">
                <a:moveTo>
                  <a:pt x="0" y="0"/>
                </a:moveTo>
                <a:lnTo>
                  <a:pt x="7353096" y="0"/>
                </a:lnTo>
                <a:lnTo>
                  <a:pt x="7353096" y="3970672"/>
                </a:lnTo>
                <a:lnTo>
                  <a:pt x="0" y="3970672"/>
                </a:lnTo>
                <a:lnTo>
                  <a:pt x="0" y="0"/>
                </a:lnTo>
                <a:close/>
              </a:path>
            </a:pathLst>
          </a:custGeom>
          <a:blipFill rotWithShape="1">
            <a:blip r:embed="rId7">
              <a:alphaModFix/>
            </a:blip>
            <a:stretch>
              <a:fillRect b="0" l="0" r="0" t="0"/>
            </a:stretch>
          </a:blipFill>
          <a:ln>
            <a:noFill/>
          </a:ln>
        </p:spPr>
      </p:sp>
      <p:sp>
        <p:nvSpPr>
          <p:cNvPr id="193" name="Google Shape;193;p5"/>
          <p:cNvSpPr txBox="1"/>
          <p:nvPr/>
        </p:nvSpPr>
        <p:spPr>
          <a:xfrm>
            <a:off x="1792741" y="461378"/>
            <a:ext cx="14702519" cy="1303020"/>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b="1" i="0" lang="en-US" sz="7200" u="none" cap="none" strike="noStrike">
                <a:solidFill>
                  <a:srgbClr val="213A63"/>
                </a:solidFill>
                <a:latin typeface="Arial"/>
                <a:ea typeface="Arial"/>
                <a:cs typeface="Arial"/>
                <a:sym typeface="Arial"/>
              </a:rPr>
              <a:t>Recruitment Process: Job Analysis</a:t>
            </a:r>
            <a:endParaRPr/>
          </a:p>
        </p:txBody>
      </p:sp>
      <p:sp>
        <p:nvSpPr>
          <p:cNvPr id="194" name="Google Shape;194;p5"/>
          <p:cNvSpPr txBox="1"/>
          <p:nvPr/>
        </p:nvSpPr>
        <p:spPr>
          <a:xfrm>
            <a:off x="1342473" y="3370090"/>
            <a:ext cx="6916468" cy="5530851"/>
          </a:xfrm>
          <a:prstGeom prst="rect">
            <a:avLst/>
          </a:prstGeom>
          <a:noFill/>
          <a:ln>
            <a:noFill/>
          </a:ln>
        </p:spPr>
        <p:txBody>
          <a:bodyPr anchorCtr="0" anchor="t" bIns="0" lIns="0" spcFirstLastPara="1" rIns="0" wrap="square" tIns="0">
            <a:spAutoFit/>
          </a:bodyPr>
          <a:lstStyle/>
          <a:p>
            <a:pPr indent="-313053" lvl="1" marL="626106" marR="0" rtl="0" algn="just">
              <a:lnSpc>
                <a:spcPct val="170024"/>
              </a:lnSpc>
              <a:spcBef>
                <a:spcPts val="0"/>
              </a:spcBef>
              <a:spcAft>
                <a:spcPts val="0"/>
              </a:spcAft>
              <a:buClr>
                <a:srgbClr val="FFFFFF"/>
              </a:buClr>
              <a:buSzPts val="2899"/>
              <a:buFont typeface="Arial"/>
              <a:buChar char="•"/>
            </a:pPr>
            <a:r>
              <a:rPr b="1" i="0" lang="en-US" sz="2899" u="none" cap="none" strike="noStrike">
                <a:solidFill>
                  <a:srgbClr val="FFFFFF"/>
                </a:solidFill>
                <a:latin typeface="Quicksand"/>
                <a:ea typeface="Quicksand"/>
                <a:cs typeface="Quicksand"/>
                <a:sym typeface="Quicksand"/>
              </a:rPr>
              <a:t>Job analysis is the first step in recruiting a project manager. </a:t>
            </a:r>
            <a:endParaRPr/>
          </a:p>
          <a:p>
            <a:pPr indent="-313053" lvl="1" marL="626106" marR="0" rtl="0" algn="just">
              <a:lnSpc>
                <a:spcPct val="170024"/>
              </a:lnSpc>
              <a:spcBef>
                <a:spcPts val="0"/>
              </a:spcBef>
              <a:spcAft>
                <a:spcPts val="0"/>
              </a:spcAft>
              <a:buClr>
                <a:srgbClr val="FFFFFF"/>
              </a:buClr>
              <a:buSzPts val="2899"/>
              <a:buFont typeface="Arial"/>
              <a:buChar char="•"/>
            </a:pPr>
            <a:r>
              <a:rPr b="1" i="0" lang="en-US" sz="2899" u="none" cap="none" strike="noStrike">
                <a:solidFill>
                  <a:srgbClr val="FFFFFF"/>
                </a:solidFill>
                <a:latin typeface="Quicksand"/>
                <a:ea typeface="Quicksand"/>
                <a:cs typeface="Quicksand"/>
                <a:sym typeface="Quicksand"/>
              </a:rPr>
              <a:t>Job analysis defines the nature, content, and context of a job role.</a:t>
            </a:r>
            <a:endParaRPr/>
          </a:p>
          <a:p>
            <a:pPr indent="-313053" lvl="1" marL="626106" marR="0" rtl="0" algn="just">
              <a:lnSpc>
                <a:spcPct val="170024"/>
              </a:lnSpc>
              <a:spcBef>
                <a:spcPts val="0"/>
              </a:spcBef>
              <a:spcAft>
                <a:spcPts val="0"/>
              </a:spcAft>
              <a:buClr>
                <a:srgbClr val="FFFFFF"/>
              </a:buClr>
              <a:buSzPts val="2899"/>
              <a:buFont typeface="Arial"/>
              <a:buChar char="•"/>
            </a:pPr>
            <a:r>
              <a:rPr b="1" i="0" lang="en-US" sz="2899" u="none" cap="none" strike="noStrike">
                <a:solidFill>
                  <a:srgbClr val="FFFFFF"/>
                </a:solidFill>
                <a:latin typeface="Quicksand"/>
                <a:ea typeface="Quicksand"/>
                <a:cs typeface="Quicksand"/>
                <a:sym typeface="Quicksand"/>
              </a:rPr>
              <a:t>The job analysis for a project manager requires leadership and resource allocation capabilities (Augustine et al. 2021).</a:t>
            </a:r>
            <a:endParaRPr/>
          </a:p>
          <a:p>
            <a:pPr indent="0" lvl="0" marL="0" marR="0" rtl="0" algn="just">
              <a:lnSpc>
                <a:spcPct val="170024"/>
              </a:lnSpc>
              <a:spcBef>
                <a:spcPts val="0"/>
              </a:spcBef>
              <a:spcAft>
                <a:spcPts val="0"/>
              </a:spcAft>
              <a:buNone/>
            </a:pPr>
            <a:r>
              <a:t/>
            </a:r>
            <a:endParaRPr b="1" i="0" sz="2899" u="none" cap="none" strike="noStrike">
              <a:solidFill>
                <a:srgbClr val="FFFFFF"/>
              </a:solidFill>
              <a:latin typeface="Quicksand"/>
              <a:ea typeface="Quicksand"/>
              <a:cs typeface="Quicksand"/>
              <a:sym typeface="Quicksand"/>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2" name="Shape 202"/>
        <p:cNvGrpSpPr/>
        <p:nvPr/>
      </p:nvGrpSpPr>
      <p:grpSpPr>
        <a:xfrm>
          <a:off x="0" y="0"/>
          <a:ext cx="0" cy="0"/>
          <a:chOff x="0" y="0"/>
          <a:chExt cx="0" cy="0"/>
        </a:xfrm>
      </p:grpSpPr>
      <p:grpSp>
        <p:nvGrpSpPr>
          <p:cNvPr id="203" name="Google Shape;203;p6"/>
          <p:cNvGrpSpPr/>
          <p:nvPr/>
        </p:nvGrpSpPr>
        <p:grpSpPr>
          <a:xfrm>
            <a:off x="1028700" y="3407981"/>
            <a:ext cx="16230600" cy="6879019"/>
            <a:chOff x="0" y="0"/>
            <a:chExt cx="4274726" cy="1811758"/>
          </a:xfrm>
        </p:grpSpPr>
        <p:sp>
          <p:nvSpPr>
            <p:cNvPr id="204" name="Google Shape;204;p6"/>
            <p:cNvSpPr/>
            <p:nvPr/>
          </p:nvSpPr>
          <p:spPr>
            <a:xfrm>
              <a:off x="0" y="0"/>
              <a:ext cx="4274726" cy="1811758"/>
            </a:xfrm>
            <a:custGeom>
              <a:rect b="b" l="l" r="r" t="t"/>
              <a:pathLst>
                <a:path extrusionOk="0" h="1811758" w="4274726">
                  <a:moveTo>
                    <a:pt x="1425679" y="19070"/>
                  </a:moveTo>
                  <a:cubicBezTo>
                    <a:pt x="1644125" y="7556"/>
                    <a:pt x="1893983" y="0"/>
                    <a:pt x="2138514" y="0"/>
                  </a:cubicBezTo>
                  <a:cubicBezTo>
                    <a:pt x="2383053" y="0"/>
                    <a:pt x="2618360" y="6476"/>
                    <a:pt x="2835204" y="17990"/>
                  </a:cubicBezTo>
                  <a:cubicBezTo>
                    <a:pt x="2839824" y="18350"/>
                    <a:pt x="2844435" y="18350"/>
                    <a:pt x="2849047" y="18710"/>
                  </a:cubicBezTo>
                  <a:cubicBezTo>
                    <a:pt x="3663391" y="64765"/>
                    <a:pt x="4263192" y="186379"/>
                    <a:pt x="4274726" y="350692"/>
                  </a:cubicBezTo>
                  <a:lnTo>
                    <a:pt x="4274726" y="1811758"/>
                  </a:lnTo>
                  <a:lnTo>
                    <a:pt x="0" y="1811758"/>
                  </a:lnTo>
                  <a:lnTo>
                    <a:pt x="0" y="351776"/>
                  </a:lnTo>
                  <a:cubicBezTo>
                    <a:pt x="11535" y="185660"/>
                    <a:pt x="602107" y="64045"/>
                    <a:pt x="1425679" y="19070"/>
                  </a:cubicBezTo>
                  <a:close/>
                </a:path>
              </a:pathLst>
            </a:custGeom>
            <a:solidFill>
              <a:srgbClr val="059F6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 name="Google Shape;205;p6"/>
            <p:cNvSpPr txBox="1"/>
            <p:nvPr/>
          </p:nvSpPr>
          <p:spPr>
            <a:xfrm>
              <a:off x="0" y="69850"/>
              <a:ext cx="4274726" cy="1741908"/>
            </a:xfrm>
            <a:prstGeom prst="rect">
              <a:avLst/>
            </a:prstGeom>
            <a:noFill/>
            <a:ln>
              <a:noFill/>
            </a:ln>
          </p:spPr>
          <p:txBody>
            <a:bodyPr anchorCtr="0" anchor="ctr" bIns="50800" lIns="50800" spcFirstLastPara="1" rIns="50800" wrap="square" tIns="50800">
              <a:noAutofit/>
            </a:bodyPr>
            <a:lstStyle/>
            <a:p>
              <a:pPr indent="0" lvl="0" marL="0" marR="0" rtl="0" algn="ctr">
                <a:lnSpc>
                  <a:spcPct val="186611"/>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sp>
        <p:nvSpPr>
          <p:cNvPr id="206" name="Google Shape;206;p6"/>
          <p:cNvSpPr/>
          <p:nvPr/>
        </p:nvSpPr>
        <p:spPr>
          <a:xfrm>
            <a:off x="0" y="0"/>
            <a:ext cx="4114800" cy="4114800"/>
          </a:xfrm>
          <a:custGeom>
            <a:rect b="b" l="l" r="r" t="t"/>
            <a:pathLst>
              <a:path extrusionOk="0" h="4114800" w="4114800">
                <a:moveTo>
                  <a:pt x="0" y="0"/>
                </a:moveTo>
                <a:lnTo>
                  <a:pt x="4114800" y="0"/>
                </a:lnTo>
                <a:lnTo>
                  <a:pt x="4114800" y="4114800"/>
                </a:lnTo>
                <a:lnTo>
                  <a:pt x="0" y="4114800"/>
                </a:lnTo>
                <a:lnTo>
                  <a:pt x="0" y="0"/>
                </a:lnTo>
                <a:close/>
              </a:path>
            </a:pathLst>
          </a:custGeom>
          <a:blipFill rotWithShape="1">
            <a:blip r:embed="rId3">
              <a:alphaModFix/>
            </a:blip>
            <a:stretch>
              <a:fillRect b="0" l="0" r="0" t="0"/>
            </a:stretch>
          </a:blipFill>
          <a:ln>
            <a:noFill/>
          </a:ln>
        </p:spPr>
      </p:sp>
      <p:sp>
        <p:nvSpPr>
          <p:cNvPr id="207" name="Google Shape;207;p6"/>
          <p:cNvSpPr/>
          <p:nvPr/>
        </p:nvSpPr>
        <p:spPr>
          <a:xfrm rot="10800000">
            <a:off x="14173200" y="0"/>
            <a:ext cx="4114800" cy="4114800"/>
          </a:xfrm>
          <a:custGeom>
            <a:rect b="b" l="l" r="r" t="t"/>
            <a:pathLst>
              <a:path extrusionOk="0" h="4114800" w="4114800">
                <a:moveTo>
                  <a:pt x="4114800" y="4114800"/>
                </a:moveTo>
                <a:lnTo>
                  <a:pt x="0" y="4114800"/>
                </a:lnTo>
                <a:lnTo>
                  <a:pt x="0" y="0"/>
                </a:lnTo>
                <a:lnTo>
                  <a:pt x="4114800" y="0"/>
                </a:lnTo>
                <a:lnTo>
                  <a:pt x="4114800" y="4114800"/>
                </a:lnTo>
                <a:close/>
              </a:path>
            </a:pathLst>
          </a:custGeom>
          <a:blipFill rotWithShape="1">
            <a:blip r:embed="rId4">
              <a:alphaModFix/>
            </a:blip>
            <a:stretch>
              <a:fillRect b="0" l="0" r="0" t="0"/>
            </a:stretch>
          </a:blipFill>
          <a:ln>
            <a:noFill/>
          </a:ln>
        </p:spPr>
      </p:sp>
      <p:sp>
        <p:nvSpPr>
          <p:cNvPr id="208" name="Google Shape;208;p6"/>
          <p:cNvSpPr/>
          <p:nvPr/>
        </p:nvSpPr>
        <p:spPr>
          <a:xfrm>
            <a:off x="12760531" y="-1623137"/>
            <a:ext cx="3869446" cy="2406092"/>
          </a:xfrm>
          <a:custGeom>
            <a:rect b="b" l="l" r="r" t="t"/>
            <a:pathLst>
              <a:path extrusionOk="0" h="2406092" w="3869446">
                <a:moveTo>
                  <a:pt x="0" y="0"/>
                </a:moveTo>
                <a:lnTo>
                  <a:pt x="3869445" y="0"/>
                </a:lnTo>
                <a:lnTo>
                  <a:pt x="3869445" y="2406092"/>
                </a:lnTo>
                <a:lnTo>
                  <a:pt x="0" y="2406092"/>
                </a:lnTo>
                <a:lnTo>
                  <a:pt x="0" y="0"/>
                </a:lnTo>
                <a:close/>
              </a:path>
            </a:pathLst>
          </a:custGeom>
          <a:blipFill rotWithShape="1">
            <a:blip r:embed="rId5">
              <a:alphaModFix/>
            </a:blip>
            <a:stretch>
              <a:fillRect b="0" l="0" r="0" t="0"/>
            </a:stretch>
          </a:blipFill>
          <a:ln>
            <a:noFill/>
          </a:ln>
        </p:spPr>
      </p:sp>
      <p:sp>
        <p:nvSpPr>
          <p:cNvPr id="209" name="Google Shape;209;p6"/>
          <p:cNvSpPr txBox="1"/>
          <p:nvPr/>
        </p:nvSpPr>
        <p:spPr>
          <a:xfrm>
            <a:off x="3222099" y="773430"/>
            <a:ext cx="11987176" cy="2401570"/>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b="1" i="0" lang="en-US" sz="6700" u="none" cap="none" strike="noStrike">
                <a:solidFill>
                  <a:srgbClr val="213A63"/>
                </a:solidFill>
                <a:latin typeface="Arial"/>
                <a:ea typeface="Arial"/>
                <a:cs typeface="Arial"/>
                <a:sym typeface="Arial"/>
              </a:rPr>
              <a:t>Recruitment Process: Job Description</a:t>
            </a:r>
            <a:endParaRPr/>
          </a:p>
        </p:txBody>
      </p:sp>
      <p:sp>
        <p:nvSpPr>
          <p:cNvPr id="210" name="Google Shape;210;p6"/>
          <p:cNvSpPr txBox="1"/>
          <p:nvPr/>
        </p:nvSpPr>
        <p:spPr>
          <a:xfrm>
            <a:off x="1805447" y="4805028"/>
            <a:ext cx="14425153" cy="3469006"/>
          </a:xfrm>
          <a:prstGeom prst="rect">
            <a:avLst/>
          </a:prstGeom>
          <a:noFill/>
          <a:ln>
            <a:noFill/>
          </a:ln>
        </p:spPr>
        <p:txBody>
          <a:bodyPr anchorCtr="0" anchor="t" bIns="0" lIns="0" spcFirstLastPara="1" rIns="0" wrap="square" tIns="0">
            <a:spAutoFit/>
          </a:bodyPr>
          <a:lstStyle/>
          <a:p>
            <a:pPr indent="-356232" lvl="1" marL="712465" marR="0" rtl="0" algn="just">
              <a:lnSpc>
                <a:spcPct val="140012"/>
              </a:lnSpc>
              <a:spcBef>
                <a:spcPts val="0"/>
              </a:spcBef>
              <a:spcAft>
                <a:spcPts val="0"/>
              </a:spcAft>
              <a:buClr>
                <a:srgbClr val="FFFFFF"/>
              </a:buClr>
              <a:buSzPts val="3299"/>
              <a:buFont typeface="Arial"/>
              <a:buChar char="•"/>
            </a:pPr>
            <a:r>
              <a:rPr b="0" i="0" lang="en-US" sz="3299" u="none" cap="none" strike="noStrike">
                <a:solidFill>
                  <a:srgbClr val="FFFFFF"/>
                </a:solidFill>
                <a:latin typeface="Quicksand"/>
                <a:ea typeface="Quicksand"/>
                <a:cs typeface="Quicksand"/>
                <a:sym typeface="Quicksand"/>
              </a:rPr>
              <a:t>A job description brief about the job roles, responsibilities and the reporting structure (Kiselyova, Koroshchenko and Robson, 2021). </a:t>
            </a:r>
            <a:endParaRPr/>
          </a:p>
          <a:p>
            <a:pPr indent="-356232" lvl="1" marL="712465" marR="0" rtl="0" algn="just">
              <a:lnSpc>
                <a:spcPct val="140012"/>
              </a:lnSpc>
              <a:spcBef>
                <a:spcPts val="0"/>
              </a:spcBef>
              <a:spcAft>
                <a:spcPts val="0"/>
              </a:spcAft>
              <a:buClr>
                <a:srgbClr val="FFFFFF"/>
              </a:buClr>
              <a:buSzPts val="3299"/>
              <a:buFont typeface="Arial"/>
              <a:buChar char="•"/>
            </a:pPr>
            <a:r>
              <a:rPr b="0" i="0" lang="en-US" sz="3299" u="none" cap="none" strike="noStrike">
                <a:solidFill>
                  <a:srgbClr val="FFFFFF"/>
                </a:solidFill>
                <a:latin typeface="Quicksand"/>
                <a:ea typeface="Quicksand"/>
                <a:cs typeface="Quicksand"/>
                <a:sym typeface="Quicksand"/>
              </a:rPr>
              <a:t>A job description acts as a strategic communication tool between the job seekers and the HR department (Gottipati, Shim and Sahoo, 2021). </a:t>
            </a:r>
            <a:endParaRPr/>
          </a:p>
          <a:p>
            <a:pPr indent="-356232" lvl="1" marL="712465" marR="0" rtl="0" algn="just">
              <a:lnSpc>
                <a:spcPct val="140012"/>
              </a:lnSpc>
              <a:spcBef>
                <a:spcPts val="0"/>
              </a:spcBef>
              <a:spcAft>
                <a:spcPts val="0"/>
              </a:spcAft>
              <a:buClr>
                <a:srgbClr val="FFFFFF"/>
              </a:buClr>
              <a:buSzPts val="3299"/>
              <a:buFont typeface="Arial"/>
              <a:buChar char="•"/>
            </a:pPr>
            <a:r>
              <a:rPr b="0" i="0" lang="en-US" sz="3299" u="none" cap="none" strike="noStrike">
                <a:solidFill>
                  <a:srgbClr val="FFFFFF"/>
                </a:solidFill>
                <a:latin typeface="Quicksand"/>
                <a:ea typeface="Quicksand"/>
                <a:cs typeface="Quicksand"/>
                <a:sym typeface="Quicksand"/>
              </a:rPr>
              <a:t>Suitability of the job applicants can be analysed.</a:t>
            </a:r>
            <a:endParaRPr/>
          </a:p>
          <a:p>
            <a:pPr indent="0" lvl="0" marL="0" marR="0" rtl="0" algn="just">
              <a:lnSpc>
                <a:spcPct val="140012"/>
              </a:lnSpc>
              <a:spcBef>
                <a:spcPts val="0"/>
              </a:spcBef>
              <a:spcAft>
                <a:spcPts val="0"/>
              </a:spcAft>
              <a:buNone/>
            </a:pPr>
            <a:r>
              <a:t/>
            </a:r>
            <a:endParaRPr b="0" i="0" sz="3299" u="none" cap="none" strike="noStrike">
              <a:solidFill>
                <a:srgbClr val="FFFFFF"/>
              </a:solidFill>
              <a:latin typeface="Quicksand"/>
              <a:ea typeface="Quicksand"/>
              <a:cs typeface="Quicksand"/>
              <a:sym typeface="Quicksand"/>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8F7F1"/>
        </a:solidFill>
      </p:bgPr>
    </p:bg>
    <p:spTree>
      <p:nvGrpSpPr>
        <p:cNvPr id="218" name="Shape 218"/>
        <p:cNvGrpSpPr/>
        <p:nvPr/>
      </p:nvGrpSpPr>
      <p:grpSpPr>
        <a:xfrm>
          <a:off x="0" y="0"/>
          <a:ext cx="0" cy="0"/>
          <a:chOff x="0" y="0"/>
          <a:chExt cx="0" cy="0"/>
        </a:xfrm>
      </p:grpSpPr>
      <p:sp>
        <p:nvSpPr>
          <p:cNvPr id="219" name="Google Shape;219;p7"/>
          <p:cNvSpPr/>
          <p:nvPr/>
        </p:nvSpPr>
        <p:spPr>
          <a:xfrm>
            <a:off x="0" y="6172200"/>
            <a:ext cx="4114800" cy="4114800"/>
          </a:xfrm>
          <a:custGeom>
            <a:rect b="b" l="l" r="r" t="t"/>
            <a:pathLst>
              <a:path extrusionOk="0" h="4114800" w="4114800">
                <a:moveTo>
                  <a:pt x="0" y="0"/>
                </a:moveTo>
                <a:lnTo>
                  <a:pt x="4114800" y="0"/>
                </a:lnTo>
                <a:lnTo>
                  <a:pt x="4114800" y="4114800"/>
                </a:lnTo>
                <a:lnTo>
                  <a:pt x="0" y="4114800"/>
                </a:lnTo>
                <a:lnTo>
                  <a:pt x="0" y="0"/>
                </a:lnTo>
                <a:close/>
              </a:path>
            </a:pathLst>
          </a:custGeom>
          <a:blipFill rotWithShape="1">
            <a:blip r:embed="rId3">
              <a:alphaModFix/>
            </a:blip>
            <a:stretch>
              <a:fillRect b="0" l="0" r="0" t="0"/>
            </a:stretch>
          </a:blipFill>
          <a:ln>
            <a:noFill/>
          </a:ln>
        </p:spPr>
      </p:sp>
      <p:sp>
        <p:nvSpPr>
          <p:cNvPr id="220" name="Google Shape;220;p7"/>
          <p:cNvSpPr/>
          <p:nvPr/>
        </p:nvSpPr>
        <p:spPr>
          <a:xfrm flipH="1">
            <a:off x="14329410" y="6172200"/>
            <a:ext cx="3958590" cy="4114800"/>
          </a:xfrm>
          <a:custGeom>
            <a:rect b="b" l="l" r="r" t="t"/>
            <a:pathLst>
              <a:path extrusionOk="0" h="4114800" w="3958590">
                <a:moveTo>
                  <a:pt x="3958590" y="0"/>
                </a:moveTo>
                <a:lnTo>
                  <a:pt x="0" y="0"/>
                </a:lnTo>
                <a:lnTo>
                  <a:pt x="0" y="4114800"/>
                </a:lnTo>
                <a:lnTo>
                  <a:pt x="3958590" y="4114800"/>
                </a:lnTo>
                <a:lnTo>
                  <a:pt x="3958590" y="0"/>
                </a:lnTo>
                <a:close/>
              </a:path>
            </a:pathLst>
          </a:custGeom>
          <a:blipFill rotWithShape="1">
            <a:blip r:embed="rId4">
              <a:alphaModFix/>
            </a:blip>
            <a:stretch>
              <a:fillRect b="0" l="0" r="0" t="0"/>
            </a:stretch>
          </a:blipFill>
          <a:ln>
            <a:noFill/>
          </a:ln>
        </p:spPr>
      </p:sp>
      <p:sp>
        <p:nvSpPr>
          <p:cNvPr id="221" name="Google Shape;221;p7"/>
          <p:cNvSpPr/>
          <p:nvPr/>
        </p:nvSpPr>
        <p:spPr>
          <a:xfrm>
            <a:off x="16308705" y="4318335"/>
            <a:ext cx="2644817" cy="2495745"/>
          </a:xfrm>
          <a:custGeom>
            <a:rect b="b" l="l" r="r" t="t"/>
            <a:pathLst>
              <a:path extrusionOk="0" h="2495745" w="2644817">
                <a:moveTo>
                  <a:pt x="0" y="0"/>
                </a:moveTo>
                <a:lnTo>
                  <a:pt x="2644817" y="0"/>
                </a:lnTo>
                <a:lnTo>
                  <a:pt x="2644817" y="2495745"/>
                </a:lnTo>
                <a:lnTo>
                  <a:pt x="0" y="2495745"/>
                </a:lnTo>
                <a:lnTo>
                  <a:pt x="0" y="0"/>
                </a:lnTo>
                <a:close/>
              </a:path>
            </a:pathLst>
          </a:custGeom>
          <a:blipFill rotWithShape="1">
            <a:blip r:embed="rId5">
              <a:alphaModFix/>
            </a:blip>
            <a:stretch>
              <a:fillRect b="0" l="0" r="0" t="0"/>
            </a:stretch>
          </a:blipFill>
          <a:ln>
            <a:noFill/>
          </a:ln>
        </p:spPr>
      </p:sp>
      <p:grpSp>
        <p:nvGrpSpPr>
          <p:cNvPr id="222" name="Google Shape;222;p7"/>
          <p:cNvGrpSpPr/>
          <p:nvPr/>
        </p:nvGrpSpPr>
        <p:grpSpPr>
          <a:xfrm>
            <a:off x="0" y="1811375"/>
            <a:ext cx="18288000" cy="3754833"/>
            <a:chOff x="0" y="0"/>
            <a:chExt cx="24384000" cy="5006444"/>
          </a:xfrm>
        </p:grpSpPr>
        <p:pic>
          <p:nvPicPr>
            <p:cNvPr id="223" name="Google Shape;223;p7"/>
            <p:cNvPicPr preferRelativeResize="0"/>
            <p:nvPr/>
          </p:nvPicPr>
          <p:blipFill rotWithShape="1">
            <a:blip r:embed="rId6">
              <a:alphaModFix/>
            </a:blip>
            <a:srcRect b="3410" l="0" r="0" t="3410"/>
            <a:stretch/>
          </p:blipFill>
          <p:spPr>
            <a:xfrm>
              <a:off x="0" y="0"/>
              <a:ext cx="7831667" cy="5006444"/>
            </a:xfrm>
            <a:prstGeom prst="rect">
              <a:avLst/>
            </a:prstGeom>
            <a:noFill/>
            <a:ln>
              <a:noFill/>
            </a:ln>
          </p:spPr>
        </p:pic>
        <p:pic>
          <p:nvPicPr>
            <p:cNvPr id="224" name="Google Shape;224;p7"/>
            <p:cNvPicPr preferRelativeResize="0"/>
            <p:nvPr/>
          </p:nvPicPr>
          <p:blipFill rotWithShape="1">
            <a:blip r:embed="rId7">
              <a:alphaModFix/>
            </a:blip>
            <a:srcRect b="1294" l="0" r="0" t="1294"/>
            <a:stretch/>
          </p:blipFill>
          <p:spPr>
            <a:xfrm>
              <a:off x="8276167" y="0"/>
              <a:ext cx="7831667" cy="5006444"/>
            </a:xfrm>
            <a:prstGeom prst="rect">
              <a:avLst/>
            </a:prstGeom>
            <a:noFill/>
            <a:ln>
              <a:noFill/>
            </a:ln>
          </p:spPr>
        </p:pic>
        <p:pic>
          <p:nvPicPr>
            <p:cNvPr id="225" name="Google Shape;225;p7"/>
            <p:cNvPicPr preferRelativeResize="0"/>
            <p:nvPr/>
          </p:nvPicPr>
          <p:blipFill rotWithShape="1">
            <a:blip r:embed="rId8">
              <a:alphaModFix/>
            </a:blip>
            <a:srcRect b="18037" l="0" r="0" t="18037"/>
            <a:stretch/>
          </p:blipFill>
          <p:spPr>
            <a:xfrm>
              <a:off x="16552333" y="0"/>
              <a:ext cx="7831667" cy="5006444"/>
            </a:xfrm>
            <a:prstGeom prst="rect">
              <a:avLst/>
            </a:prstGeom>
            <a:noFill/>
            <a:ln>
              <a:noFill/>
            </a:ln>
          </p:spPr>
        </p:pic>
      </p:grpSp>
      <p:sp>
        <p:nvSpPr>
          <p:cNvPr id="226" name="Google Shape;226;p7"/>
          <p:cNvSpPr txBox="1"/>
          <p:nvPr/>
        </p:nvSpPr>
        <p:spPr>
          <a:xfrm>
            <a:off x="1755296" y="312422"/>
            <a:ext cx="15504004" cy="1118870"/>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b="1" i="0" lang="en-US" sz="6200" u="none" cap="none" strike="noStrike">
                <a:solidFill>
                  <a:srgbClr val="213A63"/>
                </a:solidFill>
                <a:latin typeface="Arial"/>
                <a:ea typeface="Arial"/>
                <a:cs typeface="Arial"/>
                <a:sym typeface="Arial"/>
              </a:rPr>
              <a:t>Recruitment Process: Person Specification</a:t>
            </a:r>
            <a:endParaRPr/>
          </a:p>
        </p:txBody>
      </p:sp>
      <p:sp>
        <p:nvSpPr>
          <p:cNvPr id="227" name="Google Shape;227;p7"/>
          <p:cNvSpPr txBox="1"/>
          <p:nvPr/>
        </p:nvSpPr>
        <p:spPr>
          <a:xfrm>
            <a:off x="2783979" y="6018746"/>
            <a:ext cx="12720042" cy="3448050"/>
          </a:xfrm>
          <a:prstGeom prst="rect">
            <a:avLst/>
          </a:prstGeom>
          <a:noFill/>
          <a:ln>
            <a:noFill/>
          </a:ln>
        </p:spPr>
        <p:txBody>
          <a:bodyPr anchorCtr="0" anchor="t" bIns="0" lIns="0" spcFirstLastPara="1" rIns="0" wrap="square" tIns="0">
            <a:spAutoFit/>
          </a:bodyPr>
          <a:lstStyle/>
          <a:p>
            <a:pPr indent="-291464" lvl="1" marL="582928" marR="0" rtl="0" algn="just">
              <a:lnSpc>
                <a:spcPct val="170025"/>
              </a:lnSpc>
              <a:spcBef>
                <a:spcPts val="0"/>
              </a:spcBef>
              <a:spcAft>
                <a:spcPts val="0"/>
              </a:spcAft>
              <a:buClr>
                <a:srgbClr val="213A63"/>
              </a:buClr>
              <a:buSzPts val="2699"/>
              <a:buFont typeface="Arial"/>
              <a:buChar char="•"/>
            </a:pPr>
            <a:r>
              <a:rPr b="0" i="0" lang="en-US" sz="2699" u="none" cap="none" strike="noStrike">
                <a:solidFill>
                  <a:srgbClr val="213A63"/>
                </a:solidFill>
                <a:latin typeface="Quicksand"/>
                <a:ea typeface="Quicksand"/>
                <a:cs typeface="Quicksand"/>
                <a:sym typeface="Quicksand"/>
              </a:rPr>
              <a:t>A person specification brief about the experience, skills, and qualifications needed (Vernau </a:t>
            </a:r>
            <a:r>
              <a:rPr b="0" i="1" lang="en-US" sz="2699" u="none" cap="none" strike="noStrike">
                <a:solidFill>
                  <a:srgbClr val="213A63"/>
                </a:solidFill>
                <a:latin typeface="Quicksand"/>
                <a:ea typeface="Quicksand"/>
                <a:cs typeface="Quicksand"/>
                <a:sym typeface="Quicksand"/>
              </a:rPr>
              <a:t>et al. </a:t>
            </a:r>
            <a:r>
              <a:rPr b="0" i="0" lang="en-US" sz="2699" u="none" cap="none" strike="noStrike">
                <a:solidFill>
                  <a:srgbClr val="213A63"/>
                </a:solidFill>
                <a:latin typeface="Quicksand"/>
                <a:ea typeface="Quicksand"/>
                <a:cs typeface="Quicksand"/>
                <a:sym typeface="Quicksand"/>
              </a:rPr>
              <a:t>2021). </a:t>
            </a:r>
            <a:endParaRPr/>
          </a:p>
          <a:p>
            <a:pPr indent="-291464" lvl="1" marL="582928" marR="0" rtl="0" algn="just">
              <a:lnSpc>
                <a:spcPct val="170025"/>
              </a:lnSpc>
              <a:spcBef>
                <a:spcPts val="0"/>
              </a:spcBef>
              <a:spcAft>
                <a:spcPts val="0"/>
              </a:spcAft>
              <a:buClr>
                <a:srgbClr val="213A63"/>
              </a:buClr>
              <a:buSzPts val="2699"/>
              <a:buFont typeface="Arial"/>
              <a:buChar char="•"/>
            </a:pPr>
            <a:r>
              <a:rPr b="0" i="0" lang="en-US" sz="2699" u="none" cap="none" strike="noStrike">
                <a:solidFill>
                  <a:srgbClr val="213A63"/>
                </a:solidFill>
                <a:latin typeface="Quicksand"/>
                <a:ea typeface="Quicksand"/>
                <a:cs typeface="Quicksand"/>
                <a:sym typeface="Quicksand"/>
              </a:rPr>
              <a:t>The project manager at BP shall have five years of experience. </a:t>
            </a:r>
            <a:endParaRPr/>
          </a:p>
          <a:p>
            <a:pPr indent="-291464" lvl="1" marL="582928" marR="0" rtl="0" algn="just">
              <a:lnSpc>
                <a:spcPct val="170025"/>
              </a:lnSpc>
              <a:spcBef>
                <a:spcPts val="0"/>
              </a:spcBef>
              <a:spcAft>
                <a:spcPts val="0"/>
              </a:spcAft>
              <a:buClr>
                <a:srgbClr val="213A63"/>
              </a:buClr>
              <a:buSzPts val="2699"/>
              <a:buFont typeface="Arial"/>
              <a:buChar char="•"/>
            </a:pPr>
            <a:r>
              <a:rPr b="0" i="0" lang="en-US" sz="2699" u="none" cap="none" strike="noStrike">
                <a:solidFill>
                  <a:srgbClr val="213A63"/>
                </a:solidFill>
                <a:latin typeface="Quicksand"/>
                <a:ea typeface="Quicksand"/>
                <a:cs typeface="Quicksand"/>
                <a:sym typeface="Quicksand"/>
              </a:rPr>
              <a:t>Project management certification in PMP or PRINCE2 is needed. </a:t>
            </a:r>
            <a:endParaRPr/>
          </a:p>
          <a:p>
            <a:pPr indent="-291464" lvl="1" marL="582928" marR="0" rtl="0" algn="just">
              <a:lnSpc>
                <a:spcPct val="170025"/>
              </a:lnSpc>
              <a:spcBef>
                <a:spcPts val="0"/>
              </a:spcBef>
              <a:spcAft>
                <a:spcPts val="0"/>
              </a:spcAft>
              <a:buClr>
                <a:srgbClr val="213A63"/>
              </a:buClr>
              <a:buSzPts val="2699"/>
              <a:buFont typeface="Arial"/>
              <a:buChar char="•"/>
            </a:pPr>
            <a:r>
              <a:rPr b="0" i="0" lang="en-US" sz="2699" u="none" cap="none" strike="noStrike">
                <a:solidFill>
                  <a:srgbClr val="213A63"/>
                </a:solidFill>
                <a:latin typeface="Quicksand"/>
                <a:ea typeface="Quicksand"/>
                <a:cs typeface="Quicksand"/>
                <a:sym typeface="Quicksand"/>
              </a:rPr>
              <a:t>Identification of the right candidates with the right skills.</a:t>
            </a:r>
            <a:endParaRPr/>
          </a:p>
          <a:p>
            <a:pPr indent="0" lvl="0" marL="0" marR="0" rtl="0" algn="just">
              <a:lnSpc>
                <a:spcPct val="170025"/>
              </a:lnSpc>
              <a:spcBef>
                <a:spcPts val="0"/>
              </a:spcBef>
              <a:spcAft>
                <a:spcPts val="0"/>
              </a:spcAft>
              <a:buNone/>
            </a:pPr>
            <a:r>
              <a:t/>
            </a:r>
            <a:endParaRPr b="0" i="0" sz="2699" u="none" cap="none" strike="noStrike">
              <a:solidFill>
                <a:srgbClr val="213A63"/>
              </a:solidFill>
              <a:latin typeface="Quicksand"/>
              <a:ea typeface="Quicksand"/>
              <a:cs typeface="Quicksand"/>
              <a:sym typeface="Quicksand"/>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4B8C8"/>
        </a:solidFill>
      </p:bgPr>
    </p:bg>
    <p:spTree>
      <p:nvGrpSpPr>
        <p:cNvPr id="235" name="Shape 235"/>
        <p:cNvGrpSpPr/>
        <p:nvPr/>
      </p:nvGrpSpPr>
      <p:grpSpPr>
        <a:xfrm>
          <a:off x="0" y="0"/>
          <a:ext cx="0" cy="0"/>
          <a:chOff x="0" y="0"/>
          <a:chExt cx="0" cy="0"/>
        </a:xfrm>
      </p:grpSpPr>
      <p:pic>
        <p:nvPicPr>
          <p:cNvPr id="236" name="Google Shape;236;p8"/>
          <p:cNvPicPr preferRelativeResize="0"/>
          <p:nvPr/>
        </p:nvPicPr>
        <p:blipFill rotWithShape="1">
          <a:blip r:embed="rId3">
            <a:alphaModFix/>
          </a:blip>
          <a:srcRect b="0" l="24204" r="24204" t="0"/>
          <a:stretch/>
        </p:blipFill>
        <p:spPr>
          <a:xfrm>
            <a:off x="10322421" y="0"/>
            <a:ext cx="7965579" cy="10287000"/>
          </a:xfrm>
          <a:prstGeom prst="rect">
            <a:avLst/>
          </a:prstGeom>
          <a:noFill/>
          <a:ln>
            <a:noFill/>
          </a:ln>
        </p:spPr>
      </p:pic>
      <p:sp>
        <p:nvSpPr>
          <p:cNvPr id="237" name="Google Shape;237;p8"/>
          <p:cNvSpPr/>
          <p:nvPr/>
        </p:nvSpPr>
        <p:spPr>
          <a:xfrm>
            <a:off x="-882293" y="8387715"/>
            <a:ext cx="5951865" cy="3700978"/>
          </a:xfrm>
          <a:custGeom>
            <a:rect b="b" l="l" r="r" t="t"/>
            <a:pathLst>
              <a:path extrusionOk="0" h="3700978" w="5951865">
                <a:moveTo>
                  <a:pt x="0" y="0"/>
                </a:moveTo>
                <a:lnTo>
                  <a:pt x="5951865" y="0"/>
                </a:lnTo>
                <a:lnTo>
                  <a:pt x="5951865" y="3700978"/>
                </a:lnTo>
                <a:lnTo>
                  <a:pt x="0" y="3700978"/>
                </a:lnTo>
                <a:lnTo>
                  <a:pt x="0" y="0"/>
                </a:lnTo>
                <a:close/>
              </a:path>
            </a:pathLst>
          </a:custGeom>
          <a:blipFill rotWithShape="1">
            <a:blip r:embed="rId4">
              <a:alphaModFix/>
            </a:blip>
            <a:stretch>
              <a:fillRect b="0" l="0" r="0" t="0"/>
            </a:stretch>
          </a:blipFill>
          <a:ln>
            <a:noFill/>
          </a:ln>
        </p:spPr>
      </p:sp>
      <p:sp>
        <p:nvSpPr>
          <p:cNvPr id="238" name="Google Shape;238;p8"/>
          <p:cNvSpPr/>
          <p:nvPr/>
        </p:nvSpPr>
        <p:spPr>
          <a:xfrm rot="2165314">
            <a:off x="2478095" y="7939150"/>
            <a:ext cx="4884036" cy="4114800"/>
          </a:xfrm>
          <a:custGeom>
            <a:rect b="b" l="l" r="r" t="t"/>
            <a:pathLst>
              <a:path extrusionOk="0" h="4114800" w="4884036">
                <a:moveTo>
                  <a:pt x="0" y="0"/>
                </a:moveTo>
                <a:lnTo>
                  <a:pt x="4884036" y="0"/>
                </a:lnTo>
                <a:lnTo>
                  <a:pt x="4884036" y="4114800"/>
                </a:lnTo>
                <a:lnTo>
                  <a:pt x="0" y="4114800"/>
                </a:lnTo>
                <a:lnTo>
                  <a:pt x="0" y="0"/>
                </a:lnTo>
                <a:close/>
              </a:path>
            </a:pathLst>
          </a:custGeom>
          <a:blipFill rotWithShape="1">
            <a:blip r:embed="rId5">
              <a:alphaModFix/>
            </a:blip>
            <a:stretch>
              <a:fillRect b="0" l="0" r="0" t="0"/>
            </a:stretch>
          </a:blipFill>
          <a:ln>
            <a:noFill/>
          </a:ln>
        </p:spPr>
      </p:sp>
      <p:sp>
        <p:nvSpPr>
          <p:cNvPr id="239" name="Google Shape;239;p8"/>
          <p:cNvSpPr txBox="1"/>
          <p:nvPr/>
        </p:nvSpPr>
        <p:spPr>
          <a:xfrm>
            <a:off x="492763" y="256555"/>
            <a:ext cx="7103737" cy="2579370"/>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b="1" i="0" lang="en-US" sz="7200" u="none" cap="none" strike="noStrike">
                <a:solidFill>
                  <a:srgbClr val="213A63"/>
                </a:solidFill>
                <a:latin typeface="Arial"/>
                <a:ea typeface="Arial"/>
                <a:cs typeface="Arial"/>
                <a:sym typeface="Arial"/>
              </a:rPr>
              <a:t>Interview Type 1: Online Interview</a:t>
            </a:r>
            <a:endParaRPr/>
          </a:p>
        </p:txBody>
      </p:sp>
      <p:sp>
        <p:nvSpPr>
          <p:cNvPr id="240" name="Google Shape;240;p8"/>
          <p:cNvSpPr txBox="1"/>
          <p:nvPr/>
        </p:nvSpPr>
        <p:spPr>
          <a:xfrm>
            <a:off x="331464" y="3052762"/>
            <a:ext cx="9476216" cy="5057776"/>
          </a:xfrm>
          <a:prstGeom prst="rect">
            <a:avLst/>
          </a:prstGeom>
          <a:noFill/>
          <a:ln>
            <a:noFill/>
          </a:ln>
        </p:spPr>
        <p:txBody>
          <a:bodyPr anchorCtr="0" anchor="t" bIns="0" lIns="0" spcFirstLastPara="1" rIns="0" wrap="square" tIns="0">
            <a:spAutoFit/>
          </a:bodyPr>
          <a:lstStyle/>
          <a:p>
            <a:pPr indent="-323847" lvl="1" marL="647697" marR="0" rtl="0" algn="just">
              <a:lnSpc>
                <a:spcPct val="170023"/>
              </a:lnSpc>
              <a:spcBef>
                <a:spcPts val="0"/>
              </a:spcBef>
              <a:spcAft>
                <a:spcPts val="0"/>
              </a:spcAft>
              <a:buClr>
                <a:srgbClr val="213A63"/>
              </a:buClr>
              <a:buSzPts val="2999"/>
              <a:buFont typeface="Arial"/>
              <a:buChar char="•"/>
            </a:pPr>
            <a:r>
              <a:rPr b="0" i="0" lang="en-US" sz="2999" u="none" cap="none" strike="noStrike">
                <a:solidFill>
                  <a:srgbClr val="213A63"/>
                </a:solidFill>
                <a:latin typeface="Quicksand"/>
                <a:ea typeface="Quicksand"/>
                <a:cs typeface="Quicksand"/>
                <a:sym typeface="Quicksand"/>
              </a:rPr>
              <a:t>Online Interviews are widely used today. </a:t>
            </a:r>
            <a:endParaRPr/>
          </a:p>
          <a:p>
            <a:pPr indent="-323847" lvl="1" marL="647697" marR="0" rtl="0" algn="just">
              <a:lnSpc>
                <a:spcPct val="170023"/>
              </a:lnSpc>
              <a:spcBef>
                <a:spcPts val="0"/>
              </a:spcBef>
              <a:spcAft>
                <a:spcPts val="0"/>
              </a:spcAft>
              <a:buClr>
                <a:srgbClr val="213A63"/>
              </a:buClr>
              <a:buSzPts val="2999"/>
              <a:buFont typeface="Arial"/>
              <a:buChar char="•"/>
            </a:pPr>
            <a:r>
              <a:rPr b="0" i="0" lang="en-US" sz="2999" u="none" cap="none" strike="noStrike">
                <a:solidFill>
                  <a:srgbClr val="213A63"/>
                </a:solidFill>
                <a:latin typeface="Quicksand"/>
                <a:ea typeface="Quicksand"/>
                <a:cs typeface="Quicksand"/>
                <a:sym typeface="Quicksand"/>
              </a:rPr>
              <a:t>Online interviews are conducted through Microsoft Teams or Zoom (Wakelin, McAra-Couper and Fleming, 2024). </a:t>
            </a:r>
            <a:endParaRPr/>
          </a:p>
          <a:p>
            <a:pPr indent="-323847" lvl="1" marL="647697" marR="0" rtl="0" algn="just">
              <a:lnSpc>
                <a:spcPct val="170023"/>
              </a:lnSpc>
              <a:spcBef>
                <a:spcPts val="0"/>
              </a:spcBef>
              <a:spcAft>
                <a:spcPts val="0"/>
              </a:spcAft>
              <a:buClr>
                <a:srgbClr val="213A63"/>
              </a:buClr>
              <a:buSzPts val="2999"/>
              <a:buFont typeface="Arial"/>
              <a:buChar char="•"/>
            </a:pPr>
            <a:r>
              <a:rPr b="0" i="0" lang="en-US" sz="2999" u="none" cap="none" strike="noStrike">
                <a:solidFill>
                  <a:srgbClr val="213A63"/>
                </a:solidFill>
                <a:latin typeface="Quicksand"/>
                <a:ea typeface="Quicksand"/>
                <a:cs typeface="Quicksand"/>
                <a:sym typeface="Quicksand"/>
              </a:rPr>
              <a:t>An online interview is both cost and time-efficient, and various candidates can be screened together. </a:t>
            </a:r>
            <a:endParaRPr/>
          </a:p>
          <a:p>
            <a:pPr indent="0" lvl="0" marL="0" marR="0" rtl="0" algn="just">
              <a:lnSpc>
                <a:spcPct val="170023"/>
              </a:lnSpc>
              <a:spcBef>
                <a:spcPts val="0"/>
              </a:spcBef>
              <a:spcAft>
                <a:spcPts val="0"/>
              </a:spcAft>
              <a:buNone/>
            </a:pPr>
            <a:r>
              <a:t/>
            </a:r>
            <a:endParaRPr b="0" i="0" sz="2999" u="none" cap="none" strike="noStrike">
              <a:solidFill>
                <a:srgbClr val="213A63"/>
              </a:solidFill>
              <a:latin typeface="Quicksand"/>
              <a:ea typeface="Quicksand"/>
              <a:cs typeface="Quicksand"/>
              <a:sym typeface="Quicksand"/>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8" name="Shape 248"/>
        <p:cNvGrpSpPr/>
        <p:nvPr/>
      </p:nvGrpSpPr>
      <p:grpSpPr>
        <a:xfrm>
          <a:off x="0" y="0"/>
          <a:ext cx="0" cy="0"/>
          <a:chOff x="0" y="0"/>
          <a:chExt cx="0" cy="0"/>
        </a:xfrm>
      </p:grpSpPr>
      <p:grpSp>
        <p:nvGrpSpPr>
          <p:cNvPr id="249" name="Google Shape;249;p9"/>
          <p:cNvGrpSpPr/>
          <p:nvPr/>
        </p:nvGrpSpPr>
        <p:grpSpPr>
          <a:xfrm>
            <a:off x="6521249" y="1840409"/>
            <a:ext cx="5245503" cy="7926145"/>
            <a:chOff x="0" y="-57150"/>
            <a:chExt cx="1381532" cy="2087545"/>
          </a:xfrm>
        </p:grpSpPr>
        <p:sp>
          <p:nvSpPr>
            <p:cNvPr id="250" name="Google Shape;250;p9"/>
            <p:cNvSpPr/>
            <p:nvPr/>
          </p:nvSpPr>
          <p:spPr>
            <a:xfrm>
              <a:off x="0" y="0"/>
              <a:ext cx="1381532" cy="2030395"/>
            </a:xfrm>
            <a:custGeom>
              <a:rect b="b" l="l" r="r" t="t"/>
              <a:pathLst>
                <a:path extrusionOk="0" h="2030395" w="1381532">
                  <a:moveTo>
                    <a:pt x="75272" y="0"/>
                  </a:moveTo>
                  <a:lnTo>
                    <a:pt x="1306260" y="0"/>
                  </a:lnTo>
                  <a:cubicBezTo>
                    <a:pt x="1326223" y="0"/>
                    <a:pt x="1345369" y="7930"/>
                    <a:pt x="1359485" y="22047"/>
                  </a:cubicBezTo>
                  <a:cubicBezTo>
                    <a:pt x="1373601" y="36163"/>
                    <a:pt x="1381532" y="55308"/>
                    <a:pt x="1381532" y="75272"/>
                  </a:cubicBezTo>
                  <a:lnTo>
                    <a:pt x="1381532" y="1955123"/>
                  </a:lnTo>
                  <a:cubicBezTo>
                    <a:pt x="1381532" y="1996694"/>
                    <a:pt x="1347831" y="2030395"/>
                    <a:pt x="1306260" y="2030395"/>
                  </a:cubicBezTo>
                  <a:lnTo>
                    <a:pt x="75272" y="2030395"/>
                  </a:lnTo>
                  <a:cubicBezTo>
                    <a:pt x="55308" y="2030395"/>
                    <a:pt x="36163" y="2022464"/>
                    <a:pt x="22047" y="2008348"/>
                  </a:cubicBezTo>
                  <a:cubicBezTo>
                    <a:pt x="7930" y="1994232"/>
                    <a:pt x="0" y="1975086"/>
                    <a:pt x="0" y="1955123"/>
                  </a:cubicBezTo>
                  <a:lnTo>
                    <a:pt x="0" y="75272"/>
                  </a:lnTo>
                  <a:cubicBezTo>
                    <a:pt x="0" y="55308"/>
                    <a:pt x="7930" y="36163"/>
                    <a:pt x="22047" y="22047"/>
                  </a:cubicBezTo>
                  <a:cubicBezTo>
                    <a:pt x="36163" y="7930"/>
                    <a:pt x="55308" y="0"/>
                    <a:pt x="75272" y="0"/>
                  </a:cubicBezTo>
                  <a:close/>
                </a:path>
              </a:pathLst>
            </a:custGeom>
            <a:solidFill>
              <a:srgbClr val="E8E7E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1" name="Google Shape;251;p9"/>
            <p:cNvSpPr txBox="1"/>
            <p:nvPr/>
          </p:nvSpPr>
          <p:spPr>
            <a:xfrm>
              <a:off x="0" y="-57150"/>
              <a:ext cx="1381532" cy="2087545"/>
            </a:xfrm>
            <a:prstGeom prst="rect">
              <a:avLst/>
            </a:prstGeom>
            <a:noFill/>
            <a:ln>
              <a:noFill/>
            </a:ln>
          </p:spPr>
          <p:txBody>
            <a:bodyPr anchorCtr="0" anchor="ctr" bIns="50800" lIns="50800" spcFirstLastPara="1" rIns="50800" wrap="square" tIns="50800">
              <a:noAutofit/>
            </a:bodyPr>
            <a:lstStyle/>
            <a:p>
              <a:pPr indent="0" lvl="0" marL="0" marR="0" rtl="0" algn="ctr">
                <a:lnSpc>
                  <a:spcPct val="186611"/>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sp>
        <p:nvSpPr>
          <p:cNvPr id="252" name="Google Shape;252;p9"/>
          <p:cNvSpPr/>
          <p:nvPr/>
        </p:nvSpPr>
        <p:spPr>
          <a:xfrm>
            <a:off x="8060369" y="2477958"/>
            <a:ext cx="2167262" cy="2249045"/>
          </a:xfrm>
          <a:custGeom>
            <a:rect b="b" l="l" r="r" t="t"/>
            <a:pathLst>
              <a:path extrusionOk="0" h="2249045" w="2167262">
                <a:moveTo>
                  <a:pt x="0" y="0"/>
                </a:moveTo>
                <a:lnTo>
                  <a:pt x="2167262" y="0"/>
                </a:lnTo>
                <a:lnTo>
                  <a:pt x="2167262" y="2249045"/>
                </a:lnTo>
                <a:lnTo>
                  <a:pt x="0" y="2249045"/>
                </a:lnTo>
                <a:lnTo>
                  <a:pt x="0" y="0"/>
                </a:lnTo>
                <a:close/>
              </a:path>
            </a:pathLst>
          </a:custGeom>
          <a:blipFill rotWithShape="1">
            <a:blip r:embed="rId3">
              <a:alphaModFix/>
            </a:blip>
            <a:stretch>
              <a:fillRect b="0" l="0" r="0" t="0"/>
            </a:stretch>
          </a:blipFill>
          <a:ln>
            <a:noFill/>
          </a:ln>
        </p:spPr>
      </p:sp>
      <p:grpSp>
        <p:nvGrpSpPr>
          <p:cNvPr id="253" name="Google Shape;253;p9"/>
          <p:cNvGrpSpPr/>
          <p:nvPr/>
        </p:nvGrpSpPr>
        <p:grpSpPr>
          <a:xfrm>
            <a:off x="521229" y="1840409"/>
            <a:ext cx="5245503" cy="7926145"/>
            <a:chOff x="0" y="-57150"/>
            <a:chExt cx="1381532" cy="2087545"/>
          </a:xfrm>
        </p:grpSpPr>
        <p:sp>
          <p:nvSpPr>
            <p:cNvPr id="254" name="Google Shape;254;p9"/>
            <p:cNvSpPr/>
            <p:nvPr/>
          </p:nvSpPr>
          <p:spPr>
            <a:xfrm>
              <a:off x="0" y="0"/>
              <a:ext cx="1381532" cy="2030395"/>
            </a:xfrm>
            <a:custGeom>
              <a:rect b="b" l="l" r="r" t="t"/>
              <a:pathLst>
                <a:path extrusionOk="0" h="2030395" w="1381532">
                  <a:moveTo>
                    <a:pt x="75272" y="0"/>
                  </a:moveTo>
                  <a:lnTo>
                    <a:pt x="1306260" y="0"/>
                  </a:lnTo>
                  <a:cubicBezTo>
                    <a:pt x="1326223" y="0"/>
                    <a:pt x="1345369" y="7930"/>
                    <a:pt x="1359485" y="22047"/>
                  </a:cubicBezTo>
                  <a:cubicBezTo>
                    <a:pt x="1373601" y="36163"/>
                    <a:pt x="1381532" y="55308"/>
                    <a:pt x="1381532" y="75272"/>
                  </a:cubicBezTo>
                  <a:lnTo>
                    <a:pt x="1381532" y="1955123"/>
                  </a:lnTo>
                  <a:cubicBezTo>
                    <a:pt x="1381532" y="1996694"/>
                    <a:pt x="1347831" y="2030395"/>
                    <a:pt x="1306260" y="2030395"/>
                  </a:cubicBezTo>
                  <a:lnTo>
                    <a:pt x="75272" y="2030395"/>
                  </a:lnTo>
                  <a:cubicBezTo>
                    <a:pt x="55308" y="2030395"/>
                    <a:pt x="36163" y="2022464"/>
                    <a:pt x="22047" y="2008348"/>
                  </a:cubicBezTo>
                  <a:cubicBezTo>
                    <a:pt x="7930" y="1994232"/>
                    <a:pt x="0" y="1975086"/>
                    <a:pt x="0" y="1955123"/>
                  </a:cubicBezTo>
                  <a:lnTo>
                    <a:pt x="0" y="75272"/>
                  </a:lnTo>
                  <a:cubicBezTo>
                    <a:pt x="0" y="55308"/>
                    <a:pt x="7930" y="36163"/>
                    <a:pt x="22047" y="22047"/>
                  </a:cubicBezTo>
                  <a:cubicBezTo>
                    <a:pt x="36163" y="7930"/>
                    <a:pt x="55308" y="0"/>
                    <a:pt x="75272" y="0"/>
                  </a:cubicBezTo>
                  <a:close/>
                </a:path>
              </a:pathLst>
            </a:custGeom>
            <a:solidFill>
              <a:srgbClr val="E8E7E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5" name="Google Shape;255;p9"/>
            <p:cNvSpPr txBox="1"/>
            <p:nvPr/>
          </p:nvSpPr>
          <p:spPr>
            <a:xfrm>
              <a:off x="0" y="-57150"/>
              <a:ext cx="1381532" cy="2087545"/>
            </a:xfrm>
            <a:prstGeom prst="rect">
              <a:avLst/>
            </a:prstGeom>
            <a:noFill/>
            <a:ln>
              <a:noFill/>
            </a:ln>
          </p:spPr>
          <p:txBody>
            <a:bodyPr anchorCtr="0" anchor="ctr" bIns="50800" lIns="50800" spcFirstLastPara="1" rIns="50800" wrap="square" tIns="50800">
              <a:noAutofit/>
            </a:bodyPr>
            <a:lstStyle/>
            <a:p>
              <a:pPr indent="0" lvl="0" marL="0" marR="0" rtl="0" algn="ctr">
                <a:lnSpc>
                  <a:spcPct val="186611"/>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sp>
        <p:nvSpPr>
          <p:cNvPr id="256" name="Google Shape;256;p9"/>
          <p:cNvSpPr/>
          <p:nvPr/>
        </p:nvSpPr>
        <p:spPr>
          <a:xfrm>
            <a:off x="1900497" y="2778518"/>
            <a:ext cx="2486967" cy="2057400"/>
          </a:xfrm>
          <a:custGeom>
            <a:rect b="b" l="l" r="r" t="t"/>
            <a:pathLst>
              <a:path extrusionOk="0" h="2057400" w="2486967">
                <a:moveTo>
                  <a:pt x="0" y="0"/>
                </a:moveTo>
                <a:lnTo>
                  <a:pt x="2486967" y="0"/>
                </a:lnTo>
                <a:lnTo>
                  <a:pt x="2486967" y="2057400"/>
                </a:lnTo>
                <a:lnTo>
                  <a:pt x="0" y="2057400"/>
                </a:lnTo>
                <a:lnTo>
                  <a:pt x="0" y="0"/>
                </a:lnTo>
                <a:close/>
              </a:path>
            </a:pathLst>
          </a:custGeom>
          <a:blipFill rotWithShape="1">
            <a:blip r:embed="rId4">
              <a:alphaModFix/>
            </a:blip>
            <a:stretch>
              <a:fillRect b="0" l="0" r="0" t="0"/>
            </a:stretch>
          </a:blipFill>
          <a:ln>
            <a:noFill/>
          </a:ln>
        </p:spPr>
      </p:sp>
      <p:sp>
        <p:nvSpPr>
          <p:cNvPr id="257" name="Google Shape;257;p9"/>
          <p:cNvSpPr/>
          <p:nvPr/>
        </p:nvSpPr>
        <p:spPr>
          <a:xfrm flipH="1">
            <a:off x="14173200" y="0"/>
            <a:ext cx="4114800" cy="4114800"/>
          </a:xfrm>
          <a:custGeom>
            <a:rect b="b" l="l" r="r" t="t"/>
            <a:pathLst>
              <a:path extrusionOk="0" h="4114800" w="4114800">
                <a:moveTo>
                  <a:pt x="4114800" y="0"/>
                </a:moveTo>
                <a:lnTo>
                  <a:pt x="0" y="0"/>
                </a:lnTo>
                <a:lnTo>
                  <a:pt x="0" y="4114800"/>
                </a:lnTo>
                <a:lnTo>
                  <a:pt x="4114800" y="4114800"/>
                </a:lnTo>
                <a:lnTo>
                  <a:pt x="4114800" y="0"/>
                </a:lnTo>
                <a:close/>
              </a:path>
            </a:pathLst>
          </a:custGeom>
          <a:blipFill rotWithShape="1">
            <a:blip r:embed="rId5">
              <a:alphaModFix/>
            </a:blip>
            <a:stretch>
              <a:fillRect b="0" l="0" r="0" t="0"/>
            </a:stretch>
          </a:blipFill>
          <a:ln>
            <a:noFill/>
          </a:ln>
        </p:spPr>
      </p:sp>
      <p:grpSp>
        <p:nvGrpSpPr>
          <p:cNvPr id="258" name="Google Shape;258;p9"/>
          <p:cNvGrpSpPr/>
          <p:nvPr/>
        </p:nvGrpSpPr>
        <p:grpSpPr>
          <a:xfrm>
            <a:off x="12521268" y="1840409"/>
            <a:ext cx="5245503" cy="7926145"/>
            <a:chOff x="0" y="-57150"/>
            <a:chExt cx="1381532" cy="2087545"/>
          </a:xfrm>
        </p:grpSpPr>
        <p:sp>
          <p:nvSpPr>
            <p:cNvPr id="259" name="Google Shape;259;p9"/>
            <p:cNvSpPr/>
            <p:nvPr/>
          </p:nvSpPr>
          <p:spPr>
            <a:xfrm>
              <a:off x="0" y="0"/>
              <a:ext cx="1381532" cy="2030395"/>
            </a:xfrm>
            <a:custGeom>
              <a:rect b="b" l="l" r="r" t="t"/>
              <a:pathLst>
                <a:path extrusionOk="0" h="2030395" w="1381532">
                  <a:moveTo>
                    <a:pt x="75272" y="0"/>
                  </a:moveTo>
                  <a:lnTo>
                    <a:pt x="1306260" y="0"/>
                  </a:lnTo>
                  <a:cubicBezTo>
                    <a:pt x="1326223" y="0"/>
                    <a:pt x="1345369" y="7930"/>
                    <a:pt x="1359485" y="22047"/>
                  </a:cubicBezTo>
                  <a:cubicBezTo>
                    <a:pt x="1373601" y="36163"/>
                    <a:pt x="1381532" y="55308"/>
                    <a:pt x="1381532" y="75272"/>
                  </a:cubicBezTo>
                  <a:lnTo>
                    <a:pt x="1381532" y="1955123"/>
                  </a:lnTo>
                  <a:cubicBezTo>
                    <a:pt x="1381532" y="1996694"/>
                    <a:pt x="1347831" y="2030395"/>
                    <a:pt x="1306260" y="2030395"/>
                  </a:cubicBezTo>
                  <a:lnTo>
                    <a:pt x="75272" y="2030395"/>
                  </a:lnTo>
                  <a:cubicBezTo>
                    <a:pt x="55308" y="2030395"/>
                    <a:pt x="36163" y="2022464"/>
                    <a:pt x="22047" y="2008348"/>
                  </a:cubicBezTo>
                  <a:cubicBezTo>
                    <a:pt x="7930" y="1994232"/>
                    <a:pt x="0" y="1975086"/>
                    <a:pt x="0" y="1955123"/>
                  </a:cubicBezTo>
                  <a:lnTo>
                    <a:pt x="0" y="75272"/>
                  </a:lnTo>
                  <a:cubicBezTo>
                    <a:pt x="0" y="55308"/>
                    <a:pt x="7930" y="36163"/>
                    <a:pt x="22047" y="22047"/>
                  </a:cubicBezTo>
                  <a:cubicBezTo>
                    <a:pt x="36163" y="7930"/>
                    <a:pt x="55308" y="0"/>
                    <a:pt x="75272" y="0"/>
                  </a:cubicBezTo>
                  <a:close/>
                </a:path>
              </a:pathLst>
            </a:custGeom>
            <a:solidFill>
              <a:srgbClr val="E8E7E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0" name="Google Shape;260;p9"/>
            <p:cNvSpPr txBox="1"/>
            <p:nvPr/>
          </p:nvSpPr>
          <p:spPr>
            <a:xfrm>
              <a:off x="0" y="-57150"/>
              <a:ext cx="1381532" cy="2087545"/>
            </a:xfrm>
            <a:prstGeom prst="rect">
              <a:avLst/>
            </a:prstGeom>
            <a:noFill/>
            <a:ln>
              <a:noFill/>
            </a:ln>
          </p:spPr>
          <p:txBody>
            <a:bodyPr anchorCtr="0" anchor="ctr" bIns="50800" lIns="50800" spcFirstLastPara="1" rIns="50800" wrap="square" tIns="50800">
              <a:noAutofit/>
            </a:bodyPr>
            <a:lstStyle/>
            <a:p>
              <a:pPr indent="0" lvl="0" marL="0" marR="0" rtl="0" algn="ctr">
                <a:lnSpc>
                  <a:spcPct val="186611"/>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sp>
        <p:nvSpPr>
          <p:cNvPr id="261" name="Google Shape;261;p9"/>
          <p:cNvSpPr/>
          <p:nvPr/>
        </p:nvSpPr>
        <p:spPr>
          <a:xfrm>
            <a:off x="13931299" y="2682695"/>
            <a:ext cx="2425441" cy="2249045"/>
          </a:xfrm>
          <a:custGeom>
            <a:rect b="b" l="l" r="r" t="t"/>
            <a:pathLst>
              <a:path extrusionOk="0" h="2249045" w="2425441">
                <a:moveTo>
                  <a:pt x="0" y="0"/>
                </a:moveTo>
                <a:lnTo>
                  <a:pt x="2425441" y="0"/>
                </a:lnTo>
                <a:lnTo>
                  <a:pt x="2425441" y="2249045"/>
                </a:lnTo>
                <a:lnTo>
                  <a:pt x="0" y="2249045"/>
                </a:lnTo>
                <a:lnTo>
                  <a:pt x="0" y="0"/>
                </a:lnTo>
                <a:close/>
              </a:path>
            </a:pathLst>
          </a:custGeom>
          <a:blipFill rotWithShape="1">
            <a:blip r:embed="rId6">
              <a:alphaModFix/>
            </a:blip>
            <a:stretch>
              <a:fillRect b="0" l="0" r="0" t="0"/>
            </a:stretch>
          </a:blipFill>
          <a:ln>
            <a:noFill/>
          </a:ln>
        </p:spPr>
      </p:sp>
      <p:sp>
        <p:nvSpPr>
          <p:cNvPr id="262" name="Google Shape;262;p9"/>
          <p:cNvSpPr/>
          <p:nvPr/>
        </p:nvSpPr>
        <p:spPr>
          <a:xfrm rot="3439378">
            <a:off x="-1188257" y="8425213"/>
            <a:ext cx="2810538" cy="2197330"/>
          </a:xfrm>
          <a:custGeom>
            <a:rect b="b" l="l" r="r" t="t"/>
            <a:pathLst>
              <a:path extrusionOk="0" h="2197330" w="2810538">
                <a:moveTo>
                  <a:pt x="0" y="0"/>
                </a:moveTo>
                <a:lnTo>
                  <a:pt x="2810538" y="0"/>
                </a:lnTo>
                <a:lnTo>
                  <a:pt x="2810538" y="2197330"/>
                </a:lnTo>
                <a:lnTo>
                  <a:pt x="0" y="2197330"/>
                </a:lnTo>
                <a:lnTo>
                  <a:pt x="0" y="0"/>
                </a:lnTo>
                <a:close/>
              </a:path>
            </a:pathLst>
          </a:custGeom>
          <a:blipFill rotWithShape="1">
            <a:blip r:embed="rId7">
              <a:alphaModFix/>
            </a:blip>
            <a:stretch>
              <a:fillRect b="0" l="0" r="0" t="0"/>
            </a:stretch>
          </a:blipFill>
          <a:ln>
            <a:noFill/>
          </a:ln>
        </p:spPr>
      </p:sp>
      <p:sp>
        <p:nvSpPr>
          <p:cNvPr id="263" name="Google Shape;263;p9"/>
          <p:cNvSpPr/>
          <p:nvPr/>
        </p:nvSpPr>
        <p:spPr>
          <a:xfrm>
            <a:off x="11376395" y="7980828"/>
            <a:ext cx="1920032" cy="2057400"/>
          </a:xfrm>
          <a:custGeom>
            <a:rect b="b" l="l" r="r" t="t"/>
            <a:pathLst>
              <a:path extrusionOk="0" h="2057400" w="1920032">
                <a:moveTo>
                  <a:pt x="0" y="0"/>
                </a:moveTo>
                <a:lnTo>
                  <a:pt x="1920032" y="0"/>
                </a:lnTo>
                <a:lnTo>
                  <a:pt x="1920032" y="2057400"/>
                </a:lnTo>
                <a:lnTo>
                  <a:pt x="0" y="2057400"/>
                </a:lnTo>
                <a:lnTo>
                  <a:pt x="0" y="0"/>
                </a:lnTo>
                <a:close/>
              </a:path>
            </a:pathLst>
          </a:custGeom>
          <a:blipFill rotWithShape="1">
            <a:blip r:embed="rId8">
              <a:alphaModFix/>
            </a:blip>
            <a:stretch>
              <a:fillRect b="0" l="0" r="0" t="0"/>
            </a:stretch>
          </a:blipFill>
          <a:ln>
            <a:noFill/>
          </a:ln>
        </p:spPr>
      </p:sp>
      <p:sp>
        <p:nvSpPr>
          <p:cNvPr id="264" name="Google Shape;264;p9"/>
          <p:cNvSpPr txBox="1"/>
          <p:nvPr/>
        </p:nvSpPr>
        <p:spPr>
          <a:xfrm>
            <a:off x="530754" y="321947"/>
            <a:ext cx="13642446" cy="1052829"/>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b="1" i="0" lang="en-US" sz="5800" u="none" cap="none" strike="noStrike">
                <a:solidFill>
                  <a:srgbClr val="213A63"/>
                </a:solidFill>
                <a:latin typeface="Arial"/>
                <a:ea typeface="Arial"/>
                <a:cs typeface="Arial"/>
                <a:sym typeface="Arial"/>
              </a:rPr>
              <a:t>Interview Type 2: Face-to-face Interview</a:t>
            </a:r>
            <a:endParaRPr/>
          </a:p>
        </p:txBody>
      </p:sp>
      <p:sp>
        <p:nvSpPr>
          <p:cNvPr id="265" name="Google Shape;265;p9"/>
          <p:cNvSpPr txBox="1"/>
          <p:nvPr/>
        </p:nvSpPr>
        <p:spPr>
          <a:xfrm>
            <a:off x="911586" y="5513853"/>
            <a:ext cx="4464790" cy="3054351"/>
          </a:xfrm>
          <a:prstGeom prst="rect">
            <a:avLst/>
          </a:prstGeom>
          <a:noFill/>
          <a:ln>
            <a:noFill/>
          </a:ln>
        </p:spPr>
        <p:txBody>
          <a:bodyPr anchorCtr="0" anchor="t" bIns="0" lIns="0" spcFirstLastPara="1" rIns="0" wrap="square" tIns="0">
            <a:spAutoFit/>
          </a:bodyPr>
          <a:lstStyle/>
          <a:p>
            <a:pPr indent="0" lvl="0" marL="0" marR="0" rtl="0" algn="ctr">
              <a:lnSpc>
                <a:spcPct val="170024"/>
              </a:lnSpc>
              <a:spcBef>
                <a:spcPts val="0"/>
              </a:spcBef>
              <a:spcAft>
                <a:spcPts val="0"/>
              </a:spcAft>
              <a:buNone/>
            </a:pPr>
            <a:r>
              <a:rPr b="0" i="0" lang="en-US" sz="2899" u="none" cap="none" strike="noStrike">
                <a:solidFill>
                  <a:srgbClr val="213A63"/>
                </a:solidFill>
                <a:latin typeface="Quicksand"/>
                <a:ea typeface="Quicksand"/>
                <a:cs typeface="Quicksand"/>
                <a:sym typeface="Quicksand"/>
              </a:rPr>
              <a:t>A face-to-face interview helps in assessing interpersonal skills and body language (Balconi </a:t>
            </a:r>
            <a:r>
              <a:rPr b="0" i="1" lang="en-US" sz="2899" u="none" cap="none" strike="noStrike">
                <a:solidFill>
                  <a:srgbClr val="213A63"/>
                </a:solidFill>
                <a:latin typeface="Quicksand"/>
                <a:ea typeface="Quicksand"/>
                <a:cs typeface="Quicksand"/>
                <a:sym typeface="Quicksand"/>
              </a:rPr>
              <a:t>et al. </a:t>
            </a:r>
            <a:r>
              <a:rPr b="0" i="0" lang="en-US" sz="2899" u="none" cap="none" strike="noStrike">
                <a:solidFill>
                  <a:srgbClr val="213A63"/>
                </a:solidFill>
                <a:latin typeface="Quicksand"/>
                <a:ea typeface="Quicksand"/>
                <a:cs typeface="Quicksand"/>
                <a:sym typeface="Quicksand"/>
              </a:rPr>
              <a:t>2022). </a:t>
            </a:r>
            <a:endParaRPr/>
          </a:p>
        </p:txBody>
      </p:sp>
      <p:sp>
        <p:nvSpPr>
          <p:cNvPr id="266" name="Google Shape;266;p9"/>
          <p:cNvSpPr txBox="1"/>
          <p:nvPr/>
        </p:nvSpPr>
        <p:spPr>
          <a:xfrm>
            <a:off x="6911605" y="5532903"/>
            <a:ext cx="4464790" cy="3057525"/>
          </a:xfrm>
          <a:prstGeom prst="rect">
            <a:avLst/>
          </a:prstGeom>
          <a:noFill/>
          <a:ln>
            <a:noFill/>
          </a:ln>
        </p:spPr>
        <p:txBody>
          <a:bodyPr anchorCtr="0" anchor="t" bIns="0" lIns="0" spcFirstLastPara="1" rIns="0" wrap="square" tIns="0">
            <a:spAutoFit/>
          </a:bodyPr>
          <a:lstStyle/>
          <a:p>
            <a:pPr indent="0" lvl="0" marL="0" marR="0" rtl="0" algn="ctr">
              <a:lnSpc>
                <a:spcPct val="169958"/>
              </a:lnSpc>
              <a:spcBef>
                <a:spcPts val="0"/>
              </a:spcBef>
              <a:spcAft>
                <a:spcPts val="0"/>
              </a:spcAft>
              <a:buNone/>
            </a:pPr>
            <a:r>
              <a:rPr b="0" i="0" lang="en-US" sz="2400" u="none" cap="none" strike="noStrike">
                <a:solidFill>
                  <a:srgbClr val="213A63"/>
                </a:solidFill>
                <a:latin typeface="Quicksand"/>
                <a:ea typeface="Quicksand"/>
                <a:cs typeface="Quicksand"/>
                <a:sym typeface="Quicksand"/>
              </a:rPr>
              <a:t>Facilitates rapport and probing (MacLeod </a:t>
            </a:r>
            <a:r>
              <a:rPr b="0" i="1" lang="en-US" sz="2400" u="none" cap="none" strike="noStrike">
                <a:solidFill>
                  <a:srgbClr val="213A63"/>
                </a:solidFill>
                <a:latin typeface="Quicksand"/>
                <a:ea typeface="Quicksand"/>
                <a:cs typeface="Quicksand"/>
                <a:sym typeface="Quicksand"/>
              </a:rPr>
              <a:t>et al. </a:t>
            </a:r>
            <a:r>
              <a:rPr b="0" i="0" lang="en-US" sz="2400" u="none" cap="none" strike="noStrike">
                <a:solidFill>
                  <a:srgbClr val="213A63"/>
                </a:solidFill>
                <a:latin typeface="Quicksand"/>
                <a:ea typeface="Quicksand"/>
                <a:cs typeface="Quicksand"/>
                <a:sym typeface="Quicksand"/>
              </a:rPr>
              <a:t>2024). </a:t>
            </a:r>
            <a:endParaRPr/>
          </a:p>
          <a:p>
            <a:pPr indent="0" lvl="0" marL="0" marR="0" rtl="0" algn="ctr">
              <a:lnSpc>
                <a:spcPct val="169958"/>
              </a:lnSpc>
              <a:spcBef>
                <a:spcPts val="0"/>
              </a:spcBef>
              <a:spcAft>
                <a:spcPts val="0"/>
              </a:spcAft>
              <a:buNone/>
            </a:pPr>
            <a:r>
              <a:t/>
            </a:r>
            <a:endParaRPr b="0" i="0" sz="2400" u="none" cap="none" strike="noStrike">
              <a:solidFill>
                <a:srgbClr val="213A63"/>
              </a:solidFill>
              <a:latin typeface="Quicksand"/>
              <a:ea typeface="Quicksand"/>
              <a:cs typeface="Quicksand"/>
              <a:sym typeface="Quicksand"/>
            </a:endParaRPr>
          </a:p>
          <a:p>
            <a:pPr indent="0" lvl="0" marL="0" marR="0" rtl="0" algn="ctr">
              <a:lnSpc>
                <a:spcPct val="169958"/>
              </a:lnSpc>
              <a:spcBef>
                <a:spcPts val="0"/>
              </a:spcBef>
              <a:spcAft>
                <a:spcPts val="0"/>
              </a:spcAft>
              <a:buNone/>
            </a:pPr>
            <a:r>
              <a:rPr b="0" i="0" lang="en-US" sz="2400" u="none" cap="none" strike="noStrike">
                <a:solidFill>
                  <a:srgbClr val="213A63"/>
                </a:solidFill>
                <a:latin typeface="Quicksand"/>
                <a:ea typeface="Quicksand"/>
                <a:cs typeface="Quicksand"/>
                <a:sym typeface="Quicksand"/>
              </a:rPr>
              <a:t>Best for the final interview process. </a:t>
            </a:r>
            <a:endParaRPr/>
          </a:p>
          <a:p>
            <a:pPr indent="0" lvl="0" marL="0" marR="0" rtl="0" algn="ctr">
              <a:lnSpc>
                <a:spcPct val="169958"/>
              </a:lnSpc>
              <a:spcBef>
                <a:spcPts val="0"/>
              </a:spcBef>
              <a:spcAft>
                <a:spcPts val="0"/>
              </a:spcAft>
              <a:buNone/>
            </a:pPr>
            <a:r>
              <a:t/>
            </a:r>
            <a:endParaRPr b="0" i="0" sz="2400" u="none" cap="none" strike="noStrike">
              <a:solidFill>
                <a:srgbClr val="213A63"/>
              </a:solidFill>
              <a:latin typeface="Quicksand"/>
              <a:ea typeface="Quicksand"/>
              <a:cs typeface="Quicksand"/>
              <a:sym typeface="Quicksand"/>
            </a:endParaRPr>
          </a:p>
        </p:txBody>
      </p:sp>
      <p:sp>
        <p:nvSpPr>
          <p:cNvPr id="267" name="Google Shape;267;p9"/>
          <p:cNvSpPr txBox="1"/>
          <p:nvPr/>
        </p:nvSpPr>
        <p:spPr>
          <a:xfrm>
            <a:off x="12911624" y="5952003"/>
            <a:ext cx="4464790" cy="1514475"/>
          </a:xfrm>
          <a:prstGeom prst="rect">
            <a:avLst/>
          </a:prstGeom>
          <a:noFill/>
          <a:ln>
            <a:noFill/>
          </a:ln>
        </p:spPr>
        <p:txBody>
          <a:bodyPr anchorCtr="0" anchor="t" bIns="0" lIns="0" spcFirstLastPara="1" rIns="0" wrap="square" tIns="0">
            <a:spAutoFit/>
          </a:bodyPr>
          <a:lstStyle/>
          <a:p>
            <a:pPr indent="0" lvl="0" marL="0" marR="0" rtl="0" algn="ctr">
              <a:lnSpc>
                <a:spcPct val="169958"/>
              </a:lnSpc>
              <a:spcBef>
                <a:spcPts val="0"/>
              </a:spcBef>
              <a:spcAft>
                <a:spcPts val="0"/>
              </a:spcAft>
              <a:buNone/>
            </a:pPr>
            <a:r>
              <a:rPr b="0" i="0" lang="en-US" sz="2400" u="none" cap="none" strike="noStrike">
                <a:solidFill>
                  <a:srgbClr val="213A63"/>
                </a:solidFill>
                <a:latin typeface="Quicksand"/>
                <a:ea typeface="Quicksand"/>
                <a:cs typeface="Quicksand"/>
                <a:sym typeface="Quicksand"/>
              </a:rPr>
              <a:t>Suitable for determining the communication and leadership skills of a candidate.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5" name="Shape 275"/>
        <p:cNvGrpSpPr/>
        <p:nvPr/>
      </p:nvGrpSpPr>
      <p:grpSpPr>
        <a:xfrm>
          <a:off x="0" y="0"/>
          <a:ext cx="0" cy="0"/>
          <a:chOff x="0" y="0"/>
          <a:chExt cx="0" cy="0"/>
        </a:xfrm>
      </p:grpSpPr>
      <p:sp>
        <p:nvSpPr>
          <p:cNvPr id="276" name="Google Shape;276;p10"/>
          <p:cNvSpPr/>
          <p:nvPr/>
        </p:nvSpPr>
        <p:spPr>
          <a:xfrm flipH="1">
            <a:off x="13320713" y="5319713"/>
            <a:ext cx="4967287" cy="4967287"/>
          </a:xfrm>
          <a:custGeom>
            <a:rect b="b" l="l" r="r" t="t"/>
            <a:pathLst>
              <a:path extrusionOk="0" h="4967287" w="4967287">
                <a:moveTo>
                  <a:pt x="4967287" y="0"/>
                </a:moveTo>
                <a:lnTo>
                  <a:pt x="0" y="0"/>
                </a:lnTo>
                <a:lnTo>
                  <a:pt x="0" y="4967287"/>
                </a:lnTo>
                <a:lnTo>
                  <a:pt x="4967287" y="4967287"/>
                </a:lnTo>
                <a:lnTo>
                  <a:pt x="4967287" y="0"/>
                </a:lnTo>
                <a:close/>
              </a:path>
            </a:pathLst>
          </a:custGeom>
          <a:blipFill rotWithShape="1">
            <a:blip r:embed="rId3">
              <a:alphaModFix/>
            </a:blip>
            <a:stretch>
              <a:fillRect b="0" l="0" r="0" t="0"/>
            </a:stretch>
          </a:blipFill>
          <a:ln>
            <a:noFill/>
          </a:ln>
        </p:spPr>
      </p:sp>
      <p:sp>
        <p:nvSpPr>
          <p:cNvPr id="277" name="Google Shape;277;p10"/>
          <p:cNvSpPr/>
          <p:nvPr/>
        </p:nvSpPr>
        <p:spPr>
          <a:xfrm>
            <a:off x="0" y="0"/>
            <a:ext cx="4433053" cy="4433053"/>
          </a:xfrm>
          <a:custGeom>
            <a:rect b="b" l="l" r="r" t="t"/>
            <a:pathLst>
              <a:path extrusionOk="0" h="4433053" w="4433053">
                <a:moveTo>
                  <a:pt x="0" y="0"/>
                </a:moveTo>
                <a:lnTo>
                  <a:pt x="4433053" y="0"/>
                </a:lnTo>
                <a:lnTo>
                  <a:pt x="4433053" y="4433053"/>
                </a:lnTo>
                <a:lnTo>
                  <a:pt x="0" y="4433053"/>
                </a:lnTo>
                <a:lnTo>
                  <a:pt x="0" y="0"/>
                </a:lnTo>
                <a:close/>
              </a:path>
            </a:pathLst>
          </a:custGeom>
          <a:blipFill rotWithShape="1">
            <a:blip r:embed="rId4">
              <a:alphaModFix/>
            </a:blip>
            <a:stretch>
              <a:fillRect b="0" l="0" r="0" t="0"/>
            </a:stretch>
          </a:blipFill>
          <a:ln>
            <a:noFill/>
          </a:ln>
        </p:spPr>
      </p:sp>
      <p:grpSp>
        <p:nvGrpSpPr>
          <p:cNvPr id="278" name="Google Shape;278;p10"/>
          <p:cNvGrpSpPr/>
          <p:nvPr/>
        </p:nvGrpSpPr>
        <p:grpSpPr>
          <a:xfrm>
            <a:off x="1332270" y="2724757"/>
            <a:ext cx="7604520" cy="7081955"/>
            <a:chOff x="0" y="-85725"/>
            <a:chExt cx="2002836" cy="1865206"/>
          </a:xfrm>
        </p:grpSpPr>
        <p:sp>
          <p:nvSpPr>
            <p:cNvPr id="279" name="Google Shape;279;p10"/>
            <p:cNvSpPr/>
            <p:nvPr/>
          </p:nvSpPr>
          <p:spPr>
            <a:xfrm>
              <a:off x="0" y="0"/>
              <a:ext cx="2002836" cy="1779481"/>
            </a:xfrm>
            <a:custGeom>
              <a:rect b="b" l="l" r="r" t="t"/>
              <a:pathLst>
                <a:path extrusionOk="0" h="1779481" w="2002836">
                  <a:moveTo>
                    <a:pt x="51922" y="0"/>
                  </a:moveTo>
                  <a:lnTo>
                    <a:pt x="1950914" y="0"/>
                  </a:lnTo>
                  <a:cubicBezTo>
                    <a:pt x="1964684" y="0"/>
                    <a:pt x="1977891" y="5470"/>
                    <a:pt x="1987628" y="15207"/>
                  </a:cubicBezTo>
                  <a:cubicBezTo>
                    <a:pt x="1997365" y="24945"/>
                    <a:pt x="2002836" y="38151"/>
                    <a:pt x="2002836" y="51922"/>
                  </a:cubicBezTo>
                  <a:lnTo>
                    <a:pt x="2002836" y="1727560"/>
                  </a:lnTo>
                  <a:cubicBezTo>
                    <a:pt x="2002836" y="1741330"/>
                    <a:pt x="1997365" y="1754537"/>
                    <a:pt x="1987628" y="1764274"/>
                  </a:cubicBezTo>
                  <a:cubicBezTo>
                    <a:pt x="1977891" y="1774011"/>
                    <a:pt x="1964684" y="1779481"/>
                    <a:pt x="1950914" y="1779481"/>
                  </a:cubicBezTo>
                  <a:lnTo>
                    <a:pt x="51922" y="1779481"/>
                  </a:lnTo>
                  <a:cubicBezTo>
                    <a:pt x="38151" y="1779481"/>
                    <a:pt x="24945" y="1774011"/>
                    <a:pt x="15207" y="1764274"/>
                  </a:cubicBezTo>
                  <a:cubicBezTo>
                    <a:pt x="5470" y="1754537"/>
                    <a:pt x="0" y="1741330"/>
                    <a:pt x="0" y="1727560"/>
                  </a:cubicBezTo>
                  <a:lnTo>
                    <a:pt x="0" y="51922"/>
                  </a:lnTo>
                  <a:cubicBezTo>
                    <a:pt x="0" y="38151"/>
                    <a:pt x="5470" y="24945"/>
                    <a:pt x="15207" y="15207"/>
                  </a:cubicBezTo>
                  <a:cubicBezTo>
                    <a:pt x="24945" y="5470"/>
                    <a:pt x="38151" y="0"/>
                    <a:pt x="51922" y="0"/>
                  </a:cubicBezTo>
                  <a:close/>
                </a:path>
              </a:pathLst>
            </a:custGeom>
            <a:solidFill>
              <a:srgbClr val="059F6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0" name="Google Shape;280;p10"/>
            <p:cNvSpPr txBox="1"/>
            <p:nvPr/>
          </p:nvSpPr>
          <p:spPr>
            <a:xfrm>
              <a:off x="0" y="-85725"/>
              <a:ext cx="2002835" cy="1865206"/>
            </a:xfrm>
            <a:prstGeom prst="rect">
              <a:avLst/>
            </a:prstGeom>
            <a:noFill/>
            <a:ln>
              <a:noFill/>
            </a:ln>
          </p:spPr>
          <p:txBody>
            <a:bodyPr anchorCtr="0" anchor="ctr" bIns="50800" lIns="50800" spcFirstLastPara="1" rIns="50800" wrap="square" tIns="50800">
              <a:noAutofit/>
            </a:bodyPr>
            <a:lstStyle/>
            <a:p>
              <a:pPr indent="0" lvl="0" marL="0" marR="0" rtl="0" algn="ctr">
                <a:lnSpc>
                  <a:spcPct val="200000"/>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sp>
        <p:nvSpPr>
          <p:cNvPr id="281" name="Google Shape;281;p10"/>
          <p:cNvSpPr/>
          <p:nvPr/>
        </p:nvSpPr>
        <p:spPr>
          <a:xfrm>
            <a:off x="9351214" y="3050244"/>
            <a:ext cx="5075430" cy="1692267"/>
          </a:xfrm>
          <a:custGeom>
            <a:rect b="b" l="l" r="r" t="t"/>
            <a:pathLst>
              <a:path extrusionOk="0" h="1692267" w="5075430">
                <a:moveTo>
                  <a:pt x="0" y="0"/>
                </a:moveTo>
                <a:lnTo>
                  <a:pt x="5075430" y="0"/>
                </a:lnTo>
                <a:lnTo>
                  <a:pt x="5075430" y="1692267"/>
                </a:lnTo>
                <a:lnTo>
                  <a:pt x="0" y="1692267"/>
                </a:lnTo>
                <a:lnTo>
                  <a:pt x="0" y="0"/>
                </a:lnTo>
                <a:close/>
              </a:path>
            </a:pathLst>
          </a:custGeom>
          <a:blipFill rotWithShape="1">
            <a:blip r:embed="rId5">
              <a:alphaModFix/>
            </a:blip>
            <a:stretch>
              <a:fillRect b="0" l="0" r="0" t="0"/>
            </a:stretch>
          </a:blipFill>
          <a:ln>
            <a:noFill/>
          </a:ln>
        </p:spPr>
      </p:sp>
      <p:sp>
        <p:nvSpPr>
          <p:cNvPr id="282" name="Google Shape;282;p10"/>
          <p:cNvSpPr/>
          <p:nvPr/>
        </p:nvSpPr>
        <p:spPr>
          <a:xfrm>
            <a:off x="3861356" y="-1188103"/>
            <a:ext cx="1878701" cy="1582806"/>
          </a:xfrm>
          <a:custGeom>
            <a:rect b="b" l="l" r="r" t="t"/>
            <a:pathLst>
              <a:path extrusionOk="0" h="1582806" w="1878701">
                <a:moveTo>
                  <a:pt x="0" y="0"/>
                </a:moveTo>
                <a:lnTo>
                  <a:pt x="1878702" y="0"/>
                </a:lnTo>
                <a:lnTo>
                  <a:pt x="1878702" y="1582806"/>
                </a:lnTo>
                <a:lnTo>
                  <a:pt x="0" y="1582806"/>
                </a:lnTo>
                <a:lnTo>
                  <a:pt x="0" y="0"/>
                </a:lnTo>
                <a:close/>
              </a:path>
            </a:pathLst>
          </a:custGeom>
          <a:blipFill rotWithShape="1">
            <a:blip r:embed="rId6">
              <a:alphaModFix/>
            </a:blip>
            <a:stretch>
              <a:fillRect b="0" l="0" r="0" t="0"/>
            </a:stretch>
          </a:blipFill>
          <a:ln>
            <a:noFill/>
          </a:ln>
        </p:spPr>
      </p:sp>
      <p:sp>
        <p:nvSpPr>
          <p:cNvPr id="283" name="Google Shape;283;p10"/>
          <p:cNvSpPr/>
          <p:nvPr/>
        </p:nvSpPr>
        <p:spPr>
          <a:xfrm>
            <a:off x="9144000" y="4171352"/>
            <a:ext cx="8115300" cy="5635360"/>
          </a:xfrm>
          <a:custGeom>
            <a:rect b="b" l="l" r="r" t="t"/>
            <a:pathLst>
              <a:path extrusionOk="0" h="5635360" w="8115300">
                <a:moveTo>
                  <a:pt x="0" y="0"/>
                </a:moveTo>
                <a:lnTo>
                  <a:pt x="8115300" y="0"/>
                </a:lnTo>
                <a:lnTo>
                  <a:pt x="8115300" y="5635360"/>
                </a:lnTo>
                <a:lnTo>
                  <a:pt x="0" y="5635360"/>
                </a:lnTo>
                <a:lnTo>
                  <a:pt x="0" y="0"/>
                </a:lnTo>
                <a:close/>
              </a:path>
            </a:pathLst>
          </a:custGeom>
          <a:blipFill rotWithShape="1">
            <a:blip r:embed="rId7">
              <a:alphaModFix/>
            </a:blip>
            <a:stretch>
              <a:fillRect b="0" l="0" r="-23177" t="0"/>
            </a:stretch>
          </a:blipFill>
          <a:ln>
            <a:noFill/>
          </a:ln>
        </p:spPr>
      </p:sp>
      <p:sp>
        <p:nvSpPr>
          <p:cNvPr id="284" name="Google Shape;284;p10"/>
          <p:cNvSpPr txBox="1"/>
          <p:nvPr/>
        </p:nvSpPr>
        <p:spPr>
          <a:xfrm>
            <a:off x="1792741" y="489953"/>
            <a:ext cx="14702519" cy="1151889"/>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b="1" i="0" lang="en-US" sz="6400" u="none" cap="none" strike="noStrike">
                <a:solidFill>
                  <a:srgbClr val="213A63"/>
                </a:solidFill>
                <a:latin typeface="Arial"/>
                <a:ea typeface="Arial"/>
                <a:cs typeface="Arial"/>
                <a:sym typeface="Arial"/>
              </a:rPr>
              <a:t>Interview Type 3: Telephonic Interview</a:t>
            </a:r>
            <a:endParaRPr/>
          </a:p>
        </p:txBody>
      </p:sp>
      <p:sp>
        <p:nvSpPr>
          <p:cNvPr id="285" name="Google Shape;285;p10"/>
          <p:cNvSpPr txBox="1"/>
          <p:nvPr/>
        </p:nvSpPr>
        <p:spPr>
          <a:xfrm>
            <a:off x="1792741" y="3858804"/>
            <a:ext cx="6916468" cy="4600575"/>
          </a:xfrm>
          <a:prstGeom prst="rect">
            <a:avLst/>
          </a:prstGeom>
          <a:noFill/>
          <a:ln>
            <a:noFill/>
          </a:ln>
        </p:spPr>
        <p:txBody>
          <a:bodyPr anchorCtr="0" anchor="t" bIns="0" lIns="0" spcFirstLastPara="1" rIns="0" wrap="square" tIns="0">
            <a:spAutoFit/>
          </a:bodyPr>
          <a:lstStyle/>
          <a:p>
            <a:pPr indent="-259079" lvl="1" marL="518160" marR="0" rtl="0" algn="just">
              <a:lnSpc>
                <a:spcPct val="169958"/>
              </a:lnSpc>
              <a:spcBef>
                <a:spcPts val="0"/>
              </a:spcBef>
              <a:spcAft>
                <a:spcPts val="0"/>
              </a:spcAft>
              <a:buClr>
                <a:srgbClr val="FFFFFF"/>
              </a:buClr>
              <a:buSzPts val="2400"/>
              <a:buFont typeface="Arial"/>
              <a:buChar char="•"/>
            </a:pPr>
            <a:r>
              <a:rPr b="0" i="0" lang="en-US" sz="2400" u="none" cap="none" strike="noStrike">
                <a:solidFill>
                  <a:srgbClr val="FFFFFF"/>
                </a:solidFill>
                <a:latin typeface="Quicksand"/>
                <a:ea typeface="Quicksand"/>
                <a:cs typeface="Quicksand"/>
                <a:sym typeface="Quicksand"/>
              </a:rPr>
              <a:t>Telephonic interviews are used at the initial stage of the recruitment process (Azad </a:t>
            </a:r>
            <a:r>
              <a:rPr b="0" i="1" lang="en-US" sz="2400" u="none" cap="none" strike="noStrike">
                <a:solidFill>
                  <a:srgbClr val="FFFFFF"/>
                </a:solidFill>
                <a:latin typeface="Quicksand"/>
                <a:ea typeface="Quicksand"/>
                <a:cs typeface="Quicksand"/>
                <a:sym typeface="Quicksand"/>
              </a:rPr>
              <a:t>et al.</a:t>
            </a:r>
            <a:r>
              <a:rPr b="0" i="0" lang="en-US" sz="2400" u="none" cap="none" strike="noStrike">
                <a:solidFill>
                  <a:srgbClr val="FFFFFF"/>
                </a:solidFill>
                <a:latin typeface="Quicksand"/>
                <a:ea typeface="Quicksand"/>
                <a:cs typeface="Quicksand"/>
                <a:sym typeface="Quicksand"/>
              </a:rPr>
              <a:t> 2021).</a:t>
            </a:r>
            <a:endParaRPr/>
          </a:p>
          <a:p>
            <a:pPr indent="-259079" lvl="1" marL="518160" marR="0" rtl="0" algn="just">
              <a:lnSpc>
                <a:spcPct val="169958"/>
              </a:lnSpc>
              <a:spcBef>
                <a:spcPts val="0"/>
              </a:spcBef>
              <a:spcAft>
                <a:spcPts val="0"/>
              </a:spcAft>
              <a:buClr>
                <a:srgbClr val="FFFFFF"/>
              </a:buClr>
              <a:buSzPts val="2400"/>
              <a:buFont typeface="Arial"/>
              <a:buChar char="•"/>
            </a:pPr>
            <a:r>
              <a:rPr b="0" i="0" lang="en-US" sz="2400" u="none" cap="none" strike="noStrike">
                <a:solidFill>
                  <a:srgbClr val="FFFFFF"/>
                </a:solidFill>
                <a:latin typeface="Quicksand"/>
                <a:ea typeface="Quicksand"/>
                <a:cs typeface="Quicksand"/>
                <a:sym typeface="Quicksand"/>
              </a:rPr>
              <a:t>The HR at BP can assess the general communication and enthusiasm level of candidates. </a:t>
            </a:r>
            <a:endParaRPr/>
          </a:p>
          <a:p>
            <a:pPr indent="-259079" lvl="1" marL="518160" marR="0" rtl="0" algn="just">
              <a:lnSpc>
                <a:spcPct val="169958"/>
              </a:lnSpc>
              <a:spcBef>
                <a:spcPts val="0"/>
              </a:spcBef>
              <a:spcAft>
                <a:spcPts val="0"/>
              </a:spcAft>
              <a:buClr>
                <a:srgbClr val="FFFFFF"/>
              </a:buClr>
              <a:buSzPts val="2400"/>
              <a:buFont typeface="Arial"/>
              <a:buChar char="•"/>
            </a:pPr>
            <a:r>
              <a:rPr b="0" i="0" lang="en-US" sz="2400" u="none" cap="none" strike="noStrike">
                <a:solidFill>
                  <a:srgbClr val="FFFFFF"/>
                </a:solidFill>
                <a:latin typeface="Quicksand"/>
                <a:ea typeface="Quicksand"/>
                <a:cs typeface="Quicksand"/>
                <a:sym typeface="Quicksand"/>
              </a:rPr>
              <a:t>Fairness and consistency of questions shall be maintained during this interview process.</a:t>
            </a:r>
            <a:endParaRPr/>
          </a:p>
          <a:p>
            <a:pPr indent="0" lvl="0" marL="0" marR="0" rtl="0" algn="just">
              <a:lnSpc>
                <a:spcPct val="169958"/>
              </a:lnSpc>
              <a:spcBef>
                <a:spcPts val="0"/>
              </a:spcBef>
              <a:spcAft>
                <a:spcPts val="0"/>
              </a:spcAft>
              <a:buNone/>
            </a:pPr>
            <a:r>
              <a:t/>
            </a:r>
            <a:endParaRPr b="0" i="0" sz="2400" u="none" cap="none" strike="noStrike">
              <a:solidFill>
                <a:srgbClr val="FFFFFF"/>
              </a:solidFill>
              <a:latin typeface="Quicksand"/>
              <a:ea typeface="Quicksand"/>
              <a:cs typeface="Quicksand"/>
              <a:sym typeface="Quicksand"/>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3" name="Shape 293"/>
        <p:cNvGrpSpPr/>
        <p:nvPr/>
      </p:nvGrpSpPr>
      <p:grpSpPr>
        <a:xfrm>
          <a:off x="0" y="0"/>
          <a:ext cx="0" cy="0"/>
          <a:chOff x="0" y="0"/>
          <a:chExt cx="0" cy="0"/>
        </a:xfrm>
      </p:grpSpPr>
      <p:sp>
        <p:nvSpPr>
          <p:cNvPr id="294" name="Google Shape;294;p11"/>
          <p:cNvSpPr/>
          <p:nvPr/>
        </p:nvSpPr>
        <p:spPr>
          <a:xfrm>
            <a:off x="10858676" y="2708745"/>
            <a:ext cx="5246370" cy="5556885"/>
          </a:xfrm>
          <a:custGeom>
            <a:rect b="b" l="l" r="r" t="t"/>
            <a:pathLst>
              <a:path extrusionOk="0" h="860907" w="812800">
                <a:moveTo>
                  <a:pt x="0" y="0"/>
                </a:moveTo>
                <a:lnTo>
                  <a:pt x="812800" y="0"/>
                </a:lnTo>
                <a:lnTo>
                  <a:pt x="812800" y="860907"/>
                </a:lnTo>
                <a:lnTo>
                  <a:pt x="0" y="860907"/>
                </a:lnTo>
                <a:close/>
              </a:path>
            </a:pathLst>
          </a:custGeom>
          <a:blipFill rotWithShape="1">
            <a:blip r:embed="rId3">
              <a:alphaModFix/>
            </a:blip>
            <a:stretch>
              <a:fillRect b="0" l="-42678" r="-42678" t="0"/>
            </a:stretch>
          </a:blipFill>
          <a:ln>
            <a:noFill/>
          </a:ln>
        </p:spPr>
      </p:sp>
      <p:grpSp>
        <p:nvGrpSpPr>
          <p:cNvPr id="295" name="Google Shape;295;p11"/>
          <p:cNvGrpSpPr/>
          <p:nvPr/>
        </p:nvGrpSpPr>
        <p:grpSpPr>
          <a:xfrm>
            <a:off x="10860353" y="-221132"/>
            <a:ext cx="4177116" cy="2548876"/>
            <a:chOff x="0" y="-57150"/>
            <a:chExt cx="1100146" cy="671309"/>
          </a:xfrm>
        </p:grpSpPr>
        <p:sp>
          <p:nvSpPr>
            <p:cNvPr id="296" name="Google Shape;296;p11"/>
            <p:cNvSpPr/>
            <p:nvPr/>
          </p:nvSpPr>
          <p:spPr>
            <a:xfrm>
              <a:off x="0" y="0"/>
              <a:ext cx="1100146" cy="614159"/>
            </a:xfrm>
            <a:custGeom>
              <a:rect b="b" l="l" r="r" t="t"/>
              <a:pathLst>
                <a:path extrusionOk="0" h="614159" w="1100146">
                  <a:moveTo>
                    <a:pt x="0" y="0"/>
                  </a:moveTo>
                  <a:lnTo>
                    <a:pt x="1100146" y="0"/>
                  </a:lnTo>
                  <a:lnTo>
                    <a:pt x="1100146" y="614159"/>
                  </a:lnTo>
                  <a:lnTo>
                    <a:pt x="0" y="614159"/>
                  </a:lnTo>
                  <a:close/>
                </a:path>
              </a:pathLst>
            </a:custGeom>
            <a:solidFill>
              <a:srgbClr val="18BEEB"/>
            </a:solidFill>
            <a:ln>
              <a:noFill/>
            </a:ln>
          </p:spPr>
        </p:sp>
        <p:sp>
          <p:nvSpPr>
            <p:cNvPr id="297" name="Google Shape;297;p11"/>
            <p:cNvSpPr txBox="1"/>
            <p:nvPr/>
          </p:nvSpPr>
          <p:spPr>
            <a:xfrm>
              <a:off x="0" y="-57150"/>
              <a:ext cx="1100146" cy="671309"/>
            </a:xfrm>
            <a:prstGeom prst="rect">
              <a:avLst/>
            </a:prstGeom>
            <a:noFill/>
            <a:ln>
              <a:noFill/>
            </a:ln>
          </p:spPr>
          <p:txBody>
            <a:bodyPr anchorCtr="0" anchor="ctr" bIns="50800" lIns="50800" spcFirstLastPara="1" rIns="50800" wrap="square" tIns="50800">
              <a:noAutofit/>
            </a:bodyPr>
            <a:lstStyle/>
            <a:p>
              <a:pPr indent="0" lvl="0" marL="0" marR="0" rtl="0" algn="ctr">
                <a:lnSpc>
                  <a:spcPct val="186611"/>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grpSp>
        <p:nvGrpSpPr>
          <p:cNvPr id="298" name="Google Shape;298;p11"/>
          <p:cNvGrpSpPr/>
          <p:nvPr/>
        </p:nvGrpSpPr>
        <p:grpSpPr>
          <a:xfrm>
            <a:off x="15439197" y="-216991"/>
            <a:ext cx="2848803" cy="2548876"/>
            <a:chOff x="0" y="-57150"/>
            <a:chExt cx="750302" cy="671309"/>
          </a:xfrm>
        </p:grpSpPr>
        <p:sp>
          <p:nvSpPr>
            <p:cNvPr id="299" name="Google Shape;299;p11"/>
            <p:cNvSpPr/>
            <p:nvPr/>
          </p:nvSpPr>
          <p:spPr>
            <a:xfrm>
              <a:off x="0" y="0"/>
              <a:ext cx="750302" cy="614159"/>
            </a:xfrm>
            <a:custGeom>
              <a:rect b="b" l="l" r="r" t="t"/>
              <a:pathLst>
                <a:path extrusionOk="0" h="614159" w="750302">
                  <a:moveTo>
                    <a:pt x="0" y="0"/>
                  </a:moveTo>
                  <a:lnTo>
                    <a:pt x="750302" y="0"/>
                  </a:lnTo>
                  <a:lnTo>
                    <a:pt x="750302" y="614159"/>
                  </a:lnTo>
                  <a:lnTo>
                    <a:pt x="0" y="614159"/>
                  </a:lnTo>
                  <a:close/>
                </a:path>
              </a:pathLst>
            </a:custGeom>
            <a:solidFill>
              <a:srgbClr val="F36322"/>
            </a:solidFill>
            <a:ln>
              <a:noFill/>
            </a:ln>
          </p:spPr>
        </p:sp>
        <p:sp>
          <p:nvSpPr>
            <p:cNvPr id="300" name="Google Shape;300;p11"/>
            <p:cNvSpPr txBox="1"/>
            <p:nvPr/>
          </p:nvSpPr>
          <p:spPr>
            <a:xfrm>
              <a:off x="0" y="-57150"/>
              <a:ext cx="750302" cy="671309"/>
            </a:xfrm>
            <a:prstGeom prst="rect">
              <a:avLst/>
            </a:prstGeom>
            <a:noFill/>
            <a:ln>
              <a:noFill/>
            </a:ln>
          </p:spPr>
          <p:txBody>
            <a:bodyPr anchorCtr="0" anchor="ctr" bIns="50800" lIns="50800" spcFirstLastPara="1" rIns="50800" wrap="square" tIns="50800">
              <a:noAutofit/>
            </a:bodyPr>
            <a:lstStyle/>
            <a:p>
              <a:pPr indent="0" lvl="0" marL="0" marR="0" rtl="0" algn="ctr">
                <a:lnSpc>
                  <a:spcPct val="186611"/>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grpSp>
        <p:nvGrpSpPr>
          <p:cNvPr id="301" name="Google Shape;301;p11"/>
          <p:cNvGrpSpPr/>
          <p:nvPr/>
        </p:nvGrpSpPr>
        <p:grpSpPr>
          <a:xfrm>
            <a:off x="16507034" y="2491754"/>
            <a:ext cx="1780966" cy="3996511"/>
            <a:chOff x="0" y="-57150"/>
            <a:chExt cx="469061" cy="1052579"/>
          </a:xfrm>
        </p:grpSpPr>
        <p:sp>
          <p:nvSpPr>
            <p:cNvPr id="302" name="Google Shape;302;p11"/>
            <p:cNvSpPr/>
            <p:nvPr/>
          </p:nvSpPr>
          <p:spPr>
            <a:xfrm>
              <a:off x="0" y="0"/>
              <a:ext cx="469061" cy="995429"/>
            </a:xfrm>
            <a:custGeom>
              <a:rect b="b" l="l" r="r" t="t"/>
              <a:pathLst>
                <a:path extrusionOk="0" h="995429" w="469061">
                  <a:moveTo>
                    <a:pt x="0" y="0"/>
                  </a:moveTo>
                  <a:lnTo>
                    <a:pt x="469061" y="0"/>
                  </a:lnTo>
                  <a:lnTo>
                    <a:pt x="469061" y="995429"/>
                  </a:lnTo>
                  <a:lnTo>
                    <a:pt x="0" y="995429"/>
                  </a:lnTo>
                  <a:close/>
                </a:path>
              </a:pathLst>
            </a:custGeom>
            <a:solidFill>
              <a:srgbClr val="F4B8C8"/>
            </a:solidFill>
            <a:ln>
              <a:noFill/>
            </a:ln>
          </p:spPr>
        </p:sp>
        <p:sp>
          <p:nvSpPr>
            <p:cNvPr id="303" name="Google Shape;303;p11"/>
            <p:cNvSpPr txBox="1"/>
            <p:nvPr/>
          </p:nvSpPr>
          <p:spPr>
            <a:xfrm>
              <a:off x="0" y="-57150"/>
              <a:ext cx="469061" cy="1052579"/>
            </a:xfrm>
            <a:prstGeom prst="rect">
              <a:avLst/>
            </a:prstGeom>
            <a:noFill/>
            <a:ln>
              <a:noFill/>
            </a:ln>
          </p:spPr>
          <p:txBody>
            <a:bodyPr anchorCtr="0" anchor="ctr" bIns="50800" lIns="50800" spcFirstLastPara="1" rIns="50800" wrap="square" tIns="50800">
              <a:noAutofit/>
            </a:bodyPr>
            <a:lstStyle/>
            <a:p>
              <a:pPr indent="0" lvl="0" marL="0" marR="0" rtl="0" algn="ctr">
                <a:lnSpc>
                  <a:spcPct val="186611"/>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grpSp>
        <p:nvGrpSpPr>
          <p:cNvPr id="304" name="Google Shape;304;p11"/>
          <p:cNvGrpSpPr/>
          <p:nvPr/>
        </p:nvGrpSpPr>
        <p:grpSpPr>
          <a:xfrm>
            <a:off x="16507034" y="6633223"/>
            <a:ext cx="1780966" cy="1632407"/>
            <a:chOff x="0" y="-57150"/>
            <a:chExt cx="469061" cy="429934"/>
          </a:xfrm>
        </p:grpSpPr>
        <p:sp>
          <p:nvSpPr>
            <p:cNvPr id="305" name="Google Shape;305;p11"/>
            <p:cNvSpPr/>
            <p:nvPr/>
          </p:nvSpPr>
          <p:spPr>
            <a:xfrm>
              <a:off x="0" y="0"/>
              <a:ext cx="469061" cy="372784"/>
            </a:xfrm>
            <a:custGeom>
              <a:rect b="b" l="l" r="r" t="t"/>
              <a:pathLst>
                <a:path extrusionOk="0" h="372784" w="469061">
                  <a:moveTo>
                    <a:pt x="0" y="0"/>
                  </a:moveTo>
                  <a:lnTo>
                    <a:pt x="469061" y="0"/>
                  </a:lnTo>
                  <a:lnTo>
                    <a:pt x="469061" y="372784"/>
                  </a:lnTo>
                  <a:lnTo>
                    <a:pt x="0" y="372784"/>
                  </a:lnTo>
                  <a:close/>
                </a:path>
              </a:pathLst>
            </a:custGeom>
            <a:solidFill>
              <a:srgbClr val="F2B60E"/>
            </a:solidFill>
            <a:ln>
              <a:noFill/>
            </a:ln>
          </p:spPr>
        </p:sp>
        <p:sp>
          <p:nvSpPr>
            <p:cNvPr id="306" name="Google Shape;306;p11"/>
            <p:cNvSpPr txBox="1"/>
            <p:nvPr/>
          </p:nvSpPr>
          <p:spPr>
            <a:xfrm>
              <a:off x="0" y="-57150"/>
              <a:ext cx="469061" cy="429934"/>
            </a:xfrm>
            <a:prstGeom prst="rect">
              <a:avLst/>
            </a:prstGeom>
            <a:noFill/>
            <a:ln>
              <a:noFill/>
            </a:ln>
          </p:spPr>
          <p:txBody>
            <a:bodyPr anchorCtr="0" anchor="ctr" bIns="50800" lIns="50800" spcFirstLastPara="1" rIns="50800" wrap="square" tIns="50800">
              <a:noAutofit/>
            </a:bodyPr>
            <a:lstStyle/>
            <a:p>
              <a:pPr indent="0" lvl="0" marL="0" marR="0" rtl="0" algn="ctr">
                <a:lnSpc>
                  <a:spcPct val="186611"/>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grpSp>
        <p:nvGrpSpPr>
          <p:cNvPr id="307" name="Google Shape;307;p11"/>
          <p:cNvGrpSpPr/>
          <p:nvPr/>
        </p:nvGrpSpPr>
        <p:grpSpPr>
          <a:xfrm>
            <a:off x="10858676" y="8429639"/>
            <a:ext cx="5246370" cy="1857361"/>
            <a:chOff x="0" y="-57150"/>
            <a:chExt cx="1381760" cy="489182"/>
          </a:xfrm>
        </p:grpSpPr>
        <p:sp>
          <p:nvSpPr>
            <p:cNvPr id="308" name="Google Shape;308;p11"/>
            <p:cNvSpPr/>
            <p:nvPr/>
          </p:nvSpPr>
          <p:spPr>
            <a:xfrm>
              <a:off x="0" y="0"/>
              <a:ext cx="1381760" cy="432032"/>
            </a:xfrm>
            <a:custGeom>
              <a:rect b="b" l="l" r="r" t="t"/>
              <a:pathLst>
                <a:path extrusionOk="0" h="432032" w="1381760">
                  <a:moveTo>
                    <a:pt x="0" y="0"/>
                  </a:moveTo>
                  <a:lnTo>
                    <a:pt x="1381760" y="0"/>
                  </a:lnTo>
                  <a:lnTo>
                    <a:pt x="1381760" y="432032"/>
                  </a:lnTo>
                  <a:lnTo>
                    <a:pt x="0" y="432032"/>
                  </a:lnTo>
                  <a:close/>
                </a:path>
              </a:pathLst>
            </a:custGeom>
            <a:solidFill>
              <a:srgbClr val="059F67"/>
            </a:solidFill>
            <a:ln>
              <a:noFill/>
            </a:ln>
          </p:spPr>
        </p:sp>
        <p:sp>
          <p:nvSpPr>
            <p:cNvPr id="309" name="Google Shape;309;p11"/>
            <p:cNvSpPr txBox="1"/>
            <p:nvPr/>
          </p:nvSpPr>
          <p:spPr>
            <a:xfrm>
              <a:off x="0" y="-57150"/>
              <a:ext cx="1381760" cy="489182"/>
            </a:xfrm>
            <a:prstGeom prst="rect">
              <a:avLst/>
            </a:prstGeom>
            <a:noFill/>
            <a:ln>
              <a:noFill/>
            </a:ln>
          </p:spPr>
          <p:txBody>
            <a:bodyPr anchorCtr="0" anchor="ctr" bIns="50800" lIns="50800" spcFirstLastPara="1" rIns="50800" wrap="square" tIns="50800">
              <a:noAutofit/>
            </a:bodyPr>
            <a:lstStyle/>
            <a:p>
              <a:pPr indent="0" lvl="0" marL="0" marR="0" rtl="0" algn="ctr">
                <a:lnSpc>
                  <a:spcPct val="186611"/>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grpSp>
        <p:nvGrpSpPr>
          <p:cNvPr id="310" name="Google Shape;310;p11"/>
          <p:cNvGrpSpPr/>
          <p:nvPr/>
        </p:nvGrpSpPr>
        <p:grpSpPr>
          <a:xfrm>
            <a:off x="16507034" y="8429639"/>
            <a:ext cx="1780966" cy="1857361"/>
            <a:chOff x="0" y="-57150"/>
            <a:chExt cx="469061" cy="489182"/>
          </a:xfrm>
        </p:grpSpPr>
        <p:sp>
          <p:nvSpPr>
            <p:cNvPr id="311" name="Google Shape;311;p11"/>
            <p:cNvSpPr/>
            <p:nvPr/>
          </p:nvSpPr>
          <p:spPr>
            <a:xfrm>
              <a:off x="0" y="0"/>
              <a:ext cx="469061" cy="432032"/>
            </a:xfrm>
            <a:custGeom>
              <a:rect b="b" l="l" r="r" t="t"/>
              <a:pathLst>
                <a:path extrusionOk="0" h="432032" w="469061">
                  <a:moveTo>
                    <a:pt x="0" y="0"/>
                  </a:moveTo>
                  <a:lnTo>
                    <a:pt x="469061" y="0"/>
                  </a:lnTo>
                  <a:lnTo>
                    <a:pt x="469061" y="432032"/>
                  </a:lnTo>
                  <a:lnTo>
                    <a:pt x="0" y="432032"/>
                  </a:lnTo>
                  <a:close/>
                </a:path>
              </a:pathLst>
            </a:custGeom>
            <a:solidFill>
              <a:srgbClr val="427BAA"/>
            </a:solidFill>
            <a:ln>
              <a:noFill/>
            </a:ln>
          </p:spPr>
        </p:sp>
        <p:sp>
          <p:nvSpPr>
            <p:cNvPr id="312" name="Google Shape;312;p11"/>
            <p:cNvSpPr txBox="1"/>
            <p:nvPr/>
          </p:nvSpPr>
          <p:spPr>
            <a:xfrm>
              <a:off x="0" y="-57150"/>
              <a:ext cx="469061" cy="489182"/>
            </a:xfrm>
            <a:prstGeom prst="rect">
              <a:avLst/>
            </a:prstGeom>
            <a:noFill/>
            <a:ln>
              <a:noFill/>
            </a:ln>
          </p:spPr>
          <p:txBody>
            <a:bodyPr anchorCtr="0" anchor="ctr" bIns="50800" lIns="50800" spcFirstLastPara="1" rIns="50800" wrap="square" tIns="50800">
              <a:noAutofit/>
            </a:bodyPr>
            <a:lstStyle/>
            <a:p>
              <a:pPr indent="0" lvl="0" marL="0" marR="0" rtl="0" algn="ctr">
                <a:lnSpc>
                  <a:spcPct val="186611"/>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grpSp>
        <p:nvGrpSpPr>
          <p:cNvPr id="313" name="Google Shape;313;p11"/>
          <p:cNvGrpSpPr/>
          <p:nvPr/>
        </p:nvGrpSpPr>
        <p:grpSpPr>
          <a:xfrm>
            <a:off x="8772578" y="-221132"/>
            <a:ext cx="1686048" cy="2548876"/>
            <a:chOff x="0" y="-57150"/>
            <a:chExt cx="444062" cy="671309"/>
          </a:xfrm>
        </p:grpSpPr>
        <p:sp>
          <p:nvSpPr>
            <p:cNvPr id="314" name="Google Shape;314;p11"/>
            <p:cNvSpPr/>
            <p:nvPr/>
          </p:nvSpPr>
          <p:spPr>
            <a:xfrm>
              <a:off x="0" y="0"/>
              <a:ext cx="444062" cy="614159"/>
            </a:xfrm>
            <a:custGeom>
              <a:rect b="b" l="l" r="r" t="t"/>
              <a:pathLst>
                <a:path extrusionOk="0" h="614159" w="444062">
                  <a:moveTo>
                    <a:pt x="0" y="0"/>
                  </a:moveTo>
                  <a:lnTo>
                    <a:pt x="444062" y="0"/>
                  </a:lnTo>
                  <a:lnTo>
                    <a:pt x="444062" y="614159"/>
                  </a:lnTo>
                  <a:lnTo>
                    <a:pt x="0" y="614159"/>
                  </a:lnTo>
                  <a:close/>
                </a:path>
              </a:pathLst>
            </a:custGeom>
            <a:solidFill>
              <a:srgbClr val="F2B60E"/>
            </a:solidFill>
            <a:ln>
              <a:noFill/>
            </a:ln>
          </p:spPr>
        </p:sp>
        <p:sp>
          <p:nvSpPr>
            <p:cNvPr id="315" name="Google Shape;315;p11"/>
            <p:cNvSpPr txBox="1"/>
            <p:nvPr/>
          </p:nvSpPr>
          <p:spPr>
            <a:xfrm>
              <a:off x="0" y="-57150"/>
              <a:ext cx="444062" cy="671309"/>
            </a:xfrm>
            <a:prstGeom prst="rect">
              <a:avLst/>
            </a:prstGeom>
            <a:noFill/>
            <a:ln>
              <a:noFill/>
            </a:ln>
          </p:spPr>
          <p:txBody>
            <a:bodyPr anchorCtr="0" anchor="ctr" bIns="50800" lIns="50800" spcFirstLastPara="1" rIns="50800" wrap="square" tIns="50800">
              <a:noAutofit/>
            </a:bodyPr>
            <a:lstStyle/>
            <a:p>
              <a:pPr indent="0" lvl="0" marL="0" marR="0" rtl="0" algn="ctr">
                <a:lnSpc>
                  <a:spcPct val="186611"/>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grpSp>
        <p:nvGrpSpPr>
          <p:cNvPr id="316" name="Google Shape;316;p11"/>
          <p:cNvGrpSpPr/>
          <p:nvPr/>
        </p:nvGrpSpPr>
        <p:grpSpPr>
          <a:xfrm>
            <a:off x="8772578" y="2491754"/>
            <a:ext cx="1686048" cy="3103230"/>
            <a:chOff x="0" y="-57150"/>
            <a:chExt cx="444062" cy="817312"/>
          </a:xfrm>
        </p:grpSpPr>
        <p:sp>
          <p:nvSpPr>
            <p:cNvPr id="317" name="Google Shape;317;p11"/>
            <p:cNvSpPr/>
            <p:nvPr/>
          </p:nvSpPr>
          <p:spPr>
            <a:xfrm>
              <a:off x="0" y="0"/>
              <a:ext cx="444062" cy="760162"/>
            </a:xfrm>
            <a:custGeom>
              <a:rect b="b" l="l" r="r" t="t"/>
              <a:pathLst>
                <a:path extrusionOk="0" h="760162" w="444062">
                  <a:moveTo>
                    <a:pt x="0" y="0"/>
                  </a:moveTo>
                  <a:lnTo>
                    <a:pt x="444062" y="0"/>
                  </a:lnTo>
                  <a:lnTo>
                    <a:pt x="444062" y="760162"/>
                  </a:lnTo>
                  <a:lnTo>
                    <a:pt x="0" y="760162"/>
                  </a:lnTo>
                  <a:close/>
                </a:path>
              </a:pathLst>
            </a:custGeom>
            <a:solidFill>
              <a:srgbClr val="059F67"/>
            </a:solidFill>
            <a:ln>
              <a:noFill/>
            </a:ln>
          </p:spPr>
        </p:sp>
        <p:sp>
          <p:nvSpPr>
            <p:cNvPr id="318" name="Google Shape;318;p11"/>
            <p:cNvSpPr txBox="1"/>
            <p:nvPr/>
          </p:nvSpPr>
          <p:spPr>
            <a:xfrm>
              <a:off x="0" y="-57150"/>
              <a:ext cx="444062" cy="817312"/>
            </a:xfrm>
            <a:prstGeom prst="rect">
              <a:avLst/>
            </a:prstGeom>
            <a:noFill/>
            <a:ln>
              <a:noFill/>
            </a:ln>
          </p:spPr>
          <p:txBody>
            <a:bodyPr anchorCtr="0" anchor="ctr" bIns="50800" lIns="50800" spcFirstLastPara="1" rIns="50800" wrap="square" tIns="50800">
              <a:noAutofit/>
            </a:bodyPr>
            <a:lstStyle/>
            <a:p>
              <a:pPr indent="0" lvl="0" marL="0" marR="0" rtl="0" algn="ctr">
                <a:lnSpc>
                  <a:spcPct val="186611"/>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grpSp>
        <p:nvGrpSpPr>
          <p:cNvPr id="319" name="Google Shape;319;p11"/>
          <p:cNvGrpSpPr/>
          <p:nvPr/>
        </p:nvGrpSpPr>
        <p:grpSpPr>
          <a:xfrm>
            <a:off x="8772578" y="5801565"/>
            <a:ext cx="1686048" cy="4485435"/>
            <a:chOff x="0" y="-57150"/>
            <a:chExt cx="444062" cy="1181349"/>
          </a:xfrm>
        </p:grpSpPr>
        <p:sp>
          <p:nvSpPr>
            <p:cNvPr id="320" name="Google Shape;320;p11"/>
            <p:cNvSpPr/>
            <p:nvPr/>
          </p:nvSpPr>
          <p:spPr>
            <a:xfrm>
              <a:off x="0" y="0"/>
              <a:ext cx="444062" cy="1124199"/>
            </a:xfrm>
            <a:custGeom>
              <a:rect b="b" l="l" r="r" t="t"/>
              <a:pathLst>
                <a:path extrusionOk="0" h="1124199" w="444062">
                  <a:moveTo>
                    <a:pt x="0" y="0"/>
                  </a:moveTo>
                  <a:lnTo>
                    <a:pt x="444062" y="0"/>
                  </a:lnTo>
                  <a:lnTo>
                    <a:pt x="444062" y="1124199"/>
                  </a:lnTo>
                  <a:lnTo>
                    <a:pt x="0" y="1124199"/>
                  </a:lnTo>
                  <a:close/>
                </a:path>
              </a:pathLst>
            </a:custGeom>
            <a:solidFill>
              <a:srgbClr val="F36322"/>
            </a:solidFill>
            <a:ln>
              <a:noFill/>
            </a:ln>
          </p:spPr>
        </p:sp>
        <p:sp>
          <p:nvSpPr>
            <p:cNvPr id="321" name="Google Shape;321;p11"/>
            <p:cNvSpPr txBox="1"/>
            <p:nvPr/>
          </p:nvSpPr>
          <p:spPr>
            <a:xfrm>
              <a:off x="0" y="-57150"/>
              <a:ext cx="444062" cy="1181349"/>
            </a:xfrm>
            <a:prstGeom prst="rect">
              <a:avLst/>
            </a:prstGeom>
            <a:noFill/>
            <a:ln>
              <a:noFill/>
            </a:ln>
          </p:spPr>
          <p:txBody>
            <a:bodyPr anchorCtr="0" anchor="ctr" bIns="50800" lIns="50800" spcFirstLastPara="1" rIns="50800" wrap="square" tIns="50800">
              <a:noAutofit/>
            </a:bodyPr>
            <a:lstStyle/>
            <a:p>
              <a:pPr indent="0" lvl="0" marL="0" marR="0" rtl="0" algn="ctr">
                <a:lnSpc>
                  <a:spcPct val="186611"/>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sp>
        <p:nvSpPr>
          <p:cNvPr id="322" name="Google Shape;322;p11"/>
          <p:cNvSpPr txBox="1"/>
          <p:nvPr/>
        </p:nvSpPr>
        <p:spPr>
          <a:xfrm>
            <a:off x="1028700" y="436247"/>
            <a:ext cx="6054680" cy="2686050"/>
          </a:xfrm>
          <a:prstGeom prst="rect">
            <a:avLst/>
          </a:prstGeom>
          <a:noFill/>
          <a:ln>
            <a:noFill/>
          </a:ln>
        </p:spPr>
        <p:txBody>
          <a:bodyPr anchorCtr="0" anchor="t" bIns="0" lIns="0" spcFirstLastPara="1" rIns="0" wrap="square" tIns="0">
            <a:spAutoFit/>
          </a:bodyPr>
          <a:lstStyle/>
          <a:p>
            <a:pPr indent="0" lvl="0" marL="0" marR="0" rtl="0" algn="l">
              <a:lnSpc>
                <a:spcPct val="120000"/>
              </a:lnSpc>
              <a:spcBef>
                <a:spcPts val="0"/>
              </a:spcBef>
              <a:spcAft>
                <a:spcPts val="0"/>
              </a:spcAft>
              <a:buNone/>
            </a:pPr>
            <a:r>
              <a:rPr b="1" i="0" lang="en-US" sz="5800" u="none" cap="none" strike="noStrike">
                <a:solidFill>
                  <a:srgbClr val="213A63"/>
                </a:solidFill>
                <a:latin typeface="Arial"/>
                <a:ea typeface="Arial"/>
                <a:cs typeface="Arial"/>
                <a:sym typeface="Arial"/>
              </a:rPr>
              <a:t>Types of Questioning Techniques</a:t>
            </a:r>
            <a:endParaRPr/>
          </a:p>
        </p:txBody>
      </p:sp>
      <p:sp>
        <p:nvSpPr>
          <p:cNvPr id="323" name="Google Shape;323;p11"/>
          <p:cNvSpPr txBox="1"/>
          <p:nvPr/>
        </p:nvSpPr>
        <p:spPr>
          <a:xfrm>
            <a:off x="492763" y="3602190"/>
            <a:ext cx="7879765" cy="6934200"/>
          </a:xfrm>
          <a:prstGeom prst="rect">
            <a:avLst/>
          </a:prstGeom>
          <a:noFill/>
          <a:ln>
            <a:noFill/>
          </a:ln>
        </p:spPr>
        <p:txBody>
          <a:bodyPr anchorCtr="0" anchor="t" bIns="0" lIns="0" spcFirstLastPara="1" rIns="0" wrap="square" tIns="0">
            <a:spAutoFit/>
          </a:bodyPr>
          <a:lstStyle/>
          <a:p>
            <a:pPr indent="-291464" lvl="1" marL="582928" marR="0" rtl="0" algn="l">
              <a:lnSpc>
                <a:spcPct val="170025"/>
              </a:lnSpc>
              <a:spcBef>
                <a:spcPts val="0"/>
              </a:spcBef>
              <a:spcAft>
                <a:spcPts val="0"/>
              </a:spcAft>
              <a:buClr>
                <a:srgbClr val="213A63"/>
              </a:buClr>
              <a:buSzPts val="2699"/>
              <a:buFont typeface="Arial"/>
              <a:buChar char="•"/>
            </a:pPr>
            <a:r>
              <a:rPr b="0" i="0" lang="en-US" sz="2699" u="none" cap="none" strike="noStrike">
                <a:solidFill>
                  <a:srgbClr val="213A63"/>
                </a:solidFill>
                <a:latin typeface="Quicksand"/>
                <a:ea typeface="Quicksand"/>
                <a:cs typeface="Quicksand"/>
                <a:sym typeface="Quicksand"/>
              </a:rPr>
              <a:t>Socratic questioning helps in analysing the reasoning and aptitude skills (Ho, Chen and Li, 2023). </a:t>
            </a:r>
            <a:endParaRPr/>
          </a:p>
          <a:p>
            <a:pPr indent="-291464" lvl="1" marL="582928" marR="0" rtl="0" algn="l">
              <a:lnSpc>
                <a:spcPct val="170025"/>
              </a:lnSpc>
              <a:spcBef>
                <a:spcPts val="0"/>
              </a:spcBef>
              <a:spcAft>
                <a:spcPts val="0"/>
              </a:spcAft>
              <a:buClr>
                <a:srgbClr val="213A63"/>
              </a:buClr>
              <a:buSzPts val="2699"/>
              <a:buFont typeface="Arial"/>
              <a:buChar char="•"/>
            </a:pPr>
            <a:r>
              <a:rPr b="0" i="0" lang="en-US" sz="2699" u="none" cap="none" strike="noStrike">
                <a:solidFill>
                  <a:srgbClr val="213A63"/>
                </a:solidFill>
                <a:latin typeface="Quicksand"/>
                <a:ea typeface="Quicksand"/>
                <a:cs typeface="Quicksand"/>
                <a:sym typeface="Quicksand"/>
              </a:rPr>
              <a:t>Leading questions initiate discussions with individuals while gently guiding responses (Komildjanovna, 2024). </a:t>
            </a:r>
            <a:endParaRPr/>
          </a:p>
          <a:p>
            <a:pPr indent="-291464" lvl="1" marL="582928" marR="0" rtl="0" algn="l">
              <a:lnSpc>
                <a:spcPct val="170025"/>
              </a:lnSpc>
              <a:spcBef>
                <a:spcPts val="0"/>
              </a:spcBef>
              <a:spcAft>
                <a:spcPts val="0"/>
              </a:spcAft>
              <a:buClr>
                <a:srgbClr val="213A63"/>
              </a:buClr>
              <a:buSzPts val="2699"/>
              <a:buFont typeface="Arial"/>
              <a:buChar char="•"/>
            </a:pPr>
            <a:r>
              <a:rPr b="0" i="0" lang="en-US" sz="2699" u="none" cap="none" strike="noStrike">
                <a:solidFill>
                  <a:srgbClr val="213A63"/>
                </a:solidFill>
                <a:latin typeface="Quicksand"/>
                <a:ea typeface="Quicksand"/>
                <a:cs typeface="Quicksand"/>
                <a:sym typeface="Quicksand"/>
              </a:rPr>
              <a:t>Probing questions help in deeply assessing the competency of candidates while obtaining clarity (Neuert, Kunz and Gummer, 2025).</a:t>
            </a:r>
            <a:endParaRPr/>
          </a:p>
          <a:p>
            <a:pPr indent="-291464" lvl="1" marL="582928" marR="0" rtl="0" algn="l">
              <a:lnSpc>
                <a:spcPct val="170025"/>
              </a:lnSpc>
              <a:spcBef>
                <a:spcPts val="0"/>
              </a:spcBef>
              <a:spcAft>
                <a:spcPts val="0"/>
              </a:spcAft>
              <a:buClr>
                <a:srgbClr val="213A63"/>
              </a:buClr>
              <a:buSzPts val="2699"/>
              <a:buFont typeface="Arial"/>
              <a:buChar char="•"/>
            </a:pPr>
            <a:r>
              <a:rPr b="0" i="0" lang="en-US" sz="2699" u="none" cap="none" strike="noStrike">
                <a:solidFill>
                  <a:srgbClr val="213A63"/>
                </a:solidFill>
                <a:latin typeface="Quicksand"/>
                <a:ea typeface="Quicksand"/>
                <a:cs typeface="Quicksand"/>
                <a:sym typeface="Quicksand"/>
              </a:rPr>
              <a:t>Situational questions can also be asked.</a:t>
            </a:r>
            <a:endParaRPr/>
          </a:p>
          <a:p>
            <a:pPr indent="0" lvl="0" marL="0" marR="0" rtl="0" algn="l">
              <a:lnSpc>
                <a:spcPct val="170025"/>
              </a:lnSpc>
              <a:spcBef>
                <a:spcPts val="0"/>
              </a:spcBef>
              <a:spcAft>
                <a:spcPts val="0"/>
              </a:spcAft>
              <a:buNone/>
            </a:pPr>
            <a:r>
              <a:t/>
            </a:r>
            <a:endParaRPr b="0" i="0" sz="2699" u="none" cap="none" strike="noStrike">
              <a:solidFill>
                <a:srgbClr val="213A63"/>
              </a:solidFill>
              <a:latin typeface="Quicksand"/>
              <a:ea typeface="Quicksand"/>
              <a:cs typeface="Quicksand"/>
              <a:sym typeface="Quicksand"/>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1" name="Shape 331"/>
        <p:cNvGrpSpPr/>
        <p:nvPr/>
      </p:nvGrpSpPr>
      <p:grpSpPr>
        <a:xfrm>
          <a:off x="0" y="0"/>
          <a:ext cx="0" cy="0"/>
          <a:chOff x="0" y="0"/>
          <a:chExt cx="0" cy="0"/>
        </a:xfrm>
      </p:grpSpPr>
      <p:sp>
        <p:nvSpPr>
          <p:cNvPr id="332" name="Google Shape;332;p12"/>
          <p:cNvSpPr/>
          <p:nvPr/>
        </p:nvSpPr>
        <p:spPr>
          <a:xfrm>
            <a:off x="492763" y="3191321"/>
            <a:ext cx="7422470" cy="6575233"/>
          </a:xfrm>
          <a:custGeom>
            <a:rect b="b" l="l" r="r" t="t"/>
            <a:pathLst>
              <a:path extrusionOk="0" h="1018676" w="1149935">
                <a:moveTo>
                  <a:pt x="0" y="0"/>
                </a:moveTo>
                <a:lnTo>
                  <a:pt x="1149935" y="0"/>
                </a:lnTo>
                <a:lnTo>
                  <a:pt x="1149935" y="1018676"/>
                </a:lnTo>
                <a:lnTo>
                  <a:pt x="0" y="1018676"/>
                </a:lnTo>
                <a:close/>
              </a:path>
            </a:pathLst>
          </a:custGeom>
          <a:blipFill rotWithShape="1">
            <a:blip r:embed="rId3">
              <a:alphaModFix/>
            </a:blip>
            <a:stretch>
              <a:fillRect b="0" l="-25877" r="-25877" t="0"/>
            </a:stretch>
          </a:blipFill>
          <a:ln>
            <a:noFill/>
          </a:ln>
        </p:spPr>
      </p:sp>
      <p:grpSp>
        <p:nvGrpSpPr>
          <p:cNvPr id="333" name="Google Shape;333;p12"/>
          <p:cNvGrpSpPr/>
          <p:nvPr/>
        </p:nvGrpSpPr>
        <p:grpSpPr>
          <a:xfrm>
            <a:off x="8468219" y="167388"/>
            <a:ext cx="4636579" cy="4962588"/>
            <a:chOff x="0" y="-57150"/>
            <a:chExt cx="812800" cy="869950"/>
          </a:xfrm>
        </p:grpSpPr>
        <p:sp>
          <p:nvSpPr>
            <p:cNvPr id="334" name="Google Shape;334;p12"/>
            <p:cNvSpPr/>
            <p:nvPr/>
          </p:nvSpPr>
          <p:spPr>
            <a:xfrm>
              <a:off x="0" y="0"/>
              <a:ext cx="812800" cy="812800"/>
            </a:xfrm>
            <a:custGeom>
              <a:rect b="b" l="l" r="r" t="t"/>
              <a:pathLst>
                <a:path extrusionOk="0" h="812800" w="812800">
                  <a:moveTo>
                    <a:pt x="0" y="0"/>
                  </a:moveTo>
                  <a:lnTo>
                    <a:pt x="812800" y="0"/>
                  </a:lnTo>
                  <a:lnTo>
                    <a:pt x="812800" y="812800"/>
                  </a:lnTo>
                  <a:lnTo>
                    <a:pt x="0" y="812800"/>
                  </a:lnTo>
                  <a:close/>
                </a:path>
              </a:pathLst>
            </a:custGeom>
            <a:solidFill>
              <a:srgbClr val="18BEEB"/>
            </a:solidFill>
            <a:ln>
              <a:noFill/>
            </a:ln>
          </p:spPr>
        </p:sp>
        <p:sp>
          <p:nvSpPr>
            <p:cNvPr id="335" name="Google Shape;335;p12"/>
            <p:cNvSpPr txBox="1"/>
            <p:nvPr/>
          </p:nvSpPr>
          <p:spPr>
            <a:xfrm>
              <a:off x="0" y="-57150"/>
              <a:ext cx="812800" cy="869950"/>
            </a:xfrm>
            <a:prstGeom prst="rect">
              <a:avLst/>
            </a:prstGeom>
            <a:noFill/>
            <a:ln>
              <a:noFill/>
            </a:ln>
          </p:spPr>
          <p:txBody>
            <a:bodyPr anchorCtr="0" anchor="ctr" bIns="50800" lIns="50800" spcFirstLastPara="1" rIns="50800" wrap="square" tIns="50800">
              <a:noAutofit/>
            </a:bodyPr>
            <a:lstStyle/>
            <a:p>
              <a:pPr indent="0" lvl="0" marL="0" marR="0" rtl="0" algn="ctr">
                <a:lnSpc>
                  <a:spcPct val="186611"/>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grpSp>
        <p:nvGrpSpPr>
          <p:cNvPr id="336" name="Google Shape;336;p12"/>
          <p:cNvGrpSpPr/>
          <p:nvPr/>
        </p:nvGrpSpPr>
        <p:grpSpPr>
          <a:xfrm>
            <a:off x="13104798" y="167388"/>
            <a:ext cx="4636579" cy="4962588"/>
            <a:chOff x="0" y="-57150"/>
            <a:chExt cx="812800" cy="869950"/>
          </a:xfrm>
        </p:grpSpPr>
        <p:sp>
          <p:nvSpPr>
            <p:cNvPr id="337" name="Google Shape;337;p12"/>
            <p:cNvSpPr/>
            <p:nvPr/>
          </p:nvSpPr>
          <p:spPr>
            <a:xfrm>
              <a:off x="0" y="0"/>
              <a:ext cx="812800" cy="812800"/>
            </a:xfrm>
            <a:custGeom>
              <a:rect b="b" l="l" r="r" t="t"/>
              <a:pathLst>
                <a:path extrusionOk="0" h="812800" w="812800">
                  <a:moveTo>
                    <a:pt x="0" y="0"/>
                  </a:moveTo>
                  <a:lnTo>
                    <a:pt x="812800" y="0"/>
                  </a:lnTo>
                  <a:lnTo>
                    <a:pt x="812800" y="812800"/>
                  </a:lnTo>
                  <a:lnTo>
                    <a:pt x="0" y="812800"/>
                  </a:lnTo>
                  <a:close/>
                </a:path>
              </a:pathLst>
            </a:custGeom>
            <a:solidFill>
              <a:srgbClr val="F2B60E"/>
            </a:solidFill>
            <a:ln>
              <a:noFill/>
            </a:ln>
          </p:spPr>
        </p:sp>
        <p:sp>
          <p:nvSpPr>
            <p:cNvPr id="338" name="Google Shape;338;p12"/>
            <p:cNvSpPr txBox="1"/>
            <p:nvPr/>
          </p:nvSpPr>
          <p:spPr>
            <a:xfrm>
              <a:off x="0" y="-57150"/>
              <a:ext cx="812800" cy="869950"/>
            </a:xfrm>
            <a:prstGeom prst="rect">
              <a:avLst/>
            </a:prstGeom>
            <a:noFill/>
            <a:ln>
              <a:noFill/>
            </a:ln>
          </p:spPr>
          <p:txBody>
            <a:bodyPr anchorCtr="0" anchor="ctr" bIns="50800" lIns="50800" spcFirstLastPara="1" rIns="50800" wrap="square" tIns="50800">
              <a:noAutofit/>
            </a:bodyPr>
            <a:lstStyle/>
            <a:p>
              <a:pPr indent="0" lvl="0" marL="0" marR="0" rtl="0" algn="ctr">
                <a:lnSpc>
                  <a:spcPct val="186611"/>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grpSp>
        <p:nvGrpSpPr>
          <p:cNvPr id="339" name="Google Shape;339;p12"/>
          <p:cNvGrpSpPr/>
          <p:nvPr/>
        </p:nvGrpSpPr>
        <p:grpSpPr>
          <a:xfrm>
            <a:off x="8468219" y="4803967"/>
            <a:ext cx="4636579" cy="4962588"/>
            <a:chOff x="0" y="-57150"/>
            <a:chExt cx="812800" cy="869950"/>
          </a:xfrm>
        </p:grpSpPr>
        <p:sp>
          <p:nvSpPr>
            <p:cNvPr id="340" name="Google Shape;340;p12"/>
            <p:cNvSpPr/>
            <p:nvPr/>
          </p:nvSpPr>
          <p:spPr>
            <a:xfrm>
              <a:off x="0" y="0"/>
              <a:ext cx="812800" cy="812800"/>
            </a:xfrm>
            <a:custGeom>
              <a:rect b="b" l="l" r="r" t="t"/>
              <a:pathLst>
                <a:path extrusionOk="0" h="812800" w="812800">
                  <a:moveTo>
                    <a:pt x="0" y="0"/>
                  </a:moveTo>
                  <a:lnTo>
                    <a:pt x="812800" y="0"/>
                  </a:lnTo>
                  <a:lnTo>
                    <a:pt x="812800" y="812800"/>
                  </a:lnTo>
                  <a:lnTo>
                    <a:pt x="0" y="812800"/>
                  </a:lnTo>
                  <a:close/>
                </a:path>
              </a:pathLst>
            </a:custGeom>
            <a:solidFill>
              <a:srgbClr val="059F67"/>
            </a:solidFill>
            <a:ln>
              <a:noFill/>
            </a:ln>
          </p:spPr>
        </p:sp>
        <p:sp>
          <p:nvSpPr>
            <p:cNvPr id="341" name="Google Shape;341;p12"/>
            <p:cNvSpPr txBox="1"/>
            <p:nvPr/>
          </p:nvSpPr>
          <p:spPr>
            <a:xfrm>
              <a:off x="0" y="-57150"/>
              <a:ext cx="812800" cy="869950"/>
            </a:xfrm>
            <a:prstGeom prst="rect">
              <a:avLst/>
            </a:prstGeom>
            <a:noFill/>
            <a:ln>
              <a:noFill/>
            </a:ln>
          </p:spPr>
          <p:txBody>
            <a:bodyPr anchorCtr="0" anchor="ctr" bIns="50800" lIns="50800" spcFirstLastPara="1" rIns="50800" wrap="square" tIns="50800">
              <a:noAutofit/>
            </a:bodyPr>
            <a:lstStyle/>
            <a:p>
              <a:pPr indent="0" lvl="0" marL="0" marR="0" rtl="0" algn="ctr">
                <a:lnSpc>
                  <a:spcPct val="186611"/>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grpSp>
        <p:nvGrpSpPr>
          <p:cNvPr id="342" name="Google Shape;342;p12"/>
          <p:cNvGrpSpPr/>
          <p:nvPr/>
        </p:nvGrpSpPr>
        <p:grpSpPr>
          <a:xfrm>
            <a:off x="13104798" y="4803967"/>
            <a:ext cx="4636579" cy="4962588"/>
            <a:chOff x="0" y="-57150"/>
            <a:chExt cx="812800" cy="869950"/>
          </a:xfrm>
        </p:grpSpPr>
        <p:sp>
          <p:nvSpPr>
            <p:cNvPr id="343" name="Google Shape;343;p12"/>
            <p:cNvSpPr/>
            <p:nvPr/>
          </p:nvSpPr>
          <p:spPr>
            <a:xfrm>
              <a:off x="0" y="0"/>
              <a:ext cx="812800" cy="812800"/>
            </a:xfrm>
            <a:custGeom>
              <a:rect b="b" l="l" r="r" t="t"/>
              <a:pathLst>
                <a:path extrusionOk="0" h="812800" w="812800">
                  <a:moveTo>
                    <a:pt x="0" y="0"/>
                  </a:moveTo>
                  <a:lnTo>
                    <a:pt x="812800" y="0"/>
                  </a:lnTo>
                  <a:lnTo>
                    <a:pt x="812800" y="812800"/>
                  </a:lnTo>
                  <a:lnTo>
                    <a:pt x="0" y="812800"/>
                  </a:lnTo>
                  <a:close/>
                </a:path>
              </a:pathLst>
            </a:custGeom>
            <a:solidFill>
              <a:srgbClr val="F36322"/>
            </a:solidFill>
            <a:ln>
              <a:noFill/>
            </a:ln>
          </p:spPr>
        </p:sp>
        <p:sp>
          <p:nvSpPr>
            <p:cNvPr id="344" name="Google Shape;344;p12"/>
            <p:cNvSpPr txBox="1"/>
            <p:nvPr/>
          </p:nvSpPr>
          <p:spPr>
            <a:xfrm>
              <a:off x="0" y="-57150"/>
              <a:ext cx="812800" cy="869950"/>
            </a:xfrm>
            <a:prstGeom prst="rect">
              <a:avLst/>
            </a:prstGeom>
            <a:noFill/>
            <a:ln>
              <a:noFill/>
            </a:ln>
          </p:spPr>
          <p:txBody>
            <a:bodyPr anchorCtr="0" anchor="ctr" bIns="50800" lIns="50800" spcFirstLastPara="1" rIns="50800" wrap="square" tIns="50800">
              <a:noAutofit/>
            </a:bodyPr>
            <a:lstStyle/>
            <a:p>
              <a:pPr indent="0" lvl="0" marL="0" marR="0" rtl="0" algn="ctr">
                <a:lnSpc>
                  <a:spcPct val="186611"/>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sp>
        <p:nvSpPr>
          <p:cNvPr id="345" name="Google Shape;345;p12"/>
          <p:cNvSpPr txBox="1"/>
          <p:nvPr/>
        </p:nvSpPr>
        <p:spPr>
          <a:xfrm>
            <a:off x="492763" y="436247"/>
            <a:ext cx="7422470" cy="2686050"/>
          </a:xfrm>
          <a:prstGeom prst="rect">
            <a:avLst/>
          </a:prstGeom>
          <a:noFill/>
          <a:ln>
            <a:noFill/>
          </a:ln>
        </p:spPr>
        <p:txBody>
          <a:bodyPr anchorCtr="0" anchor="t" bIns="0" lIns="0" spcFirstLastPara="1" rIns="0" wrap="square" tIns="0">
            <a:spAutoFit/>
          </a:bodyPr>
          <a:lstStyle/>
          <a:p>
            <a:pPr indent="0" lvl="0" marL="0" marR="0" rtl="0" algn="l">
              <a:lnSpc>
                <a:spcPct val="120000"/>
              </a:lnSpc>
              <a:spcBef>
                <a:spcPts val="0"/>
              </a:spcBef>
              <a:spcAft>
                <a:spcPts val="0"/>
              </a:spcAft>
              <a:buNone/>
            </a:pPr>
            <a:r>
              <a:rPr b="1" i="0" lang="en-US" sz="5800" u="none" cap="none" strike="noStrike">
                <a:solidFill>
                  <a:srgbClr val="213A63"/>
                </a:solidFill>
                <a:latin typeface="Arial"/>
                <a:ea typeface="Arial"/>
                <a:cs typeface="Arial"/>
                <a:sym typeface="Arial"/>
              </a:rPr>
              <a:t>Justification of Appropriate Questioning Technique</a:t>
            </a:r>
            <a:endParaRPr/>
          </a:p>
        </p:txBody>
      </p:sp>
      <p:sp>
        <p:nvSpPr>
          <p:cNvPr id="346" name="Google Shape;346;p12"/>
          <p:cNvSpPr txBox="1"/>
          <p:nvPr/>
        </p:nvSpPr>
        <p:spPr>
          <a:xfrm>
            <a:off x="8857727" y="1380714"/>
            <a:ext cx="3857563" cy="2795271"/>
          </a:xfrm>
          <a:prstGeom prst="rect">
            <a:avLst/>
          </a:prstGeom>
          <a:noFill/>
          <a:ln>
            <a:noFill/>
          </a:ln>
        </p:spPr>
        <p:txBody>
          <a:bodyPr anchorCtr="0" anchor="t" bIns="0" lIns="0" spcFirstLastPara="1" rIns="0" wrap="square" tIns="0">
            <a:spAutoFit/>
          </a:bodyPr>
          <a:lstStyle/>
          <a:p>
            <a:pPr indent="0" lvl="0" marL="0" marR="0" rtl="0" algn="l">
              <a:lnSpc>
                <a:spcPct val="140012"/>
              </a:lnSpc>
              <a:spcBef>
                <a:spcPts val="0"/>
              </a:spcBef>
              <a:spcAft>
                <a:spcPts val="0"/>
              </a:spcAft>
              <a:buNone/>
            </a:pPr>
            <a:r>
              <a:rPr b="1" i="0" lang="en-US" sz="3199" u="none" cap="none" strike="noStrike">
                <a:solidFill>
                  <a:srgbClr val="FFFFFF"/>
                </a:solidFill>
                <a:latin typeface="Quicksand"/>
                <a:ea typeface="Quicksand"/>
                <a:cs typeface="Quicksand"/>
                <a:sym typeface="Quicksand"/>
              </a:rPr>
              <a:t>Probing and Socratic questioning techniques are appropriate for BP. </a:t>
            </a:r>
            <a:endParaRPr/>
          </a:p>
        </p:txBody>
      </p:sp>
      <p:sp>
        <p:nvSpPr>
          <p:cNvPr id="347" name="Google Shape;347;p12"/>
          <p:cNvSpPr txBox="1"/>
          <p:nvPr/>
        </p:nvSpPr>
        <p:spPr>
          <a:xfrm>
            <a:off x="8857727" y="6117231"/>
            <a:ext cx="3857563" cy="2600325"/>
          </a:xfrm>
          <a:prstGeom prst="rect">
            <a:avLst/>
          </a:prstGeom>
          <a:noFill/>
          <a:ln>
            <a:noFill/>
          </a:ln>
        </p:spPr>
        <p:txBody>
          <a:bodyPr anchorCtr="0" anchor="t" bIns="0" lIns="0" spcFirstLastPara="1" rIns="0" wrap="square" tIns="0">
            <a:spAutoFit/>
          </a:bodyPr>
          <a:lstStyle/>
          <a:p>
            <a:pPr indent="0" lvl="0" marL="0" marR="0" rtl="0" algn="l">
              <a:lnSpc>
                <a:spcPct val="140013"/>
              </a:lnSpc>
              <a:spcBef>
                <a:spcPts val="0"/>
              </a:spcBef>
              <a:spcAft>
                <a:spcPts val="0"/>
              </a:spcAft>
              <a:buNone/>
            </a:pPr>
            <a:r>
              <a:rPr b="1" i="0" lang="en-US" sz="2999" u="none" cap="none" strike="noStrike">
                <a:solidFill>
                  <a:srgbClr val="FFFFFF"/>
                </a:solidFill>
                <a:latin typeface="Quicksand"/>
                <a:ea typeface="Quicksand"/>
                <a:cs typeface="Quicksand"/>
                <a:sym typeface="Quicksand"/>
              </a:rPr>
              <a:t>Essential for understanding the depth of knowledge and experience of the candidate.</a:t>
            </a:r>
            <a:endParaRPr/>
          </a:p>
        </p:txBody>
      </p:sp>
      <p:sp>
        <p:nvSpPr>
          <p:cNvPr id="348" name="Google Shape;348;p12"/>
          <p:cNvSpPr txBox="1"/>
          <p:nvPr/>
        </p:nvSpPr>
        <p:spPr>
          <a:xfrm>
            <a:off x="13657248" y="6421788"/>
            <a:ext cx="3857563" cy="1028700"/>
          </a:xfrm>
          <a:prstGeom prst="rect">
            <a:avLst/>
          </a:prstGeom>
          <a:noFill/>
          <a:ln>
            <a:noFill/>
          </a:ln>
        </p:spPr>
        <p:txBody>
          <a:bodyPr anchorCtr="0" anchor="t" bIns="0" lIns="0" spcFirstLastPara="1" rIns="0" wrap="square" tIns="0">
            <a:spAutoFit/>
          </a:bodyPr>
          <a:lstStyle/>
          <a:p>
            <a:pPr indent="0" lvl="0" marL="0" marR="0" rtl="0" algn="l">
              <a:lnSpc>
                <a:spcPct val="140013"/>
              </a:lnSpc>
              <a:spcBef>
                <a:spcPts val="0"/>
              </a:spcBef>
              <a:spcAft>
                <a:spcPts val="0"/>
              </a:spcAft>
              <a:buNone/>
            </a:pPr>
            <a:r>
              <a:rPr b="1" i="0" lang="en-US" sz="2999" u="none" cap="none" strike="noStrike">
                <a:solidFill>
                  <a:srgbClr val="FFFFFF"/>
                </a:solidFill>
                <a:latin typeface="Quicksand"/>
                <a:ea typeface="Quicksand"/>
                <a:cs typeface="Quicksand"/>
                <a:sym typeface="Quicksand"/>
              </a:rPr>
              <a:t>Provides clarity for the future.</a:t>
            </a:r>
            <a:endParaRPr/>
          </a:p>
        </p:txBody>
      </p:sp>
      <p:sp>
        <p:nvSpPr>
          <p:cNvPr id="349" name="Google Shape;349;p12"/>
          <p:cNvSpPr txBox="1"/>
          <p:nvPr/>
        </p:nvSpPr>
        <p:spPr>
          <a:xfrm>
            <a:off x="13494306" y="971550"/>
            <a:ext cx="3857563" cy="3648075"/>
          </a:xfrm>
          <a:prstGeom prst="rect">
            <a:avLst/>
          </a:prstGeom>
          <a:noFill/>
          <a:ln>
            <a:noFill/>
          </a:ln>
        </p:spPr>
        <p:txBody>
          <a:bodyPr anchorCtr="0" anchor="t" bIns="0" lIns="0" spcFirstLastPara="1" rIns="0" wrap="square" tIns="0">
            <a:spAutoFit/>
          </a:bodyPr>
          <a:lstStyle/>
          <a:p>
            <a:pPr indent="0" lvl="0" marL="0" marR="0" rtl="0" algn="l">
              <a:lnSpc>
                <a:spcPct val="140013"/>
              </a:lnSpc>
              <a:spcBef>
                <a:spcPts val="0"/>
              </a:spcBef>
              <a:spcAft>
                <a:spcPts val="0"/>
              </a:spcAft>
              <a:buNone/>
            </a:pPr>
            <a:r>
              <a:rPr b="1" i="0" lang="en-US" sz="2999" u="none" cap="none" strike="noStrike">
                <a:solidFill>
                  <a:srgbClr val="FFFFFF"/>
                </a:solidFill>
                <a:latin typeface="Quicksand"/>
                <a:ea typeface="Quicksand"/>
                <a:cs typeface="Quicksand"/>
                <a:sym typeface="Quicksand"/>
              </a:rPr>
              <a:t>Probing questions help in understanding the thought process and competency (Nemt-allah and Darwesh, 2024). </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7" name="Shape 357"/>
        <p:cNvGrpSpPr/>
        <p:nvPr/>
      </p:nvGrpSpPr>
      <p:grpSpPr>
        <a:xfrm>
          <a:off x="0" y="0"/>
          <a:ext cx="0" cy="0"/>
          <a:chOff x="0" y="0"/>
          <a:chExt cx="0" cy="0"/>
        </a:xfrm>
      </p:grpSpPr>
      <p:sp>
        <p:nvSpPr>
          <p:cNvPr id="358" name="Google Shape;358;p13"/>
          <p:cNvSpPr/>
          <p:nvPr/>
        </p:nvSpPr>
        <p:spPr>
          <a:xfrm>
            <a:off x="0" y="0"/>
            <a:ext cx="6366123" cy="10388105"/>
          </a:xfrm>
          <a:custGeom>
            <a:rect b="b" l="l" r="r" t="t"/>
            <a:pathLst>
              <a:path extrusionOk="0" h="7475220" w="4581025">
                <a:moveTo>
                  <a:pt x="329088" y="6818630"/>
                </a:moveTo>
                <a:lnTo>
                  <a:pt x="0" y="6818630"/>
                </a:lnTo>
                <a:lnTo>
                  <a:pt x="0" y="742950"/>
                </a:lnTo>
                <a:lnTo>
                  <a:pt x="329088" y="742950"/>
                </a:lnTo>
                <a:lnTo>
                  <a:pt x="329088" y="6818630"/>
                </a:lnTo>
                <a:close/>
                <a:moveTo>
                  <a:pt x="783405" y="438150"/>
                </a:moveTo>
                <a:lnTo>
                  <a:pt x="375685" y="438150"/>
                </a:lnTo>
                <a:lnTo>
                  <a:pt x="375685" y="7113270"/>
                </a:lnTo>
                <a:lnTo>
                  <a:pt x="783405" y="7113270"/>
                </a:lnTo>
                <a:lnTo>
                  <a:pt x="783405" y="438150"/>
                </a:lnTo>
                <a:close/>
                <a:moveTo>
                  <a:pt x="1132879" y="0"/>
                </a:moveTo>
                <a:lnTo>
                  <a:pt x="913001" y="0"/>
                </a:lnTo>
                <a:lnTo>
                  <a:pt x="913001" y="7103110"/>
                </a:lnTo>
                <a:lnTo>
                  <a:pt x="1132879" y="7103110"/>
                </a:lnTo>
                <a:lnTo>
                  <a:pt x="1132879" y="0"/>
                </a:lnTo>
                <a:close/>
                <a:moveTo>
                  <a:pt x="3845673" y="6370320"/>
                </a:moveTo>
                <a:lnTo>
                  <a:pt x="4174761" y="6370320"/>
                </a:lnTo>
                <a:lnTo>
                  <a:pt x="4174761" y="294640"/>
                </a:lnTo>
                <a:lnTo>
                  <a:pt x="3845673" y="294640"/>
                </a:lnTo>
                <a:lnTo>
                  <a:pt x="3845673" y="6370320"/>
                </a:lnTo>
                <a:close/>
                <a:moveTo>
                  <a:pt x="4251937" y="6404610"/>
                </a:moveTo>
                <a:lnTo>
                  <a:pt x="4581025" y="6404610"/>
                </a:lnTo>
                <a:lnTo>
                  <a:pt x="4581025" y="1520190"/>
                </a:lnTo>
                <a:lnTo>
                  <a:pt x="4251937" y="1520190"/>
                </a:lnTo>
                <a:lnTo>
                  <a:pt x="4251937" y="6404610"/>
                </a:lnTo>
                <a:close/>
                <a:moveTo>
                  <a:pt x="3389900" y="6675120"/>
                </a:moveTo>
                <a:lnTo>
                  <a:pt x="3797620" y="6675120"/>
                </a:lnTo>
                <a:lnTo>
                  <a:pt x="3797620" y="0"/>
                </a:lnTo>
                <a:lnTo>
                  <a:pt x="3389900" y="0"/>
                </a:lnTo>
                <a:lnTo>
                  <a:pt x="3389900" y="6675120"/>
                </a:lnTo>
                <a:close/>
                <a:moveTo>
                  <a:pt x="3041882" y="7113270"/>
                </a:moveTo>
                <a:lnTo>
                  <a:pt x="3261759" y="7113270"/>
                </a:lnTo>
                <a:lnTo>
                  <a:pt x="3261759" y="10160"/>
                </a:lnTo>
                <a:lnTo>
                  <a:pt x="3041882" y="10160"/>
                </a:lnTo>
                <a:lnTo>
                  <a:pt x="3041882" y="7113270"/>
                </a:lnTo>
                <a:close/>
                <a:moveTo>
                  <a:pt x="1450318" y="372110"/>
                </a:moveTo>
                <a:lnTo>
                  <a:pt x="1230441" y="372110"/>
                </a:lnTo>
                <a:lnTo>
                  <a:pt x="1230441" y="7475220"/>
                </a:lnTo>
                <a:lnTo>
                  <a:pt x="1450318" y="7475220"/>
                </a:lnTo>
                <a:lnTo>
                  <a:pt x="1450318" y="372110"/>
                </a:lnTo>
                <a:close/>
                <a:moveTo>
                  <a:pt x="2928303" y="148590"/>
                </a:moveTo>
                <a:lnTo>
                  <a:pt x="1508564" y="148590"/>
                </a:lnTo>
                <a:lnTo>
                  <a:pt x="1508564" y="7251700"/>
                </a:lnTo>
                <a:lnTo>
                  <a:pt x="2928303" y="7251700"/>
                </a:lnTo>
                <a:lnTo>
                  <a:pt x="2928303" y="148590"/>
                </a:lnTo>
                <a:close/>
              </a:path>
            </a:pathLst>
          </a:custGeom>
          <a:blipFill rotWithShape="1">
            <a:blip r:embed="rId3">
              <a:alphaModFix/>
            </a:blip>
            <a:stretch>
              <a:fillRect b="0" l="-58966" r="-58966" t="0"/>
            </a:stretch>
          </a:blipFill>
          <a:ln>
            <a:noFill/>
          </a:ln>
        </p:spPr>
      </p:sp>
      <p:sp>
        <p:nvSpPr>
          <p:cNvPr id="359" name="Google Shape;359;p13"/>
          <p:cNvSpPr/>
          <p:nvPr/>
        </p:nvSpPr>
        <p:spPr>
          <a:xfrm rot="10800000">
            <a:off x="13195935" y="5194935"/>
            <a:ext cx="5092065" cy="5092065"/>
          </a:xfrm>
          <a:custGeom>
            <a:rect b="b" l="l" r="r" t="t"/>
            <a:pathLst>
              <a:path extrusionOk="0" h="5092065" w="5092065">
                <a:moveTo>
                  <a:pt x="5092065" y="5092065"/>
                </a:moveTo>
                <a:lnTo>
                  <a:pt x="0" y="5092065"/>
                </a:lnTo>
                <a:lnTo>
                  <a:pt x="0" y="0"/>
                </a:lnTo>
                <a:lnTo>
                  <a:pt x="5092065" y="0"/>
                </a:lnTo>
                <a:lnTo>
                  <a:pt x="5092065" y="5092065"/>
                </a:lnTo>
                <a:close/>
              </a:path>
            </a:pathLst>
          </a:custGeom>
          <a:blipFill rotWithShape="1">
            <a:blip r:embed="rId4">
              <a:alphaModFix/>
            </a:blip>
            <a:stretch>
              <a:fillRect b="0" l="0" r="0" t="0"/>
            </a:stretch>
          </a:blipFill>
          <a:ln>
            <a:noFill/>
          </a:ln>
        </p:spPr>
      </p:sp>
      <p:sp>
        <p:nvSpPr>
          <p:cNvPr id="360" name="Google Shape;360;p13"/>
          <p:cNvSpPr/>
          <p:nvPr/>
        </p:nvSpPr>
        <p:spPr>
          <a:xfrm rot="-6148310">
            <a:off x="15139934" y="-1400176"/>
            <a:ext cx="4855221" cy="4114800"/>
          </a:xfrm>
          <a:custGeom>
            <a:rect b="b" l="l" r="r" t="t"/>
            <a:pathLst>
              <a:path extrusionOk="0" h="4114800" w="4855221">
                <a:moveTo>
                  <a:pt x="0" y="0"/>
                </a:moveTo>
                <a:lnTo>
                  <a:pt x="4855221" y="0"/>
                </a:lnTo>
                <a:lnTo>
                  <a:pt x="4855221" y="4114800"/>
                </a:lnTo>
                <a:lnTo>
                  <a:pt x="0" y="4114800"/>
                </a:lnTo>
                <a:lnTo>
                  <a:pt x="0" y="0"/>
                </a:lnTo>
                <a:close/>
              </a:path>
            </a:pathLst>
          </a:custGeom>
          <a:blipFill rotWithShape="1">
            <a:blip r:embed="rId5">
              <a:alphaModFix/>
            </a:blip>
            <a:stretch>
              <a:fillRect b="0" l="0" r="0" t="0"/>
            </a:stretch>
          </a:blipFill>
          <a:ln>
            <a:noFill/>
          </a:ln>
        </p:spPr>
      </p:sp>
      <p:grpSp>
        <p:nvGrpSpPr>
          <p:cNvPr id="361" name="Google Shape;361;p13"/>
          <p:cNvGrpSpPr/>
          <p:nvPr/>
        </p:nvGrpSpPr>
        <p:grpSpPr>
          <a:xfrm>
            <a:off x="15034428" y="1028700"/>
            <a:ext cx="1247048" cy="1389426"/>
            <a:chOff x="0" y="0"/>
            <a:chExt cx="812800" cy="905599"/>
          </a:xfrm>
        </p:grpSpPr>
        <p:sp>
          <p:nvSpPr>
            <p:cNvPr id="362" name="Google Shape;362;p13"/>
            <p:cNvSpPr/>
            <p:nvPr/>
          </p:nvSpPr>
          <p:spPr>
            <a:xfrm>
              <a:off x="0" y="0"/>
              <a:ext cx="812800" cy="905599"/>
            </a:xfrm>
            <a:custGeom>
              <a:rect b="b" l="l" r="r" t="t"/>
              <a:pathLst>
                <a:path extrusionOk="0" h="905599" w="812800">
                  <a:moveTo>
                    <a:pt x="406400" y="0"/>
                  </a:moveTo>
                  <a:cubicBezTo>
                    <a:pt x="181951" y="0"/>
                    <a:pt x="0" y="202725"/>
                    <a:pt x="0" y="452800"/>
                  </a:cubicBezTo>
                  <a:cubicBezTo>
                    <a:pt x="0" y="702874"/>
                    <a:pt x="181951" y="905599"/>
                    <a:pt x="406400" y="905599"/>
                  </a:cubicBezTo>
                  <a:cubicBezTo>
                    <a:pt x="630849" y="905599"/>
                    <a:pt x="812800" y="702874"/>
                    <a:pt x="812800" y="452800"/>
                  </a:cubicBezTo>
                  <a:cubicBezTo>
                    <a:pt x="812800" y="202725"/>
                    <a:pt x="630849" y="0"/>
                    <a:pt x="406400" y="0"/>
                  </a:cubicBezTo>
                  <a:close/>
                </a:path>
              </a:pathLst>
            </a:custGeom>
            <a:solidFill>
              <a:srgbClr val="427B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3" name="Google Shape;363;p13"/>
            <p:cNvSpPr txBox="1"/>
            <p:nvPr/>
          </p:nvSpPr>
          <p:spPr>
            <a:xfrm>
              <a:off x="76200" y="27750"/>
              <a:ext cx="660400" cy="792949"/>
            </a:xfrm>
            <a:prstGeom prst="rect">
              <a:avLst/>
            </a:prstGeom>
            <a:noFill/>
            <a:ln>
              <a:noFill/>
            </a:ln>
          </p:spPr>
          <p:txBody>
            <a:bodyPr anchorCtr="0" anchor="ctr" bIns="50800" lIns="50800" spcFirstLastPara="1" rIns="50800" wrap="square" tIns="50800">
              <a:noAutofit/>
            </a:bodyPr>
            <a:lstStyle/>
            <a:p>
              <a:pPr indent="0" lvl="0" marL="0" marR="0" rtl="0" algn="ctr">
                <a:lnSpc>
                  <a:spcPct val="186611"/>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sp>
        <p:nvSpPr>
          <p:cNvPr id="364" name="Google Shape;364;p13"/>
          <p:cNvSpPr txBox="1"/>
          <p:nvPr/>
        </p:nvSpPr>
        <p:spPr>
          <a:xfrm>
            <a:off x="6918573" y="4348660"/>
            <a:ext cx="8115855" cy="5365751"/>
          </a:xfrm>
          <a:prstGeom prst="rect">
            <a:avLst/>
          </a:prstGeom>
          <a:noFill/>
          <a:ln>
            <a:noFill/>
          </a:ln>
        </p:spPr>
        <p:txBody>
          <a:bodyPr anchorCtr="0" anchor="t" bIns="0" lIns="0" spcFirstLastPara="1" rIns="0" wrap="square" tIns="0">
            <a:spAutoFit/>
          </a:bodyPr>
          <a:lstStyle/>
          <a:p>
            <a:pPr indent="-302258" lvl="1" marL="604518" marR="0" rtl="0" algn="just">
              <a:lnSpc>
                <a:spcPct val="170025"/>
              </a:lnSpc>
              <a:spcBef>
                <a:spcPts val="0"/>
              </a:spcBef>
              <a:spcAft>
                <a:spcPts val="0"/>
              </a:spcAft>
              <a:buClr>
                <a:srgbClr val="213A63"/>
              </a:buClr>
              <a:buSzPts val="2799"/>
              <a:buFont typeface="Arial"/>
              <a:buChar char="•"/>
            </a:pPr>
            <a:r>
              <a:rPr b="0" i="0" lang="en-US" sz="2799" u="none" cap="none" strike="noStrike">
                <a:solidFill>
                  <a:srgbClr val="213A63"/>
                </a:solidFill>
                <a:latin typeface="Quicksand"/>
                <a:ea typeface="Quicksand"/>
                <a:cs typeface="Quicksand"/>
                <a:sym typeface="Quicksand"/>
              </a:rPr>
              <a:t>A Socratic questioning method encourages critical thinking in a person (Dalim, Ishak and Hamzah, 2022).</a:t>
            </a:r>
            <a:endParaRPr/>
          </a:p>
          <a:p>
            <a:pPr indent="-302258" lvl="1" marL="604518" marR="0" rtl="0" algn="just">
              <a:lnSpc>
                <a:spcPct val="170025"/>
              </a:lnSpc>
              <a:spcBef>
                <a:spcPts val="0"/>
              </a:spcBef>
              <a:spcAft>
                <a:spcPts val="0"/>
              </a:spcAft>
              <a:buClr>
                <a:srgbClr val="213A63"/>
              </a:buClr>
              <a:buSzPts val="2799"/>
              <a:buFont typeface="Arial"/>
              <a:buChar char="•"/>
            </a:pPr>
            <a:r>
              <a:rPr b="0" i="0" lang="en-US" sz="2799" u="none" cap="none" strike="noStrike">
                <a:solidFill>
                  <a:srgbClr val="213A63"/>
                </a:solidFill>
                <a:latin typeface="Quicksand"/>
                <a:ea typeface="Quicksand"/>
                <a:cs typeface="Quicksand"/>
                <a:sym typeface="Quicksand"/>
              </a:rPr>
              <a:t>Encourages open dialogue and helps in assessing their leadership under pressurising situations. </a:t>
            </a:r>
            <a:endParaRPr/>
          </a:p>
          <a:p>
            <a:pPr indent="-302258" lvl="1" marL="604518" marR="0" rtl="0" algn="just">
              <a:lnSpc>
                <a:spcPct val="170025"/>
              </a:lnSpc>
              <a:spcBef>
                <a:spcPts val="0"/>
              </a:spcBef>
              <a:spcAft>
                <a:spcPts val="0"/>
              </a:spcAft>
              <a:buClr>
                <a:srgbClr val="213A63"/>
              </a:buClr>
              <a:buSzPts val="2799"/>
              <a:buFont typeface="Arial"/>
              <a:buChar char="•"/>
            </a:pPr>
            <a:r>
              <a:rPr b="0" i="0" lang="en-US" sz="2799" u="none" cap="none" strike="noStrike">
                <a:solidFill>
                  <a:srgbClr val="213A63"/>
                </a:solidFill>
                <a:latin typeface="Quicksand"/>
                <a:ea typeface="Quicksand"/>
                <a:cs typeface="Quicksand"/>
                <a:sym typeface="Quicksand"/>
              </a:rPr>
              <a:t>Tests logic, leadership, philosophy, integrity, and values. </a:t>
            </a:r>
            <a:endParaRPr/>
          </a:p>
          <a:p>
            <a:pPr indent="0" lvl="0" marL="0" marR="0" rtl="0" algn="just">
              <a:lnSpc>
                <a:spcPct val="170025"/>
              </a:lnSpc>
              <a:spcBef>
                <a:spcPts val="0"/>
              </a:spcBef>
              <a:spcAft>
                <a:spcPts val="0"/>
              </a:spcAft>
              <a:buNone/>
            </a:pPr>
            <a:r>
              <a:t/>
            </a:r>
            <a:endParaRPr b="0" i="0" sz="2799" u="none" cap="none" strike="noStrike">
              <a:solidFill>
                <a:srgbClr val="213A63"/>
              </a:solidFill>
              <a:latin typeface="Quicksand"/>
              <a:ea typeface="Quicksand"/>
              <a:cs typeface="Quicksand"/>
              <a:sym typeface="Quicksand"/>
            </a:endParaRPr>
          </a:p>
        </p:txBody>
      </p:sp>
      <p:sp>
        <p:nvSpPr>
          <p:cNvPr id="365" name="Google Shape;365;p13"/>
          <p:cNvSpPr/>
          <p:nvPr/>
        </p:nvSpPr>
        <p:spPr>
          <a:xfrm>
            <a:off x="10614427" y="9258300"/>
            <a:ext cx="3869446" cy="2406092"/>
          </a:xfrm>
          <a:custGeom>
            <a:rect b="b" l="l" r="r" t="t"/>
            <a:pathLst>
              <a:path extrusionOk="0" h="2406092" w="3869446">
                <a:moveTo>
                  <a:pt x="0" y="0"/>
                </a:moveTo>
                <a:lnTo>
                  <a:pt x="3869446" y="0"/>
                </a:lnTo>
                <a:lnTo>
                  <a:pt x="3869446" y="2406092"/>
                </a:lnTo>
                <a:lnTo>
                  <a:pt x="0" y="2406092"/>
                </a:lnTo>
                <a:lnTo>
                  <a:pt x="0" y="0"/>
                </a:lnTo>
                <a:close/>
              </a:path>
            </a:pathLst>
          </a:custGeom>
          <a:blipFill rotWithShape="1">
            <a:blip r:embed="rId6">
              <a:alphaModFix/>
            </a:blip>
            <a:stretch>
              <a:fillRect b="0" l="0" r="0" t="0"/>
            </a:stretch>
          </a:blipFill>
          <a:ln>
            <a:noFill/>
          </a:ln>
        </p:spPr>
      </p:sp>
      <p:sp>
        <p:nvSpPr>
          <p:cNvPr id="366" name="Google Shape;366;p13"/>
          <p:cNvSpPr txBox="1"/>
          <p:nvPr/>
        </p:nvSpPr>
        <p:spPr>
          <a:xfrm>
            <a:off x="6642325" y="0"/>
            <a:ext cx="8115900" cy="4502400"/>
          </a:xfrm>
          <a:prstGeom prst="rect">
            <a:avLst/>
          </a:prstGeom>
          <a:noFill/>
          <a:ln>
            <a:noFill/>
          </a:ln>
        </p:spPr>
        <p:txBody>
          <a:bodyPr anchorCtr="0" anchor="t" bIns="0" lIns="0" spcFirstLastPara="1" rIns="0" wrap="square" tIns="0">
            <a:spAutoFit/>
          </a:bodyPr>
          <a:lstStyle/>
          <a:p>
            <a:pPr indent="0" lvl="0" marL="0" marR="0" rtl="0" algn="l">
              <a:lnSpc>
                <a:spcPct val="120000"/>
              </a:lnSpc>
              <a:spcBef>
                <a:spcPts val="0"/>
              </a:spcBef>
              <a:spcAft>
                <a:spcPts val="0"/>
              </a:spcAft>
              <a:buNone/>
            </a:pPr>
            <a:r>
              <a:rPr b="1" i="0" lang="en-US" sz="6100" u="none" cap="none" strike="noStrike">
                <a:solidFill>
                  <a:srgbClr val="213A63"/>
                </a:solidFill>
                <a:latin typeface="Arial"/>
                <a:ea typeface="Arial"/>
                <a:cs typeface="Arial"/>
                <a:sym typeface="Arial"/>
              </a:rPr>
              <a:t>Justification of Appropriate Questioning Technique</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4" name="Shape 374"/>
        <p:cNvGrpSpPr/>
        <p:nvPr/>
      </p:nvGrpSpPr>
      <p:grpSpPr>
        <a:xfrm>
          <a:off x="0" y="0"/>
          <a:ext cx="0" cy="0"/>
          <a:chOff x="0" y="0"/>
          <a:chExt cx="0" cy="0"/>
        </a:xfrm>
      </p:grpSpPr>
      <p:grpSp>
        <p:nvGrpSpPr>
          <p:cNvPr id="375" name="Google Shape;375;p14"/>
          <p:cNvGrpSpPr/>
          <p:nvPr/>
        </p:nvGrpSpPr>
        <p:grpSpPr>
          <a:xfrm>
            <a:off x="919978" y="1817075"/>
            <a:ext cx="3560694" cy="7955575"/>
            <a:chOff x="0" y="-57150"/>
            <a:chExt cx="937796" cy="2095296"/>
          </a:xfrm>
        </p:grpSpPr>
        <p:sp>
          <p:nvSpPr>
            <p:cNvPr id="376" name="Google Shape;376;p14"/>
            <p:cNvSpPr/>
            <p:nvPr/>
          </p:nvSpPr>
          <p:spPr>
            <a:xfrm>
              <a:off x="0" y="0"/>
              <a:ext cx="937796" cy="2038146"/>
            </a:xfrm>
            <a:custGeom>
              <a:rect b="b" l="l" r="r" t="t"/>
              <a:pathLst>
                <a:path extrusionOk="0" h="2038146" w="937796">
                  <a:moveTo>
                    <a:pt x="110888" y="0"/>
                  </a:moveTo>
                  <a:lnTo>
                    <a:pt x="826908" y="0"/>
                  </a:lnTo>
                  <a:cubicBezTo>
                    <a:pt x="888150" y="0"/>
                    <a:pt x="937796" y="49646"/>
                    <a:pt x="937796" y="110888"/>
                  </a:cubicBezTo>
                  <a:lnTo>
                    <a:pt x="937796" y="1927258"/>
                  </a:lnTo>
                  <a:cubicBezTo>
                    <a:pt x="937796" y="1988499"/>
                    <a:pt x="888150" y="2038146"/>
                    <a:pt x="826908" y="2038146"/>
                  </a:cubicBezTo>
                  <a:lnTo>
                    <a:pt x="110888" y="2038146"/>
                  </a:lnTo>
                  <a:cubicBezTo>
                    <a:pt x="49646" y="2038146"/>
                    <a:pt x="0" y="1988499"/>
                    <a:pt x="0" y="1927258"/>
                  </a:cubicBezTo>
                  <a:lnTo>
                    <a:pt x="0" y="110888"/>
                  </a:lnTo>
                  <a:cubicBezTo>
                    <a:pt x="0" y="49646"/>
                    <a:pt x="49646" y="0"/>
                    <a:pt x="110888" y="0"/>
                  </a:cubicBezTo>
                  <a:close/>
                </a:path>
              </a:pathLst>
            </a:custGeom>
            <a:solidFill>
              <a:srgbClr val="059F6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7" name="Google Shape;377;p14"/>
            <p:cNvSpPr txBox="1"/>
            <p:nvPr/>
          </p:nvSpPr>
          <p:spPr>
            <a:xfrm>
              <a:off x="0" y="-57150"/>
              <a:ext cx="937796" cy="2095296"/>
            </a:xfrm>
            <a:prstGeom prst="rect">
              <a:avLst/>
            </a:prstGeom>
            <a:noFill/>
            <a:ln>
              <a:noFill/>
            </a:ln>
          </p:spPr>
          <p:txBody>
            <a:bodyPr anchorCtr="0" anchor="ctr" bIns="50800" lIns="50800" spcFirstLastPara="1" rIns="50800" wrap="square" tIns="50800">
              <a:noAutofit/>
            </a:bodyPr>
            <a:lstStyle/>
            <a:p>
              <a:pPr indent="0" lvl="0" marL="0" marR="0" rtl="0" algn="ctr">
                <a:lnSpc>
                  <a:spcPct val="186611"/>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sp>
        <p:nvSpPr>
          <p:cNvPr id="378" name="Google Shape;378;p14"/>
          <p:cNvSpPr/>
          <p:nvPr/>
        </p:nvSpPr>
        <p:spPr>
          <a:xfrm>
            <a:off x="2076956" y="2291241"/>
            <a:ext cx="1246737" cy="1477814"/>
          </a:xfrm>
          <a:custGeom>
            <a:rect b="b" l="l" r="r" t="t"/>
            <a:pathLst>
              <a:path extrusionOk="0" h="1477814" w="1246737">
                <a:moveTo>
                  <a:pt x="0" y="0"/>
                </a:moveTo>
                <a:lnTo>
                  <a:pt x="1246738" y="0"/>
                </a:lnTo>
                <a:lnTo>
                  <a:pt x="1246738" y="1477813"/>
                </a:lnTo>
                <a:lnTo>
                  <a:pt x="0" y="1477813"/>
                </a:lnTo>
                <a:lnTo>
                  <a:pt x="0" y="0"/>
                </a:lnTo>
                <a:close/>
              </a:path>
            </a:pathLst>
          </a:custGeom>
          <a:blipFill rotWithShape="1">
            <a:blip r:embed="rId3">
              <a:alphaModFix/>
            </a:blip>
            <a:stretch>
              <a:fillRect b="0" l="0" r="0" t="0"/>
            </a:stretch>
          </a:blipFill>
          <a:ln>
            <a:noFill/>
          </a:ln>
        </p:spPr>
      </p:sp>
      <p:grpSp>
        <p:nvGrpSpPr>
          <p:cNvPr id="379" name="Google Shape;379;p14"/>
          <p:cNvGrpSpPr/>
          <p:nvPr/>
        </p:nvGrpSpPr>
        <p:grpSpPr>
          <a:xfrm>
            <a:off x="5215761" y="1817075"/>
            <a:ext cx="3560694" cy="7955575"/>
            <a:chOff x="0" y="-57150"/>
            <a:chExt cx="937796" cy="2095296"/>
          </a:xfrm>
        </p:grpSpPr>
        <p:sp>
          <p:nvSpPr>
            <p:cNvPr id="380" name="Google Shape;380;p14"/>
            <p:cNvSpPr/>
            <p:nvPr/>
          </p:nvSpPr>
          <p:spPr>
            <a:xfrm>
              <a:off x="0" y="0"/>
              <a:ext cx="937796" cy="2038146"/>
            </a:xfrm>
            <a:custGeom>
              <a:rect b="b" l="l" r="r" t="t"/>
              <a:pathLst>
                <a:path extrusionOk="0" h="2038146" w="937796">
                  <a:moveTo>
                    <a:pt x="110888" y="0"/>
                  </a:moveTo>
                  <a:lnTo>
                    <a:pt x="826908" y="0"/>
                  </a:lnTo>
                  <a:cubicBezTo>
                    <a:pt x="888150" y="0"/>
                    <a:pt x="937796" y="49646"/>
                    <a:pt x="937796" y="110888"/>
                  </a:cubicBezTo>
                  <a:lnTo>
                    <a:pt x="937796" y="1927258"/>
                  </a:lnTo>
                  <a:cubicBezTo>
                    <a:pt x="937796" y="1988499"/>
                    <a:pt x="888150" y="2038146"/>
                    <a:pt x="826908" y="2038146"/>
                  </a:cubicBezTo>
                  <a:lnTo>
                    <a:pt x="110888" y="2038146"/>
                  </a:lnTo>
                  <a:cubicBezTo>
                    <a:pt x="49646" y="2038146"/>
                    <a:pt x="0" y="1988499"/>
                    <a:pt x="0" y="1927258"/>
                  </a:cubicBezTo>
                  <a:lnTo>
                    <a:pt x="0" y="110888"/>
                  </a:lnTo>
                  <a:cubicBezTo>
                    <a:pt x="0" y="49646"/>
                    <a:pt x="49646" y="0"/>
                    <a:pt x="110888" y="0"/>
                  </a:cubicBezTo>
                  <a:close/>
                </a:path>
              </a:pathLst>
            </a:custGeom>
            <a:solidFill>
              <a:srgbClr val="F2B60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1" name="Google Shape;381;p14"/>
            <p:cNvSpPr txBox="1"/>
            <p:nvPr/>
          </p:nvSpPr>
          <p:spPr>
            <a:xfrm>
              <a:off x="0" y="-57150"/>
              <a:ext cx="937796" cy="2095296"/>
            </a:xfrm>
            <a:prstGeom prst="rect">
              <a:avLst/>
            </a:prstGeom>
            <a:noFill/>
            <a:ln>
              <a:noFill/>
            </a:ln>
          </p:spPr>
          <p:txBody>
            <a:bodyPr anchorCtr="0" anchor="ctr" bIns="50800" lIns="50800" spcFirstLastPara="1" rIns="50800" wrap="square" tIns="50800">
              <a:noAutofit/>
            </a:bodyPr>
            <a:lstStyle/>
            <a:p>
              <a:pPr indent="0" lvl="0" marL="0" marR="0" rtl="0" algn="ctr">
                <a:lnSpc>
                  <a:spcPct val="186611"/>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grpSp>
        <p:nvGrpSpPr>
          <p:cNvPr id="382" name="Google Shape;382;p14"/>
          <p:cNvGrpSpPr/>
          <p:nvPr/>
        </p:nvGrpSpPr>
        <p:grpSpPr>
          <a:xfrm>
            <a:off x="9511545" y="1817075"/>
            <a:ext cx="3560694" cy="7955575"/>
            <a:chOff x="0" y="-57150"/>
            <a:chExt cx="937796" cy="2095296"/>
          </a:xfrm>
        </p:grpSpPr>
        <p:sp>
          <p:nvSpPr>
            <p:cNvPr id="383" name="Google Shape;383;p14"/>
            <p:cNvSpPr/>
            <p:nvPr/>
          </p:nvSpPr>
          <p:spPr>
            <a:xfrm>
              <a:off x="0" y="0"/>
              <a:ext cx="937796" cy="2038146"/>
            </a:xfrm>
            <a:custGeom>
              <a:rect b="b" l="l" r="r" t="t"/>
              <a:pathLst>
                <a:path extrusionOk="0" h="2038146" w="937796">
                  <a:moveTo>
                    <a:pt x="110888" y="0"/>
                  </a:moveTo>
                  <a:lnTo>
                    <a:pt x="826908" y="0"/>
                  </a:lnTo>
                  <a:cubicBezTo>
                    <a:pt x="888150" y="0"/>
                    <a:pt x="937796" y="49646"/>
                    <a:pt x="937796" y="110888"/>
                  </a:cubicBezTo>
                  <a:lnTo>
                    <a:pt x="937796" y="1927258"/>
                  </a:lnTo>
                  <a:cubicBezTo>
                    <a:pt x="937796" y="1988499"/>
                    <a:pt x="888150" y="2038146"/>
                    <a:pt x="826908" y="2038146"/>
                  </a:cubicBezTo>
                  <a:lnTo>
                    <a:pt x="110888" y="2038146"/>
                  </a:lnTo>
                  <a:cubicBezTo>
                    <a:pt x="49646" y="2038146"/>
                    <a:pt x="0" y="1988499"/>
                    <a:pt x="0" y="1927258"/>
                  </a:cubicBezTo>
                  <a:lnTo>
                    <a:pt x="0" y="110888"/>
                  </a:lnTo>
                  <a:cubicBezTo>
                    <a:pt x="0" y="49646"/>
                    <a:pt x="49646" y="0"/>
                    <a:pt x="110888" y="0"/>
                  </a:cubicBezTo>
                  <a:close/>
                </a:path>
              </a:pathLst>
            </a:custGeom>
            <a:solidFill>
              <a:srgbClr val="427BA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4" name="Google Shape;384;p14"/>
            <p:cNvSpPr txBox="1"/>
            <p:nvPr/>
          </p:nvSpPr>
          <p:spPr>
            <a:xfrm>
              <a:off x="0" y="-57150"/>
              <a:ext cx="937796" cy="2095296"/>
            </a:xfrm>
            <a:prstGeom prst="rect">
              <a:avLst/>
            </a:prstGeom>
            <a:noFill/>
            <a:ln>
              <a:noFill/>
            </a:ln>
          </p:spPr>
          <p:txBody>
            <a:bodyPr anchorCtr="0" anchor="ctr" bIns="50800" lIns="50800" spcFirstLastPara="1" rIns="50800" wrap="square" tIns="50800">
              <a:noAutofit/>
            </a:bodyPr>
            <a:lstStyle/>
            <a:p>
              <a:pPr indent="0" lvl="0" marL="0" marR="0" rtl="0" algn="ctr">
                <a:lnSpc>
                  <a:spcPct val="186611"/>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sp>
        <p:nvSpPr>
          <p:cNvPr id="385" name="Google Shape;385;p14"/>
          <p:cNvSpPr/>
          <p:nvPr/>
        </p:nvSpPr>
        <p:spPr>
          <a:xfrm>
            <a:off x="6257202" y="2291241"/>
            <a:ext cx="1477814" cy="1477814"/>
          </a:xfrm>
          <a:custGeom>
            <a:rect b="b" l="l" r="r" t="t"/>
            <a:pathLst>
              <a:path extrusionOk="0" h="1477814" w="1477814">
                <a:moveTo>
                  <a:pt x="0" y="0"/>
                </a:moveTo>
                <a:lnTo>
                  <a:pt x="1477813" y="0"/>
                </a:lnTo>
                <a:lnTo>
                  <a:pt x="1477813" y="1477813"/>
                </a:lnTo>
                <a:lnTo>
                  <a:pt x="0" y="1477813"/>
                </a:lnTo>
                <a:lnTo>
                  <a:pt x="0" y="0"/>
                </a:lnTo>
                <a:close/>
              </a:path>
            </a:pathLst>
          </a:custGeom>
          <a:blipFill rotWithShape="1">
            <a:blip r:embed="rId4">
              <a:alphaModFix/>
            </a:blip>
            <a:stretch>
              <a:fillRect b="0" l="0" r="0" t="0"/>
            </a:stretch>
          </a:blipFill>
          <a:ln>
            <a:noFill/>
          </a:ln>
        </p:spPr>
      </p:sp>
      <p:sp>
        <p:nvSpPr>
          <p:cNvPr id="386" name="Google Shape;386;p14"/>
          <p:cNvSpPr/>
          <p:nvPr/>
        </p:nvSpPr>
        <p:spPr>
          <a:xfrm>
            <a:off x="10390786" y="2291241"/>
            <a:ext cx="1802212" cy="1477814"/>
          </a:xfrm>
          <a:custGeom>
            <a:rect b="b" l="l" r="r" t="t"/>
            <a:pathLst>
              <a:path extrusionOk="0" h="1477814" w="1802212">
                <a:moveTo>
                  <a:pt x="0" y="0"/>
                </a:moveTo>
                <a:lnTo>
                  <a:pt x="1802212" y="0"/>
                </a:lnTo>
                <a:lnTo>
                  <a:pt x="1802212" y="1477813"/>
                </a:lnTo>
                <a:lnTo>
                  <a:pt x="0" y="1477813"/>
                </a:lnTo>
                <a:lnTo>
                  <a:pt x="0" y="0"/>
                </a:lnTo>
                <a:close/>
              </a:path>
            </a:pathLst>
          </a:custGeom>
          <a:blipFill rotWithShape="1">
            <a:blip r:embed="rId5">
              <a:alphaModFix/>
            </a:blip>
            <a:stretch>
              <a:fillRect b="0" l="0" r="0" t="0"/>
            </a:stretch>
          </a:blipFill>
          <a:ln>
            <a:noFill/>
          </a:ln>
        </p:spPr>
      </p:sp>
      <p:grpSp>
        <p:nvGrpSpPr>
          <p:cNvPr id="387" name="Google Shape;387;p14"/>
          <p:cNvGrpSpPr/>
          <p:nvPr/>
        </p:nvGrpSpPr>
        <p:grpSpPr>
          <a:xfrm>
            <a:off x="13807328" y="1817075"/>
            <a:ext cx="3560694" cy="7955575"/>
            <a:chOff x="0" y="-57150"/>
            <a:chExt cx="937796" cy="2095296"/>
          </a:xfrm>
        </p:grpSpPr>
        <p:sp>
          <p:nvSpPr>
            <p:cNvPr id="388" name="Google Shape;388;p14"/>
            <p:cNvSpPr/>
            <p:nvPr/>
          </p:nvSpPr>
          <p:spPr>
            <a:xfrm>
              <a:off x="0" y="0"/>
              <a:ext cx="937796" cy="2038146"/>
            </a:xfrm>
            <a:custGeom>
              <a:rect b="b" l="l" r="r" t="t"/>
              <a:pathLst>
                <a:path extrusionOk="0" h="2038146" w="937796">
                  <a:moveTo>
                    <a:pt x="110888" y="0"/>
                  </a:moveTo>
                  <a:lnTo>
                    <a:pt x="826908" y="0"/>
                  </a:lnTo>
                  <a:cubicBezTo>
                    <a:pt x="888150" y="0"/>
                    <a:pt x="937796" y="49646"/>
                    <a:pt x="937796" y="110888"/>
                  </a:cubicBezTo>
                  <a:lnTo>
                    <a:pt x="937796" y="1927258"/>
                  </a:lnTo>
                  <a:cubicBezTo>
                    <a:pt x="937796" y="1988499"/>
                    <a:pt x="888150" y="2038146"/>
                    <a:pt x="826908" y="2038146"/>
                  </a:cubicBezTo>
                  <a:lnTo>
                    <a:pt x="110888" y="2038146"/>
                  </a:lnTo>
                  <a:cubicBezTo>
                    <a:pt x="49646" y="2038146"/>
                    <a:pt x="0" y="1988499"/>
                    <a:pt x="0" y="1927258"/>
                  </a:cubicBezTo>
                  <a:lnTo>
                    <a:pt x="0" y="110888"/>
                  </a:lnTo>
                  <a:cubicBezTo>
                    <a:pt x="0" y="49646"/>
                    <a:pt x="49646" y="0"/>
                    <a:pt x="110888" y="0"/>
                  </a:cubicBezTo>
                  <a:close/>
                </a:path>
              </a:pathLst>
            </a:custGeom>
            <a:solidFill>
              <a:srgbClr val="F3632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9" name="Google Shape;389;p14"/>
            <p:cNvSpPr txBox="1"/>
            <p:nvPr/>
          </p:nvSpPr>
          <p:spPr>
            <a:xfrm>
              <a:off x="0" y="-57150"/>
              <a:ext cx="937796" cy="2095296"/>
            </a:xfrm>
            <a:prstGeom prst="rect">
              <a:avLst/>
            </a:prstGeom>
            <a:noFill/>
            <a:ln>
              <a:noFill/>
            </a:ln>
          </p:spPr>
          <p:txBody>
            <a:bodyPr anchorCtr="0" anchor="ctr" bIns="50800" lIns="50800" spcFirstLastPara="1" rIns="50800" wrap="square" tIns="50800">
              <a:noAutofit/>
            </a:bodyPr>
            <a:lstStyle/>
            <a:p>
              <a:pPr indent="0" lvl="0" marL="0" marR="0" rtl="0" algn="ctr">
                <a:lnSpc>
                  <a:spcPct val="186611"/>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sp>
        <p:nvSpPr>
          <p:cNvPr id="390" name="Google Shape;390;p14"/>
          <p:cNvSpPr/>
          <p:nvPr/>
        </p:nvSpPr>
        <p:spPr>
          <a:xfrm>
            <a:off x="14910652" y="2291241"/>
            <a:ext cx="1354047" cy="1477814"/>
          </a:xfrm>
          <a:custGeom>
            <a:rect b="b" l="l" r="r" t="t"/>
            <a:pathLst>
              <a:path extrusionOk="0" h="1477814" w="1354047">
                <a:moveTo>
                  <a:pt x="0" y="0"/>
                </a:moveTo>
                <a:lnTo>
                  <a:pt x="1354046" y="0"/>
                </a:lnTo>
                <a:lnTo>
                  <a:pt x="1354046" y="1477813"/>
                </a:lnTo>
                <a:lnTo>
                  <a:pt x="0" y="1477813"/>
                </a:lnTo>
                <a:lnTo>
                  <a:pt x="0" y="0"/>
                </a:lnTo>
                <a:close/>
              </a:path>
            </a:pathLst>
          </a:custGeom>
          <a:blipFill rotWithShape="1">
            <a:blip r:embed="rId6">
              <a:alphaModFix/>
            </a:blip>
            <a:stretch>
              <a:fillRect b="0" l="0" r="0" t="0"/>
            </a:stretch>
          </a:blipFill>
          <a:ln>
            <a:noFill/>
          </a:ln>
        </p:spPr>
      </p:sp>
      <p:sp>
        <p:nvSpPr>
          <p:cNvPr id="391" name="Google Shape;391;p14"/>
          <p:cNvSpPr/>
          <p:nvPr/>
        </p:nvSpPr>
        <p:spPr>
          <a:xfrm rot="-3797841">
            <a:off x="15461021" y="-1394437"/>
            <a:ext cx="4884036" cy="4114800"/>
          </a:xfrm>
          <a:custGeom>
            <a:rect b="b" l="l" r="r" t="t"/>
            <a:pathLst>
              <a:path extrusionOk="0" h="4114800" w="4884036">
                <a:moveTo>
                  <a:pt x="0" y="0"/>
                </a:moveTo>
                <a:lnTo>
                  <a:pt x="4884036" y="0"/>
                </a:lnTo>
                <a:lnTo>
                  <a:pt x="4884036" y="4114800"/>
                </a:lnTo>
                <a:lnTo>
                  <a:pt x="0" y="4114800"/>
                </a:lnTo>
                <a:lnTo>
                  <a:pt x="0" y="0"/>
                </a:lnTo>
                <a:close/>
              </a:path>
            </a:pathLst>
          </a:custGeom>
          <a:blipFill rotWithShape="1">
            <a:blip r:embed="rId7">
              <a:alphaModFix/>
            </a:blip>
            <a:stretch>
              <a:fillRect b="0" l="0" r="0" t="0"/>
            </a:stretch>
          </a:blipFill>
          <a:ln>
            <a:noFill/>
          </a:ln>
        </p:spPr>
      </p:sp>
      <p:sp>
        <p:nvSpPr>
          <p:cNvPr id="392" name="Google Shape;392;p14"/>
          <p:cNvSpPr/>
          <p:nvPr/>
        </p:nvSpPr>
        <p:spPr>
          <a:xfrm>
            <a:off x="-688757" y="8791575"/>
            <a:ext cx="4183037" cy="2601088"/>
          </a:xfrm>
          <a:custGeom>
            <a:rect b="b" l="l" r="r" t="t"/>
            <a:pathLst>
              <a:path extrusionOk="0" h="2601088" w="4183037">
                <a:moveTo>
                  <a:pt x="0" y="0"/>
                </a:moveTo>
                <a:lnTo>
                  <a:pt x="4183036" y="0"/>
                </a:lnTo>
                <a:lnTo>
                  <a:pt x="4183036" y="2601088"/>
                </a:lnTo>
                <a:lnTo>
                  <a:pt x="0" y="2601088"/>
                </a:lnTo>
                <a:lnTo>
                  <a:pt x="0" y="0"/>
                </a:lnTo>
                <a:close/>
              </a:path>
            </a:pathLst>
          </a:custGeom>
          <a:blipFill rotWithShape="1">
            <a:blip r:embed="rId8">
              <a:alphaModFix/>
            </a:blip>
            <a:stretch>
              <a:fillRect b="0" l="0" r="0" t="0"/>
            </a:stretch>
          </a:blipFill>
          <a:ln>
            <a:noFill/>
          </a:ln>
        </p:spPr>
      </p:sp>
      <p:sp>
        <p:nvSpPr>
          <p:cNvPr id="393" name="Google Shape;393;p14"/>
          <p:cNvSpPr/>
          <p:nvPr/>
        </p:nvSpPr>
        <p:spPr>
          <a:xfrm>
            <a:off x="-559432" y="7292956"/>
            <a:ext cx="1588132" cy="1498619"/>
          </a:xfrm>
          <a:custGeom>
            <a:rect b="b" l="l" r="r" t="t"/>
            <a:pathLst>
              <a:path extrusionOk="0" h="1498619" w="1588132">
                <a:moveTo>
                  <a:pt x="0" y="0"/>
                </a:moveTo>
                <a:lnTo>
                  <a:pt x="1588132" y="0"/>
                </a:lnTo>
                <a:lnTo>
                  <a:pt x="1588132" y="1498619"/>
                </a:lnTo>
                <a:lnTo>
                  <a:pt x="0" y="1498619"/>
                </a:lnTo>
                <a:lnTo>
                  <a:pt x="0" y="0"/>
                </a:lnTo>
                <a:close/>
              </a:path>
            </a:pathLst>
          </a:custGeom>
          <a:blipFill rotWithShape="1">
            <a:blip r:embed="rId9">
              <a:alphaModFix/>
            </a:blip>
            <a:stretch>
              <a:fillRect b="0" l="0" r="0" t="0"/>
            </a:stretch>
          </a:blipFill>
          <a:ln>
            <a:noFill/>
          </a:ln>
        </p:spPr>
      </p:sp>
      <p:sp>
        <p:nvSpPr>
          <p:cNvPr id="394" name="Google Shape;394;p14"/>
          <p:cNvSpPr txBox="1"/>
          <p:nvPr/>
        </p:nvSpPr>
        <p:spPr>
          <a:xfrm>
            <a:off x="1130585" y="4469130"/>
            <a:ext cx="3139479" cy="3313431"/>
          </a:xfrm>
          <a:prstGeom prst="rect">
            <a:avLst/>
          </a:prstGeom>
          <a:noFill/>
          <a:ln>
            <a:noFill/>
          </a:ln>
        </p:spPr>
        <p:txBody>
          <a:bodyPr anchorCtr="0" anchor="t" bIns="0" lIns="0" spcFirstLastPara="1" rIns="0" wrap="square" tIns="0">
            <a:spAutoFit/>
          </a:bodyPr>
          <a:lstStyle/>
          <a:p>
            <a:pPr indent="0" lvl="0" marL="0" marR="0" rtl="0" algn="ctr">
              <a:lnSpc>
                <a:spcPct val="140010"/>
              </a:lnSpc>
              <a:spcBef>
                <a:spcPts val="0"/>
              </a:spcBef>
              <a:spcAft>
                <a:spcPts val="0"/>
              </a:spcAft>
              <a:buNone/>
            </a:pPr>
            <a:r>
              <a:rPr b="1" i="0" lang="en-US" sz="3799" u="none" cap="none" strike="noStrike">
                <a:solidFill>
                  <a:srgbClr val="FFFFFF"/>
                </a:solidFill>
                <a:latin typeface="Quicksand"/>
                <a:ea typeface="Quicksand"/>
                <a:cs typeface="Quicksand"/>
                <a:sym typeface="Quicksand"/>
              </a:rPr>
              <a:t>Both online and face-to-face interviews are vital. </a:t>
            </a:r>
            <a:endParaRPr/>
          </a:p>
        </p:txBody>
      </p:sp>
      <p:sp>
        <p:nvSpPr>
          <p:cNvPr id="395" name="Google Shape;395;p14"/>
          <p:cNvSpPr txBox="1"/>
          <p:nvPr/>
        </p:nvSpPr>
        <p:spPr>
          <a:xfrm>
            <a:off x="5405267" y="4004310"/>
            <a:ext cx="3181683" cy="4780916"/>
          </a:xfrm>
          <a:prstGeom prst="rect">
            <a:avLst/>
          </a:prstGeom>
          <a:noFill/>
          <a:ln>
            <a:noFill/>
          </a:ln>
        </p:spPr>
        <p:txBody>
          <a:bodyPr anchorCtr="0" anchor="t" bIns="0" lIns="0" spcFirstLastPara="1" rIns="0" wrap="square" tIns="0">
            <a:spAutoFit/>
          </a:bodyPr>
          <a:lstStyle/>
          <a:p>
            <a:pPr indent="0" lvl="0" marL="0" marR="0" rtl="0" algn="ctr">
              <a:lnSpc>
                <a:spcPct val="140011"/>
              </a:lnSpc>
              <a:spcBef>
                <a:spcPts val="0"/>
              </a:spcBef>
              <a:spcAft>
                <a:spcPts val="0"/>
              </a:spcAft>
              <a:buNone/>
            </a:pPr>
            <a:r>
              <a:rPr b="1" i="0" lang="en-US" sz="3399" u="none" cap="none" strike="noStrike">
                <a:solidFill>
                  <a:srgbClr val="FFFFFF"/>
                </a:solidFill>
                <a:latin typeface="Quicksand"/>
                <a:ea typeface="Quicksand"/>
                <a:cs typeface="Quicksand"/>
                <a:sym typeface="Quicksand"/>
              </a:rPr>
              <a:t>Both these interviews differ mainly in convenience, style and depth of evaluation. </a:t>
            </a:r>
            <a:endParaRPr/>
          </a:p>
        </p:txBody>
      </p:sp>
      <p:sp>
        <p:nvSpPr>
          <p:cNvPr id="396" name="Google Shape;396;p14"/>
          <p:cNvSpPr txBox="1"/>
          <p:nvPr/>
        </p:nvSpPr>
        <p:spPr>
          <a:xfrm>
            <a:off x="9701050" y="4004310"/>
            <a:ext cx="3181683" cy="4631056"/>
          </a:xfrm>
          <a:prstGeom prst="rect">
            <a:avLst/>
          </a:prstGeom>
          <a:noFill/>
          <a:ln>
            <a:noFill/>
          </a:ln>
        </p:spPr>
        <p:txBody>
          <a:bodyPr anchorCtr="0" anchor="t" bIns="0" lIns="0" spcFirstLastPara="1" rIns="0" wrap="square" tIns="0">
            <a:spAutoFit/>
          </a:bodyPr>
          <a:lstStyle/>
          <a:p>
            <a:pPr indent="0" lvl="0" marL="0" marR="0" rtl="0" algn="ctr">
              <a:lnSpc>
                <a:spcPct val="140012"/>
              </a:lnSpc>
              <a:spcBef>
                <a:spcPts val="0"/>
              </a:spcBef>
              <a:spcAft>
                <a:spcPts val="0"/>
              </a:spcAft>
              <a:buNone/>
            </a:pPr>
            <a:r>
              <a:rPr b="1" i="0" lang="en-US" sz="3299" u="none" cap="none" strike="noStrike">
                <a:solidFill>
                  <a:srgbClr val="FFFFFF"/>
                </a:solidFill>
                <a:latin typeface="Quicksand"/>
                <a:ea typeface="Quicksand"/>
                <a:cs typeface="Quicksand"/>
                <a:sym typeface="Quicksand"/>
              </a:rPr>
              <a:t>An online interview gauges digital competency (Wakelin, McAra-Couper and Fleming, 2024).</a:t>
            </a:r>
            <a:endParaRPr/>
          </a:p>
        </p:txBody>
      </p:sp>
      <p:sp>
        <p:nvSpPr>
          <p:cNvPr id="397" name="Google Shape;397;p14"/>
          <p:cNvSpPr txBox="1"/>
          <p:nvPr/>
        </p:nvSpPr>
        <p:spPr>
          <a:xfrm>
            <a:off x="13996833" y="4004310"/>
            <a:ext cx="3181683" cy="3692526"/>
          </a:xfrm>
          <a:prstGeom prst="rect">
            <a:avLst/>
          </a:prstGeom>
          <a:noFill/>
          <a:ln>
            <a:noFill/>
          </a:ln>
        </p:spPr>
        <p:txBody>
          <a:bodyPr anchorCtr="0" anchor="t" bIns="0" lIns="0" spcFirstLastPara="1" rIns="0" wrap="square" tIns="0">
            <a:spAutoFit/>
          </a:bodyPr>
          <a:lstStyle/>
          <a:p>
            <a:pPr indent="0" lvl="0" marL="0" marR="0" rtl="0" algn="ctr">
              <a:lnSpc>
                <a:spcPct val="140011"/>
              </a:lnSpc>
              <a:spcBef>
                <a:spcPts val="0"/>
              </a:spcBef>
              <a:spcAft>
                <a:spcPts val="0"/>
              </a:spcAft>
              <a:buNone/>
            </a:pPr>
            <a:r>
              <a:rPr b="1" i="0" lang="en-US" sz="3499" u="none" cap="none" strike="noStrike">
                <a:solidFill>
                  <a:srgbClr val="FFFFFF"/>
                </a:solidFill>
                <a:latin typeface="Quicksand"/>
                <a:ea typeface="Quicksand"/>
                <a:cs typeface="Quicksand"/>
                <a:sym typeface="Quicksand"/>
              </a:rPr>
              <a:t>A face-to-face interview leads to better rapport and engagement.</a:t>
            </a:r>
            <a:endParaRPr/>
          </a:p>
        </p:txBody>
      </p:sp>
      <p:sp>
        <p:nvSpPr>
          <p:cNvPr id="398" name="Google Shape;398;p14"/>
          <p:cNvSpPr txBox="1"/>
          <p:nvPr/>
        </p:nvSpPr>
        <p:spPr>
          <a:xfrm>
            <a:off x="1801632" y="312422"/>
            <a:ext cx="14083331" cy="1102359"/>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b="1" i="0" lang="en-US" sz="6100" u="none" cap="none" strike="noStrike">
                <a:solidFill>
                  <a:srgbClr val="213A63"/>
                </a:solidFill>
                <a:latin typeface="Arial"/>
                <a:ea typeface="Arial"/>
                <a:cs typeface="Arial"/>
                <a:sym typeface="Arial"/>
              </a:rPr>
              <a:t>Comparison and Contrast of Interviews</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06" name="Shape 406"/>
        <p:cNvGrpSpPr/>
        <p:nvPr/>
      </p:nvGrpSpPr>
      <p:grpSpPr>
        <a:xfrm>
          <a:off x="0" y="0"/>
          <a:ext cx="0" cy="0"/>
          <a:chOff x="0" y="0"/>
          <a:chExt cx="0" cy="0"/>
        </a:xfrm>
      </p:grpSpPr>
      <p:grpSp>
        <p:nvGrpSpPr>
          <p:cNvPr id="407" name="Google Shape;407;p15"/>
          <p:cNvGrpSpPr/>
          <p:nvPr/>
        </p:nvGrpSpPr>
        <p:grpSpPr>
          <a:xfrm>
            <a:off x="0" y="2027970"/>
            <a:ext cx="18288000" cy="4438548"/>
            <a:chOff x="0" y="0"/>
            <a:chExt cx="24384000" cy="5918063"/>
          </a:xfrm>
        </p:grpSpPr>
        <p:pic>
          <p:nvPicPr>
            <p:cNvPr id="408" name="Google Shape;408;p15"/>
            <p:cNvPicPr preferRelativeResize="0"/>
            <p:nvPr/>
          </p:nvPicPr>
          <p:blipFill rotWithShape="1">
            <a:blip r:embed="rId3">
              <a:alphaModFix/>
            </a:blip>
            <a:srcRect b="0" l="11963" r="11963" t="0"/>
            <a:stretch/>
          </p:blipFill>
          <p:spPr>
            <a:xfrm>
              <a:off x="0" y="0"/>
              <a:ext cx="5762625" cy="5918063"/>
            </a:xfrm>
            <a:prstGeom prst="rect">
              <a:avLst/>
            </a:prstGeom>
            <a:noFill/>
            <a:ln>
              <a:noFill/>
            </a:ln>
          </p:spPr>
        </p:pic>
        <p:pic>
          <p:nvPicPr>
            <p:cNvPr id="409" name="Google Shape;409;p15"/>
            <p:cNvPicPr preferRelativeResize="0"/>
            <p:nvPr/>
          </p:nvPicPr>
          <p:blipFill rotWithShape="1">
            <a:blip r:embed="rId4">
              <a:alphaModFix/>
            </a:blip>
            <a:srcRect b="0" l="24551" r="24551" t="0"/>
            <a:stretch/>
          </p:blipFill>
          <p:spPr>
            <a:xfrm>
              <a:off x="6207125" y="0"/>
              <a:ext cx="5762625" cy="5918063"/>
            </a:xfrm>
            <a:prstGeom prst="rect">
              <a:avLst/>
            </a:prstGeom>
            <a:noFill/>
            <a:ln>
              <a:noFill/>
            </a:ln>
          </p:spPr>
        </p:pic>
        <p:pic>
          <p:nvPicPr>
            <p:cNvPr id="410" name="Google Shape;410;p15"/>
            <p:cNvPicPr preferRelativeResize="0"/>
            <p:nvPr/>
          </p:nvPicPr>
          <p:blipFill rotWithShape="1">
            <a:blip r:embed="rId5">
              <a:alphaModFix/>
            </a:blip>
            <a:srcRect b="0" l="17501" r="17501" t="0"/>
            <a:stretch/>
          </p:blipFill>
          <p:spPr>
            <a:xfrm>
              <a:off x="12414250" y="0"/>
              <a:ext cx="5762625" cy="5918063"/>
            </a:xfrm>
            <a:prstGeom prst="rect">
              <a:avLst/>
            </a:prstGeom>
            <a:noFill/>
            <a:ln>
              <a:noFill/>
            </a:ln>
          </p:spPr>
        </p:pic>
        <p:pic>
          <p:nvPicPr>
            <p:cNvPr id="411" name="Google Shape;411;p15"/>
            <p:cNvPicPr preferRelativeResize="0"/>
            <p:nvPr/>
          </p:nvPicPr>
          <p:blipFill rotWithShape="1">
            <a:blip r:embed="rId6">
              <a:alphaModFix/>
            </a:blip>
            <a:srcRect b="0" l="17564" r="17564" t="0"/>
            <a:stretch/>
          </p:blipFill>
          <p:spPr>
            <a:xfrm>
              <a:off x="18621375" y="0"/>
              <a:ext cx="5762625" cy="5918063"/>
            </a:xfrm>
            <a:prstGeom prst="rect">
              <a:avLst/>
            </a:prstGeom>
            <a:noFill/>
            <a:ln>
              <a:noFill/>
            </a:ln>
          </p:spPr>
        </p:pic>
      </p:grpSp>
      <p:sp>
        <p:nvSpPr>
          <p:cNvPr id="412" name="Google Shape;412;p15"/>
          <p:cNvSpPr/>
          <p:nvPr/>
        </p:nvSpPr>
        <p:spPr>
          <a:xfrm>
            <a:off x="0" y="6733218"/>
            <a:ext cx="3553782" cy="3553782"/>
          </a:xfrm>
          <a:custGeom>
            <a:rect b="b" l="l" r="r" t="t"/>
            <a:pathLst>
              <a:path extrusionOk="0" h="3553782" w="3553782">
                <a:moveTo>
                  <a:pt x="0" y="0"/>
                </a:moveTo>
                <a:lnTo>
                  <a:pt x="3553782" y="0"/>
                </a:lnTo>
                <a:lnTo>
                  <a:pt x="3553782" y="3553782"/>
                </a:lnTo>
                <a:lnTo>
                  <a:pt x="0" y="3553782"/>
                </a:lnTo>
                <a:lnTo>
                  <a:pt x="0" y="0"/>
                </a:lnTo>
                <a:close/>
              </a:path>
            </a:pathLst>
          </a:custGeom>
          <a:blipFill rotWithShape="1">
            <a:blip r:embed="rId7">
              <a:alphaModFix/>
            </a:blip>
            <a:stretch>
              <a:fillRect b="0" l="0" r="0" t="0"/>
            </a:stretch>
          </a:blipFill>
          <a:ln>
            <a:noFill/>
          </a:ln>
        </p:spPr>
      </p:sp>
      <p:sp>
        <p:nvSpPr>
          <p:cNvPr id="413" name="Google Shape;413;p15"/>
          <p:cNvSpPr/>
          <p:nvPr/>
        </p:nvSpPr>
        <p:spPr>
          <a:xfrm flipH="1">
            <a:off x="14173200" y="6172200"/>
            <a:ext cx="4114800" cy="4114800"/>
          </a:xfrm>
          <a:custGeom>
            <a:rect b="b" l="l" r="r" t="t"/>
            <a:pathLst>
              <a:path extrusionOk="0" h="4114800" w="4114800">
                <a:moveTo>
                  <a:pt x="4114800" y="0"/>
                </a:moveTo>
                <a:lnTo>
                  <a:pt x="0" y="0"/>
                </a:lnTo>
                <a:lnTo>
                  <a:pt x="0" y="4114800"/>
                </a:lnTo>
                <a:lnTo>
                  <a:pt x="4114800" y="4114800"/>
                </a:lnTo>
                <a:lnTo>
                  <a:pt x="4114800" y="0"/>
                </a:lnTo>
                <a:close/>
              </a:path>
            </a:pathLst>
          </a:custGeom>
          <a:blipFill rotWithShape="1">
            <a:blip r:embed="rId8">
              <a:alphaModFix/>
            </a:blip>
            <a:stretch>
              <a:fillRect b="0" l="0" r="0" t="0"/>
            </a:stretch>
          </a:blipFill>
          <a:ln>
            <a:noFill/>
          </a:ln>
        </p:spPr>
      </p:sp>
      <p:sp>
        <p:nvSpPr>
          <p:cNvPr id="414" name="Google Shape;414;p15"/>
          <p:cNvSpPr/>
          <p:nvPr/>
        </p:nvSpPr>
        <p:spPr>
          <a:xfrm rot="5524307">
            <a:off x="13355619" y="9229648"/>
            <a:ext cx="3061583" cy="2579383"/>
          </a:xfrm>
          <a:custGeom>
            <a:rect b="b" l="l" r="r" t="t"/>
            <a:pathLst>
              <a:path extrusionOk="0" h="2579383" w="3061583">
                <a:moveTo>
                  <a:pt x="0" y="0"/>
                </a:moveTo>
                <a:lnTo>
                  <a:pt x="3061583" y="0"/>
                </a:lnTo>
                <a:lnTo>
                  <a:pt x="3061583" y="2579383"/>
                </a:lnTo>
                <a:lnTo>
                  <a:pt x="0" y="2579383"/>
                </a:lnTo>
                <a:lnTo>
                  <a:pt x="0" y="0"/>
                </a:lnTo>
                <a:close/>
              </a:path>
            </a:pathLst>
          </a:custGeom>
          <a:blipFill rotWithShape="1">
            <a:blip r:embed="rId9">
              <a:alphaModFix/>
            </a:blip>
            <a:stretch>
              <a:fillRect b="0" l="0" r="0" t="0"/>
            </a:stretch>
          </a:blipFill>
          <a:ln>
            <a:noFill/>
          </a:ln>
        </p:spPr>
      </p:sp>
      <p:sp>
        <p:nvSpPr>
          <p:cNvPr id="415" name="Google Shape;415;p15"/>
          <p:cNvSpPr txBox="1"/>
          <p:nvPr/>
        </p:nvSpPr>
        <p:spPr>
          <a:xfrm>
            <a:off x="760732" y="461378"/>
            <a:ext cx="16766537" cy="1303020"/>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b="1" i="0" lang="en-US" sz="7200" u="none" cap="none" strike="noStrike">
                <a:solidFill>
                  <a:srgbClr val="213A63"/>
                </a:solidFill>
                <a:latin typeface="Arial"/>
                <a:ea typeface="Arial"/>
                <a:cs typeface="Arial"/>
                <a:sym typeface="Arial"/>
              </a:rPr>
              <a:t>Comparison and Contrast of Interviews</a:t>
            </a:r>
            <a:endParaRPr/>
          </a:p>
        </p:txBody>
      </p:sp>
      <p:sp>
        <p:nvSpPr>
          <p:cNvPr id="416" name="Google Shape;416;p15"/>
          <p:cNvSpPr txBox="1"/>
          <p:nvPr/>
        </p:nvSpPr>
        <p:spPr>
          <a:xfrm>
            <a:off x="2576138" y="6599868"/>
            <a:ext cx="11888292" cy="3448050"/>
          </a:xfrm>
          <a:prstGeom prst="rect">
            <a:avLst/>
          </a:prstGeom>
          <a:noFill/>
          <a:ln>
            <a:noFill/>
          </a:ln>
        </p:spPr>
        <p:txBody>
          <a:bodyPr anchorCtr="0" anchor="t" bIns="0" lIns="0" spcFirstLastPara="1" rIns="0" wrap="square" tIns="0">
            <a:spAutoFit/>
          </a:bodyPr>
          <a:lstStyle/>
          <a:p>
            <a:pPr indent="-291464" lvl="1" marL="582928" marR="0" rtl="0" algn="just">
              <a:lnSpc>
                <a:spcPct val="170025"/>
              </a:lnSpc>
              <a:spcBef>
                <a:spcPts val="0"/>
              </a:spcBef>
              <a:spcAft>
                <a:spcPts val="0"/>
              </a:spcAft>
              <a:buClr>
                <a:srgbClr val="213A63"/>
              </a:buClr>
              <a:buSzPts val="2699"/>
              <a:buFont typeface="Arial"/>
              <a:buChar char="•"/>
            </a:pPr>
            <a:r>
              <a:rPr b="0" i="0" lang="en-US" sz="2699" u="none" cap="none" strike="noStrike">
                <a:solidFill>
                  <a:srgbClr val="213A63"/>
                </a:solidFill>
                <a:latin typeface="Quicksand"/>
                <a:ea typeface="Quicksand"/>
                <a:cs typeface="Quicksand"/>
                <a:sym typeface="Quicksand"/>
              </a:rPr>
              <a:t>An online interview can help in screening candidates across various locations.</a:t>
            </a:r>
            <a:endParaRPr/>
          </a:p>
          <a:p>
            <a:pPr indent="-291464" lvl="1" marL="582928" marR="0" rtl="0" algn="just">
              <a:lnSpc>
                <a:spcPct val="170025"/>
              </a:lnSpc>
              <a:spcBef>
                <a:spcPts val="0"/>
              </a:spcBef>
              <a:spcAft>
                <a:spcPts val="0"/>
              </a:spcAft>
              <a:buClr>
                <a:srgbClr val="213A63"/>
              </a:buClr>
              <a:buSzPts val="2699"/>
              <a:buFont typeface="Arial"/>
              <a:buChar char="•"/>
            </a:pPr>
            <a:r>
              <a:rPr b="0" i="0" lang="en-US" sz="2699" u="none" cap="none" strike="noStrike">
                <a:solidFill>
                  <a:srgbClr val="213A63"/>
                </a:solidFill>
                <a:latin typeface="Quicksand"/>
                <a:ea typeface="Quicksand"/>
                <a:cs typeface="Quicksand"/>
                <a:sym typeface="Quicksand"/>
              </a:rPr>
              <a:t>Online interviews are cost-efficient (Feroz, Hussaini and Seto, 2024).</a:t>
            </a:r>
            <a:endParaRPr/>
          </a:p>
          <a:p>
            <a:pPr indent="-291464" lvl="1" marL="582928" marR="0" rtl="0" algn="just">
              <a:lnSpc>
                <a:spcPct val="170025"/>
              </a:lnSpc>
              <a:spcBef>
                <a:spcPts val="0"/>
              </a:spcBef>
              <a:spcAft>
                <a:spcPts val="0"/>
              </a:spcAft>
              <a:buClr>
                <a:srgbClr val="213A63"/>
              </a:buClr>
              <a:buSzPts val="2699"/>
              <a:buFont typeface="Arial"/>
              <a:buChar char="•"/>
            </a:pPr>
            <a:r>
              <a:rPr b="0" i="0" lang="en-US" sz="2699" u="none" cap="none" strike="noStrike">
                <a:solidFill>
                  <a:srgbClr val="213A63"/>
                </a:solidFill>
                <a:latin typeface="Quicksand"/>
                <a:ea typeface="Quicksand"/>
                <a:cs typeface="Quicksand"/>
                <a:sym typeface="Quicksand"/>
              </a:rPr>
              <a:t>A face-to-face interview can help in understanding the cultural compatibility and leadership skills of candidates.</a:t>
            </a:r>
            <a:endParaRPr/>
          </a:p>
          <a:p>
            <a:pPr indent="0" lvl="0" marL="0" marR="0" rtl="0" algn="just">
              <a:lnSpc>
                <a:spcPct val="170025"/>
              </a:lnSpc>
              <a:spcBef>
                <a:spcPts val="0"/>
              </a:spcBef>
              <a:spcAft>
                <a:spcPts val="0"/>
              </a:spcAft>
              <a:buNone/>
            </a:pPr>
            <a:r>
              <a:t/>
            </a:r>
            <a:endParaRPr b="0" i="0" sz="2699" u="none" cap="none" strike="noStrike">
              <a:solidFill>
                <a:srgbClr val="213A63"/>
              </a:solidFill>
              <a:latin typeface="Quicksand"/>
              <a:ea typeface="Quicksand"/>
              <a:cs typeface="Quicksand"/>
              <a:sym typeface="Quicksand"/>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24" name="Shape 424"/>
        <p:cNvGrpSpPr/>
        <p:nvPr/>
      </p:nvGrpSpPr>
      <p:grpSpPr>
        <a:xfrm>
          <a:off x="0" y="0"/>
          <a:ext cx="0" cy="0"/>
          <a:chOff x="0" y="0"/>
          <a:chExt cx="0" cy="0"/>
        </a:xfrm>
      </p:grpSpPr>
      <p:sp>
        <p:nvSpPr>
          <p:cNvPr id="425" name="Google Shape;425;p16"/>
          <p:cNvSpPr/>
          <p:nvPr/>
        </p:nvSpPr>
        <p:spPr>
          <a:xfrm flipH="1" rot="10800000">
            <a:off x="0" y="0"/>
            <a:ext cx="4967287" cy="4967287"/>
          </a:xfrm>
          <a:custGeom>
            <a:rect b="b" l="l" r="r" t="t"/>
            <a:pathLst>
              <a:path extrusionOk="0" h="4967287" w="4967287">
                <a:moveTo>
                  <a:pt x="0" y="4967287"/>
                </a:moveTo>
                <a:lnTo>
                  <a:pt x="4967287" y="4967287"/>
                </a:lnTo>
                <a:lnTo>
                  <a:pt x="4967287" y="0"/>
                </a:lnTo>
                <a:lnTo>
                  <a:pt x="0" y="0"/>
                </a:lnTo>
                <a:lnTo>
                  <a:pt x="0" y="4967287"/>
                </a:lnTo>
                <a:close/>
              </a:path>
            </a:pathLst>
          </a:custGeom>
          <a:blipFill rotWithShape="1">
            <a:blip r:embed="rId3">
              <a:alphaModFix/>
            </a:blip>
            <a:stretch>
              <a:fillRect b="0" l="0" r="0" t="0"/>
            </a:stretch>
          </a:blipFill>
          <a:ln>
            <a:noFill/>
          </a:ln>
        </p:spPr>
      </p:sp>
      <p:sp>
        <p:nvSpPr>
          <p:cNvPr id="426" name="Google Shape;426;p16"/>
          <p:cNvSpPr/>
          <p:nvPr/>
        </p:nvSpPr>
        <p:spPr>
          <a:xfrm rot="10800000">
            <a:off x="14173200" y="0"/>
            <a:ext cx="4114800" cy="4114800"/>
          </a:xfrm>
          <a:custGeom>
            <a:rect b="b" l="l" r="r" t="t"/>
            <a:pathLst>
              <a:path extrusionOk="0" h="4114800" w="4114800">
                <a:moveTo>
                  <a:pt x="4114800" y="4114800"/>
                </a:moveTo>
                <a:lnTo>
                  <a:pt x="0" y="4114800"/>
                </a:lnTo>
                <a:lnTo>
                  <a:pt x="0" y="0"/>
                </a:lnTo>
                <a:lnTo>
                  <a:pt x="4114800" y="0"/>
                </a:lnTo>
                <a:lnTo>
                  <a:pt x="4114800" y="4114800"/>
                </a:lnTo>
                <a:close/>
              </a:path>
            </a:pathLst>
          </a:custGeom>
          <a:blipFill rotWithShape="1">
            <a:blip r:embed="rId4">
              <a:alphaModFix/>
            </a:blip>
            <a:stretch>
              <a:fillRect b="0" l="0" r="0" t="0"/>
            </a:stretch>
          </a:blipFill>
          <a:ln>
            <a:noFill/>
          </a:ln>
        </p:spPr>
      </p:sp>
      <p:sp>
        <p:nvSpPr>
          <p:cNvPr id="427" name="Google Shape;427;p16"/>
          <p:cNvSpPr/>
          <p:nvPr/>
        </p:nvSpPr>
        <p:spPr>
          <a:xfrm>
            <a:off x="12557697" y="-573027"/>
            <a:ext cx="2575876" cy="1601727"/>
          </a:xfrm>
          <a:custGeom>
            <a:rect b="b" l="l" r="r" t="t"/>
            <a:pathLst>
              <a:path extrusionOk="0" h="1601727" w="2575876">
                <a:moveTo>
                  <a:pt x="0" y="0"/>
                </a:moveTo>
                <a:lnTo>
                  <a:pt x="2575877" y="0"/>
                </a:lnTo>
                <a:lnTo>
                  <a:pt x="2575877" y="1601727"/>
                </a:lnTo>
                <a:lnTo>
                  <a:pt x="0" y="1601727"/>
                </a:lnTo>
                <a:lnTo>
                  <a:pt x="0" y="0"/>
                </a:lnTo>
                <a:close/>
              </a:path>
            </a:pathLst>
          </a:custGeom>
          <a:blipFill rotWithShape="1">
            <a:blip r:embed="rId5">
              <a:alphaModFix/>
            </a:blip>
            <a:stretch>
              <a:fillRect b="0" l="0" r="0" t="0"/>
            </a:stretch>
          </a:blipFill>
          <a:ln>
            <a:noFill/>
          </a:ln>
        </p:spPr>
      </p:sp>
      <p:sp>
        <p:nvSpPr>
          <p:cNvPr id="428" name="Google Shape;428;p16"/>
          <p:cNvSpPr/>
          <p:nvPr/>
        </p:nvSpPr>
        <p:spPr>
          <a:xfrm>
            <a:off x="77970" y="5635626"/>
            <a:ext cx="18070191" cy="5825403"/>
          </a:xfrm>
          <a:custGeom>
            <a:rect b="b" l="l" r="r" t="t"/>
            <a:pathLst>
              <a:path extrusionOk="0" h="5825403" w="18070191">
                <a:moveTo>
                  <a:pt x="0" y="0"/>
                </a:moveTo>
                <a:lnTo>
                  <a:pt x="18070192" y="0"/>
                </a:lnTo>
                <a:lnTo>
                  <a:pt x="18070192" y="5825403"/>
                </a:lnTo>
                <a:lnTo>
                  <a:pt x="0" y="5825403"/>
                </a:lnTo>
                <a:lnTo>
                  <a:pt x="0" y="0"/>
                </a:lnTo>
                <a:close/>
              </a:path>
            </a:pathLst>
          </a:custGeom>
          <a:blipFill rotWithShape="1">
            <a:blip r:embed="rId6">
              <a:alphaModFix/>
            </a:blip>
            <a:stretch>
              <a:fillRect b="-53336" l="0" r="0" t="-53336"/>
            </a:stretch>
          </a:blipFill>
          <a:ln>
            <a:noFill/>
          </a:ln>
        </p:spPr>
      </p:sp>
      <p:sp>
        <p:nvSpPr>
          <p:cNvPr id="429" name="Google Shape;429;p16"/>
          <p:cNvSpPr txBox="1"/>
          <p:nvPr/>
        </p:nvSpPr>
        <p:spPr>
          <a:xfrm>
            <a:off x="3540402" y="876300"/>
            <a:ext cx="11164379" cy="944244"/>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b="1" i="0" lang="en-US" sz="5200" u="none" cap="none" strike="noStrike">
                <a:solidFill>
                  <a:srgbClr val="213A63"/>
                </a:solidFill>
                <a:latin typeface="Arial"/>
                <a:ea typeface="Arial"/>
                <a:cs typeface="Arial"/>
                <a:sym typeface="Arial"/>
              </a:rPr>
              <a:t>Comparison and Contrast of Interviews</a:t>
            </a:r>
            <a:endParaRPr/>
          </a:p>
        </p:txBody>
      </p:sp>
      <p:sp>
        <p:nvSpPr>
          <p:cNvPr id="430" name="Google Shape;430;p16"/>
          <p:cNvSpPr txBox="1"/>
          <p:nvPr/>
        </p:nvSpPr>
        <p:spPr>
          <a:xfrm>
            <a:off x="1995532" y="2581275"/>
            <a:ext cx="14235068" cy="3054351"/>
          </a:xfrm>
          <a:prstGeom prst="rect">
            <a:avLst/>
          </a:prstGeom>
          <a:noFill/>
          <a:ln>
            <a:noFill/>
          </a:ln>
        </p:spPr>
        <p:txBody>
          <a:bodyPr anchorCtr="0" anchor="t" bIns="0" lIns="0" spcFirstLastPara="1" rIns="0" wrap="square" tIns="0">
            <a:spAutoFit/>
          </a:bodyPr>
          <a:lstStyle/>
          <a:p>
            <a:pPr indent="-313053" lvl="1" marL="626107" marR="0" rtl="0" algn="just">
              <a:lnSpc>
                <a:spcPct val="170024"/>
              </a:lnSpc>
              <a:spcBef>
                <a:spcPts val="0"/>
              </a:spcBef>
              <a:spcAft>
                <a:spcPts val="0"/>
              </a:spcAft>
              <a:buClr>
                <a:srgbClr val="213A63"/>
              </a:buClr>
              <a:buSzPts val="2899"/>
              <a:buFont typeface="Arial"/>
              <a:buChar char="•"/>
            </a:pPr>
            <a:r>
              <a:rPr b="0" i="0" lang="en-US" sz="2899" u="none" cap="none" strike="noStrike">
                <a:solidFill>
                  <a:srgbClr val="213A63"/>
                </a:solidFill>
                <a:latin typeface="Quicksand"/>
                <a:ea typeface="Quicksand"/>
                <a:cs typeface="Quicksand"/>
                <a:sym typeface="Quicksand"/>
              </a:rPr>
              <a:t>A face-to-face interview is the best interview option for BP. </a:t>
            </a:r>
            <a:endParaRPr/>
          </a:p>
          <a:p>
            <a:pPr indent="-313053" lvl="1" marL="626107" marR="0" rtl="0" algn="just">
              <a:lnSpc>
                <a:spcPct val="170024"/>
              </a:lnSpc>
              <a:spcBef>
                <a:spcPts val="0"/>
              </a:spcBef>
              <a:spcAft>
                <a:spcPts val="0"/>
              </a:spcAft>
              <a:buClr>
                <a:srgbClr val="213A63"/>
              </a:buClr>
              <a:buSzPts val="2899"/>
              <a:buFont typeface="Arial"/>
              <a:buChar char="•"/>
            </a:pPr>
            <a:r>
              <a:rPr b="0" i="0" lang="en-US" sz="2899" u="none" cap="none" strike="noStrike">
                <a:solidFill>
                  <a:srgbClr val="213A63"/>
                </a:solidFill>
                <a:latin typeface="Quicksand"/>
                <a:ea typeface="Quicksand"/>
                <a:cs typeface="Quicksand"/>
                <a:sym typeface="Quicksand"/>
              </a:rPr>
              <a:t>Helps in assessing emotional intelligence, leadership insights, and cultural fit of the candidate (Basch </a:t>
            </a:r>
            <a:r>
              <a:rPr b="0" i="1" lang="en-US" sz="2899" u="none" cap="none" strike="noStrike">
                <a:solidFill>
                  <a:srgbClr val="213A63"/>
                </a:solidFill>
                <a:latin typeface="Quicksand"/>
                <a:ea typeface="Quicksand"/>
                <a:cs typeface="Quicksand"/>
                <a:sym typeface="Quicksand"/>
              </a:rPr>
              <a:t>et al. </a:t>
            </a:r>
            <a:r>
              <a:rPr b="0" i="0" lang="en-US" sz="2899" u="none" cap="none" strike="noStrike">
                <a:solidFill>
                  <a:srgbClr val="213A63"/>
                </a:solidFill>
                <a:latin typeface="Quicksand"/>
                <a:ea typeface="Quicksand"/>
                <a:cs typeface="Quicksand"/>
                <a:sym typeface="Quicksand"/>
              </a:rPr>
              <a:t>2021). </a:t>
            </a:r>
            <a:endParaRPr/>
          </a:p>
          <a:p>
            <a:pPr indent="-313053" lvl="1" marL="626107" marR="0" rtl="0" algn="just">
              <a:lnSpc>
                <a:spcPct val="170024"/>
              </a:lnSpc>
              <a:spcBef>
                <a:spcPts val="0"/>
              </a:spcBef>
              <a:spcAft>
                <a:spcPts val="0"/>
              </a:spcAft>
              <a:buClr>
                <a:srgbClr val="213A63"/>
              </a:buClr>
              <a:buSzPts val="2899"/>
              <a:buFont typeface="Arial"/>
              <a:buChar char="•"/>
            </a:pPr>
            <a:r>
              <a:rPr b="0" i="0" lang="en-US" sz="2899" u="none" cap="none" strike="noStrike">
                <a:solidFill>
                  <a:srgbClr val="213A63"/>
                </a:solidFill>
                <a:latin typeface="Quicksand"/>
                <a:ea typeface="Quicksand"/>
                <a:cs typeface="Quicksand"/>
                <a:sym typeface="Quicksand"/>
              </a:rPr>
              <a:t>Interpersonal authenticity and the behaviour of the person can be gauged.</a:t>
            </a:r>
            <a:endParaRPr/>
          </a:p>
          <a:p>
            <a:pPr indent="0" lvl="0" marL="0" marR="0" rtl="0" algn="just">
              <a:lnSpc>
                <a:spcPct val="170024"/>
              </a:lnSpc>
              <a:spcBef>
                <a:spcPts val="0"/>
              </a:spcBef>
              <a:spcAft>
                <a:spcPts val="0"/>
              </a:spcAft>
              <a:buNone/>
            </a:pPr>
            <a:r>
              <a:t/>
            </a:r>
            <a:endParaRPr b="0" i="0" sz="2899" u="none" cap="none" strike="noStrike">
              <a:solidFill>
                <a:srgbClr val="213A63"/>
              </a:solidFill>
              <a:latin typeface="Quicksand"/>
              <a:ea typeface="Quicksand"/>
              <a:cs typeface="Quicksand"/>
              <a:sym typeface="Quicksand"/>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8" name="Shape 438"/>
        <p:cNvGrpSpPr/>
        <p:nvPr/>
      </p:nvGrpSpPr>
      <p:grpSpPr>
        <a:xfrm>
          <a:off x="0" y="0"/>
          <a:ext cx="0" cy="0"/>
          <a:chOff x="0" y="0"/>
          <a:chExt cx="0" cy="0"/>
        </a:xfrm>
      </p:grpSpPr>
      <p:sp>
        <p:nvSpPr>
          <p:cNvPr id="439" name="Google Shape;439;p17"/>
          <p:cNvSpPr/>
          <p:nvPr/>
        </p:nvSpPr>
        <p:spPr>
          <a:xfrm>
            <a:off x="10858676" y="2708745"/>
            <a:ext cx="5246370" cy="5556885"/>
          </a:xfrm>
          <a:custGeom>
            <a:rect b="b" l="l" r="r" t="t"/>
            <a:pathLst>
              <a:path extrusionOk="0" h="860907" w="812800">
                <a:moveTo>
                  <a:pt x="0" y="0"/>
                </a:moveTo>
                <a:lnTo>
                  <a:pt x="812800" y="0"/>
                </a:lnTo>
                <a:lnTo>
                  <a:pt x="812800" y="860907"/>
                </a:lnTo>
                <a:lnTo>
                  <a:pt x="0" y="860907"/>
                </a:lnTo>
                <a:close/>
              </a:path>
            </a:pathLst>
          </a:custGeom>
          <a:blipFill rotWithShape="1">
            <a:blip r:embed="rId3">
              <a:alphaModFix/>
            </a:blip>
            <a:stretch>
              <a:fillRect b="0" l="-21687" r="-21687" t="0"/>
            </a:stretch>
          </a:blipFill>
          <a:ln>
            <a:noFill/>
          </a:ln>
        </p:spPr>
      </p:sp>
      <p:grpSp>
        <p:nvGrpSpPr>
          <p:cNvPr id="440" name="Google Shape;440;p17"/>
          <p:cNvGrpSpPr/>
          <p:nvPr/>
        </p:nvGrpSpPr>
        <p:grpSpPr>
          <a:xfrm>
            <a:off x="10860353" y="-221132"/>
            <a:ext cx="4177116" cy="2548876"/>
            <a:chOff x="0" y="-57150"/>
            <a:chExt cx="1100146" cy="671309"/>
          </a:xfrm>
        </p:grpSpPr>
        <p:sp>
          <p:nvSpPr>
            <p:cNvPr id="441" name="Google Shape;441;p17"/>
            <p:cNvSpPr/>
            <p:nvPr/>
          </p:nvSpPr>
          <p:spPr>
            <a:xfrm>
              <a:off x="0" y="0"/>
              <a:ext cx="1100146" cy="614159"/>
            </a:xfrm>
            <a:custGeom>
              <a:rect b="b" l="l" r="r" t="t"/>
              <a:pathLst>
                <a:path extrusionOk="0" h="614159" w="1100146">
                  <a:moveTo>
                    <a:pt x="0" y="0"/>
                  </a:moveTo>
                  <a:lnTo>
                    <a:pt x="1100146" y="0"/>
                  </a:lnTo>
                  <a:lnTo>
                    <a:pt x="1100146" y="614159"/>
                  </a:lnTo>
                  <a:lnTo>
                    <a:pt x="0" y="614159"/>
                  </a:lnTo>
                  <a:close/>
                </a:path>
              </a:pathLst>
            </a:custGeom>
            <a:solidFill>
              <a:srgbClr val="18BEEB"/>
            </a:solidFill>
            <a:ln>
              <a:noFill/>
            </a:ln>
          </p:spPr>
        </p:sp>
        <p:sp>
          <p:nvSpPr>
            <p:cNvPr id="442" name="Google Shape;442;p17"/>
            <p:cNvSpPr txBox="1"/>
            <p:nvPr/>
          </p:nvSpPr>
          <p:spPr>
            <a:xfrm>
              <a:off x="0" y="-57150"/>
              <a:ext cx="1100146" cy="671309"/>
            </a:xfrm>
            <a:prstGeom prst="rect">
              <a:avLst/>
            </a:prstGeom>
            <a:noFill/>
            <a:ln>
              <a:noFill/>
            </a:ln>
          </p:spPr>
          <p:txBody>
            <a:bodyPr anchorCtr="0" anchor="ctr" bIns="50800" lIns="50800" spcFirstLastPara="1" rIns="50800" wrap="square" tIns="50800">
              <a:noAutofit/>
            </a:bodyPr>
            <a:lstStyle/>
            <a:p>
              <a:pPr indent="0" lvl="0" marL="0" marR="0" rtl="0" algn="ctr">
                <a:lnSpc>
                  <a:spcPct val="186611"/>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grpSp>
        <p:nvGrpSpPr>
          <p:cNvPr id="443" name="Google Shape;443;p17"/>
          <p:cNvGrpSpPr/>
          <p:nvPr/>
        </p:nvGrpSpPr>
        <p:grpSpPr>
          <a:xfrm>
            <a:off x="15439197" y="-216991"/>
            <a:ext cx="2848803" cy="2548876"/>
            <a:chOff x="0" y="-57150"/>
            <a:chExt cx="750302" cy="671309"/>
          </a:xfrm>
        </p:grpSpPr>
        <p:sp>
          <p:nvSpPr>
            <p:cNvPr id="444" name="Google Shape;444;p17"/>
            <p:cNvSpPr/>
            <p:nvPr/>
          </p:nvSpPr>
          <p:spPr>
            <a:xfrm>
              <a:off x="0" y="0"/>
              <a:ext cx="750302" cy="614159"/>
            </a:xfrm>
            <a:custGeom>
              <a:rect b="b" l="l" r="r" t="t"/>
              <a:pathLst>
                <a:path extrusionOk="0" h="614159" w="750302">
                  <a:moveTo>
                    <a:pt x="0" y="0"/>
                  </a:moveTo>
                  <a:lnTo>
                    <a:pt x="750302" y="0"/>
                  </a:lnTo>
                  <a:lnTo>
                    <a:pt x="750302" y="614159"/>
                  </a:lnTo>
                  <a:lnTo>
                    <a:pt x="0" y="614159"/>
                  </a:lnTo>
                  <a:close/>
                </a:path>
              </a:pathLst>
            </a:custGeom>
            <a:solidFill>
              <a:srgbClr val="F36322"/>
            </a:solidFill>
            <a:ln>
              <a:noFill/>
            </a:ln>
          </p:spPr>
        </p:sp>
        <p:sp>
          <p:nvSpPr>
            <p:cNvPr id="445" name="Google Shape;445;p17"/>
            <p:cNvSpPr txBox="1"/>
            <p:nvPr/>
          </p:nvSpPr>
          <p:spPr>
            <a:xfrm>
              <a:off x="0" y="-57150"/>
              <a:ext cx="750302" cy="671309"/>
            </a:xfrm>
            <a:prstGeom prst="rect">
              <a:avLst/>
            </a:prstGeom>
            <a:noFill/>
            <a:ln>
              <a:noFill/>
            </a:ln>
          </p:spPr>
          <p:txBody>
            <a:bodyPr anchorCtr="0" anchor="ctr" bIns="50800" lIns="50800" spcFirstLastPara="1" rIns="50800" wrap="square" tIns="50800">
              <a:noAutofit/>
            </a:bodyPr>
            <a:lstStyle/>
            <a:p>
              <a:pPr indent="0" lvl="0" marL="0" marR="0" rtl="0" algn="ctr">
                <a:lnSpc>
                  <a:spcPct val="186611"/>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grpSp>
        <p:nvGrpSpPr>
          <p:cNvPr id="446" name="Google Shape;446;p17"/>
          <p:cNvGrpSpPr/>
          <p:nvPr/>
        </p:nvGrpSpPr>
        <p:grpSpPr>
          <a:xfrm>
            <a:off x="16507034" y="2491754"/>
            <a:ext cx="1780966" cy="3996511"/>
            <a:chOff x="0" y="-57150"/>
            <a:chExt cx="469061" cy="1052579"/>
          </a:xfrm>
        </p:grpSpPr>
        <p:sp>
          <p:nvSpPr>
            <p:cNvPr id="447" name="Google Shape;447;p17"/>
            <p:cNvSpPr/>
            <p:nvPr/>
          </p:nvSpPr>
          <p:spPr>
            <a:xfrm>
              <a:off x="0" y="0"/>
              <a:ext cx="469061" cy="995429"/>
            </a:xfrm>
            <a:custGeom>
              <a:rect b="b" l="l" r="r" t="t"/>
              <a:pathLst>
                <a:path extrusionOk="0" h="995429" w="469061">
                  <a:moveTo>
                    <a:pt x="0" y="0"/>
                  </a:moveTo>
                  <a:lnTo>
                    <a:pt x="469061" y="0"/>
                  </a:lnTo>
                  <a:lnTo>
                    <a:pt x="469061" y="995429"/>
                  </a:lnTo>
                  <a:lnTo>
                    <a:pt x="0" y="995429"/>
                  </a:lnTo>
                  <a:close/>
                </a:path>
              </a:pathLst>
            </a:custGeom>
            <a:solidFill>
              <a:srgbClr val="F4B8C8"/>
            </a:solidFill>
            <a:ln>
              <a:noFill/>
            </a:ln>
          </p:spPr>
        </p:sp>
        <p:sp>
          <p:nvSpPr>
            <p:cNvPr id="448" name="Google Shape;448;p17"/>
            <p:cNvSpPr txBox="1"/>
            <p:nvPr/>
          </p:nvSpPr>
          <p:spPr>
            <a:xfrm>
              <a:off x="0" y="-57150"/>
              <a:ext cx="469061" cy="1052579"/>
            </a:xfrm>
            <a:prstGeom prst="rect">
              <a:avLst/>
            </a:prstGeom>
            <a:noFill/>
            <a:ln>
              <a:noFill/>
            </a:ln>
          </p:spPr>
          <p:txBody>
            <a:bodyPr anchorCtr="0" anchor="ctr" bIns="50800" lIns="50800" spcFirstLastPara="1" rIns="50800" wrap="square" tIns="50800">
              <a:noAutofit/>
            </a:bodyPr>
            <a:lstStyle/>
            <a:p>
              <a:pPr indent="0" lvl="0" marL="0" marR="0" rtl="0" algn="ctr">
                <a:lnSpc>
                  <a:spcPct val="186611"/>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grpSp>
        <p:nvGrpSpPr>
          <p:cNvPr id="449" name="Google Shape;449;p17"/>
          <p:cNvGrpSpPr/>
          <p:nvPr/>
        </p:nvGrpSpPr>
        <p:grpSpPr>
          <a:xfrm>
            <a:off x="16507034" y="6633223"/>
            <a:ext cx="1780966" cy="1632407"/>
            <a:chOff x="0" y="-57150"/>
            <a:chExt cx="469061" cy="429934"/>
          </a:xfrm>
        </p:grpSpPr>
        <p:sp>
          <p:nvSpPr>
            <p:cNvPr id="450" name="Google Shape;450;p17"/>
            <p:cNvSpPr/>
            <p:nvPr/>
          </p:nvSpPr>
          <p:spPr>
            <a:xfrm>
              <a:off x="0" y="0"/>
              <a:ext cx="469061" cy="372784"/>
            </a:xfrm>
            <a:custGeom>
              <a:rect b="b" l="l" r="r" t="t"/>
              <a:pathLst>
                <a:path extrusionOk="0" h="372784" w="469061">
                  <a:moveTo>
                    <a:pt x="0" y="0"/>
                  </a:moveTo>
                  <a:lnTo>
                    <a:pt x="469061" y="0"/>
                  </a:lnTo>
                  <a:lnTo>
                    <a:pt x="469061" y="372784"/>
                  </a:lnTo>
                  <a:lnTo>
                    <a:pt x="0" y="372784"/>
                  </a:lnTo>
                  <a:close/>
                </a:path>
              </a:pathLst>
            </a:custGeom>
            <a:solidFill>
              <a:srgbClr val="F2B60E"/>
            </a:solidFill>
            <a:ln>
              <a:noFill/>
            </a:ln>
          </p:spPr>
        </p:sp>
        <p:sp>
          <p:nvSpPr>
            <p:cNvPr id="451" name="Google Shape;451;p17"/>
            <p:cNvSpPr txBox="1"/>
            <p:nvPr/>
          </p:nvSpPr>
          <p:spPr>
            <a:xfrm>
              <a:off x="0" y="-57150"/>
              <a:ext cx="469061" cy="429934"/>
            </a:xfrm>
            <a:prstGeom prst="rect">
              <a:avLst/>
            </a:prstGeom>
            <a:noFill/>
            <a:ln>
              <a:noFill/>
            </a:ln>
          </p:spPr>
          <p:txBody>
            <a:bodyPr anchorCtr="0" anchor="ctr" bIns="50800" lIns="50800" spcFirstLastPara="1" rIns="50800" wrap="square" tIns="50800">
              <a:noAutofit/>
            </a:bodyPr>
            <a:lstStyle/>
            <a:p>
              <a:pPr indent="0" lvl="0" marL="0" marR="0" rtl="0" algn="ctr">
                <a:lnSpc>
                  <a:spcPct val="186611"/>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grpSp>
        <p:nvGrpSpPr>
          <p:cNvPr id="452" name="Google Shape;452;p17"/>
          <p:cNvGrpSpPr/>
          <p:nvPr/>
        </p:nvGrpSpPr>
        <p:grpSpPr>
          <a:xfrm>
            <a:off x="10858676" y="8429639"/>
            <a:ext cx="5246370" cy="1857361"/>
            <a:chOff x="0" y="-57150"/>
            <a:chExt cx="1381760" cy="489182"/>
          </a:xfrm>
        </p:grpSpPr>
        <p:sp>
          <p:nvSpPr>
            <p:cNvPr id="453" name="Google Shape;453;p17"/>
            <p:cNvSpPr/>
            <p:nvPr/>
          </p:nvSpPr>
          <p:spPr>
            <a:xfrm>
              <a:off x="0" y="0"/>
              <a:ext cx="1381760" cy="432032"/>
            </a:xfrm>
            <a:custGeom>
              <a:rect b="b" l="l" r="r" t="t"/>
              <a:pathLst>
                <a:path extrusionOk="0" h="432032" w="1381760">
                  <a:moveTo>
                    <a:pt x="0" y="0"/>
                  </a:moveTo>
                  <a:lnTo>
                    <a:pt x="1381760" y="0"/>
                  </a:lnTo>
                  <a:lnTo>
                    <a:pt x="1381760" y="432032"/>
                  </a:lnTo>
                  <a:lnTo>
                    <a:pt x="0" y="432032"/>
                  </a:lnTo>
                  <a:close/>
                </a:path>
              </a:pathLst>
            </a:custGeom>
            <a:solidFill>
              <a:srgbClr val="059F67"/>
            </a:solidFill>
            <a:ln>
              <a:noFill/>
            </a:ln>
          </p:spPr>
        </p:sp>
        <p:sp>
          <p:nvSpPr>
            <p:cNvPr id="454" name="Google Shape;454;p17"/>
            <p:cNvSpPr txBox="1"/>
            <p:nvPr/>
          </p:nvSpPr>
          <p:spPr>
            <a:xfrm>
              <a:off x="0" y="-57150"/>
              <a:ext cx="1381760" cy="489182"/>
            </a:xfrm>
            <a:prstGeom prst="rect">
              <a:avLst/>
            </a:prstGeom>
            <a:noFill/>
            <a:ln>
              <a:noFill/>
            </a:ln>
          </p:spPr>
          <p:txBody>
            <a:bodyPr anchorCtr="0" anchor="ctr" bIns="50800" lIns="50800" spcFirstLastPara="1" rIns="50800" wrap="square" tIns="50800">
              <a:noAutofit/>
            </a:bodyPr>
            <a:lstStyle/>
            <a:p>
              <a:pPr indent="0" lvl="0" marL="0" marR="0" rtl="0" algn="ctr">
                <a:lnSpc>
                  <a:spcPct val="186611"/>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grpSp>
        <p:nvGrpSpPr>
          <p:cNvPr id="455" name="Google Shape;455;p17"/>
          <p:cNvGrpSpPr/>
          <p:nvPr/>
        </p:nvGrpSpPr>
        <p:grpSpPr>
          <a:xfrm>
            <a:off x="16507034" y="8429639"/>
            <a:ext cx="1780966" cy="1857361"/>
            <a:chOff x="0" y="-57150"/>
            <a:chExt cx="469061" cy="489182"/>
          </a:xfrm>
        </p:grpSpPr>
        <p:sp>
          <p:nvSpPr>
            <p:cNvPr id="456" name="Google Shape;456;p17"/>
            <p:cNvSpPr/>
            <p:nvPr/>
          </p:nvSpPr>
          <p:spPr>
            <a:xfrm>
              <a:off x="0" y="0"/>
              <a:ext cx="469061" cy="432032"/>
            </a:xfrm>
            <a:custGeom>
              <a:rect b="b" l="l" r="r" t="t"/>
              <a:pathLst>
                <a:path extrusionOk="0" h="432032" w="469061">
                  <a:moveTo>
                    <a:pt x="0" y="0"/>
                  </a:moveTo>
                  <a:lnTo>
                    <a:pt x="469061" y="0"/>
                  </a:lnTo>
                  <a:lnTo>
                    <a:pt x="469061" y="432032"/>
                  </a:lnTo>
                  <a:lnTo>
                    <a:pt x="0" y="432032"/>
                  </a:lnTo>
                  <a:close/>
                </a:path>
              </a:pathLst>
            </a:custGeom>
            <a:solidFill>
              <a:srgbClr val="427BAA"/>
            </a:solidFill>
            <a:ln>
              <a:noFill/>
            </a:ln>
          </p:spPr>
        </p:sp>
        <p:sp>
          <p:nvSpPr>
            <p:cNvPr id="457" name="Google Shape;457;p17"/>
            <p:cNvSpPr txBox="1"/>
            <p:nvPr/>
          </p:nvSpPr>
          <p:spPr>
            <a:xfrm>
              <a:off x="0" y="-57150"/>
              <a:ext cx="469061" cy="489182"/>
            </a:xfrm>
            <a:prstGeom prst="rect">
              <a:avLst/>
            </a:prstGeom>
            <a:noFill/>
            <a:ln>
              <a:noFill/>
            </a:ln>
          </p:spPr>
          <p:txBody>
            <a:bodyPr anchorCtr="0" anchor="ctr" bIns="50800" lIns="50800" spcFirstLastPara="1" rIns="50800" wrap="square" tIns="50800">
              <a:noAutofit/>
            </a:bodyPr>
            <a:lstStyle/>
            <a:p>
              <a:pPr indent="0" lvl="0" marL="0" marR="0" rtl="0" algn="ctr">
                <a:lnSpc>
                  <a:spcPct val="186611"/>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grpSp>
        <p:nvGrpSpPr>
          <p:cNvPr id="458" name="Google Shape;458;p17"/>
          <p:cNvGrpSpPr/>
          <p:nvPr/>
        </p:nvGrpSpPr>
        <p:grpSpPr>
          <a:xfrm>
            <a:off x="8772578" y="-221132"/>
            <a:ext cx="1686048" cy="2548876"/>
            <a:chOff x="0" y="-57150"/>
            <a:chExt cx="444062" cy="671309"/>
          </a:xfrm>
        </p:grpSpPr>
        <p:sp>
          <p:nvSpPr>
            <p:cNvPr id="459" name="Google Shape;459;p17"/>
            <p:cNvSpPr/>
            <p:nvPr/>
          </p:nvSpPr>
          <p:spPr>
            <a:xfrm>
              <a:off x="0" y="0"/>
              <a:ext cx="444062" cy="614159"/>
            </a:xfrm>
            <a:custGeom>
              <a:rect b="b" l="l" r="r" t="t"/>
              <a:pathLst>
                <a:path extrusionOk="0" h="614159" w="444062">
                  <a:moveTo>
                    <a:pt x="0" y="0"/>
                  </a:moveTo>
                  <a:lnTo>
                    <a:pt x="444062" y="0"/>
                  </a:lnTo>
                  <a:lnTo>
                    <a:pt x="444062" y="614159"/>
                  </a:lnTo>
                  <a:lnTo>
                    <a:pt x="0" y="614159"/>
                  </a:lnTo>
                  <a:close/>
                </a:path>
              </a:pathLst>
            </a:custGeom>
            <a:solidFill>
              <a:srgbClr val="F2B60E"/>
            </a:solidFill>
            <a:ln>
              <a:noFill/>
            </a:ln>
          </p:spPr>
        </p:sp>
        <p:sp>
          <p:nvSpPr>
            <p:cNvPr id="460" name="Google Shape;460;p17"/>
            <p:cNvSpPr txBox="1"/>
            <p:nvPr/>
          </p:nvSpPr>
          <p:spPr>
            <a:xfrm>
              <a:off x="0" y="-57150"/>
              <a:ext cx="444062" cy="671309"/>
            </a:xfrm>
            <a:prstGeom prst="rect">
              <a:avLst/>
            </a:prstGeom>
            <a:noFill/>
            <a:ln>
              <a:noFill/>
            </a:ln>
          </p:spPr>
          <p:txBody>
            <a:bodyPr anchorCtr="0" anchor="ctr" bIns="50800" lIns="50800" spcFirstLastPara="1" rIns="50800" wrap="square" tIns="50800">
              <a:noAutofit/>
            </a:bodyPr>
            <a:lstStyle/>
            <a:p>
              <a:pPr indent="0" lvl="0" marL="0" marR="0" rtl="0" algn="ctr">
                <a:lnSpc>
                  <a:spcPct val="186611"/>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grpSp>
        <p:nvGrpSpPr>
          <p:cNvPr id="461" name="Google Shape;461;p17"/>
          <p:cNvGrpSpPr/>
          <p:nvPr/>
        </p:nvGrpSpPr>
        <p:grpSpPr>
          <a:xfrm>
            <a:off x="8772578" y="2491754"/>
            <a:ext cx="1686048" cy="3103230"/>
            <a:chOff x="0" y="-57150"/>
            <a:chExt cx="444062" cy="817312"/>
          </a:xfrm>
        </p:grpSpPr>
        <p:sp>
          <p:nvSpPr>
            <p:cNvPr id="462" name="Google Shape;462;p17"/>
            <p:cNvSpPr/>
            <p:nvPr/>
          </p:nvSpPr>
          <p:spPr>
            <a:xfrm>
              <a:off x="0" y="0"/>
              <a:ext cx="444062" cy="760162"/>
            </a:xfrm>
            <a:custGeom>
              <a:rect b="b" l="l" r="r" t="t"/>
              <a:pathLst>
                <a:path extrusionOk="0" h="760162" w="444062">
                  <a:moveTo>
                    <a:pt x="0" y="0"/>
                  </a:moveTo>
                  <a:lnTo>
                    <a:pt x="444062" y="0"/>
                  </a:lnTo>
                  <a:lnTo>
                    <a:pt x="444062" y="760162"/>
                  </a:lnTo>
                  <a:lnTo>
                    <a:pt x="0" y="760162"/>
                  </a:lnTo>
                  <a:close/>
                </a:path>
              </a:pathLst>
            </a:custGeom>
            <a:solidFill>
              <a:srgbClr val="059F67"/>
            </a:solidFill>
            <a:ln>
              <a:noFill/>
            </a:ln>
          </p:spPr>
        </p:sp>
        <p:sp>
          <p:nvSpPr>
            <p:cNvPr id="463" name="Google Shape;463;p17"/>
            <p:cNvSpPr txBox="1"/>
            <p:nvPr/>
          </p:nvSpPr>
          <p:spPr>
            <a:xfrm>
              <a:off x="0" y="-57150"/>
              <a:ext cx="444062" cy="817312"/>
            </a:xfrm>
            <a:prstGeom prst="rect">
              <a:avLst/>
            </a:prstGeom>
            <a:noFill/>
            <a:ln>
              <a:noFill/>
            </a:ln>
          </p:spPr>
          <p:txBody>
            <a:bodyPr anchorCtr="0" anchor="ctr" bIns="50800" lIns="50800" spcFirstLastPara="1" rIns="50800" wrap="square" tIns="50800">
              <a:noAutofit/>
            </a:bodyPr>
            <a:lstStyle/>
            <a:p>
              <a:pPr indent="0" lvl="0" marL="0" marR="0" rtl="0" algn="ctr">
                <a:lnSpc>
                  <a:spcPct val="186611"/>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grpSp>
        <p:nvGrpSpPr>
          <p:cNvPr id="464" name="Google Shape;464;p17"/>
          <p:cNvGrpSpPr/>
          <p:nvPr/>
        </p:nvGrpSpPr>
        <p:grpSpPr>
          <a:xfrm>
            <a:off x="8772578" y="5801565"/>
            <a:ext cx="1686048" cy="4485435"/>
            <a:chOff x="0" y="-57150"/>
            <a:chExt cx="444062" cy="1181349"/>
          </a:xfrm>
        </p:grpSpPr>
        <p:sp>
          <p:nvSpPr>
            <p:cNvPr id="465" name="Google Shape;465;p17"/>
            <p:cNvSpPr/>
            <p:nvPr/>
          </p:nvSpPr>
          <p:spPr>
            <a:xfrm>
              <a:off x="0" y="0"/>
              <a:ext cx="444062" cy="1124199"/>
            </a:xfrm>
            <a:custGeom>
              <a:rect b="b" l="l" r="r" t="t"/>
              <a:pathLst>
                <a:path extrusionOk="0" h="1124199" w="444062">
                  <a:moveTo>
                    <a:pt x="0" y="0"/>
                  </a:moveTo>
                  <a:lnTo>
                    <a:pt x="444062" y="0"/>
                  </a:lnTo>
                  <a:lnTo>
                    <a:pt x="444062" y="1124199"/>
                  </a:lnTo>
                  <a:lnTo>
                    <a:pt x="0" y="1124199"/>
                  </a:lnTo>
                  <a:close/>
                </a:path>
              </a:pathLst>
            </a:custGeom>
            <a:solidFill>
              <a:srgbClr val="F36322"/>
            </a:solidFill>
            <a:ln>
              <a:noFill/>
            </a:ln>
          </p:spPr>
        </p:sp>
        <p:sp>
          <p:nvSpPr>
            <p:cNvPr id="466" name="Google Shape;466;p17"/>
            <p:cNvSpPr txBox="1"/>
            <p:nvPr/>
          </p:nvSpPr>
          <p:spPr>
            <a:xfrm>
              <a:off x="0" y="-57150"/>
              <a:ext cx="444062" cy="1181349"/>
            </a:xfrm>
            <a:prstGeom prst="rect">
              <a:avLst/>
            </a:prstGeom>
            <a:noFill/>
            <a:ln>
              <a:noFill/>
            </a:ln>
          </p:spPr>
          <p:txBody>
            <a:bodyPr anchorCtr="0" anchor="ctr" bIns="50800" lIns="50800" spcFirstLastPara="1" rIns="50800" wrap="square" tIns="50800">
              <a:noAutofit/>
            </a:bodyPr>
            <a:lstStyle/>
            <a:p>
              <a:pPr indent="0" lvl="0" marL="0" marR="0" rtl="0" algn="ctr">
                <a:lnSpc>
                  <a:spcPct val="186611"/>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sp>
        <p:nvSpPr>
          <p:cNvPr id="467" name="Google Shape;467;p17"/>
          <p:cNvSpPr txBox="1"/>
          <p:nvPr/>
        </p:nvSpPr>
        <p:spPr>
          <a:xfrm>
            <a:off x="492763" y="537915"/>
            <a:ext cx="6054680" cy="1171575"/>
          </a:xfrm>
          <a:prstGeom prst="rect">
            <a:avLst/>
          </a:prstGeom>
          <a:noFill/>
          <a:ln>
            <a:noFill/>
          </a:ln>
        </p:spPr>
        <p:txBody>
          <a:bodyPr anchorCtr="0" anchor="t" bIns="0" lIns="0" spcFirstLastPara="1" rIns="0" wrap="square" tIns="0">
            <a:spAutoFit/>
          </a:bodyPr>
          <a:lstStyle/>
          <a:p>
            <a:pPr indent="0" lvl="0" marL="0" marR="0" rtl="0" algn="l">
              <a:lnSpc>
                <a:spcPct val="120000"/>
              </a:lnSpc>
              <a:spcBef>
                <a:spcPts val="0"/>
              </a:spcBef>
              <a:spcAft>
                <a:spcPts val="0"/>
              </a:spcAft>
              <a:buNone/>
            </a:pPr>
            <a:r>
              <a:rPr b="1" i="0" lang="en-US" sz="7200" u="none" cap="none" strike="noStrike">
                <a:solidFill>
                  <a:srgbClr val="213A63"/>
                </a:solidFill>
                <a:latin typeface="Arial"/>
                <a:ea typeface="Arial"/>
                <a:cs typeface="Arial"/>
                <a:sym typeface="Arial"/>
              </a:rPr>
              <a:t>Conclusion </a:t>
            </a:r>
            <a:endParaRPr/>
          </a:p>
        </p:txBody>
      </p:sp>
      <p:sp>
        <p:nvSpPr>
          <p:cNvPr id="468" name="Google Shape;468;p17"/>
          <p:cNvSpPr txBox="1"/>
          <p:nvPr/>
        </p:nvSpPr>
        <p:spPr>
          <a:xfrm>
            <a:off x="250499" y="1875570"/>
            <a:ext cx="7055229" cy="7289801"/>
          </a:xfrm>
          <a:prstGeom prst="rect">
            <a:avLst/>
          </a:prstGeom>
          <a:noFill/>
          <a:ln>
            <a:noFill/>
          </a:ln>
        </p:spPr>
        <p:txBody>
          <a:bodyPr anchorCtr="0" anchor="t" bIns="0" lIns="0" spcFirstLastPara="1" rIns="0" wrap="square" tIns="0">
            <a:spAutoFit/>
          </a:bodyPr>
          <a:lstStyle/>
          <a:p>
            <a:pPr indent="-334643" lvl="1" marL="669286" marR="0" rtl="0" algn="just">
              <a:lnSpc>
                <a:spcPct val="170022"/>
              </a:lnSpc>
              <a:spcBef>
                <a:spcPts val="0"/>
              </a:spcBef>
              <a:spcAft>
                <a:spcPts val="0"/>
              </a:spcAft>
              <a:buClr>
                <a:srgbClr val="213A63"/>
              </a:buClr>
              <a:buSzPts val="3099"/>
              <a:buFont typeface="Arial"/>
              <a:buChar char="•"/>
            </a:pPr>
            <a:r>
              <a:rPr b="0" i="0" lang="en-US" sz="3099" u="none" cap="none" strike="noStrike">
                <a:solidFill>
                  <a:srgbClr val="213A63"/>
                </a:solidFill>
                <a:latin typeface="Quicksand"/>
                <a:ea typeface="Quicksand"/>
                <a:cs typeface="Quicksand"/>
                <a:sym typeface="Quicksand"/>
              </a:rPr>
              <a:t>Efficient questioning is important to improve interview fairness. </a:t>
            </a:r>
            <a:endParaRPr/>
          </a:p>
          <a:p>
            <a:pPr indent="-334643" lvl="1" marL="669286" marR="0" rtl="0" algn="just">
              <a:lnSpc>
                <a:spcPct val="170022"/>
              </a:lnSpc>
              <a:spcBef>
                <a:spcPts val="0"/>
              </a:spcBef>
              <a:spcAft>
                <a:spcPts val="0"/>
              </a:spcAft>
              <a:buClr>
                <a:srgbClr val="213A63"/>
              </a:buClr>
              <a:buSzPts val="3099"/>
              <a:buFont typeface="Arial"/>
              <a:buChar char="•"/>
            </a:pPr>
            <a:r>
              <a:rPr b="0" i="0" lang="en-US" sz="3099" u="none" cap="none" strike="noStrike">
                <a:solidFill>
                  <a:srgbClr val="213A63"/>
                </a:solidFill>
                <a:latin typeface="Quicksand"/>
                <a:ea typeface="Quicksand"/>
                <a:cs typeface="Quicksand"/>
                <a:sym typeface="Quicksand"/>
              </a:rPr>
              <a:t>Through effective recruitment processes, strategy, and value-driven project managers can be selected.</a:t>
            </a:r>
            <a:endParaRPr/>
          </a:p>
          <a:p>
            <a:pPr indent="-334643" lvl="1" marL="669286" marR="0" rtl="0" algn="just">
              <a:lnSpc>
                <a:spcPct val="170022"/>
              </a:lnSpc>
              <a:spcBef>
                <a:spcPts val="0"/>
              </a:spcBef>
              <a:spcAft>
                <a:spcPts val="0"/>
              </a:spcAft>
              <a:buClr>
                <a:srgbClr val="213A63"/>
              </a:buClr>
              <a:buSzPts val="3099"/>
              <a:buFont typeface="Arial"/>
              <a:buChar char="•"/>
            </a:pPr>
            <a:r>
              <a:rPr b="0" i="0" lang="en-US" sz="3099" u="none" cap="none" strike="noStrike">
                <a:solidFill>
                  <a:srgbClr val="213A63"/>
                </a:solidFill>
                <a:latin typeface="Quicksand"/>
                <a:ea typeface="Quicksand"/>
                <a:cs typeface="Quicksand"/>
                <a:sym typeface="Quicksand"/>
              </a:rPr>
              <a:t>A combination of probing and Socratic questioning is essential for selecting a project manager at BP.</a:t>
            </a:r>
            <a:endParaRPr/>
          </a:p>
          <a:p>
            <a:pPr indent="0" lvl="0" marL="0" marR="0" rtl="0" algn="just">
              <a:lnSpc>
                <a:spcPct val="170022"/>
              </a:lnSpc>
              <a:spcBef>
                <a:spcPts val="0"/>
              </a:spcBef>
              <a:spcAft>
                <a:spcPts val="0"/>
              </a:spcAft>
              <a:buNone/>
            </a:pPr>
            <a:r>
              <a:t/>
            </a:r>
            <a:endParaRPr b="0" i="0" sz="3099" u="none" cap="none" strike="noStrike">
              <a:solidFill>
                <a:srgbClr val="213A63"/>
              </a:solidFill>
              <a:latin typeface="Quicksand"/>
              <a:ea typeface="Quicksand"/>
              <a:cs typeface="Quicksand"/>
              <a:sym typeface="Quicksand"/>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72" name="Shape 472"/>
        <p:cNvGrpSpPr/>
        <p:nvPr/>
      </p:nvGrpSpPr>
      <p:grpSpPr>
        <a:xfrm>
          <a:off x="0" y="0"/>
          <a:ext cx="0" cy="0"/>
          <a:chOff x="0" y="0"/>
          <a:chExt cx="0" cy="0"/>
        </a:xfrm>
      </p:grpSpPr>
      <p:sp>
        <p:nvSpPr>
          <p:cNvPr id="473" name="Google Shape;473;p18"/>
          <p:cNvSpPr/>
          <p:nvPr/>
        </p:nvSpPr>
        <p:spPr>
          <a:xfrm>
            <a:off x="0" y="6172200"/>
            <a:ext cx="4114800" cy="4114800"/>
          </a:xfrm>
          <a:custGeom>
            <a:rect b="b" l="l" r="r" t="t"/>
            <a:pathLst>
              <a:path extrusionOk="0" h="4114800" w="4114800">
                <a:moveTo>
                  <a:pt x="0" y="0"/>
                </a:moveTo>
                <a:lnTo>
                  <a:pt x="4114800" y="0"/>
                </a:lnTo>
                <a:lnTo>
                  <a:pt x="4114800" y="4114800"/>
                </a:lnTo>
                <a:lnTo>
                  <a:pt x="0" y="4114800"/>
                </a:lnTo>
                <a:lnTo>
                  <a:pt x="0" y="0"/>
                </a:lnTo>
                <a:close/>
              </a:path>
            </a:pathLst>
          </a:custGeom>
          <a:blipFill rotWithShape="1">
            <a:blip r:embed="rId3">
              <a:alphaModFix/>
            </a:blip>
            <a:stretch>
              <a:fillRect b="0" l="0" r="0" t="0"/>
            </a:stretch>
          </a:blipFill>
          <a:ln>
            <a:noFill/>
          </a:ln>
        </p:spPr>
      </p:sp>
      <p:sp>
        <p:nvSpPr>
          <p:cNvPr id="474" name="Google Shape;474;p18"/>
          <p:cNvSpPr/>
          <p:nvPr/>
        </p:nvSpPr>
        <p:spPr>
          <a:xfrm rot="10800000">
            <a:off x="14173200" y="0"/>
            <a:ext cx="4114800" cy="4114800"/>
          </a:xfrm>
          <a:custGeom>
            <a:rect b="b" l="l" r="r" t="t"/>
            <a:pathLst>
              <a:path extrusionOk="0" h="4114800" w="4114800">
                <a:moveTo>
                  <a:pt x="4114800" y="4114800"/>
                </a:moveTo>
                <a:lnTo>
                  <a:pt x="0" y="4114800"/>
                </a:lnTo>
                <a:lnTo>
                  <a:pt x="0" y="0"/>
                </a:lnTo>
                <a:lnTo>
                  <a:pt x="4114800" y="0"/>
                </a:lnTo>
                <a:lnTo>
                  <a:pt x="4114800" y="4114800"/>
                </a:lnTo>
                <a:close/>
              </a:path>
            </a:pathLst>
          </a:custGeom>
          <a:blipFill rotWithShape="1">
            <a:blip r:embed="rId4">
              <a:alphaModFix/>
            </a:blip>
            <a:stretch>
              <a:fillRect b="0" l="0" r="0" t="0"/>
            </a:stretch>
          </a:blipFill>
          <a:ln>
            <a:noFill/>
          </a:ln>
        </p:spPr>
      </p:sp>
      <p:sp>
        <p:nvSpPr>
          <p:cNvPr id="475" name="Google Shape;475;p18"/>
          <p:cNvSpPr/>
          <p:nvPr/>
        </p:nvSpPr>
        <p:spPr>
          <a:xfrm flipH="1" rot="10800000">
            <a:off x="0" y="0"/>
            <a:ext cx="3995873" cy="3995873"/>
          </a:xfrm>
          <a:custGeom>
            <a:rect b="b" l="l" r="r" t="t"/>
            <a:pathLst>
              <a:path extrusionOk="0" h="3995873" w="3995873">
                <a:moveTo>
                  <a:pt x="0" y="3995873"/>
                </a:moveTo>
                <a:lnTo>
                  <a:pt x="3995873" y="3995873"/>
                </a:lnTo>
                <a:lnTo>
                  <a:pt x="3995873" y="0"/>
                </a:lnTo>
                <a:lnTo>
                  <a:pt x="0" y="0"/>
                </a:lnTo>
                <a:lnTo>
                  <a:pt x="0" y="3995873"/>
                </a:lnTo>
                <a:close/>
              </a:path>
            </a:pathLst>
          </a:custGeom>
          <a:blipFill rotWithShape="1">
            <a:blip r:embed="rId5">
              <a:alphaModFix/>
            </a:blip>
            <a:stretch>
              <a:fillRect b="0" l="0" r="0" t="0"/>
            </a:stretch>
          </a:blipFill>
          <a:ln>
            <a:noFill/>
          </a:ln>
        </p:spPr>
      </p:sp>
      <p:sp>
        <p:nvSpPr>
          <p:cNvPr id="476" name="Google Shape;476;p18"/>
          <p:cNvSpPr/>
          <p:nvPr/>
        </p:nvSpPr>
        <p:spPr>
          <a:xfrm flipH="1">
            <a:off x="14173200" y="6172200"/>
            <a:ext cx="4114800" cy="4114800"/>
          </a:xfrm>
          <a:custGeom>
            <a:rect b="b" l="l" r="r" t="t"/>
            <a:pathLst>
              <a:path extrusionOk="0" h="4114800" w="4114800">
                <a:moveTo>
                  <a:pt x="4114800" y="0"/>
                </a:moveTo>
                <a:lnTo>
                  <a:pt x="0" y="0"/>
                </a:lnTo>
                <a:lnTo>
                  <a:pt x="0" y="4114800"/>
                </a:lnTo>
                <a:lnTo>
                  <a:pt x="4114800" y="4114800"/>
                </a:lnTo>
                <a:lnTo>
                  <a:pt x="4114800" y="0"/>
                </a:lnTo>
                <a:close/>
              </a:path>
            </a:pathLst>
          </a:custGeom>
          <a:blipFill rotWithShape="1">
            <a:blip r:embed="rId6">
              <a:alphaModFix/>
            </a:blip>
            <a:stretch>
              <a:fillRect b="0" l="0" r="0" t="0"/>
            </a:stretch>
          </a:blipFill>
          <a:ln>
            <a:noFill/>
          </a:ln>
        </p:spPr>
      </p:sp>
      <p:sp>
        <p:nvSpPr>
          <p:cNvPr id="477" name="Google Shape;477;p18"/>
          <p:cNvSpPr/>
          <p:nvPr/>
        </p:nvSpPr>
        <p:spPr>
          <a:xfrm rot="-2027751">
            <a:off x="4053840" y="8659105"/>
            <a:ext cx="4164382" cy="3255789"/>
          </a:xfrm>
          <a:custGeom>
            <a:rect b="b" l="l" r="r" t="t"/>
            <a:pathLst>
              <a:path extrusionOk="0" h="3255789" w="4164382">
                <a:moveTo>
                  <a:pt x="0" y="0"/>
                </a:moveTo>
                <a:lnTo>
                  <a:pt x="4164381" y="0"/>
                </a:lnTo>
                <a:lnTo>
                  <a:pt x="4164381" y="3255790"/>
                </a:lnTo>
                <a:lnTo>
                  <a:pt x="0" y="3255790"/>
                </a:lnTo>
                <a:lnTo>
                  <a:pt x="0" y="0"/>
                </a:lnTo>
                <a:close/>
              </a:path>
            </a:pathLst>
          </a:custGeom>
          <a:blipFill rotWithShape="1">
            <a:blip r:embed="rId7">
              <a:alphaModFix/>
            </a:blip>
            <a:stretch>
              <a:fillRect b="0" l="0" r="0" t="0"/>
            </a:stretch>
          </a:blipFill>
          <a:ln>
            <a:noFill/>
          </a:ln>
        </p:spPr>
      </p:sp>
      <p:sp>
        <p:nvSpPr>
          <p:cNvPr id="478" name="Google Shape;478;p18"/>
          <p:cNvSpPr/>
          <p:nvPr/>
        </p:nvSpPr>
        <p:spPr>
          <a:xfrm rot="-2027751">
            <a:off x="10474764" y="-1627895"/>
            <a:ext cx="4164382" cy="3255789"/>
          </a:xfrm>
          <a:custGeom>
            <a:rect b="b" l="l" r="r" t="t"/>
            <a:pathLst>
              <a:path extrusionOk="0" h="3255789" w="4164382">
                <a:moveTo>
                  <a:pt x="0" y="0"/>
                </a:moveTo>
                <a:lnTo>
                  <a:pt x="4164381" y="0"/>
                </a:lnTo>
                <a:lnTo>
                  <a:pt x="4164381" y="3255790"/>
                </a:lnTo>
                <a:lnTo>
                  <a:pt x="0" y="3255790"/>
                </a:lnTo>
                <a:lnTo>
                  <a:pt x="0" y="0"/>
                </a:lnTo>
                <a:close/>
              </a:path>
            </a:pathLst>
          </a:custGeom>
          <a:blipFill rotWithShape="1">
            <a:blip r:embed="rId8">
              <a:alphaModFix/>
            </a:blip>
            <a:stretch>
              <a:fillRect b="0" l="0" r="0" t="0"/>
            </a:stretch>
          </a:blipFill>
          <a:ln>
            <a:noFill/>
          </a:ln>
        </p:spPr>
      </p:sp>
      <p:sp>
        <p:nvSpPr>
          <p:cNvPr id="479" name="Google Shape;479;p18"/>
          <p:cNvSpPr/>
          <p:nvPr/>
        </p:nvSpPr>
        <p:spPr>
          <a:xfrm rot="-7097888">
            <a:off x="4027356" y="-2611159"/>
            <a:ext cx="4884036" cy="4114800"/>
          </a:xfrm>
          <a:custGeom>
            <a:rect b="b" l="l" r="r" t="t"/>
            <a:pathLst>
              <a:path extrusionOk="0" h="4114800" w="4884036">
                <a:moveTo>
                  <a:pt x="0" y="0"/>
                </a:moveTo>
                <a:lnTo>
                  <a:pt x="4884036" y="0"/>
                </a:lnTo>
                <a:lnTo>
                  <a:pt x="4884036" y="4114800"/>
                </a:lnTo>
                <a:lnTo>
                  <a:pt x="0" y="4114800"/>
                </a:lnTo>
                <a:lnTo>
                  <a:pt x="0" y="0"/>
                </a:lnTo>
                <a:close/>
              </a:path>
            </a:pathLst>
          </a:custGeom>
          <a:blipFill rotWithShape="1">
            <a:blip r:embed="rId9">
              <a:alphaModFix/>
            </a:blip>
            <a:stretch>
              <a:fillRect b="0" l="0" r="0" t="0"/>
            </a:stretch>
          </a:blipFill>
          <a:ln>
            <a:noFill/>
          </a:ln>
        </p:spPr>
      </p:sp>
      <p:sp>
        <p:nvSpPr>
          <p:cNvPr id="480" name="Google Shape;480;p18"/>
          <p:cNvSpPr txBox="1"/>
          <p:nvPr/>
        </p:nvSpPr>
        <p:spPr>
          <a:xfrm>
            <a:off x="3094672" y="1415210"/>
            <a:ext cx="12764813" cy="1160555"/>
          </a:xfrm>
          <a:prstGeom prst="rect">
            <a:avLst/>
          </a:prstGeom>
          <a:noFill/>
          <a:ln>
            <a:noFill/>
          </a:ln>
        </p:spPr>
        <p:txBody>
          <a:bodyPr anchorCtr="0" anchor="t" bIns="0" lIns="0" spcFirstLastPara="1" rIns="0" wrap="square" tIns="0">
            <a:spAutoFit/>
          </a:bodyPr>
          <a:lstStyle/>
          <a:p>
            <a:pPr indent="0" lvl="0" marL="0" marR="0" rtl="0" algn="ctr">
              <a:lnSpc>
                <a:spcPct val="140011"/>
              </a:lnSpc>
              <a:spcBef>
                <a:spcPts val="0"/>
              </a:spcBef>
              <a:spcAft>
                <a:spcPts val="0"/>
              </a:spcAft>
              <a:buNone/>
            </a:pPr>
            <a:r>
              <a:rPr b="0" i="0" lang="en-US" sz="6808" u="none" cap="none" strike="noStrike">
                <a:solidFill>
                  <a:srgbClr val="213A63"/>
                </a:solidFill>
                <a:latin typeface="Fredoka"/>
                <a:ea typeface="Fredoka"/>
                <a:cs typeface="Fredoka"/>
                <a:sym typeface="Fredoka"/>
              </a:rPr>
              <a:t>References</a:t>
            </a:r>
            <a:endParaRPr/>
          </a:p>
        </p:txBody>
      </p:sp>
      <p:sp>
        <p:nvSpPr>
          <p:cNvPr id="481" name="Google Shape;481;p18"/>
          <p:cNvSpPr/>
          <p:nvPr/>
        </p:nvSpPr>
        <p:spPr>
          <a:xfrm rot="-7097888">
            <a:off x="10448280" y="8844100"/>
            <a:ext cx="4884036" cy="4114800"/>
          </a:xfrm>
          <a:custGeom>
            <a:rect b="b" l="l" r="r" t="t"/>
            <a:pathLst>
              <a:path extrusionOk="0" h="4114800" w="4884036">
                <a:moveTo>
                  <a:pt x="0" y="0"/>
                </a:moveTo>
                <a:lnTo>
                  <a:pt x="4884035" y="0"/>
                </a:lnTo>
                <a:lnTo>
                  <a:pt x="4884035" y="4114800"/>
                </a:lnTo>
                <a:lnTo>
                  <a:pt x="0" y="4114800"/>
                </a:lnTo>
                <a:lnTo>
                  <a:pt x="0" y="0"/>
                </a:lnTo>
                <a:close/>
              </a:path>
            </a:pathLst>
          </a:custGeom>
          <a:blipFill rotWithShape="1">
            <a:blip r:embed="rId10">
              <a:alphaModFix/>
            </a:blip>
            <a:stretch>
              <a:fillRect b="0" l="0" r="0" t="0"/>
            </a:stretch>
          </a:blipFill>
          <a:ln>
            <a:noFill/>
          </a:ln>
        </p:spPr>
      </p:sp>
      <p:sp>
        <p:nvSpPr>
          <p:cNvPr id="482" name="Google Shape;482;p18"/>
          <p:cNvSpPr txBox="1"/>
          <p:nvPr/>
        </p:nvSpPr>
        <p:spPr>
          <a:xfrm>
            <a:off x="2697240" y="2839624"/>
            <a:ext cx="13559677" cy="6646103"/>
          </a:xfrm>
          <a:prstGeom prst="rect">
            <a:avLst/>
          </a:prstGeom>
          <a:noFill/>
          <a:ln>
            <a:noFill/>
          </a:ln>
        </p:spPr>
        <p:txBody>
          <a:bodyPr anchorCtr="0" anchor="t" bIns="0" lIns="0" spcFirstLastPara="1" rIns="0" wrap="square" tIns="0">
            <a:spAutoFit/>
          </a:bodyPr>
          <a:lstStyle/>
          <a:p>
            <a:pPr indent="0" lvl="0" marL="0" marR="0" rtl="0" algn="l">
              <a:lnSpc>
                <a:spcPct val="140019"/>
              </a:lnSpc>
              <a:spcBef>
                <a:spcPts val="0"/>
              </a:spcBef>
              <a:spcAft>
                <a:spcPts val="0"/>
              </a:spcAft>
              <a:buNone/>
            </a:pPr>
            <a:r>
              <a:rPr b="0" i="0" lang="en-US" sz="1002" u="none" cap="none" strike="noStrike">
                <a:solidFill>
                  <a:srgbClr val="213A63"/>
                </a:solidFill>
                <a:latin typeface="Quicksand"/>
                <a:ea typeface="Quicksand"/>
                <a:cs typeface="Quicksand"/>
                <a:sym typeface="Quicksand"/>
              </a:rPr>
              <a:t>Augustine, E.A., Ejeje, E.F., John, O.N., Richard, E.B. and Nwuguru, M.J. (2021) ‘Correlation between job analysis and corporate performance of business organizations in Nigeria: A study of Niger Mill Plc Calabar’, International Journal of Entrepreneurship and Business Innovation, 4(1), pp.10-52589. Available at: https://www.academia.edu/121932363/CORRELATION_BETWEEN_JOB_ANALYSIS_AND_CORPORATE_PERFORMANCE_OF_BUSINESS_ORGANIZATIONS_IN_NIGERIA_A_STUDY_OF_NIGER_MILL_PLC_CALABAR (Accessed: 24 October 2025).</a:t>
            </a:r>
            <a:endParaRPr/>
          </a:p>
          <a:p>
            <a:pPr indent="0" lvl="0" marL="0" marR="0" rtl="0" algn="l">
              <a:lnSpc>
                <a:spcPct val="140019"/>
              </a:lnSpc>
              <a:spcBef>
                <a:spcPts val="0"/>
              </a:spcBef>
              <a:spcAft>
                <a:spcPts val="0"/>
              </a:spcAft>
              <a:buNone/>
            </a:pPr>
            <a:r>
              <a:rPr b="0" i="0" lang="en-US" sz="1002" u="none" cap="none" strike="noStrike">
                <a:solidFill>
                  <a:srgbClr val="213A63"/>
                </a:solidFill>
                <a:latin typeface="Quicksand"/>
                <a:ea typeface="Quicksand"/>
                <a:cs typeface="Quicksand"/>
                <a:sym typeface="Quicksand"/>
              </a:rPr>
              <a:t>Azad, A., Sernbo, E., Svärd, V., Holmlund, L. and Björk Brämberg, E. (2021) ‘Conducting in-depth interviews via mobile phone with persons with common mental disorders and multimorbidity: the challenges and advantages as experienced by participants and researchers’, International Journal of Environmental Research and Public Health, 18(22), p.11828. Available at: https://doi.org/10.3390/ijerph182211828 (Accessed: 24 October 2025).</a:t>
            </a:r>
            <a:endParaRPr/>
          </a:p>
          <a:p>
            <a:pPr indent="0" lvl="0" marL="0" marR="0" rtl="0" algn="l">
              <a:lnSpc>
                <a:spcPct val="140019"/>
              </a:lnSpc>
              <a:spcBef>
                <a:spcPts val="0"/>
              </a:spcBef>
              <a:spcAft>
                <a:spcPts val="0"/>
              </a:spcAft>
              <a:buNone/>
            </a:pPr>
            <a:r>
              <a:rPr b="0" i="0" lang="en-US" sz="1002" u="none" cap="none" strike="noStrike">
                <a:solidFill>
                  <a:srgbClr val="213A63"/>
                </a:solidFill>
                <a:latin typeface="Quicksand"/>
                <a:ea typeface="Quicksand"/>
                <a:cs typeface="Quicksand"/>
                <a:sym typeface="Quicksand"/>
              </a:rPr>
              <a:t>Basch, J.M., Melchers, K.G., Kurz, A., Krieger, M. and Miller, L. (2021) ‘It takes more than a good camera: which factors contribute to differences between face-to-face interviews and videoconference interviews regarding performance ratings and interviewee perceptions?’, Journal of Business and Psychology, 36(5), pp.921-940. Available at: https://link.springer.com/article/10.1007/s10869-020-09714-3 (Accessed: 24 October 2025). </a:t>
            </a:r>
            <a:endParaRPr/>
          </a:p>
          <a:p>
            <a:pPr indent="0" lvl="0" marL="0" marR="0" rtl="0" algn="l">
              <a:lnSpc>
                <a:spcPct val="140019"/>
              </a:lnSpc>
              <a:spcBef>
                <a:spcPts val="0"/>
              </a:spcBef>
              <a:spcAft>
                <a:spcPts val="0"/>
              </a:spcAft>
              <a:buNone/>
            </a:pPr>
            <a:r>
              <a:rPr b="0" i="0" lang="en-US" sz="1002" u="none" cap="none" strike="noStrike">
                <a:solidFill>
                  <a:srgbClr val="213A63"/>
                </a:solidFill>
                <a:latin typeface="Quicksand"/>
                <a:ea typeface="Quicksand"/>
                <a:cs typeface="Quicksand"/>
                <a:sym typeface="Quicksand"/>
              </a:rPr>
              <a:t>Balconi, M., Fronda, G., Cassioli, F. and Crivelli, D. (2022) ‘Face-to-face vs. remote digital settings in job assessment interviews: A multilevel hyperscanning protocol for the investigation of interpersonal attunement’, Plos One, 17(2), p.e0263668. Available at: https://doi.org/10.1371/journal.pone.0263668 (Accessed: 24 October 2025).</a:t>
            </a:r>
            <a:endParaRPr/>
          </a:p>
          <a:p>
            <a:pPr indent="0" lvl="0" marL="0" marR="0" rtl="0" algn="l">
              <a:lnSpc>
                <a:spcPct val="140019"/>
              </a:lnSpc>
              <a:spcBef>
                <a:spcPts val="0"/>
              </a:spcBef>
              <a:spcAft>
                <a:spcPts val="0"/>
              </a:spcAft>
              <a:buNone/>
            </a:pPr>
            <a:r>
              <a:rPr b="0" i="0" lang="en-US" sz="1002" u="none" cap="none" strike="noStrike">
                <a:solidFill>
                  <a:srgbClr val="213A63"/>
                </a:solidFill>
                <a:latin typeface="Quicksand"/>
                <a:ea typeface="Quicksand"/>
                <a:cs typeface="Quicksand"/>
                <a:sym typeface="Quicksand"/>
              </a:rPr>
              <a:t>BP (2025) Global products and services | Home. [online] Available at: https://www.bp.com/en/global/corporate/products-and-services.html (Accessed: 24 October 2025).</a:t>
            </a:r>
            <a:endParaRPr/>
          </a:p>
          <a:p>
            <a:pPr indent="0" lvl="0" marL="0" marR="0" rtl="0" algn="l">
              <a:lnSpc>
                <a:spcPct val="140019"/>
              </a:lnSpc>
              <a:spcBef>
                <a:spcPts val="0"/>
              </a:spcBef>
              <a:spcAft>
                <a:spcPts val="0"/>
              </a:spcAft>
              <a:buNone/>
            </a:pPr>
            <a:r>
              <a:rPr b="0" i="0" lang="en-US" sz="1002" u="none" cap="none" strike="noStrike">
                <a:solidFill>
                  <a:srgbClr val="213A63"/>
                </a:solidFill>
                <a:latin typeface="Quicksand"/>
                <a:ea typeface="Quicksand"/>
                <a:cs typeface="Quicksand"/>
                <a:sym typeface="Quicksand"/>
              </a:rPr>
              <a:t>BP Plc (2024) Home. [online] Available at: https://www.bp.com/ (Accessed: 24 October 2025).</a:t>
            </a:r>
            <a:endParaRPr/>
          </a:p>
          <a:p>
            <a:pPr indent="0" lvl="0" marL="0" marR="0" rtl="0" algn="l">
              <a:lnSpc>
                <a:spcPct val="140019"/>
              </a:lnSpc>
              <a:spcBef>
                <a:spcPts val="0"/>
              </a:spcBef>
              <a:spcAft>
                <a:spcPts val="0"/>
              </a:spcAft>
              <a:buNone/>
            </a:pPr>
            <a:r>
              <a:rPr b="0" i="0" lang="en-US" sz="1002" u="none" cap="none" strike="noStrike">
                <a:solidFill>
                  <a:srgbClr val="213A63"/>
                </a:solidFill>
                <a:latin typeface="Quicksand"/>
                <a:ea typeface="Quicksand"/>
                <a:cs typeface="Quicksand"/>
                <a:sym typeface="Quicksand"/>
              </a:rPr>
              <a:t>Cherep, A., Voronkova, V. and Androsova, O. (2022) ‘Transformational changes in organizational management and human resources in the digital age’, Baltic Journal Of Economic Studies, 8(3), pp.210-219. Available at: https://cyberleninka.ru/article/n/transformational-changes-in-organizational-management-and-human-resources-in-the-digital-age (Accessed: 24 October 2025).</a:t>
            </a:r>
            <a:endParaRPr/>
          </a:p>
          <a:p>
            <a:pPr indent="0" lvl="0" marL="0" marR="0" rtl="0" algn="l">
              <a:lnSpc>
                <a:spcPct val="140019"/>
              </a:lnSpc>
              <a:spcBef>
                <a:spcPts val="0"/>
              </a:spcBef>
              <a:spcAft>
                <a:spcPts val="0"/>
              </a:spcAft>
              <a:buNone/>
            </a:pPr>
            <a:r>
              <a:rPr b="0" i="0" lang="en-US" sz="1002" u="none" cap="none" strike="noStrike">
                <a:solidFill>
                  <a:srgbClr val="213A63"/>
                </a:solidFill>
                <a:latin typeface="Quicksand"/>
                <a:ea typeface="Quicksand"/>
                <a:cs typeface="Quicksand"/>
                <a:sym typeface="Quicksand"/>
              </a:rPr>
              <a:t>Dalim, S.F., Ishak, A.S. and Hamzah, L.M. (2022) ‘Promoting students’ critical thinking through socratic method: Views and challenges’, Asian Journal of University Education (AJUE), 18(4), pp.1034-1047. Available at: https://ir.uitm.edu.my/id/eprint/114149/ (Accessed: 24 October 2025).</a:t>
            </a:r>
            <a:endParaRPr/>
          </a:p>
          <a:p>
            <a:pPr indent="0" lvl="0" marL="0" marR="0" rtl="0" algn="l">
              <a:lnSpc>
                <a:spcPct val="140019"/>
              </a:lnSpc>
              <a:spcBef>
                <a:spcPts val="0"/>
              </a:spcBef>
              <a:spcAft>
                <a:spcPts val="0"/>
              </a:spcAft>
              <a:buNone/>
            </a:pPr>
            <a:r>
              <a:rPr b="0" i="0" lang="en-US" sz="1002" u="none" cap="none" strike="noStrike">
                <a:solidFill>
                  <a:srgbClr val="213A63"/>
                </a:solidFill>
                <a:latin typeface="Quicksand"/>
                <a:ea typeface="Quicksand"/>
                <a:cs typeface="Quicksand"/>
                <a:sym typeface="Quicksand"/>
              </a:rPr>
              <a:t>Feroz, A.S., Hussaini, A.S. and Seto, E. (2024) ‘Feasibility and Ethical Considerations for Conducting Online versus In-person Interviews for a Qualitative Study’, Preventive Medicine: Research &amp; Reviews, 1(6), pp.321-323. Available at: https://journals.lww.com/pmrr/fulltext/2024/01060/feasibility_and_ethical_considerations_for.9.aspx (Accessed: 24 October 2025).</a:t>
            </a:r>
            <a:endParaRPr/>
          </a:p>
          <a:p>
            <a:pPr indent="0" lvl="0" marL="0" marR="0" rtl="0" algn="l">
              <a:lnSpc>
                <a:spcPct val="140019"/>
              </a:lnSpc>
              <a:spcBef>
                <a:spcPts val="0"/>
              </a:spcBef>
              <a:spcAft>
                <a:spcPts val="0"/>
              </a:spcAft>
              <a:buNone/>
            </a:pPr>
            <a:r>
              <a:rPr b="0" i="0" lang="en-US" sz="1002" u="none" cap="none" strike="noStrike">
                <a:solidFill>
                  <a:srgbClr val="213A63"/>
                </a:solidFill>
                <a:latin typeface="Quicksand"/>
                <a:ea typeface="Quicksand"/>
                <a:cs typeface="Quicksand"/>
                <a:sym typeface="Quicksand"/>
              </a:rPr>
              <a:t>Gottipati, S., Shim, K.J. and Sahoo, S. (2021) April. Glassdoor job description analytics–Analyzing data science professional roles and skills. In 2021 IEEE Global Engineering Education Conference (EDUCON) (pp. 1329-1336). IEEE.</a:t>
            </a:r>
            <a:endParaRPr/>
          </a:p>
          <a:p>
            <a:pPr indent="0" lvl="0" marL="0" marR="0" rtl="0" algn="l">
              <a:lnSpc>
                <a:spcPct val="140019"/>
              </a:lnSpc>
              <a:spcBef>
                <a:spcPts val="0"/>
              </a:spcBef>
              <a:spcAft>
                <a:spcPts val="0"/>
              </a:spcAft>
              <a:buNone/>
            </a:pPr>
            <a:r>
              <a:rPr b="0" i="0" lang="en-US" sz="1002" u="none" cap="none" strike="noStrike">
                <a:solidFill>
                  <a:srgbClr val="213A63"/>
                </a:solidFill>
                <a:latin typeface="Quicksand"/>
                <a:ea typeface="Quicksand"/>
                <a:cs typeface="Quicksand"/>
                <a:sym typeface="Quicksand"/>
              </a:rPr>
              <a:t>Ho, Y.R., Chen, B.Y. and Li, C.M. (2023) ‘Thinking more wisely: using the Socratic method to develop critical thinking skills amongst healthcare students’, BMC Medical Education, 23(1), p.173. Available at: https://link.springer.com/article/10.1186/s12909-023-04134-2 (Accessed: 24 October 2025).</a:t>
            </a:r>
            <a:endParaRPr/>
          </a:p>
          <a:p>
            <a:pPr indent="0" lvl="0" marL="0" marR="0" rtl="0" algn="l">
              <a:lnSpc>
                <a:spcPct val="140019"/>
              </a:lnSpc>
              <a:spcBef>
                <a:spcPts val="0"/>
              </a:spcBef>
              <a:spcAft>
                <a:spcPts val="0"/>
              </a:spcAft>
              <a:buNone/>
            </a:pPr>
            <a:r>
              <a:rPr b="0" i="0" lang="en-US" sz="1002" u="none" cap="none" strike="noStrike">
                <a:solidFill>
                  <a:srgbClr val="213A63"/>
                </a:solidFill>
                <a:latin typeface="Quicksand"/>
                <a:ea typeface="Quicksand"/>
                <a:cs typeface="Quicksand"/>
                <a:sym typeface="Quicksand"/>
              </a:rPr>
              <a:t>Komildjanovna, N.M. (2024) ‘THE POWER OF OPEN-ENDED QUESTION AND ITS CRUCIAL ROLE IN DISCOVERING UNANTICIPATED ANSWERS, GATHERING ADDITIONAL DETAILS AND IMPORTANT INSIGHTS’, Web of Teachers: Inderscience Research, 2(10), pp.33-45. Available at: https://webofjournals.com/index.php/1/article/view/1881 (Accessed: 24 October 2025).</a:t>
            </a:r>
            <a:endParaRPr/>
          </a:p>
          <a:p>
            <a:pPr indent="0" lvl="0" marL="0" marR="0" rtl="0" algn="l">
              <a:lnSpc>
                <a:spcPct val="140019"/>
              </a:lnSpc>
              <a:spcBef>
                <a:spcPts val="0"/>
              </a:spcBef>
              <a:spcAft>
                <a:spcPts val="0"/>
              </a:spcAft>
              <a:buNone/>
            </a:pPr>
            <a:r>
              <a:rPr b="0" i="0" lang="en-US" sz="1002" u="none" cap="none" strike="noStrike">
                <a:solidFill>
                  <a:srgbClr val="213A63"/>
                </a:solidFill>
                <a:latin typeface="Quicksand"/>
                <a:ea typeface="Quicksand"/>
                <a:cs typeface="Quicksand"/>
                <a:sym typeface="Quicksand"/>
              </a:rPr>
              <a:t>Kiselyova, E.I., Koroshchenko, K.R. and Robson, G. (2021) ‘Content of the job description: Features and areas of concern’, Legal Horizons, p.63. Available at: https://heinonline.org/hol-cgi-bin/get_pdf.cgi?handle=hein.journals/lglhizns2021&amp;section=35 (Accessed: 24 October 2025).</a:t>
            </a:r>
            <a:endParaRPr/>
          </a:p>
          <a:p>
            <a:pPr indent="0" lvl="0" marL="0" marR="0" rtl="0" algn="l">
              <a:lnSpc>
                <a:spcPct val="140019"/>
              </a:lnSpc>
              <a:spcBef>
                <a:spcPts val="0"/>
              </a:spcBef>
              <a:spcAft>
                <a:spcPts val="0"/>
              </a:spcAft>
              <a:buNone/>
            </a:pPr>
            <a:r>
              <a:rPr b="0" i="0" lang="en-US" sz="1002" u="none" cap="none" strike="noStrike">
                <a:solidFill>
                  <a:srgbClr val="213A63"/>
                </a:solidFill>
                <a:latin typeface="Quicksand"/>
                <a:ea typeface="Quicksand"/>
                <a:cs typeface="Quicksand"/>
                <a:sym typeface="Quicksand"/>
              </a:rPr>
              <a:t>MacLeod, N., Oxburgh, G., Farrugia, L., Walsh, D. and Nash, A. (2024) ‘Politeness, face and rapport-building in remote and face-to-face investigative interviews with witnesses’, The International Journal of Speech, Language and the Law, 31(2), pp.187-208. Available at: https://doi.org/10.3138/ijsll-2024-0032 (Accessed: 24 October 2025).</a:t>
            </a:r>
            <a:endParaRPr/>
          </a:p>
          <a:p>
            <a:pPr indent="0" lvl="0" marL="0" marR="0" rtl="0" algn="l">
              <a:lnSpc>
                <a:spcPct val="140019"/>
              </a:lnSpc>
              <a:spcBef>
                <a:spcPts val="0"/>
              </a:spcBef>
              <a:spcAft>
                <a:spcPts val="0"/>
              </a:spcAft>
              <a:buNone/>
            </a:pPr>
            <a:r>
              <a:rPr b="0" i="0" lang="en-US" sz="1002" u="none" cap="none" strike="noStrike">
                <a:solidFill>
                  <a:srgbClr val="213A63"/>
                </a:solidFill>
                <a:latin typeface="Quicksand"/>
                <a:ea typeface="Quicksand"/>
                <a:cs typeface="Quicksand"/>
                <a:sym typeface="Quicksand"/>
              </a:rPr>
              <a:t>Nemt-allah, M. and Darwesh, A. (2024) ‘Fostering Flexible Minds: The Effect of Probing Questions in Enhancing Divergent Thinking in Geography’, Journal of Palestine Ahliya University for Research and Studies, 3(2), pp.45-57. Available at: https://doi.org/10.59994/pau.2024.2.45 (Accessed: 24 October 2025).</a:t>
            </a:r>
            <a:endParaRPr/>
          </a:p>
          <a:p>
            <a:pPr indent="0" lvl="0" marL="0" marR="0" rtl="0" algn="l">
              <a:lnSpc>
                <a:spcPct val="140019"/>
              </a:lnSpc>
              <a:spcBef>
                <a:spcPts val="0"/>
              </a:spcBef>
              <a:spcAft>
                <a:spcPts val="0"/>
              </a:spcAft>
              <a:buNone/>
            </a:pPr>
            <a:r>
              <a:rPr b="0" i="0" lang="en-US" sz="1002" u="none" cap="none" strike="noStrike">
                <a:solidFill>
                  <a:srgbClr val="213A63"/>
                </a:solidFill>
                <a:latin typeface="Quicksand"/>
                <a:ea typeface="Quicksand"/>
                <a:cs typeface="Quicksand"/>
                <a:sym typeface="Quicksand"/>
              </a:rPr>
              <a:t>Neuert, C.E., Kunz, T. and Gummer, T. (2025) ‘An empirical evaluation of probing questions investigating question comprehensibility in web surveys’, International Journal of Social Research Methodology, 28(3), pp.367-378. Available at: https://doi.org/10.1080/13645579.2024.2391957 (Accessed: 24 October 2025).</a:t>
            </a:r>
            <a:endParaRPr/>
          </a:p>
          <a:p>
            <a:pPr indent="0" lvl="0" marL="0" marR="0" rtl="0" algn="l">
              <a:lnSpc>
                <a:spcPct val="140019"/>
              </a:lnSpc>
              <a:spcBef>
                <a:spcPts val="0"/>
              </a:spcBef>
              <a:spcAft>
                <a:spcPts val="0"/>
              </a:spcAft>
              <a:buNone/>
            </a:pPr>
            <a:r>
              <a:rPr b="0" i="0" lang="en-US" sz="1002" u="none" cap="none" strike="noStrike">
                <a:solidFill>
                  <a:srgbClr val="213A63"/>
                </a:solidFill>
                <a:latin typeface="Quicksand"/>
                <a:ea typeface="Quicksand"/>
                <a:cs typeface="Quicksand"/>
                <a:sym typeface="Quicksand"/>
              </a:rPr>
              <a:t>Vernau, J., Bishop, C., Chavda, S., Weldon, A., Maloney, S., Pacey, R. and Turner, A.N. (2021) ‘An analysis of job description and person specifications to define the requirements for obtaining employment within strength &amp; conditioning’, Professional Strength and Conditioning, p.07. Available at: https://repository.vtc.edu.hk/thei-fac-man-hos-sp/175/ (Accessed: 24 October 2025).</a:t>
            </a:r>
            <a:endParaRPr/>
          </a:p>
          <a:p>
            <a:pPr indent="0" lvl="0" marL="0" marR="0" rtl="0" algn="l">
              <a:lnSpc>
                <a:spcPct val="140019"/>
              </a:lnSpc>
              <a:spcBef>
                <a:spcPts val="0"/>
              </a:spcBef>
              <a:spcAft>
                <a:spcPts val="0"/>
              </a:spcAft>
              <a:buNone/>
            </a:pPr>
            <a:r>
              <a:rPr b="0" i="0" lang="en-US" sz="1002" u="none" cap="none" strike="noStrike">
                <a:solidFill>
                  <a:srgbClr val="213A63"/>
                </a:solidFill>
                <a:latin typeface="Quicksand"/>
                <a:ea typeface="Quicksand"/>
                <a:cs typeface="Quicksand"/>
                <a:sym typeface="Quicksand"/>
              </a:rPr>
              <a:t>Wakelin, K.J., McAra-Couper, J. and Fleming, T. (2024) ‘Using an online platform for conducting face-to-face interviews’, International Journal of Qualitative Methods, 23, p.16094069241234183. Available at: https://doi.org/10.1177/16094069241234183 (Accessed: 24 October 2025).</a:t>
            </a:r>
            <a:endParaRPr/>
          </a:p>
          <a:p>
            <a:pPr indent="0" lvl="0" marL="0" marR="0" rtl="0" algn="l">
              <a:lnSpc>
                <a:spcPct val="140019"/>
              </a:lnSpc>
              <a:spcBef>
                <a:spcPts val="0"/>
              </a:spcBef>
              <a:spcAft>
                <a:spcPts val="0"/>
              </a:spcAft>
              <a:buNone/>
            </a:pPr>
            <a:r>
              <a:t/>
            </a:r>
            <a:endParaRPr b="0" i="0" sz="1002" u="none" cap="none" strike="noStrike">
              <a:solidFill>
                <a:srgbClr val="213A63"/>
              </a:solidFill>
              <a:latin typeface="Quicksand"/>
              <a:ea typeface="Quicksand"/>
              <a:cs typeface="Quicksand"/>
              <a:sym typeface="Quicksand"/>
            </a:endParaRPr>
          </a:p>
          <a:p>
            <a:pPr indent="0" lvl="0" marL="0" marR="0" rtl="0" algn="l">
              <a:lnSpc>
                <a:spcPct val="140019"/>
              </a:lnSpc>
              <a:spcBef>
                <a:spcPts val="0"/>
              </a:spcBef>
              <a:spcAft>
                <a:spcPts val="0"/>
              </a:spcAft>
              <a:buNone/>
            </a:pPr>
            <a:r>
              <a:t/>
            </a:r>
            <a:endParaRPr b="0" i="0" sz="1002" u="none" cap="none" strike="noStrike">
              <a:solidFill>
                <a:srgbClr val="213A63"/>
              </a:solidFill>
              <a:latin typeface="Quicksand"/>
              <a:ea typeface="Quicksand"/>
              <a:cs typeface="Quicksand"/>
              <a:sym typeface="Quicksand"/>
            </a:endParaRPr>
          </a:p>
          <a:p>
            <a:pPr indent="0" lvl="0" marL="0" marR="0" rtl="0" algn="l">
              <a:lnSpc>
                <a:spcPct val="140019"/>
              </a:lnSpc>
              <a:spcBef>
                <a:spcPts val="0"/>
              </a:spcBef>
              <a:spcAft>
                <a:spcPts val="0"/>
              </a:spcAft>
              <a:buNone/>
            </a:pPr>
            <a:r>
              <a:t/>
            </a:r>
            <a:endParaRPr b="0" i="0" sz="1002" u="none" cap="none" strike="noStrike">
              <a:solidFill>
                <a:srgbClr val="213A63"/>
              </a:solidFill>
              <a:latin typeface="Quicksand"/>
              <a:ea typeface="Quicksand"/>
              <a:cs typeface="Quicksand"/>
              <a:sym typeface="Quicksand"/>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86" name="Shape 486"/>
        <p:cNvGrpSpPr/>
        <p:nvPr/>
      </p:nvGrpSpPr>
      <p:grpSpPr>
        <a:xfrm>
          <a:off x="0" y="0"/>
          <a:ext cx="0" cy="0"/>
          <a:chOff x="0" y="0"/>
          <a:chExt cx="0" cy="0"/>
        </a:xfrm>
      </p:grpSpPr>
      <p:sp>
        <p:nvSpPr>
          <p:cNvPr id="487" name="Google Shape;487;p19"/>
          <p:cNvSpPr/>
          <p:nvPr/>
        </p:nvSpPr>
        <p:spPr>
          <a:xfrm>
            <a:off x="0" y="6172200"/>
            <a:ext cx="4114800" cy="4114800"/>
          </a:xfrm>
          <a:custGeom>
            <a:rect b="b" l="l" r="r" t="t"/>
            <a:pathLst>
              <a:path extrusionOk="0" h="4114800" w="4114800">
                <a:moveTo>
                  <a:pt x="0" y="0"/>
                </a:moveTo>
                <a:lnTo>
                  <a:pt x="4114800" y="0"/>
                </a:lnTo>
                <a:lnTo>
                  <a:pt x="4114800" y="4114800"/>
                </a:lnTo>
                <a:lnTo>
                  <a:pt x="0" y="4114800"/>
                </a:lnTo>
                <a:lnTo>
                  <a:pt x="0" y="0"/>
                </a:lnTo>
                <a:close/>
              </a:path>
            </a:pathLst>
          </a:custGeom>
          <a:blipFill rotWithShape="1">
            <a:blip r:embed="rId3">
              <a:alphaModFix/>
            </a:blip>
            <a:stretch>
              <a:fillRect b="0" l="0" r="0" t="0"/>
            </a:stretch>
          </a:blipFill>
          <a:ln>
            <a:noFill/>
          </a:ln>
        </p:spPr>
      </p:sp>
      <p:sp>
        <p:nvSpPr>
          <p:cNvPr id="488" name="Google Shape;488;p19"/>
          <p:cNvSpPr/>
          <p:nvPr/>
        </p:nvSpPr>
        <p:spPr>
          <a:xfrm rot="10800000">
            <a:off x="14173200" y="0"/>
            <a:ext cx="4114800" cy="4114800"/>
          </a:xfrm>
          <a:custGeom>
            <a:rect b="b" l="l" r="r" t="t"/>
            <a:pathLst>
              <a:path extrusionOk="0" h="4114800" w="4114800">
                <a:moveTo>
                  <a:pt x="4114800" y="4114800"/>
                </a:moveTo>
                <a:lnTo>
                  <a:pt x="0" y="4114800"/>
                </a:lnTo>
                <a:lnTo>
                  <a:pt x="0" y="0"/>
                </a:lnTo>
                <a:lnTo>
                  <a:pt x="4114800" y="0"/>
                </a:lnTo>
                <a:lnTo>
                  <a:pt x="4114800" y="4114800"/>
                </a:lnTo>
                <a:close/>
              </a:path>
            </a:pathLst>
          </a:custGeom>
          <a:blipFill rotWithShape="1">
            <a:blip r:embed="rId4">
              <a:alphaModFix/>
            </a:blip>
            <a:stretch>
              <a:fillRect b="0" l="0" r="0" t="0"/>
            </a:stretch>
          </a:blipFill>
          <a:ln>
            <a:noFill/>
          </a:ln>
        </p:spPr>
      </p:sp>
      <p:sp>
        <p:nvSpPr>
          <p:cNvPr id="489" name="Google Shape;489;p19"/>
          <p:cNvSpPr/>
          <p:nvPr/>
        </p:nvSpPr>
        <p:spPr>
          <a:xfrm flipH="1" rot="10800000">
            <a:off x="0" y="0"/>
            <a:ext cx="3995873" cy="3995873"/>
          </a:xfrm>
          <a:custGeom>
            <a:rect b="b" l="l" r="r" t="t"/>
            <a:pathLst>
              <a:path extrusionOk="0" h="3995873" w="3995873">
                <a:moveTo>
                  <a:pt x="0" y="3995873"/>
                </a:moveTo>
                <a:lnTo>
                  <a:pt x="3995873" y="3995873"/>
                </a:lnTo>
                <a:lnTo>
                  <a:pt x="3995873" y="0"/>
                </a:lnTo>
                <a:lnTo>
                  <a:pt x="0" y="0"/>
                </a:lnTo>
                <a:lnTo>
                  <a:pt x="0" y="3995873"/>
                </a:lnTo>
                <a:close/>
              </a:path>
            </a:pathLst>
          </a:custGeom>
          <a:blipFill rotWithShape="1">
            <a:blip r:embed="rId5">
              <a:alphaModFix/>
            </a:blip>
            <a:stretch>
              <a:fillRect b="0" l="0" r="0" t="0"/>
            </a:stretch>
          </a:blipFill>
          <a:ln>
            <a:noFill/>
          </a:ln>
        </p:spPr>
      </p:sp>
      <p:sp>
        <p:nvSpPr>
          <p:cNvPr id="490" name="Google Shape;490;p19"/>
          <p:cNvSpPr/>
          <p:nvPr/>
        </p:nvSpPr>
        <p:spPr>
          <a:xfrm flipH="1">
            <a:off x="14173200" y="6172200"/>
            <a:ext cx="4114800" cy="4114800"/>
          </a:xfrm>
          <a:custGeom>
            <a:rect b="b" l="l" r="r" t="t"/>
            <a:pathLst>
              <a:path extrusionOk="0" h="4114800" w="4114800">
                <a:moveTo>
                  <a:pt x="4114800" y="0"/>
                </a:moveTo>
                <a:lnTo>
                  <a:pt x="0" y="0"/>
                </a:lnTo>
                <a:lnTo>
                  <a:pt x="0" y="4114800"/>
                </a:lnTo>
                <a:lnTo>
                  <a:pt x="4114800" y="4114800"/>
                </a:lnTo>
                <a:lnTo>
                  <a:pt x="4114800" y="0"/>
                </a:lnTo>
                <a:close/>
              </a:path>
            </a:pathLst>
          </a:custGeom>
          <a:blipFill rotWithShape="1">
            <a:blip r:embed="rId6">
              <a:alphaModFix/>
            </a:blip>
            <a:stretch>
              <a:fillRect b="0" l="0" r="0" t="0"/>
            </a:stretch>
          </a:blipFill>
          <a:ln>
            <a:noFill/>
          </a:ln>
        </p:spPr>
      </p:sp>
      <p:sp>
        <p:nvSpPr>
          <p:cNvPr id="491" name="Google Shape;491;p19"/>
          <p:cNvSpPr/>
          <p:nvPr/>
        </p:nvSpPr>
        <p:spPr>
          <a:xfrm rot="-2027751">
            <a:off x="4053840" y="8659105"/>
            <a:ext cx="4164382" cy="3255789"/>
          </a:xfrm>
          <a:custGeom>
            <a:rect b="b" l="l" r="r" t="t"/>
            <a:pathLst>
              <a:path extrusionOk="0" h="3255789" w="4164382">
                <a:moveTo>
                  <a:pt x="0" y="0"/>
                </a:moveTo>
                <a:lnTo>
                  <a:pt x="4164381" y="0"/>
                </a:lnTo>
                <a:lnTo>
                  <a:pt x="4164381" y="3255790"/>
                </a:lnTo>
                <a:lnTo>
                  <a:pt x="0" y="3255790"/>
                </a:lnTo>
                <a:lnTo>
                  <a:pt x="0" y="0"/>
                </a:lnTo>
                <a:close/>
              </a:path>
            </a:pathLst>
          </a:custGeom>
          <a:blipFill rotWithShape="1">
            <a:blip r:embed="rId7">
              <a:alphaModFix/>
            </a:blip>
            <a:stretch>
              <a:fillRect b="0" l="0" r="0" t="0"/>
            </a:stretch>
          </a:blipFill>
          <a:ln>
            <a:noFill/>
          </a:ln>
        </p:spPr>
      </p:sp>
      <p:sp>
        <p:nvSpPr>
          <p:cNvPr id="492" name="Google Shape;492;p19"/>
          <p:cNvSpPr/>
          <p:nvPr/>
        </p:nvSpPr>
        <p:spPr>
          <a:xfrm rot="-2027751">
            <a:off x="10474764" y="-1627895"/>
            <a:ext cx="4164382" cy="3255789"/>
          </a:xfrm>
          <a:custGeom>
            <a:rect b="b" l="l" r="r" t="t"/>
            <a:pathLst>
              <a:path extrusionOk="0" h="3255789" w="4164382">
                <a:moveTo>
                  <a:pt x="0" y="0"/>
                </a:moveTo>
                <a:lnTo>
                  <a:pt x="4164381" y="0"/>
                </a:lnTo>
                <a:lnTo>
                  <a:pt x="4164381" y="3255790"/>
                </a:lnTo>
                <a:lnTo>
                  <a:pt x="0" y="3255790"/>
                </a:lnTo>
                <a:lnTo>
                  <a:pt x="0" y="0"/>
                </a:lnTo>
                <a:close/>
              </a:path>
            </a:pathLst>
          </a:custGeom>
          <a:blipFill rotWithShape="1">
            <a:blip r:embed="rId8">
              <a:alphaModFix/>
            </a:blip>
            <a:stretch>
              <a:fillRect b="0" l="0" r="0" t="0"/>
            </a:stretch>
          </a:blipFill>
          <a:ln>
            <a:noFill/>
          </a:ln>
        </p:spPr>
      </p:sp>
      <p:sp>
        <p:nvSpPr>
          <p:cNvPr id="493" name="Google Shape;493;p19"/>
          <p:cNvSpPr/>
          <p:nvPr/>
        </p:nvSpPr>
        <p:spPr>
          <a:xfrm rot="-7097888">
            <a:off x="4027356" y="-2611159"/>
            <a:ext cx="4884036" cy="4114800"/>
          </a:xfrm>
          <a:custGeom>
            <a:rect b="b" l="l" r="r" t="t"/>
            <a:pathLst>
              <a:path extrusionOk="0" h="4114800" w="4884036">
                <a:moveTo>
                  <a:pt x="0" y="0"/>
                </a:moveTo>
                <a:lnTo>
                  <a:pt x="4884036" y="0"/>
                </a:lnTo>
                <a:lnTo>
                  <a:pt x="4884036" y="4114800"/>
                </a:lnTo>
                <a:lnTo>
                  <a:pt x="0" y="4114800"/>
                </a:lnTo>
                <a:lnTo>
                  <a:pt x="0" y="0"/>
                </a:lnTo>
                <a:close/>
              </a:path>
            </a:pathLst>
          </a:custGeom>
          <a:blipFill rotWithShape="1">
            <a:blip r:embed="rId9">
              <a:alphaModFix/>
            </a:blip>
            <a:stretch>
              <a:fillRect b="0" l="0" r="0" t="0"/>
            </a:stretch>
          </a:blipFill>
          <a:ln>
            <a:noFill/>
          </a:ln>
        </p:spPr>
      </p:sp>
      <p:sp>
        <p:nvSpPr>
          <p:cNvPr id="494" name="Google Shape;494;p19"/>
          <p:cNvSpPr txBox="1"/>
          <p:nvPr/>
        </p:nvSpPr>
        <p:spPr>
          <a:xfrm>
            <a:off x="2761593" y="3991073"/>
            <a:ext cx="12764813" cy="2066729"/>
          </a:xfrm>
          <a:prstGeom prst="rect">
            <a:avLst/>
          </a:prstGeom>
          <a:noFill/>
          <a:ln>
            <a:noFill/>
          </a:ln>
        </p:spPr>
        <p:txBody>
          <a:bodyPr anchorCtr="0" anchor="t" bIns="0" lIns="0" spcFirstLastPara="1" rIns="0" wrap="square" tIns="0">
            <a:spAutoFit/>
          </a:bodyPr>
          <a:lstStyle/>
          <a:p>
            <a:pPr indent="0" lvl="0" marL="0" marR="0" rtl="0" algn="ctr">
              <a:lnSpc>
                <a:spcPct val="140001"/>
              </a:lnSpc>
              <a:spcBef>
                <a:spcPts val="0"/>
              </a:spcBef>
              <a:spcAft>
                <a:spcPts val="0"/>
              </a:spcAft>
              <a:buNone/>
            </a:pPr>
            <a:r>
              <a:rPr b="0" i="0" lang="en-US" sz="12007" u="none" cap="none" strike="noStrike">
                <a:solidFill>
                  <a:srgbClr val="213A63"/>
                </a:solidFill>
                <a:latin typeface="Fredoka"/>
                <a:ea typeface="Fredoka"/>
                <a:cs typeface="Fredoka"/>
                <a:sym typeface="Fredoka"/>
              </a:rPr>
              <a:t>Thank you</a:t>
            </a:r>
            <a:endParaRPr/>
          </a:p>
        </p:txBody>
      </p:sp>
      <p:sp>
        <p:nvSpPr>
          <p:cNvPr id="495" name="Google Shape;495;p19"/>
          <p:cNvSpPr/>
          <p:nvPr/>
        </p:nvSpPr>
        <p:spPr>
          <a:xfrm rot="-7097888">
            <a:off x="10448280" y="8844100"/>
            <a:ext cx="4884036" cy="4114800"/>
          </a:xfrm>
          <a:custGeom>
            <a:rect b="b" l="l" r="r" t="t"/>
            <a:pathLst>
              <a:path extrusionOk="0" h="4114800" w="4884036">
                <a:moveTo>
                  <a:pt x="0" y="0"/>
                </a:moveTo>
                <a:lnTo>
                  <a:pt x="4884035" y="0"/>
                </a:lnTo>
                <a:lnTo>
                  <a:pt x="4884035" y="4114800"/>
                </a:lnTo>
                <a:lnTo>
                  <a:pt x="0" y="4114800"/>
                </a:lnTo>
                <a:lnTo>
                  <a:pt x="0" y="0"/>
                </a:lnTo>
                <a:close/>
              </a:path>
            </a:pathLst>
          </a:custGeom>
          <a:blipFill rotWithShape="1">
            <a:blip r:embed="rId10">
              <a:alphaModFix/>
            </a:blip>
            <a:stretch>
              <a:fillRect b="0" l="0" r="0" t="0"/>
            </a:stretch>
          </a:blipFill>
          <a:ln>
            <a:noFill/>
          </a:ln>
        </p:spPr>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2025-10-24T12:15:12Z</dcterms:created>
</cp:coreProperties>
</file>