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4" d="100"/>
          <a:sy n="54" d="100"/>
        </p:scale>
        <p:origin x="11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1C1222-E85C-4491-8C90-9A112221661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7056FF9-A4E3-4F5B-BDD0-2F59B693F7AA}">
      <dgm:prSet/>
      <dgm:spPr/>
      <dgm:t>
        <a:bodyPr/>
        <a:lstStyle/>
        <a:p>
          <a:r>
            <a:rPr lang="en-GB"/>
            <a:t>According to Stottler (2018), the problem-solving process and problem-solving abilities are essential components of both individual and organisational life.</a:t>
          </a:r>
          <a:endParaRPr lang="en-US"/>
        </a:p>
      </dgm:t>
    </dgm:pt>
    <dgm:pt modelId="{466E1F47-BF4D-401A-88E5-E348E31CECBD}" type="parTrans" cxnId="{2399518A-6473-45C2-898A-54AC947FC7AA}">
      <dgm:prSet/>
      <dgm:spPr/>
      <dgm:t>
        <a:bodyPr/>
        <a:lstStyle/>
        <a:p>
          <a:endParaRPr lang="en-US"/>
        </a:p>
      </dgm:t>
    </dgm:pt>
    <dgm:pt modelId="{3B7F8C03-F5AF-42D7-B8A2-BBF89B609AE3}" type="sibTrans" cxnId="{2399518A-6473-45C2-898A-54AC947FC7AA}">
      <dgm:prSet/>
      <dgm:spPr/>
      <dgm:t>
        <a:bodyPr/>
        <a:lstStyle/>
        <a:p>
          <a:endParaRPr lang="en-US"/>
        </a:p>
      </dgm:t>
    </dgm:pt>
    <dgm:pt modelId="{419561C3-598A-4E5F-B4E2-695DA581BB61}">
      <dgm:prSet/>
      <dgm:spPr/>
      <dgm:t>
        <a:bodyPr/>
        <a:lstStyle/>
        <a:p>
          <a:r>
            <a:rPr lang="en-GB"/>
            <a:t>This presentation will discuss the major problem of staff shortage and solutions presented for Proper Care.</a:t>
          </a:r>
          <a:endParaRPr lang="en-US"/>
        </a:p>
      </dgm:t>
    </dgm:pt>
    <dgm:pt modelId="{51BB99B3-1C21-469D-95D3-A94CA8891CD5}" type="parTrans" cxnId="{DC44AAE3-D62B-4650-92DF-329DB24553FE}">
      <dgm:prSet/>
      <dgm:spPr/>
      <dgm:t>
        <a:bodyPr/>
        <a:lstStyle/>
        <a:p>
          <a:endParaRPr lang="en-US"/>
        </a:p>
      </dgm:t>
    </dgm:pt>
    <dgm:pt modelId="{252F23AD-D7E8-49C0-BC48-D1BEB82B7089}" type="sibTrans" cxnId="{DC44AAE3-D62B-4650-92DF-329DB24553FE}">
      <dgm:prSet/>
      <dgm:spPr/>
      <dgm:t>
        <a:bodyPr/>
        <a:lstStyle/>
        <a:p>
          <a:endParaRPr lang="en-US"/>
        </a:p>
      </dgm:t>
    </dgm:pt>
    <dgm:pt modelId="{B5923500-9200-4DA8-8421-8913486BD544}" type="pres">
      <dgm:prSet presAssocID="{041C1222-E85C-4491-8C90-9A112221661B}" presName="linear" presStyleCnt="0">
        <dgm:presLayoutVars>
          <dgm:animLvl val="lvl"/>
          <dgm:resizeHandles val="exact"/>
        </dgm:presLayoutVars>
      </dgm:prSet>
      <dgm:spPr/>
    </dgm:pt>
    <dgm:pt modelId="{2CA84A7E-0E08-4B32-9189-1CD10BCE8725}" type="pres">
      <dgm:prSet presAssocID="{87056FF9-A4E3-4F5B-BDD0-2F59B693F7AA}" presName="parentText" presStyleLbl="node1" presStyleIdx="0" presStyleCnt="2">
        <dgm:presLayoutVars>
          <dgm:chMax val="0"/>
          <dgm:bulletEnabled val="1"/>
        </dgm:presLayoutVars>
      </dgm:prSet>
      <dgm:spPr/>
    </dgm:pt>
    <dgm:pt modelId="{6CDE6FAB-3CDF-48B7-9E7E-1C02EF573437}" type="pres">
      <dgm:prSet presAssocID="{3B7F8C03-F5AF-42D7-B8A2-BBF89B609AE3}" presName="spacer" presStyleCnt="0"/>
      <dgm:spPr/>
    </dgm:pt>
    <dgm:pt modelId="{F25249C9-4808-472D-86E3-06F56FDDC408}" type="pres">
      <dgm:prSet presAssocID="{419561C3-598A-4E5F-B4E2-695DA581BB61}" presName="parentText" presStyleLbl="node1" presStyleIdx="1" presStyleCnt="2">
        <dgm:presLayoutVars>
          <dgm:chMax val="0"/>
          <dgm:bulletEnabled val="1"/>
        </dgm:presLayoutVars>
      </dgm:prSet>
      <dgm:spPr/>
    </dgm:pt>
  </dgm:ptLst>
  <dgm:cxnLst>
    <dgm:cxn modelId="{BCD9AC48-4E5B-4763-AF37-7C57D43AE845}" type="presOf" srcId="{87056FF9-A4E3-4F5B-BDD0-2F59B693F7AA}" destId="{2CA84A7E-0E08-4B32-9189-1CD10BCE8725}" srcOrd="0" destOrd="0" presId="urn:microsoft.com/office/officeart/2005/8/layout/vList2"/>
    <dgm:cxn modelId="{4EE64870-B65D-44BE-A461-D24368CD79E5}" type="presOf" srcId="{041C1222-E85C-4491-8C90-9A112221661B}" destId="{B5923500-9200-4DA8-8421-8913486BD544}" srcOrd="0" destOrd="0" presId="urn:microsoft.com/office/officeart/2005/8/layout/vList2"/>
    <dgm:cxn modelId="{2399518A-6473-45C2-898A-54AC947FC7AA}" srcId="{041C1222-E85C-4491-8C90-9A112221661B}" destId="{87056FF9-A4E3-4F5B-BDD0-2F59B693F7AA}" srcOrd="0" destOrd="0" parTransId="{466E1F47-BF4D-401A-88E5-E348E31CECBD}" sibTransId="{3B7F8C03-F5AF-42D7-B8A2-BBF89B609AE3}"/>
    <dgm:cxn modelId="{DC44AAE3-D62B-4650-92DF-329DB24553FE}" srcId="{041C1222-E85C-4491-8C90-9A112221661B}" destId="{419561C3-598A-4E5F-B4E2-695DA581BB61}" srcOrd="1" destOrd="0" parTransId="{51BB99B3-1C21-469D-95D3-A94CA8891CD5}" sibTransId="{252F23AD-D7E8-49C0-BC48-D1BEB82B7089}"/>
    <dgm:cxn modelId="{EA5A6CE8-17A0-439B-AE8C-531ED30DAF95}" type="presOf" srcId="{419561C3-598A-4E5F-B4E2-695DA581BB61}" destId="{F25249C9-4808-472D-86E3-06F56FDDC408}" srcOrd="0" destOrd="0" presId="urn:microsoft.com/office/officeart/2005/8/layout/vList2"/>
    <dgm:cxn modelId="{0CFE47A4-4DF0-40DA-9399-F764A1C9FF02}" type="presParOf" srcId="{B5923500-9200-4DA8-8421-8913486BD544}" destId="{2CA84A7E-0E08-4B32-9189-1CD10BCE8725}" srcOrd="0" destOrd="0" presId="urn:microsoft.com/office/officeart/2005/8/layout/vList2"/>
    <dgm:cxn modelId="{654560D6-89BB-4180-A0BB-1C02C9C7A44C}" type="presParOf" srcId="{B5923500-9200-4DA8-8421-8913486BD544}" destId="{6CDE6FAB-3CDF-48B7-9E7E-1C02EF573437}" srcOrd="1" destOrd="0" presId="urn:microsoft.com/office/officeart/2005/8/layout/vList2"/>
    <dgm:cxn modelId="{A19F623C-D9AC-4122-AA51-9DD87F75596D}" type="presParOf" srcId="{B5923500-9200-4DA8-8421-8913486BD544}" destId="{F25249C9-4808-472D-86E3-06F56FDDC40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26B458-2FBA-4ADA-B51B-7750A8201EB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3B01B74-E89E-42B7-995A-0E6CFFDF1E52}">
      <dgm:prSet/>
      <dgm:spPr/>
      <dgm:t>
        <a:bodyPr/>
        <a:lstStyle/>
        <a:p>
          <a:r>
            <a:rPr lang="en-GB"/>
            <a:t>Strengths: Recognition of the need for change, internally flexible policies, higher quality of healthcare</a:t>
          </a:r>
          <a:endParaRPr lang="en-US"/>
        </a:p>
      </dgm:t>
    </dgm:pt>
    <dgm:pt modelId="{DF1E03B8-5C07-44FE-85D4-EADA4427C01E}" type="parTrans" cxnId="{774CFD5B-80BC-4054-8EB9-8BAD2D80D15E}">
      <dgm:prSet/>
      <dgm:spPr/>
      <dgm:t>
        <a:bodyPr/>
        <a:lstStyle/>
        <a:p>
          <a:endParaRPr lang="en-US"/>
        </a:p>
      </dgm:t>
    </dgm:pt>
    <dgm:pt modelId="{E20BC8F2-929F-4FAD-AB2B-4356067B9089}" type="sibTrans" cxnId="{774CFD5B-80BC-4054-8EB9-8BAD2D80D15E}">
      <dgm:prSet/>
      <dgm:spPr/>
      <dgm:t>
        <a:bodyPr/>
        <a:lstStyle/>
        <a:p>
          <a:endParaRPr lang="en-US"/>
        </a:p>
      </dgm:t>
    </dgm:pt>
    <dgm:pt modelId="{BD16D598-BD15-45CB-9779-B9E5F48842A8}">
      <dgm:prSet/>
      <dgm:spPr/>
      <dgm:t>
        <a:bodyPr/>
        <a:lstStyle/>
        <a:p>
          <a:r>
            <a:rPr lang="en-GB"/>
            <a:t>Weaknesses: variations of safety for healthcare workers, The scarcity of qualified nurse administrators, and the absence of national and local planning for the volume of work.</a:t>
          </a:r>
          <a:endParaRPr lang="en-US"/>
        </a:p>
      </dgm:t>
    </dgm:pt>
    <dgm:pt modelId="{9B5D5B67-9079-44A8-82D7-C90DDF807F7B}" type="parTrans" cxnId="{880CB2E3-6472-41A3-9D08-D2CD444456A5}">
      <dgm:prSet/>
      <dgm:spPr/>
      <dgm:t>
        <a:bodyPr/>
        <a:lstStyle/>
        <a:p>
          <a:endParaRPr lang="en-US"/>
        </a:p>
      </dgm:t>
    </dgm:pt>
    <dgm:pt modelId="{0D214CA9-0897-45CD-8FD1-2B436A6502AE}" type="sibTrans" cxnId="{880CB2E3-6472-41A3-9D08-D2CD444456A5}">
      <dgm:prSet/>
      <dgm:spPr/>
      <dgm:t>
        <a:bodyPr/>
        <a:lstStyle/>
        <a:p>
          <a:endParaRPr lang="en-US"/>
        </a:p>
      </dgm:t>
    </dgm:pt>
    <dgm:pt modelId="{8CE567AE-1339-4DD3-A698-7D08759F10F6}" type="pres">
      <dgm:prSet presAssocID="{D526B458-2FBA-4ADA-B51B-7750A8201EBC}" presName="linear" presStyleCnt="0">
        <dgm:presLayoutVars>
          <dgm:animLvl val="lvl"/>
          <dgm:resizeHandles val="exact"/>
        </dgm:presLayoutVars>
      </dgm:prSet>
      <dgm:spPr/>
    </dgm:pt>
    <dgm:pt modelId="{CBE09D72-6BCC-4FBA-991A-64722ACBE128}" type="pres">
      <dgm:prSet presAssocID="{A3B01B74-E89E-42B7-995A-0E6CFFDF1E52}" presName="parentText" presStyleLbl="node1" presStyleIdx="0" presStyleCnt="2">
        <dgm:presLayoutVars>
          <dgm:chMax val="0"/>
          <dgm:bulletEnabled val="1"/>
        </dgm:presLayoutVars>
      </dgm:prSet>
      <dgm:spPr/>
    </dgm:pt>
    <dgm:pt modelId="{A784C191-6B9D-4407-99C3-22E93421E1BA}" type="pres">
      <dgm:prSet presAssocID="{E20BC8F2-929F-4FAD-AB2B-4356067B9089}" presName="spacer" presStyleCnt="0"/>
      <dgm:spPr/>
    </dgm:pt>
    <dgm:pt modelId="{5350A5B9-F85C-4F0C-BC8E-3067920555B4}" type="pres">
      <dgm:prSet presAssocID="{BD16D598-BD15-45CB-9779-B9E5F48842A8}" presName="parentText" presStyleLbl="node1" presStyleIdx="1" presStyleCnt="2">
        <dgm:presLayoutVars>
          <dgm:chMax val="0"/>
          <dgm:bulletEnabled val="1"/>
        </dgm:presLayoutVars>
      </dgm:prSet>
      <dgm:spPr/>
    </dgm:pt>
  </dgm:ptLst>
  <dgm:cxnLst>
    <dgm:cxn modelId="{DF6DD001-05BF-4469-ABFE-A06A9A41B34F}" type="presOf" srcId="{D526B458-2FBA-4ADA-B51B-7750A8201EBC}" destId="{8CE567AE-1339-4DD3-A698-7D08759F10F6}" srcOrd="0" destOrd="0" presId="urn:microsoft.com/office/officeart/2005/8/layout/vList2"/>
    <dgm:cxn modelId="{C9005B5B-A753-4A2B-8D25-B1AAB7AA9711}" type="presOf" srcId="{BD16D598-BD15-45CB-9779-B9E5F48842A8}" destId="{5350A5B9-F85C-4F0C-BC8E-3067920555B4}" srcOrd="0" destOrd="0" presId="urn:microsoft.com/office/officeart/2005/8/layout/vList2"/>
    <dgm:cxn modelId="{774CFD5B-80BC-4054-8EB9-8BAD2D80D15E}" srcId="{D526B458-2FBA-4ADA-B51B-7750A8201EBC}" destId="{A3B01B74-E89E-42B7-995A-0E6CFFDF1E52}" srcOrd="0" destOrd="0" parTransId="{DF1E03B8-5C07-44FE-85D4-EADA4427C01E}" sibTransId="{E20BC8F2-929F-4FAD-AB2B-4356067B9089}"/>
    <dgm:cxn modelId="{3E569BA8-0BD5-493D-AF4E-F0248CA8EAA4}" type="presOf" srcId="{A3B01B74-E89E-42B7-995A-0E6CFFDF1E52}" destId="{CBE09D72-6BCC-4FBA-991A-64722ACBE128}" srcOrd="0" destOrd="0" presId="urn:microsoft.com/office/officeart/2005/8/layout/vList2"/>
    <dgm:cxn modelId="{880CB2E3-6472-41A3-9D08-D2CD444456A5}" srcId="{D526B458-2FBA-4ADA-B51B-7750A8201EBC}" destId="{BD16D598-BD15-45CB-9779-B9E5F48842A8}" srcOrd="1" destOrd="0" parTransId="{9B5D5B67-9079-44A8-82D7-C90DDF807F7B}" sibTransId="{0D214CA9-0897-45CD-8FD1-2B436A6502AE}"/>
    <dgm:cxn modelId="{0BD566D3-A0FB-405E-ACD1-CF4438271C17}" type="presParOf" srcId="{8CE567AE-1339-4DD3-A698-7D08759F10F6}" destId="{CBE09D72-6BCC-4FBA-991A-64722ACBE128}" srcOrd="0" destOrd="0" presId="urn:microsoft.com/office/officeart/2005/8/layout/vList2"/>
    <dgm:cxn modelId="{E6323899-7725-4158-96FD-66BF188A123A}" type="presParOf" srcId="{8CE567AE-1339-4DD3-A698-7D08759F10F6}" destId="{A784C191-6B9D-4407-99C3-22E93421E1BA}" srcOrd="1" destOrd="0" presId="urn:microsoft.com/office/officeart/2005/8/layout/vList2"/>
    <dgm:cxn modelId="{4EBDE252-0466-4E03-B49D-5807019E47C8}" type="presParOf" srcId="{8CE567AE-1339-4DD3-A698-7D08759F10F6}" destId="{5350A5B9-F85C-4F0C-BC8E-3067920555B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FBC76B-BB48-496B-8437-5814875442A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91B09FB-D64F-4AFA-8BC3-B071B7E5E33A}">
      <dgm:prSet/>
      <dgm:spPr/>
      <dgm:t>
        <a:bodyPr/>
        <a:lstStyle/>
        <a:p>
          <a:r>
            <a:rPr lang="en-GB"/>
            <a:t>Opportunities: Utilization of information technology to ease nursing activities in intensive care units, Ongoing nursing education, Intelligent scheduling</a:t>
          </a:r>
          <a:endParaRPr lang="en-US"/>
        </a:p>
      </dgm:t>
    </dgm:pt>
    <dgm:pt modelId="{15522E82-EECA-4996-ADE2-32E4FA4E45F6}" type="parTrans" cxnId="{E9C41C17-3E58-4118-A680-6DD97CCAFE33}">
      <dgm:prSet/>
      <dgm:spPr/>
      <dgm:t>
        <a:bodyPr/>
        <a:lstStyle/>
        <a:p>
          <a:endParaRPr lang="en-US"/>
        </a:p>
      </dgm:t>
    </dgm:pt>
    <dgm:pt modelId="{68780783-173F-465F-9D2C-3A4257A685CE}" type="sibTrans" cxnId="{E9C41C17-3E58-4118-A680-6DD97CCAFE33}">
      <dgm:prSet/>
      <dgm:spPr/>
      <dgm:t>
        <a:bodyPr/>
        <a:lstStyle/>
        <a:p>
          <a:endParaRPr lang="en-US"/>
        </a:p>
      </dgm:t>
    </dgm:pt>
    <dgm:pt modelId="{9EA3BA1E-243C-4A9A-9D17-26B9D3C27A4B}">
      <dgm:prSet/>
      <dgm:spPr/>
      <dgm:t>
        <a:bodyPr/>
        <a:lstStyle/>
        <a:p>
          <a:r>
            <a:rPr lang="en-GB"/>
            <a:t>Threats: High risk of burnout due to shift employment, The absence of competent nurse leaders, patients' dissatisfaction, staff turnover </a:t>
          </a:r>
          <a:endParaRPr lang="en-US"/>
        </a:p>
      </dgm:t>
    </dgm:pt>
    <dgm:pt modelId="{AEAD7C2D-50EF-4F12-86E4-5935AC40950D}" type="parTrans" cxnId="{930BB0E6-738A-468C-9DE3-FCA3E56BBC49}">
      <dgm:prSet/>
      <dgm:spPr/>
      <dgm:t>
        <a:bodyPr/>
        <a:lstStyle/>
        <a:p>
          <a:endParaRPr lang="en-US"/>
        </a:p>
      </dgm:t>
    </dgm:pt>
    <dgm:pt modelId="{F794B1C3-92F1-43DC-8162-B922D896792D}" type="sibTrans" cxnId="{930BB0E6-738A-468C-9DE3-FCA3E56BBC49}">
      <dgm:prSet/>
      <dgm:spPr/>
      <dgm:t>
        <a:bodyPr/>
        <a:lstStyle/>
        <a:p>
          <a:endParaRPr lang="en-US"/>
        </a:p>
      </dgm:t>
    </dgm:pt>
    <dgm:pt modelId="{714566D1-496F-41F1-A8F7-34D6611103D6}" type="pres">
      <dgm:prSet presAssocID="{52FBC76B-BB48-496B-8437-5814875442A5}" presName="linear" presStyleCnt="0">
        <dgm:presLayoutVars>
          <dgm:animLvl val="lvl"/>
          <dgm:resizeHandles val="exact"/>
        </dgm:presLayoutVars>
      </dgm:prSet>
      <dgm:spPr/>
    </dgm:pt>
    <dgm:pt modelId="{05B44C1B-490B-4303-B8F6-67691E0A6769}" type="pres">
      <dgm:prSet presAssocID="{E91B09FB-D64F-4AFA-8BC3-B071B7E5E33A}" presName="parentText" presStyleLbl="node1" presStyleIdx="0" presStyleCnt="2">
        <dgm:presLayoutVars>
          <dgm:chMax val="0"/>
          <dgm:bulletEnabled val="1"/>
        </dgm:presLayoutVars>
      </dgm:prSet>
      <dgm:spPr/>
    </dgm:pt>
    <dgm:pt modelId="{F8E94C6F-2F8A-4239-81D2-75163CC6DC46}" type="pres">
      <dgm:prSet presAssocID="{68780783-173F-465F-9D2C-3A4257A685CE}" presName="spacer" presStyleCnt="0"/>
      <dgm:spPr/>
    </dgm:pt>
    <dgm:pt modelId="{A4BA45F0-8719-4E5E-B4EF-6F722E3FFDF2}" type="pres">
      <dgm:prSet presAssocID="{9EA3BA1E-243C-4A9A-9D17-26B9D3C27A4B}" presName="parentText" presStyleLbl="node1" presStyleIdx="1" presStyleCnt="2">
        <dgm:presLayoutVars>
          <dgm:chMax val="0"/>
          <dgm:bulletEnabled val="1"/>
        </dgm:presLayoutVars>
      </dgm:prSet>
      <dgm:spPr/>
    </dgm:pt>
  </dgm:ptLst>
  <dgm:cxnLst>
    <dgm:cxn modelId="{E65F3D05-8828-498C-8671-D95ECEB438C9}" type="presOf" srcId="{E91B09FB-D64F-4AFA-8BC3-B071B7E5E33A}" destId="{05B44C1B-490B-4303-B8F6-67691E0A6769}" srcOrd="0" destOrd="0" presId="urn:microsoft.com/office/officeart/2005/8/layout/vList2"/>
    <dgm:cxn modelId="{E9C41C17-3E58-4118-A680-6DD97CCAFE33}" srcId="{52FBC76B-BB48-496B-8437-5814875442A5}" destId="{E91B09FB-D64F-4AFA-8BC3-B071B7E5E33A}" srcOrd="0" destOrd="0" parTransId="{15522E82-EECA-4996-ADE2-32E4FA4E45F6}" sibTransId="{68780783-173F-465F-9D2C-3A4257A685CE}"/>
    <dgm:cxn modelId="{84386A96-92FE-4838-BFA7-C781696EB7A9}" type="presOf" srcId="{52FBC76B-BB48-496B-8437-5814875442A5}" destId="{714566D1-496F-41F1-A8F7-34D6611103D6}" srcOrd="0" destOrd="0" presId="urn:microsoft.com/office/officeart/2005/8/layout/vList2"/>
    <dgm:cxn modelId="{9EF8B5DE-7410-49FC-BD30-2A62BE15877F}" type="presOf" srcId="{9EA3BA1E-243C-4A9A-9D17-26B9D3C27A4B}" destId="{A4BA45F0-8719-4E5E-B4EF-6F722E3FFDF2}" srcOrd="0" destOrd="0" presId="urn:microsoft.com/office/officeart/2005/8/layout/vList2"/>
    <dgm:cxn modelId="{930BB0E6-738A-468C-9DE3-FCA3E56BBC49}" srcId="{52FBC76B-BB48-496B-8437-5814875442A5}" destId="{9EA3BA1E-243C-4A9A-9D17-26B9D3C27A4B}" srcOrd="1" destOrd="0" parTransId="{AEAD7C2D-50EF-4F12-86E4-5935AC40950D}" sibTransId="{F794B1C3-92F1-43DC-8162-B922D896792D}"/>
    <dgm:cxn modelId="{EC4E1E2C-1E39-48C2-A1AE-8C77F42AE1AF}" type="presParOf" srcId="{714566D1-496F-41F1-A8F7-34D6611103D6}" destId="{05B44C1B-490B-4303-B8F6-67691E0A6769}" srcOrd="0" destOrd="0" presId="urn:microsoft.com/office/officeart/2005/8/layout/vList2"/>
    <dgm:cxn modelId="{EFE991FD-148F-4AD5-A370-74C2789DB15E}" type="presParOf" srcId="{714566D1-496F-41F1-A8F7-34D6611103D6}" destId="{F8E94C6F-2F8A-4239-81D2-75163CC6DC46}" srcOrd="1" destOrd="0" presId="urn:microsoft.com/office/officeart/2005/8/layout/vList2"/>
    <dgm:cxn modelId="{20BA0B1B-CC96-401A-9A3F-9E2EF51199AE}" type="presParOf" srcId="{714566D1-496F-41F1-A8F7-34D6611103D6}" destId="{A4BA45F0-8719-4E5E-B4EF-6F722E3FFDF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A84A7E-0E08-4B32-9189-1CD10BCE8725}">
      <dsp:nvSpPr>
        <dsp:cNvPr id="0" name=""/>
        <dsp:cNvSpPr/>
      </dsp:nvSpPr>
      <dsp:spPr>
        <a:xfrm>
          <a:off x="0" y="195687"/>
          <a:ext cx="6034656" cy="25786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According to Stottler (2018), the problem-solving process and problem-solving abilities are essential components of both individual and organisational life.</a:t>
          </a:r>
          <a:endParaRPr lang="en-US" sz="2900" kern="1200"/>
        </a:p>
      </dsp:txBody>
      <dsp:txXfrm>
        <a:off x="125881" y="321568"/>
        <a:ext cx="5782894" cy="2326918"/>
      </dsp:txXfrm>
    </dsp:sp>
    <dsp:sp modelId="{F25249C9-4808-472D-86E3-06F56FDDC408}">
      <dsp:nvSpPr>
        <dsp:cNvPr id="0" name=""/>
        <dsp:cNvSpPr/>
      </dsp:nvSpPr>
      <dsp:spPr>
        <a:xfrm>
          <a:off x="0" y="2857887"/>
          <a:ext cx="6034656" cy="2578680"/>
        </a:xfrm>
        <a:prstGeom prst="roundRect">
          <a:avLst/>
        </a:prstGeom>
        <a:gradFill rotWithShape="0">
          <a:gsLst>
            <a:gs pos="0">
              <a:schemeClr val="accent2">
                <a:hueOff val="-1494792"/>
                <a:satOff val="-418"/>
                <a:lumOff val="7058"/>
                <a:alphaOff val="0"/>
                <a:satMod val="103000"/>
                <a:lumMod val="102000"/>
                <a:tint val="94000"/>
              </a:schemeClr>
            </a:gs>
            <a:gs pos="50000">
              <a:schemeClr val="accent2">
                <a:hueOff val="-1494792"/>
                <a:satOff val="-418"/>
                <a:lumOff val="7058"/>
                <a:alphaOff val="0"/>
                <a:satMod val="110000"/>
                <a:lumMod val="100000"/>
                <a:shade val="100000"/>
              </a:schemeClr>
            </a:gs>
            <a:gs pos="100000">
              <a:schemeClr val="accent2">
                <a:hueOff val="-1494792"/>
                <a:satOff val="-418"/>
                <a:lumOff val="705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This presentation will discuss the major problem of staff shortage and solutions presented for Proper Care.</a:t>
          </a:r>
          <a:endParaRPr lang="en-US" sz="2900" kern="1200"/>
        </a:p>
      </dsp:txBody>
      <dsp:txXfrm>
        <a:off x="125881" y="2983768"/>
        <a:ext cx="5782894" cy="23269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09D72-6BCC-4FBA-991A-64722ACBE128}">
      <dsp:nvSpPr>
        <dsp:cNvPr id="0" name=""/>
        <dsp:cNvSpPr/>
      </dsp:nvSpPr>
      <dsp:spPr>
        <a:xfrm>
          <a:off x="0" y="449655"/>
          <a:ext cx="6034656" cy="232903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Strengths: Recognition of the need for change, internally flexible policies, higher quality of healthcare</a:t>
          </a:r>
          <a:endParaRPr lang="en-US" sz="2600" kern="1200"/>
        </a:p>
      </dsp:txBody>
      <dsp:txXfrm>
        <a:off x="113694" y="563349"/>
        <a:ext cx="5807268" cy="2101643"/>
      </dsp:txXfrm>
    </dsp:sp>
    <dsp:sp modelId="{5350A5B9-F85C-4F0C-BC8E-3067920555B4}">
      <dsp:nvSpPr>
        <dsp:cNvPr id="0" name=""/>
        <dsp:cNvSpPr/>
      </dsp:nvSpPr>
      <dsp:spPr>
        <a:xfrm>
          <a:off x="0" y="2853567"/>
          <a:ext cx="6034656" cy="2329031"/>
        </a:xfrm>
        <a:prstGeom prst="roundRect">
          <a:avLst/>
        </a:prstGeom>
        <a:gradFill rotWithShape="0">
          <a:gsLst>
            <a:gs pos="0">
              <a:schemeClr val="accent2">
                <a:hueOff val="-1494792"/>
                <a:satOff val="-418"/>
                <a:lumOff val="7058"/>
                <a:alphaOff val="0"/>
                <a:satMod val="103000"/>
                <a:lumMod val="102000"/>
                <a:tint val="94000"/>
              </a:schemeClr>
            </a:gs>
            <a:gs pos="50000">
              <a:schemeClr val="accent2">
                <a:hueOff val="-1494792"/>
                <a:satOff val="-418"/>
                <a:lumOff val="7058"/>
                <a:alphaOff val="0"/>
                <a:satMod val="110000"/>
                <a:lumMod val="100000"/>
                <a:shade val="100000"/>
              </a:schemeClr>
            </a:gs>
            <a:gs pos="100000">
              <a:schemeClr val="accent2">
                <a:hueOff val="-1494792"/>
                <a:satOff val="-418"/>
                <a:lumOff val="705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Weaknesses: variations of safety for healthcare workers, The scarcity of qualified nurse administrators, and the absence of national and local planning for the volume of work.</a:t>
          </a:r>
          <a:endParaRPr lang="en-US" sz="2600" kern="1200"/>
        </a:p>
      </dsp:txBody>
      <dsp:txXfrm>
        <a:off x="113694" y="2967261"/>
        <a:ext cx="5807268" cy="21016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B44C1B-490B-4303-B8F6-67691E0A6769}">
      <dsp:nvSpPr>
        <dsp:cNvPr id="0" name=""/>
        <dsp:cNvSpPr/>
      </dsp:nvSpPr>
      <dsp:spPr>
        <a:xfrm>
          <a:off x="0" y="195687"/>
          <a:ext cx="6034656" cy="25786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Opportunities: Utilization of information technology to ease nursing activities in intensive care units, Ongoing nursing education, Intelligent scheduling</a:t>
          </a:r>
          <a:endParaRPr lang="en-US" sz="2900" kern="1200"/>
        </a:p>
      </dsp:txBody>
      <dsp:txXfrm>
        <a:off x="125881" y="321568"/>
        <a:ext cx="5782894" cy="2326918"/>
      </dsp:txXfrm>
    </dsp:sp>
    <dsp:sp modelId="{A4BA45F0-8719-4E5E-B4EF-6F722E3FFDF2}">
      <dsp:nvSpPr>
        <dsp:cNvPr id="0" name=""/>
        <dsp:cNvSpPr/>
      </dsp:nvSpPr>
      <dsp:spPr>
        <a:xfrm>
          <a:off x="0" y="2857887"/>
          <a:ext cx="6034656" cy="2578680"/>
        </a:xfrm>
        <a:prstGeom prst="roundRect">
          <a:avLst/>
        </a:prstGeom>
        <a:gradFill rotWithShape="0">
          <a:gsLst>
            <a:gs pos="0">
              <a:schemeClr val="accent2">
                <a:hueOff val="-1494792"/>
                <a:satOff val="-418"/>
                <a:lumOff val="7058"/>
                <a:alphaOff val="0"/>
                <a:satMod val="103000"/>
                <a:lumMod val="102000"/>
                <a:tint val="94000"/>
              </a:schemeClr>
            </a:gs>
            <a:gs pos="50000">
              <a:schemeClr val="accent2">
                <a:hueOff val="-1494792"/>
                <a:satOff val="-418"/>
                <a:lumOff val="7058"/>
                <a:alphaOff val="0"/>
                <a:satMod val="110000"/>
                <a:lumMod val="100000"/>
                <a:shade val="100000"/>
              </a:schemeClr>
            </a:gs>
            <a:gs pos="100000">
              <a:schemeClr val="accent2">
                <a:hueOff val="-1494792"/>
                <a:satOff val="-418"/>
                <a:lumOff val="705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Threats: High risk of burnout due to shift employment, The absence of competent nurse leaders, patients' dissatisfaction, staff turnover </a:t>
          </a:r>
          <a:endParaRPr lang="en-US" sz="2900" kern="1200"/>
        </a:p>
      </dsp:txBody>
      <dsp:txXfrm>
        <a:off x="125881" y="2983768"/>
        <a:ext cx="5782894" cy="23269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9D091E-3960-4D18-BBD2-794B1B7AC298}" type="datetimeFigureOut">
              <a:rPr lang="en-GB" smtClean="0"/>
              <a:t>20/07/2022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524339-824C-4406-A259-CFFC2375213F}" type="slidenum">
              <a:rPr lang="en-GB" smtClean="0"/>
              <a:t>‹#›</a:t>
            </a:fld>
            <a:endParaRPr lang="en-GB"/>
          </a:p>
        </p:txBody>
      </p:sp>
    </p:spTree>
    <p:extLst>
      <p:ext uri="{BB962C8B-B14F-4D97-AF65-F5344CB8AC3E}">
        <p14:creationId xmlns:p14="http://schemas.microsoft.com/office/powerpoint/2010/main" val="3944922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 labour shortage emerges, it indicates that businesses are unable to find appropriate candidates to fill vacant positions. There are insufficient applicants to fill the open positions, and those few individuals are difficult to locate (Doyle, 2022).</a:t>
            </a:r>
          </a:p>
          <a:p>
            <a:r>
              <a:rPr lang="en-GB" dirty="0"/>
              <a:t>When a labour shortage emerges, it indicates that businesses are unable to find appropriate candidates to fill vacant positions. There are insufficient applicants to fill the open positions, and those few individuals are difficult to locate (Doyle, 2022).</a:t>
            </a:r>
          </a:p>
          <a:p>
            <a:r>
              <a:rPr lang="en-GB" dirty="0"/>
              <a:t>The complex issue is regarded as the staff shortage overall in the healthcare system increased drastically. The number of carers dropped down. Statistics of the research of Buchan (2009), Buchan et al., (2017) and Collins (2018) show that number of vacancies for each sector of adult social care increased with around 5000 nurse vacancies and a total of 110,000 for the other sectors. The number of vacancies is increasing. According to the presented studies, in 10 years prior, the number of vacancies will grow higher. </a:t>
            </a:r>
          </a:p>
          <a:p>
            <a:endParaRPr lang="en-GB" dirty="0"/>
          </a:p>
        </p:txBody>
      </p:sp>
      <p:sp>
        <p:nvSpPr>
          <p:cNvPr id="4" name="Slide Number Placeholder 3"/>
          <p:cNvSpPr>
            <a:spLocks noGrp="1"/>
          </p:cNvSpPr>
          <p:nvPr>
            <p:ph type="sldNum" sz="quarter" idx="5"/>
          </p:nvPr>
        </p:nvSpPr>
        <p:spPr/>
        <p:txBody>
          <a:bodyPr/>
          <a:lstStyle/>
          <a:p>
            <a:fld id="{08524339-824C-4406-A259-CFFC2375213F}" type="slidenum">
              <a:rPr lang="en-GB" smtClean="0"/>
              <a:t>4</a:t>
            </a:fld>
            <a:endParaRPr lang="en-GB"/>
          </a:p>
        </p:txBody>
      </p:sp>
    </p:spTree>
    <p:extLst>
      <p:ext uri="{BB962C8B-B14F-4D97-AF65-F5344CB8AC3E}">
        <p14:creationId xmlns:p14="http://schemas.microsoft.com/office/powerpoint/2010/main" val="4226194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scarcity of nurses is not a new issue in healthcare. In addition, it reaches a fever pitch in intensive care and critical care units where the workload is tremendous and nurses report an increased risk of burnout. The nursing shortage negatively affects more than just nurses. It also affects patients and may result in unfavourable patient outcomes owing to a nurse's diminished attentiveness. Therefore, a strategic strategy is required to address the nursing shortage and contribute to both nurse retention and better patient outcomes.</a:t>
            </a:r>
          </a:p>
        </p:txBody>
      </p:sp>
      <p:sp>
        <p:nvSpPr>
          <p:cNvPr id="4" name="Slide Number Placeholder 3"/>
          <p:cNvSpPr>
            <a:spLocks noGrp="1"/>
          </p:cNvSpPr>
          <p:nvPr>
            <p:ph type="sldNum" sz="quarter" idx="5"/>
          </p:nvPr>
        </p:nvSpPr>
        <p:spPr/>
        <p:txBody>
          <a:bodyPr/>
          <a:lstStyle/>
          <a:p>
            <a:fld id="{08524339-824C-4406-A259-CFFC2375213F}" type="slidenum">
              <a:rPr lang="en-GB" smtClean="0"/>
              <a:t>5</a:t>
            </a:fld>
            <a:endParaRPr lang="en-GB"/>
          </a:p>
        </p:txBody>
      </p:sp>
    </p:spTree>
    <p:extLst>
      <p:ext uri="{BB962C8B-B14F-4D97-AF65-F5344CB8AC3E}">
        <p14:creationId xmlns:p14="http://schemas.microsoft.com/office/powerpoint/2010/main" val="1377632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Thus, one of the organization's evident assets is that it recognises the need for change and is aware of the nursing shortage situation. Another feature is adaptable internal policies that may be modified to improve nurses' working circumstances. In addition, problems such as a lack of educated nurse managers and inadequate planning of the workload impede the potential for progress. The company is receptive to new </a:t>
            </a:r>
            <a:r>
              <a:rPr lang="en-GB" b="1" dirty="0" err="1"/>
              <a:t>possibilities.Therefore</a:t>
            </a:r>
            <a:r>
              <a:rPr lang="en-GB" b="1" dirty="0"/>
              <a:t>, it supports the use of health IT, such as electronic health records, to reduce the workload of nurses. In addition, the company is interested in continuing nursing education, which is advantageous for both nurse staff and the business as a whole, since well-trained professionals will be obtained. Finally, the company is prepared to evaluate its scheduling regulations in order to prevent weariness and burnout among nurses. Still, there are risks that might impede the completion of the project. Due to the need to work shifts and additional hours, there is still a significant danger of burnout. Moreover, the absence of strong nurse leaders may prevent the implementation of change.</a:t>
            </a:r>
          </a:p>
        </p:txBody>
      </p:sp>
      <p:sp>
        <p:nvSpPr>
          <p:cNvPr id="4" name="Slide Number Placeholder 3"/>
          <p:cNvSpPr>
            <a:spLocks noGrp="1"/>
          </p:cNvSpPr>
          <p:nvPr>
            <p:ph type="sldNum" sz="quarter" idx="5"/>
          </p:nvPr>
        </p:nvSpPr>
        <p:spPr/>
        <p:txBody>
          <a:bodyPr/>
          <a:lstStyle/>
          <a:p>
            <a:fld id="{08524339-824C-4406-A259-CFFC2375213F}" type="slidenum">
              <a:rPr lang="en-GB" smtClean="0"/>
              <a:t>6</a:t>
            </a:fld>
            <a:endParaRPr lang="en-GB"/>
          </a:p>
        </p:txBody>
      </p:sp>
    </p:spTree>
    <p:extLst>
      <p:ext uri="{BB962C8B-B14F-4D97-AF65-F5344CB8AC3E}">
        <p14:creationId xmlns:p14="http://schemas.microsoft.com/office/powerpoint/2010/main" val="3500983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 made</a:t>
            </a:r>
          </a:p>
        </p:txBody>
      </p:sp>
      <p:sp>
        <p:nvSpPr>
          <p:cNvPr id="4" name="Slide Number Placeholder 3"/>
          <p:cNvSpPr>
            <a:spLocks noGrp="1"/>
          </p:cNvSpPr>
          <p:nvPr>
            <p:ph type="sldNum" sz="quarter" idx="5"/>
          </p:nvPr>
        </p:nvSpPr>
        <p:spPr/>
        <p:txBody>
          <a:bodyPr/>
          <a:lstStyle/>
          <a:p>
            <a:fld id="{08524339-824C-4406-A259-CFFC2375213F}" type="slidenum">
              <a:rPr lang="en-GB" smtClean="0"/>
              <a:t>7</a:t>
            </a:fld>
            <a:endParaRPr lang="en-GB"/>
          </a:p>
        </p:txBody>
      </p:sp>
    </p:spTree>
    <p:extLst>
      <p:ext uri="{BB962C8B-B14F-4D97-AF65-F5344CB8AC3E}">
        <p14:creationId xmlns:p14="http://schemas.microsoft.com/office/powerpoint/2010/main" val="1927461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Culture might be a nebulous idea, yet it essentially comes down to the </a:t>
            </a:r>
            <a:r>
              <a:rPr lang="en-GB" dirty="0" err="1"/>
              <a:t>following:Transparency</a:t>
            </a:r>
            <a:r>
              <a:rPr lang="en-GB" dirty="0"/>
              <a:t>– An administration that is open and transparent about what is occurring at the institution, including the logistics of the construction, the hospital's finances, and its strategic objectives. This basic information lets workers feel like they have a voice in the decision-making </a:t>
            </a:r>
            <a:r>
              <a:rPr lang="en-GB" dirty="0" err="1"/>
              <a:t>process.Appreciation</a:t>
            </a:r>
            <a:r>
              <a:rPr lang="en-GB" dirty="0"/>
              <a:t> - Going the additional mile to ensure that workers feel valued for their work is also essential to the company's culture. This is true for all departments, including nursing and </a:t>
            </a:r>
            <a:r>
              <a:rPr lang="en-GB" dirty="0" err="1"/>
              <a:t>EVS.Communication</a:t>
            </a:r>
            <a:r>
              <a:rPr lang="en-GB" dirty="0"/>
              <a:t> - This is the most essential aspect of developing an alluring culture. Employees must believe that management comprehends what they do and why. The "why" for nurses will always be patient care and </a:t>
            </a:r>
            <a:r>
              <a:rPr lang="en-GB" dirty="0" err="1"/>
              <a:t>safety.What</a:t>
            </a:r>
            <a:r>
              <a:rPr lang="en-GB" dirty="0"/>
              <a:t> distinguishes one institution from another is its ability to foster a culture that encourages, educates, and empowers its nursing staff to provide the highest quality care.</a:t>
            </a:r>
          </a:p>
        </p:txBody>
      </p:sp>
      <p:sp>
        <p:nvSpPr>
          <p:cNvPr id="4" name="Slide Number Placeholder 3"/>
          <p:cNvSpPr>
            <a:spLocks noGrp="1"/>
          </p:cNvSpPr>
          <p:nvPr>
            <p:ph type="sldNum" sz="quarter" idx="5"/>
          </p:nvPr>
        </p:nvSpPr>
        <p:spPr/>
        <p:txBody>
          <a:bodyPr/>
          <a:lstStyle/>
          <a:p>
            <a:fld id="{08524339-824C-4406-A259-CFFC2375213F}" type="slidenum">
              <a:rPr lang="en-GB" smtClean="0"/>
              <a:t>8</a:t>
            </a:fld>
            <a:endParaRPr lang="en-GB"/>
          </a:p>
        </p:txBody>
      </p:sp>
    </p:spTree>
    <p:extLst>
      <p:ext uri="{BB962C8B-B14F-4D97-AF65-F5344CB8AC3E}">
        <p14:creationId xmlns:p14="http://schemas.microsoft.com/office/powerpoint/2010/main" val="3577919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7/20/2022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507302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7/20/2022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7559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7/20/2022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313262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7/20/2022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9234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7/20/2022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4830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7/20/2022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8732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7/20/2022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953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7/20/2022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94501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7/20/2022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5457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7/20/2022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7212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7/20/2022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1210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7/20/2022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793958246"/>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019DD2A8-3212-A5C5-CA8C-D73FFD3ED59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0"/>
            <a:ext cx="12191980" cy="6857990"/>
          </a:xfrm>
          <a:prstGeom prst="rect">
            <a:avLst/>
          </a:prstGeom>
        </p:spPr>
      </p:pic>
      <p:sp>
        <p:nvSpPr>
          <p:cNvPr id="11" name="Rectangle">
            <a:extLst>
              <a:ext uri="{FF2B5EF4-FFF2-40B4-BE49-F238E27FC236}">
                <a16:creationId xmlns:a16="http://schemas.microsoft.com/office/drawing/2014/main" id="{9F0EA5A9-0D12-3644-BBEC-6D9D192EB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55908" cy="685800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dirty="0">
              <a:solidFill>
                <a:srgbClr val="FFFFFF"/>
              </a:solidFill>
              <a:sym typeface="Avenir Next"/>
            </a:endParaRPr>
          </a:p>
        </p:txBody>
      </p:sp>
      <p:sp>
        <p:nvSpPr>
          <p:cNvPr id="13" name="Rectangle 12">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5909" y="1375495"/>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Rectangle 14">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5908" y="0"/>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211B174-6076-0AEF-B92C-FD8851ED1428}"/>
              </a:ext>
            </a:extLst>
          </p:cNvPr>
          <p:cNvSpPr>
            <a:spLocks noGrp="1"/>
          </p:cNvSpPr>
          <p:nvPr>
            <p:ph type="ctrTitle"/>
          </p:nvPr>
        </p:nvSpPr>
        <p:spPr>
          <a:xfrm>
            <a:off x="566928" y="1247140"/>
            <a:ext cx="3742107" cy="3450844"/>
          </a:xfrm>
        </p:spPr>
        <p:txBody>
          <a:bodyPr>
            <a:normAutofit/>
          </a:bodyPr>
          <a:lstStyle/>
          <a:p>
            <a:pPr>
              <a:lnSpc>
                <a:spcPct val="90000"/>
              </a:lnSpc>
            </a:pPr>
            <a:r>
              <a:rPr lang="en-GB" sz="4200" dirty="0"/>
              <a:t>BMSW 4004 Problem Solving and Decision Making</a:t>
            </a:r>
          </a:p>
        </p:txBody>
      </p:sp>
      <p:sp>
        <p:nvSpPr>
          <p:cNvPr id="3" name="Subtitle 2">
            <a:extLst>
              <a:ext uri="{FF2B5EF4-FFF2-40B4-BE49-F238E27FC236}">
                <a16:creationId xmlns:a16="http://schemas.microsoft.com/office/drawing/2014/main" id="{FB043C7B-7303-7B80-91B3-018088556D82}"/>
              </a:ext>
            </a:extLst>
          </p:cNvPr>
          <p:cNvSpPr>
            <a:spLocks noGrp="1"/>
          </p:cNvSpPr>
          <p:nvPr>
            <p:ph type="subTitle" idx="1"/>
          </p:nvPr>
        </p:nvSpPr>
        <p:spPr>
          <a:xfrm>
            <a:off x="566928" y="4818126"/>
            <a:ext cx="3742107" cy="1268984"/>
          </a:xfrm>
        </p:spPr>
        <p:txBody>
          <a:bodyPr>
            <a:normAutofit/>
          </a:bodyPr>
          <a:lstStyle/>
          <a:p>
            <a:pPr>
              <a:lnSpc>
                <a:spcPct val="100000"/>
              </a:lnSpc>
            </a:pPr>
            <a:r>
              <a:rPr lang="en-GB" sz="2200"/>
              <a:t>Student ID: </a:t>
            </a:r>
            <a:r>
              <a:rPr lang="en-GB" sz="2200" b="0" i="0">
                <a:effectLst/>
                <a:latin typeface="Source Sans Pro" panose="020B0604020202020204" pitchFamily="34" charset="0"/>
              </a:rPr>
              <a:t>2124102</a:t>
            </a:r>
            <a:endParaRPr lang="en-GB" sz="2200"/>
          </a:p>
          <a:p>
            <a:pPr>
              <a:lnSpc>
                <a:spcPct val="100000"/>
              </a:lnSpc>
            </a:pPr>
            <a:r>
              <a:rPr lang="en-GB" sz="2200"/>
              <a:t>Student Name: </a:t>
            </a:r>
            <a:r>
              <a:rPr lang="en-GB" sz="2200" err="1"/>
              <a:t>Iacob</a:t>
            </a:r>
            <a:r>
              <a:rPr lang="en-GB" sz="2200"/>
              <a:t> Antonio </a:t>
            </a:r>
            <a:r>
              <a:rPr lang="en-GB" sz="2200" err="1"/>
              <a:t>Craciun</a:t>
            </a:r>
            <a:endParaRPr lang="en-GB" sz="2200"/>
          </a:p>
        </p:txBody>
      </p:sp>
    </p:spTree>
    <p:extLst>
      <p:ext uri="{BB962C8B-B14F-4D97-AF65-F5344CB8AC3E}">
        <p14:creationId xmlns:p14="http://schemas.microsoft.com/office/powerpoint/2010/main" val="3986184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09A58-7A21-0839-1DBE-100CC4E3C059}"/>
              </a:ext>
            </a:extLst>
          </p:cNvPr>
          <p:cNvSpPr>
            <a:spLocks noGrp="1"/>
          </p:cNvSpPr>
          <p:nvPr>
            <p:ph type="title"/>
          </p:nvPr>
        </p:nvSpPr>
        <p:spPr/>
        <p:txBody>
          <a:bodyPr/>
          <a:lstStyle/>
          <a:p>
            <a:r>
              <a:rPr lang="en-GB" dirty="0"/>
              <a:t>Slide Contents</a:t>
            </a:r>
          </a:p>
        </p:txBody>
      </p:sp>
      <p:sp>
        <p:nvSpPr>
          <p:cNvPr id="3" name="Content Placeholder 2">
            <a:extLst>
              <a:ext uri="{FF2B5EF4-FFF2-40B4-BE49-F238E27FC236}">
                <a16:creationId xmlns:a16="http://schemas.microsoft.com/office/drawing/2014/main" id="{EA85DD08-8192-C138-2B78-26E5B5BDF0AF}"/>
              </a:ext>
            </a:extLst>
          </p:cNvPr>
          <p:cNvSpPr>
            <a:spLocks noGrp="1"/>
          </p:cNvSpPr>
          <p:nvPr>
            <p:ph idx="1"/>
          </p:nvPr>
        </p:nvSpPr>
        <p:spPr/>
        <p:txBody>
          <a:bodyPr/>
          <a:lstStyle/>
          <a:p>
            <a:r>
              <a:rPr lang="en-GB" dirty="0"/>
              <a:t>Introduction</a:t>
            </a:r>
          </a:p>
          <a:p>
            <a:r>
              <a:rPr lang="en-GB" dirty="0"/>
              <a:t>Discussion on the problem: Staff Shortage</a:t>
            </a:r>
          </a:p>
          <a:p>
            <a:r>
              <a:rPr lang="en-GB" dirty="0"/>
              <a:t>PESTLE analysis of staff shortage</a:t>
            </a:r>
          </a:p>
          <a:p>
            <a:r>
              <a:rPr lang="en-GB" dirty="0"/>
              <a:t>Fishbone Diagram of staff shortage</a:t>
            </a:r>
          </a:p>
          <a:p>
            <a:r>
              <a:rPr lang="en-GB" dirty="0"/>
              <a:t>Solutions</a:t>
            </a:r>
          </a:p>
          <a:p>
            <a:r>
              <a:rPr lang="en-GB" dirty="0"/>
              <a:t>Grid Analysis</a:t>
            </a:r>
          </a:p>
          <a:p>
            <a:pPr marL="0" indent="0">
              <a:buNone/>
            </a:pPr>
            <a:endParaRPr lang="en-GB" dirty="0"/>
          </a:p>
        </p:txBody>
      </p:sp>
    </p:spTree>
    <p:extLst>
      <p:ext uri="{BB962C8B-B14F-4D97-AF65-F5344CB8AC3E}">
        <p14:creationId xmlns:p14="http://schemas.microsoft.com/office/powerpoint/2010/main" val="3824323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5A8DDA3-B4FC-D445-AA06-C92ABAE24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3" y="5476671"/>
            <a:ext cx="2770698" cy="138132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9FD0692D-A304-5E4A-BCD9-C00690321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2" y="4101177"/>
            <a:ext cx="1373567" cy="2756824"/>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ABA4A5F-EF06-F276-0480-905CF2B3AD68}"/>
              </a:ext>
            </a:extLst>
          </p:cNvPr>
          <p:cNvSpPr>
            <a:spLocks noGrp="1"/>
          </p:cNvSpPr>
          <p:nvPr>
            <p:ph type="title"/>
          </p:nvPr>
        </p:nvSpPr>
        <p:spPr>
          <a:xfrm>
            <a:off x="1388542" y="455362"/>
            <a:ext cx="3183457" cy="3392972"/>
          </a:xfrm>
        </p:spPr>
        <p:txBody>
          <a:bodyPr>
            <a:normAutofit/>
          </a:bodyPr>
          <a:lstStyle/>
          <a:p>
            <a:r>
              <a:rPr lang="en-GB" sz="3700"/>
              <a:t>Introduction</a:t>
            </a:r>
          </a:p>
        </p:txBody>
      </p:sp>
      <p:graphicFrame>
        <p:nvGraphicFramePr>
          <p:cNvPr id="5" name="Content Placeholder 2">
            <a:extLst>
              <a:ext uri="{FF2B5EF4-FFF2-40B4-BE49-F238E27FC236}">
                <a16:creationId xmlns:a16="http://schemas.microsoft.com/office/drawing/2014/main" id="{7AD0B8FB-9287-F24F-9500-961244137F8F}"/>
              </a:ext>
            </a:extLst>
          </p:cNvPr>
          <p:cNvGraphicFramePr>
            <a:graphicFrameLocks noGrp="1"/>
          </p:cNvGraphicFramePr>
          <p:nvPr>
            <p:ph idx="1"/>
            <p:extLst>
              <p:ext uri="{D42A27DB-BD31-4B8C-83A1-F6EECF244321}">
                <p14:modId xmlns:p14="http://schemas.microsoft.com/office/powerpoint/2010/main" val="4245601632"/>
              </p:ext>
            </p:extLst>
          </p:nvPr>
        </p:nvGraphicFramePr>
        <p:xfrm>
          <a:off x="5224244" y="409518"/>
          <a:ext cx="6034656" cy="5632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152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B066-049C-653D-F5FF-B50C8F924481}"/>
              </a:ext>
            </a:extLst>
          </p:cNvPr>
          <p:cNvSpPr>
            <a:spLocks noGrp="1"/>
          </p:cNvSpPr>
          <p:nvPr>
            <p:ph type="title"/>
          </p:nvPr>
        </p:nvSpPr>
        <p:spPr/>
        <p:txBody>
          <a:bodyPr>
            <a:normAutofit fontScale="90000"/>
          </a:bodyPr>
          <a:lstStyle/>
          <a:p>
            <a:r>
              <a:rPr lang="en-GB" dirty="0"/>
              <a:t>Discussion on the problem: Staff Shortage</a:t>
            </a:r>
            <a:br>
              <a:rPr lang="en-GB" dirty="0"/>
            </a:br>
            <a:endParaRPr lang="en-GB" dirty="0"/>
          </a:p>
        </p:txBody>
      </p:sp>
      <p:sp>
        <p:nvSpPr>
          <p:cNvPr id="3" name="Content Placeholder 2">
            <a:extLst>
              <a:ext uri="{FF2B5EF4-FFF2-40B4-BE49-F238E27FC236}">
                <a16:creationId xmlns:a16="http://schemas.microsoft.com/office/drawing/2014/main" id="{404A2D3B-54EA-6222-A0BF-3427C428B9D9}"/>
              </a:ext>
            </a:extLst>
          </p:cNvPr>
          <p:cNvSpPr>
            <a:spLocks noGrp="1"/>
          </p:cNvSpPr>
          <p:nvPr>
            <p:ph idx="1"/>
          </p:nvPr>
        </p:nvSpPr>
        <p:spPr/>
        <p:txBody>
          <a:bodyPr/>
          <a:lstStyle/>
          <a:p>
            <a:r>
              <a:rPr lang="en-GB" dirty="0"/>
              <a:t>The incapacity of businesses to fill up the available vacancies is called staff shortage (Doyle, 2022).</a:t>
            </a:r>
          </a:p>
          <a:p>
            <a:endParaRPr lang="en-GB" dirty="0"/>
          </a:p>
          <a:p>
            <a:r>
              <a:rPr lang="en-GB" dirty="0"/>
              <a:t>According to the studies of Buchan (2009), Buchan </a:t>
            </a:r>
            <a:r>
              <a:rPr lang="en-GB" i="1" dirty="0"/>
              <a:t>et al., </a:t>
            </a:r>
            <a:r>
              <a:rPr lang="en-GB" dirty="0"/>
              <a:t>(2017) and Collins (2018) the number of vacancies in the health care system increased drastically</a:t>
            </a:r>
          </a:p>
          <a:p>
            <a:r>
              <a:rPr lang="en-GB" dirty="0"/>
              <a:t>As stated in these studies, the number of vacancies will grow higher in 10 years prior</a:t>
            </a:r>
          </a:p>
        </p:txBody>
      </p:sp>
    </p:spTree>
    <p:extLst>
      <p:ext uri="{BB962C8B-B14F-4D97-AF65-F5344CB8AC3E}">
        <p14:creationId xmlns:p14="http://schemas.microsoft.com/office/powerpoint/2010/main" val="2728024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5A8DDA3-B4FC-D445-AA06-C92ABAE24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3" y="5476671"/>
            <a:ext cx="2770698" cy="138132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9FD0692D-A304-5E4A-BCD9-C00690321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2" y="4101177"/>
            <a:ext cx="1373567" cy="2756824"/>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D61AF2C-2299-C663-B818-2971401C2354}"/>
              </a:ext>
            </a:extLst>
          </p:cNvPr>
          <p:cNvSpPr>
            <a:spLocks noGrp="1"/>
          </p:cNvSpPr>
          <p:nvPr>
            <p:ph type="title"/>
          </p:nvPr>
        </p:nvSpPr>
        <p:spPr>
          <a:xfrm>
            <a:off x="1388542" y="455362"/>
            <a:ext cx="3183457" cy="3392972"/>
          </a:xfrm>
        </p:spPr>
        <p:txBody>
          <a:bodyPr>
            <a:normAutofit/>
          </a:bodyPr>
          <a:lstStyle/>
          <a:p>
            <a:pPr>
              <a:lnSpc>
                <a:spcPct val="90000"/>
              </a:lnSpc>
            </a:pPr>
            <a:r>
              <a:rPr lang="en-GB" dirty="0"/>
              <a:t>PESTLE analysis of staff shortage</a:t>
            </a:r>
            <a:br>
              <a:rPr lang="en-GB" dirty="0"/>
            </a:br>
            <a:endParaRPr lang="en-GB" dirty="0"/>
          </a:p>
        </p:txBody>
      </p:sp>
      <p:graphicFrame>
        <p:nvGraphicFramePr>
          <p:cNvPr id="5" name="Content Placeholder 2">
            <a:extLst>
              <a:ext uri="{FF2B5EF4-FFF2-40B4-BE49-F238E27FC236}">
                <a16:creationId xmlns:a16="http://schemas.microsoft.com/office/drawing/2014/main" id="{1DD66B05-FEFC-D03D-5E6C-01C30C17C3F3}"/>
              </a:ext>
            </a:extLst>
          </p:cNvPr>
          <p:cNvGraphicFramePr>
            <a:graphicFrameLocks noGrp="1"/>
          </p:cNvGraphicFramePr>
          <p:nvPr>
            <p:ph idx="1"/>
            <p:extLst>
              <p:ext uri="{D42A27DB-BD31-4B8C-83A1-F6EECF244321}">
                <p14:modId xmlns:p14="http://schemas.microsoft.com/office/powerpoint/2010/main" val="1905140519"/>
              </p:ext>
            </p:extLst>
          </p:nvPr>
        </p:nvGraphicFramePr>
        <p:xfrm>
          <a:off x="5224244" y="409518"/>
          <a:ext cx="6034656" cy="5632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240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15A8DDA3-B4FC-D445-AA06-C92ABAE24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3" y="5476671"/>
            <a:ext cx="2770698" cy="138132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7" name="Rectangle 12">
            <a:extLst>
              <a:ext uri="{FF2B5EF4-FFF2-40B4-BE49-F238E27FC236}">
                <a16:creationId xmlns:a16="http://schemas.microsoft.com/office/drawing/2014/main" id="{9FD0692D-A304-5E4A-BCD9-C00690321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2" y="4101177"/>
            <a:ext cx="1373567" cy="2756824"/>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B94AB17-2EFD-54AE-CBD1-322D35C601A3}"/>
              </a:ext>
            </a:extLst>
          </p:cNvPr>
          <p:cNvSpPr>
            <a:spLocks noGrp="1"/>
          </p:cNvSpPr>
          <p:nvPr>
            <p:ph type="title"/>
          </p:nvPr>
        </p:nvSpPr>
        <p:spPr>
          <a:xfrm>
            <a:off x="1388542" y="455362"/>
            <a:ext cx="3183457" cy="3392972"/>
          </a:xfrm>
        </p:spPr>
        <p:txBody>
          <a:bodyPr>
            <a:normAutofit/>
          </a:bodyPr>
          <a:lstStyle/>
          <a:p>
            <a:r>
              <a:rPr lang="en-GB" dirty="0"/>
              <a:t>PESTLE analysis of staff shortage</a:t>
            </a:r>
          </a:p>
        </p:txBody>
      </p:sp>
      <p:graphicFrame>
        <p:nvGraphicFramePr>
          <p:cNvPr id="18" name="Content Placeholder 2">
            <a:extLst>
              <a:ext uri="{FF2B5EF4-FFF2-40B4-BE49-F238E27FC236}">
                <a16:creationId xmlns:a16="http://schemas.microsoft.com/office/drawing/2014/main" id="{28F01F1C-8A0A-240E-175E-DCB8F7CB5323}"/>
              </a:ext>
            </a:extLst>
          </p:cNvPr>
          <p:cNvGraphicFramePr>
            <a:graphicFrameLocks noGrp="1"/>
          </p:cNvGraphicFramePr>
          <p:nvPr>
            <p:ph idx="1"/>
            <p:extLst>
              <p:ext uri="{D42A27DB-BD31-4B8C-83A1-F6EECF244321}">
                <p14:modId xmlns:p14="http://schemas.microsoft.com/office/powerpoint/2010/main" val="636384646"/>
              </p:ext>
            </p:extLst>
          </p:nvPr>
        </p:nvGraphicFramePr>
        <p:xfrm>
          <a:off x="5224244" y="409518"/>
          <a:ext cx="6034656" cy="5632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9320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7F8C0-03F9-F86E-6EC4-C14762022449}"/>
              </a:ext>
            </a:extLst>
          </p:cNvPr>
          <p:cNvSpPr>
            <a:spLocks noGrp="1"/>
          </p:cNvSpPr>
          <p:nvPr>
            <p:ph type="title"/>
          </p:nvPr>
        </p:nvSpPr>
        <p:spPr/>
        <p:txBody>
          <a:bodyPr>
            <a:normAutofit/>
          </a:bodyPr>
          <a:lstStyle/>
          <a:p>
            <a:r>
              <a:rPr lang="en-GB" b="0" dirty="0"/>
              <a:t>Fishbone Diagram of staff shortage</a:t>
            </a:r>
            <a:br>
              <a:rPr lang="en-GB" b="0" dirty="0"/>
            </a:br>
            <a:endParaRPr lang="en-GB" b="0" dirty="0"/>
          </a:p>
        </p:txBody>
      </p:sp>
      <p:pic>
        <p:nvPicPr>
          <p:cNvPr id="5" name="Content Placeholder 4" descr="Diagram&#10;&#10;Description automatically generated">
            <a:extLst>
              <a:ext uri="{FF2B5EF4-FFF2-40B4-BE49-F238E27FC236}">
                <a16:creationId xmlns:a16="http://schemas.microsoft.com/office/drawing/2014/main" id="{760C7A25-B986-466D-D81A-D6BB74D56C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17914" y="1534886"/>
            <a:ext cx="9699171" cy="4867752"/>
          </a:xfrm>
        </p:spPr>
      </p:pic>
    </p:spTree>
    <p:extLst>
      <p:ext uri="{BB962C8B-B14F-4D97-AF65-F5344CB8AC3E}">
        <p14:creationId xmlns:p14="http://schemas.microsoft.com/office/powerpoint/2010/main" val="917212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4213A-71B1-9396-C30B-6490A29D6CBE}"/>
              </a:ext>
            </a:extLst>
          </p:cNvPr>
          <p:cNvSpPr>
            <a:spLocks noGrp="1"/>
          </p:cNvSpPr>
          <p:nvPr>
            <p:ph type="title"/>
          </p:nvPr>
        </p:nvSpPr>
        <p:spPr/>
        <p:txBody>
          <a:bodyPr/>
          <a:lstStyle/>
          <a:p>
            <a:r>
              <a:rPr lang="en-GB" dirty="0"/>
              <a:t>Solutions</a:t>
            </a:r>
            <a:br>
              <a:rPr lang="en-GB" dirty="0"/>
            </a:br>
            <a:endParaRPr lang="en-GB" dirty="0"/>
          </a:p>
        </p:txBody>
      </p:sp>
      <p:sp>
        <p:nvSpPr>
          <p:cNvPr id="3" name="Content Placeholder 2">
            <a:extLst>
              <a:ext uri="{FF2B5EF4-FFF2-40B4-BE49-F238E27FC236}">
                <a16:creationId xmlns:a16="http://schemas.microsoft.com/office/drawing/2014/main" id="{915A6364-EE12-31B5-340D-1CC7D2040C27}"/>
              </a:ext>
            </a:extLst>
          </p:cNvPr>
          <p:cNvSpPr>
            <a:spLocks noGrp="1"/>
          </p:cNvSpPr>
          <p:nvPr>
            <p:ph idx="1"/>
          </p:nvPr>
        </p:nvSpPr>
        <p:spPr/>
        <p:txBody>
          <a:bodyPr/>
          <a:lstStyle/>
          <a:p>
            <a:r>
              <a:rPr lang="en-GB" dirty="0"/>
              <a:t>Implementation of proper cultural concepts can increase staff retention</a:t>
            </a:r>
          </a:p>
          <a:p>
            <a:r>
              <a:rPr lang="en-GB" dirty="0"/>
              <a:t>Increase in job conditions and salary </a:t>
            </a:r>
          </a:p>
          <a:p>
            <a:r>
              <a:rPr lang="en-GB" dirty="0"/>
              <a:t>Easier visa process for qualified healthcare staff</a:t>
            </a:r>
          </a:p>
          <a:p>
            <a:r>
              <a:rPr lang="en-GB" dirty="0"/>
              <a:t>Working with international recruiting companies</a:t>
            </a:r>
          </a:p>
          <a:p>
            <a:endParaRPr lang="en-GB" dirty="0"/>
          </a:p>
          <a:p>
            <a:endParaRPr lang="en-GB" dirty="0"/>
          </a:p>
        </p:txBody>
      </p:sp>
    </p:spTree>
    <p:extLst>
      <p:ext uri="{BB962C8B-B14F-4D97-AF65-F5344CB8AC3E}">
        <p14:creationId xmlns:p14="http://schemas.microsoft.com/office/powerpoint/2010/main" val="3740396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63EFB-866C-63A0-6CC3-F6A2DE4F600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F4460B5-F867-AE87-19E3-A0B925761834}"/>
              </a:ext>
            </a:extLst>
          </p:cNvPr>
          <p:cNvSpPr>
            <a:spLocks noGrp="1"/>
          </p:cNvSpPr>
          <p:nvPr>
            <p:ph idx="1"/>
          </p:nvPr>
        </p:nvSpPr>
        <p:spPr/>
        <p:txBody>
          <a:bodyPr>
            <a:normAutofit fontScale="55000" lnSpcReduction="20000"/>
          </a:bodyPr>
          <a:lstStyle/>
          <a:p>
            <a:r>
              <a:rPr lang="en-GB" dirty="0"/>
              <a:t>Buchan J (2009). ‘Achieving workforce growth in UK nursing: policy options and implications’. Collegian, vol 16, no 1, pp 3–9.</a:t>
            </a:r>
          </a:p>
          <a:p>
            <a:endParaRPr lang="en-GB" dirty="0"/>
          </a:p>
          <a:p>
            <a:r>
              <a:rPr lang="en-GB" dirty="0"/>
              <a:t>Buchan J, Charlesworth A, </a:t>
            </a:r>
            <a:r>
              <a:rPr lang="en-GB" dirty="0" err="1"/>
              <a:t>Gershlick</a:t>
            </a:r>
            <a:r>
              <a:rPr lang="en-GB" dirty="0"/>
              <a:t> B, </a:t>
            </a:r>
            <a:r>
              <a:rPr lang="en-GB" dirty="0" err="1"/>
              <a:t>Seccombe</a:t>
            </a:r>
            <a:r>
              <a:rPr lang="en-GB" dirty="0"/>
              <a:t> I (2017). Rising pressure: the NHS workforce challenge. London: The Health Foundation. Available at: www.health.org.uk/publications/rising-pressure-the-nhs-workforce-challenge </a:t>
            </a:r>
          </a:p>
          <a:p>
            <a:endParaRPr lang="en-GB" dirty="0"/>
          </a:p>
          <a:p>
            <a:r>
              <a:rPr lang="en-GB" dirty="0"/>
              <a:t>Collins A (2018). ‘Updated: Government to scrap visa cap for non-EU doctors’. HSJ, 14 June. Available at: www.hsj.co.uk/workforce/updated-government-to-scrap-visacap-for-non-eu-doctors/7022658.article </a:t>
            </a:r>
          </a:p>
          <a:p>
            <a:endParaRPr lang="en-GB" dirty="0"/>
          </a:p>
          <a:p>
            <a:r>
              <a:rPr lang="en-GB" dirty="0"/>
              <a:t>Doyle, A., 2022. </a:t>
            </a:r>
            <a:r>
              <a:rPr lang="en-GB" dirty="0" err="1"/>
              <a:t>Labor</a:t>
            </a:r>
            <a:r>
              <a:rPr lang="en-GB" dirty="0"/>
              <a:t> Shortages Explained. [Online] Available at: https://www.thebalancecareers.com/what-is-a-labor-shortage-5209862 (Accessed 15 June 2022) </a:t>
            </a:r>
          </a:p>
          <a:p>
            <a:endParaRPr lang="en-GB" dirty="0"/>
          </a:p>
          <a:p>
            <a:r>
              <a:rPr lang="en-GB" dirty="0"/>
              <a:t>STOTTLER, W., 2018. What is problem solving and why is it important. KEPNER-TREGOE. Available at: https://kepner-tregoe.com/blogs/what-is-problem-solving-and-why-is-it-important/</a:t>
            </a:r>
          </a:p>
        </p:txBody>
      </p:sp>
    </p:spTree>
    <p:extLst>
      <p:ext uri="{BB962C8B-B14F-4D97-AF65-F5344CB8AC3E}">
        <p14:creationId xmlns:p14="http://schemas.microsoft.com/office/powerpoint/2010/main" val="2444096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7D40D60-A371-3746-AE79-A8A0DA64C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25EC29A-9786-924D-875A-91FAF9B12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B6DC43-5FE5-6822-87B8-83481C2C2349}"/>
              </a:ext>
            </a:extLst>
          </p:cNvPr>
          <p:cNvSpPr>
            <a:spLocks noGrp="1"/>
          </p:cNvSpPr>
          <p:nvPr>
            <p:ph type="title"/>
          </p:nvPr>
        </p:nvSpPr>
        <p:spPr>
          <a:xfrm>
            <a:off x="1777322" y="1168898"/>
            <a:ext cx="3853829" cy="933034"/>
          </a:xfrm>
        </p:spPr>
        <p:txBody>
          <a:bodyPr>
            <a:normAutofit/>
          </a:bodyPr>
          <a:lstStyle/>
          <a:p>
            <a:r>
              <a:rPr lang="en-GB" dirty="0"/>
              <a:t>Grid analysis.</a:t>
            </a:r>
          </a:p>
        </p:txBody>
      </p:sp>
      <p:sp>
        <p:nvSpPr>
          <p:cNvPr id="9" name="Content Placeholder 8">
            <a:extLst>
              <a:ext uri="{FF2B5EF4-FFF2-40B4-BE49-F238E27FC236}">
                <a16:creationId xmlns:a16="http://schemas.microsoft.com/office/drawing/2014/main" id="{D1D4CCB6-3EE8-1F04-C678-21CCEA3857F6}"/>
              </a:ext>
            </a:extLst>
          </p:cNvPr>
          <p:cNvSpPr>
            <a:spLocks noGrp="1"/>
          </p:cNvSpPr>
          <p:nvPr>
            <p:ph idx="1"/>
          </p:nvPr>
        </p:nvSpPr>
        <p:spPr>
          <a:xfrm>
            <a:off x="1626919" y="5035138"/>
            <a:ext cx="9793515" cy="1051029"/>
          </a:xfrm>
        </p:spPr>
        <p:txBody>
          <a:bodyPr>
            <a:normAutofit/>
          </a:bodyPr>
          <a:lstStyle/>
          <a:p>
            <a:pPr>
              <a:lnSpc>
                <a:spcPct val="100000"/>
              </a:lnSpc>
            </a:pPr>
            <a:r>
              <a:rPr lang="en-US" sz="1500" dirty="0"/>
              <a:t>Based on the presented information, the Grid was created to highlight the best solution for the staff shortage. The scale chosen is from 1 to 5 and is concluded with the need for visa help to bring the overseas workforce to fill the nurses’ gap aided by a friendly schedule which has been and is one of the most </a:t>
            </a:r>
            <a:r>
              <a:rPr lang="en-US" sz="1500" dirty="0" err="1"/>
              <a:t>unfavourable</a:t>
            </a:r>
            <a:r>
              <a:rPr lang="en-US" sz="1500" dirty="0"/>
              <a:t> factors of the work position.</a:t>
            </a:r>
          </a:p>
        </p:txBody>
      </p:sp>
      <p:pic>
        <p:nvPicPr>
          <p:cNvPr id="5" name="Picture 4">
            <a:extLst>
              <a:ext uri="{FF2B5EF4-FFF2-40B4-BE49-F238E27FC236}">
                <a16:creationId xmlns:a16="http://schemas.microsoft.com/office/drawing/2014/main" id="{09D8B419-F203-C667-9943-47487C0566A5}"/>
              </a:ext>
            </a:extLst>
          </p:cNvPr>
          <p:cNvPicPr>
            <a:picLocks noChangeAspect="1"/>
          </p:cNvPicPr>
          <p:nvPr/>
        </p:nvPicPr>
        <p:blipFill>
          <a:blip r:embed="rId2"/>
          <a:stretch>
            <a:fillRect/>
          </a:stretch>
        </p:blipFill>
        <p:spPr>
          <a:xfrm>
            <a:off x="1777322" y="2364528"/>
            <a:ext cx="9643112" cy="2128936"/>
          </a:xfrm>
          <a:prstGeom prst="rect">
            <a:avLst/>
          </a:prstGeom>
        </p:spPr>
      </p:pic>
    </p:spTree>
    <p:extLst>
      <p:ext uri="{BB962C8B-B14F-4D97-AF65-F5344CB8AC3E}">
        <p14:creationId xmlns:p14="http://schemas.microsoft.com/office/powerpoint/2010/main" val="294489642"/>
      </p:ext>
    </p:extLst>
  </p:cSld>
  <p:clrMapOvr>
    <a:masterClrMapping/>
  </p:clrMapOvr>
</p:sld>
</file>

<file path=ppt/theme/theme1.xml><?xml version="1.0" encoding="utf-8"?>
<a:theme xmlns:a="http://schemas.openxmlformats.org/drawingml/2006/main" name="InterweaveVTI">
  <a:themeElements>
    <a:clrScheme name="AnalogousFromDarkSeedLeftStep">
      <a:dk1>
        <a:srgbClr val="000000"/>
      </a:dk1>
      <a:lt1>
        <a:srgbClr val="FFFFFF"/>
      </a:lt1>
      <a:dk2>
        <a:srgbClr val="1B2430"/>
      </a:dk2>
      <a:lt2>
        <a:srgbClr val="F0F3F1"/>
      </a:lt2>
      <a:accent1>
        <a:srgbClr val="C34DA6"/>
      </a:accent1>
      <a:accent2>
        <a:srgbClr val="9D3BB1"/>
      </a:accent2>
      <a:accent3>
        <a:srgbClr val="7E4DC3"/>
      </a:accent3>
      <a:accent4>
        <a:srgbClr val="4444B5"/>
      </a:accent4>
      <a:accent5>
        <a:srgbClr val="4D7EC3"/>
      </a:accent5>
      <a:accent6>
        <a:srgbClr val="3B9EB1"/>
      </a:accent6>
      <a:hlink>
        <a:srgbClr val="3F5FBF"/>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TotalTime>
  <Words>1196</Words>
  <Application>Microsoft Office PowerPoint</Application>
  <PresentationFormat>Widescreen</PresentationFormat>
  <Paragraphs>54</Paragraphs>
  <Slides>10</Slides>
  <Notes>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Neue Haas Grotesk Text Pro</vt:lpstr>
      <vt:lpstr>Source Sans Pro</vt:lpstr>
      <vt:lpstr>InterweaveVTI</vt:lpstr>
      <vt:lpstr>BMSW 4004 Problem Solving and Decision Making</vt:lpstr>
      <vt:lpstr>Slide Contents</vt:lpstr>
      <vt:lpstr>Introduction</vt:lpstr>
      <vt:lpstr>Discussion on the problem: Staff Shortage </vt:lpstr>
      <vt:lpstr>PESTLE analysis of staff shortage </vt:lpstr>
      <vt:lpstr>PESTLE analysis of staff shortage</vt:lpstr>
      <vt:lpstr>Fishbone Diagram of staff shortage </vt:lpstr>
      <vt:lpstr>Solutions </vt:lpstr>
      <vt:lpstr>References</vt:lpstr>
      <vt:lpstr>Grid analysis.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4004 Problem Solving and Decision Making</dc:title>
  <dc:creator>Antonio Craciun</dc:creator>
  <cp:lastModifiedBy>antonio craciun</cp:lastModifiedBy>
  <cp:revision>5</cp:revision>
  <dcterms:created xsi:type="dcterms:W3CDTF">2022-07-18T00:57:51Z</dcterms:created>
  <dcterms:modified xsi:type="dcterms:W3CDTF">2022-07-20T22:52:35Z</dcterms:modified>
</cp:coreProperties>
</file>