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1" r:id="rId6"/>
    <p:sldId id="262" r:id="rId7"/>
    <p:sldId id="263" r:id="rId8"/>
    <p:sldId id="264" r:id="rId9"/>
    <p:sldId id="267" r:id="rId10"/>
    <p:sldId id="269"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FC90E1-BA19-43DA-8B00-F506D614354B}" type="datetimeFigureOut">
              <a:rPr lang="en-GB" smtClean="0"/>
              <a:t>12/10/2018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F41DE-6D9C-4A0D-AE2C-328F5FE09DD1}" type="slidenum">
              <a:rPr lang="en-GB" smtClean="0"/>
              <a:t>‹#›</a:t>
            </a:fld>
            <a:endParaRPr lang="en-GB"/>
          </a:p>
        </p:txBody>
      </p:sp>
    </p:spTree>
    <p:extLst>
      <p:ext uri="{BB962C8B-B14F-4D97-AF65-F5344CB8AC3E}">
        <p14:creationId xmlns:p14="http://schemas.microsoft.com/office/powerpoint/2010/main" val="3561117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about the beliefs and their emphasis on Hasidic Judaism and I will further then discuss some challenges that this denomination within Judaism faces in the modern world.</a:t>
            </a:r>
          </a:p>
        </p:txBody>
      </p:sp>
      <p:sp>
        <p:nvSpPr>
          <p:cNvPr id="4" name="Slide Number Placeholder 3"/>
          <p:cNvSpPr>
            <a:spLocks noGrp="1"/>
          </p:cNvSpPr>
          <p:nvPr>
            <p:ph type="sldNum" sz="quarter" idx="5"/>
          </p:nvPr>
        </p:nvSpPr>
        <p:spPr/>
        <p:txBody>
          <a:bodyPr/>
          <a:lstStyle/>
          <a:p>
            <a:fld id="{2A7F41DE-6D9C-4A0D-AE2C-328F5FE09DD1}" type="slidenum">
              <a:rPr lang="en-GB" smtClean="0"/>
              <a:t>1</a:t>
            </a:fld>
            <a:endParaRPr lang="en-GB"/>
          </a:p>
        </p:txBody>
      </p:sp>
    </p:spTree>
    <p:extLst>
      <p:ext uri="{BB962C8B-B14F-4D97-AF65-F5344CB8AC3E}">
        <p14:creationId xmlns:p14="http://schemas.microsoft.com/office/powerpoint/2010/main" val="1624908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this, Hasidic Judaism is very different from the Orthodox, however they do share some similar significant beliefs about the religion.</a:t>
            </a:r>
          </a:p>
          <a:p>
            <a:endParaRPr lang="en-GB" dirty="0"/>
          </a:p>
        </p:txBody>
      </p:sp>
      <p:sp>
        <p:nvSpPr>
          <p:cNvPr id="4" name="Slide Number Placeholder 3"/>
          <p:cNvSpPr>
            <a:spLocks noGrp="1"/>
          </p:cNvSpPr>
          <p:nvPr>
            <p:ph type="sldNum" sz="quarter" idx="5"/>
          </p:nvPr>
        </p:nvSpPr>
        <p:spPr/>
        <p:txBody>
          <a:bodyPr/>
          <a:lstStyle/>
          <a:p>
            <a:fld id="{2A7F41DE-6D9C-4A0D-AE2C-328F5FE09DD1}" type="slidenum">
              <a:rPr lang="en-GB" smtClean="0"/>
              <a:t>2</a:t>
            </a:fld>
            <a:endParaRPr lang="en-GB"/>
          </a:p>
        </p:txBody>
      </p:sp>
    </p:spTree>
    <p:extLst>
      <p:ext uri="{BB962C8B-B14F-4D97-AF65-F5344CB8AC3E}">
        <p14:creationId xmlns:p14="http://schemas.microsoft.com/office/powerpoint/2010/main" val="2069407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role of the Tzaddik is one almost similar to that of a Rabbi, however there is more focus on spiritual guidance over Torah study.</a:t>
            </a:r>
          </a:p>
          <a:p>
            <a:r>
              <a:rPr lang="en-GB" dirty="0"/>
              <a:t>With the Tzaddik, usually a male, he is the main authority that everyone will approach if there is a problem, where he will further guide them based on what they are unsure of.</a:t>
            </a:r>
          </a:p>
          <a:p>
            <a:r>
              <a:rPr lang="en-GB" dirty="0"/>
              <a:t>The importance of the Tzaddik today further highlights the centrality of the figure within Judaism.</a:t>
            </a:r>
          </a:p>
        </p:txBody>
      </p:sp>
      <p:sp>
        <p:nvSpPr>
          <p:cNvPr id="4" name="Slide Number Placeholder 3"/>
          <p:cNvSpPr>
            <a:spLocks noGrp="1"/>
          </p:cNvSpPr>
          <p:nvPr>
            <p:ph type="sldNum" sz="quarter" idx="5"/>
          </p:nvPr>
        </p:nvSpPr>
        <p:spPr/>
        <p:txBody>
          <a:bodyPr/>
          <a:lstStyle/>
          <a:p>
            <a:fld id="{2A7F41DE-6D9C-4A0D-AE2C-328F5FE09DD1}" type="slidenum">
              <a:rPr lang="en-GB" smtClean="0"/>
              <a:t>3</a:t>
            </a:fld>
            <a:endParaRPr lang="en-GB"/>
          </a:p>
        </p:txBody>
      </p:sp>
    </p:spTree>
    <p:extLst>
      <p:ext uri="{BB962C8B-B14F-4D97-AF65-F5344CB8AC3E}">
        <p14:creationId xmlns:p14="http://schemas.microsoft.com/office/powerpoint/2010/main" val="3183512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quote from a woman who has left her Hasidic community shows greatly how women had no choice in marriage, it was expected of them to get married at a very young age also. </a:t>
            </a:r>
          </a:p>
          <a:p>
            <a:r>
              <a:rPr lang="en-GB" dirty="0"/>
              <a:t>Divorce within Hasidism: </a:t>
            </a:r>
          </a:p>
        </p:txBody>
      </p:sp>
      <p:sp>
        <p:nvSpPr>
          <p:cNvPr id="4" name="Slide Number Placeholder 3"/>
          <p:cNvSpPr>
            <a:spLocks noGrp="1"/>
          </p:cNvSpPr>
          <p:nvPr>
            <p:ph type="sldNum" sz="quarter" idx="5"/>
          </p:nvPr>
        </p:nvSpPr>
        <p:spPr/>
        <p:txBody>
          <a:bodyPr/>
          <a:lstStyle/>
          <a:p>
            <a:fld id="{2A7F41DE-6D9C-4A0D-AE2C-328F5FE09DD1}" type="slidenum">
              <a:rPr lang="en-GB" smtClean="0"/>
              <a:t>5</a:t>
            </a:fld>
            <a:endParaRPr lang="en-GB"/>
          </a:p>
        </p:txBody>
      </p:sp>
    </p:spTree>
    <p:extLst>
      <p:ext uri="{BB962C8B-B14F-4D97-AF65-F5344CB8AC3E}">
        <p14:creationId xmlns:p14="http://schemas.microsoft.com/office/powerpoint/2010/main" val="959087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this, we only know so much about Hasidic communities through the Lubavitcher community, as they are more open to the modern world.</a:t>
            </a:r>
          </a:p>
          <a:p>
            <a:r>
              <a:rPr lang="en-GB" dirty="0"/>
              <a:t>Big challenge with women who must work while also raising a family. There were also the challenges for women to even get a suitable job: couldn’t work with men unless it is her husband.</a:t>
            </a:r>
          </a:p>
          <a:p>
            <a:r>
              <a:rPr lang="en-GB" dirty="0"/>
              <a:t>With this quotation further making assimilation impossible for modern Hasidic Jews due to this lack of understanding of modern culture.</a:t>
            </a:r>
          </a:p>
        </p:txBody>
      </p:sp>
      <p:sp>
        <p:nvSpPr>
          <p:cNvPr id="4" name="Slide Number Placeholder 3"/>
          <p:cNvSpPr>
            <a:spLocks noGrp="1"/>
          </p:cNvSpPr>
          <p:nvPr>
            <p:ph type="sldNum" sz="quarter" idx="5"/>
          </p:nvPr>
        </p:nvSpPr>
        <p:spPr/>
        <p:txBody>
          <a:bodyPr/>
          <a:lstStyle/>
          <a:p>
            <a:fld id="{2A7F41DE-6D9C-4A0D-AE2C-328F5FE09DD1}" type="slidenum">
              <a:rPr lang="en-GB" smtClean="0"/>
              <a:t>6</a:t>
            </a:fld>
            <a:endParaRPr lang="en-GB"/>
          </a:p>
        </p:txBody>
      </p:sp>
    </p:spTree>
    <p:extLst>
      <p:ext uri="{BB962C8B-B14F-4D97-AF65-F5344CB8AC3E}">
        <p14:creationId xmlns:p14="http://schemas.microsoft.com/office/powerpoint/2010/main" val="3353980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Without the use of technology, as it is seen as dangerous within the community, this can cause challenges to arise for the children. This includes being unaware of many aspects of modern society outside of the community they live in, further making life in modern day harder if they were to leave.</a:t>
            </a:r>
          </a:p>
          <a:p>
            <a:r>
              <a:rPr lang="en-GB" dirty="0"/>
              <a:t>As the children who grow up in these communities do not have technology, this is a great challenge not only in their intellectual development but also with their understanding of the outside world.</a:t>
            </a:r>
          </a:p>
          <a:p>
            <a:r>
              <a:rPr lang="en-GB" dirty="0"/>
              <a:t>With this quote, it further shows the pressures that have arisen within the Hasidic community as only within the last 5 months, the number of children that are born into the community affects the government of where the communities are settled.</a:t>
            </a:r>
          </a:p>
        </p:txBody>
      </p:sp>
      <p:sp>
        <p:nvSpPr>
          <p:cNvPr id="4" name="Slide Number Placeholder 3"/>
          <p:cNvSpPr>
            <a:spLocks noGrp="1"/>
          </p:cNvSpPr>
          <p:nvPr>
            <p:ph type="sldNum" sz="quarter" idx="5"/>
          </p:nvPr>
        </p:nvSpPr>
        <p:spPr/>
        <p:txBody>
          <a:bodyPr/>
          <a:lstStyle/>
          <a:p>
            <a:fld id="{2A7F41DE-6D9C-4A0D-AE2C-328F5FE09DD1}" type="slidenum">
              <a:rPr lang="en-GB" smtClean="0"/>
              <a:t>7</a:t>
            </a:fld>
            <a:endParaRPr lang="en-GB"/>
          </a:p>
        </p:txBody>
      </p:sp>
    </p:spTree>
    <p:extLst>
      <p:ext uri="{BB962C8B-B14F-4D97-AF65-F5344CB8AC3E}">
        <p14:creationId xmlns:p14="http://schemas.microsoft.com/office/powerpoint/2010/main" val="714640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was formerly a Hasidic Jew but after her divorce from her husband, he filed a law suit to have custody of their children and won.</a:t>
            </a:r>
          </a:p>
          <a:p>
            <a:r>
              <a:rPr lang="en-GB" dirty="0"/>
              <a:t>She had signed an agreement under the Jewish Court, Beth Din, that mentioned that she must continue to practice her religion which she never fulfilled. This caused her neighbours to report her for this and then had her children taken from her.</a:t>
            </a:r>
          </a:p>
          <a:p>
            <a:r>
              <a:rPr lang="en-GB" dirty="0"/>
              <a:t>This further highlights the significance that the community had on the lives of not only women but men also. With </a:t>
            </a:r>
            <a:r>
              <a:rPr lang="en-GB" dirty="0" err="1"/>
              <a:t>Weisberger</a:t>
            </a:r>
            <a:r>
              <a:rPr lang="en-GB" dirty="0"/>
              <a:t> being left with nothing from the community due to her divorce and also how she lost her religion.</a:t>
            </a:r>
          </a:p>
          <a:p>
            <a:r>
              <a:rPr lang="en-GB" dirty="0"/>
              <a:t>She had to give up everything through leaving her community, as she mentioned in the interview which is a challenge then for those who have left to try and live in a society they don’t understand.</a:t>
            </a:r>
          </a:p>
        </p:txBody>
      </p:sp>
      <p:sp>
        <p:nvSpPr>
          <p:cNvPr id="4" name="Slide Number Placeholder 3"/>
          <p:cNvSpPr>
            <a:spLocks noGrp="1"/>
          </p:cNvSpPr>
          <p:nvPr>
            <p:ph type="sldNum" sz="quarter" idx="5"/>
          </p:nvPr>
        </p:nvSpPr>
        <p:spPr/>
        <p:txBody>
          <a:bodyPr/>
          <a:lstStyle/>
          <a:p>
            <a:fld id="{2A7F41DE-6D9C-4A0D-AE2C-328F5FE09DD1}" type="slidenum">
              <a:rPr lang="en-GB" smtClean="0"/>
              <a:t>8</a:t>
            </a:fld>
            <a:endParaRPr lang="en-GB"/>
          </a:p>
        </p:txBody>
      </p:sp>
    </p:spTree>
    <p:extLst>
      <p:ext uri="{BB962C8B-B14F-4D97-AF65-F5344CB8AC3E}">
        <p14:creationId xmlns:p14="http://schemas.microsoft.com/office/powerpoint/2010/main" val="1771401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Der </a:t>
            </a:r>
            <a:r>
              <a:rPr lang="en-GB" dirty="0" err="1"/>
              <a:t>Judenstaat</a:t>
            </a:r>
            <a:r>
              <a:rPr lang="en-GB" dirty="0"/>
              <a:t> translates as ‘The Jewish State’.</a:t>
            </a:r>
          </a:p>
          <a:p>
            <a:r>
              <a:rPr lang="en-GB" dirty="0"/>
              <a:t>The need of a homeland for the Jews was urgent, even before the Shoah.</a:t>
            </a:r>
          </a:p>
          <a:p>
            <a:r>
              <a:rPr lang="en-GB" dirty="0"/>
              <a:t>Hasidic ideas on Zionism haven’t changed: it must be given by God not through human interference.</a:t>
            </a:r>
          </a:p>
          <a:p>
            <a:r>
              <a:rPr lang="en-GB" dirty="0"/>
              <a:t>Hasidic Jews today have no intention of returning to Israel until the Messiah comes and claims it for the Jewish people, further highlighting this challenge within Orthodoxy; very important for Orthodox to re-establish Israel as the land that God gave them.</a:t>
            </a:r>
          </a:p>
          <a:p>
            <a:endParaRPr lang="en-GB" dirty="0"/>
          </a:p>
        </p:txBody>
      </p:sp>
      <p:sp>
        <p:nvSpPr>
          <p:cNvPr id="4" name="Slide Number Placeholder 3"/>
          <p:cNvSpPr>
            <a:spLocks noGrp="1"/>
          </p:cNvSpPr>
          <p:nvPr>
            <p:ph type="sldNum" sz="quarter" idx="5"/>
          </p:nvPr>
        </p:nvSpPr>
        <p:spPr/>
        <p:txBody>
          <a:bodyPr/>
          <a:lstStyle/>
          <a:p>
            <a:fld id="{2A7F41DE-6D9C-4A0D-AE2C-328F5FE09DD1}" type="slidenum">
              <a:rPr lang="en-GB" smtClean="0"/>
              <a:t>9</a:t>
            </a:fld>
            <a:endParaRPr lang="en-GB"/>
          </a:p>
        </p:txBody>
      </p:sp>
    </p:spTree>
    <p:extLst>
      <p:ext uri="{BB962C8B-B14F-4D97-AF65-F5344CB8AC3E}">
        <p14:creationId xmlns:p14="http://schemas.microsoft.com/office/powerpoint/2010/main" val="32907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feel that even though there are many different challenges that the Hasidic community face today, it can also be noted that they have remained a strictly observant community. </a:t>
            </a:r>
          </a:p>
          <a:p>
            <a:r>
              <a:rPr lang="en-GB" dirty="0"/>
              <a:t>With this, there are still </a:t>
            </a:r>
          </a:p>
        </p:txBody>
      </p:sp>
      <p:sp>
        <p:nvSpPr>
          <p:cNvPr id="4" name="Slide Number Placeholder 3"/>
          <p:cNvSpPr>
            <a:spLocks noGrp="1"/>
          </p:cNvSpPr>
          <p:nvPr>
            <p:ph type="sldNum" sz="quarter" idx="5"/>
          </p:nvPr>
        </p:nvSpPr>
        <p:spPr/>
        <p:txBody>
          <a:bodyPr/>
          <a:lstStyle/>
          <a:p>
            <a:fld id="{2A7F41DE-6D9C-4A0D-AE2C-328F5FE09DD1}" type="slidenum">
              <a:rPr lang="en-GB" smtClean="0"/>
              <a:t>10</a:t>
            </a:fld>
            <a:endParaRPr lang="en-GB"/>
          </a:p>
        </p:txBody>
      </p:sp>
    </p:spTree>
    <p:extLst>
      <p:ext uri="{BB962C8B-B14F-4D97-AF65-F5344CB8AC3E}">
        <p14:creationId xmlns:p14="http://schemas.microsoft.com/office/powerpoint/2010/main" val="1886022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bibliography slide, where I have included numerous sources that I have included within my presentation and also used as areas of guidance for my presentation.</a:t>
            </a:r>
          </a:p>
        </p:txBody>
      </p:sp>
      <p:sp>
        <p:nvSpPr>
          <p:cNvPr id="4" name="Slide Number Placeholder 3"/>
          <p:cNvSpPr>
            <a:spLocks noGrp="1"/>
          </p:cNvSpPr>
          <p:nvPr>
            <p:ph type="sldNum" sz="quarter" idx="5"/>
          </p:nvPr>
        </p:nvSpPr>
        <p:spPr/>
        <p:txBody>
          <a:bodyPr/>
          <a:lstStyle/>
          <a:p>
            <a:fld id="{2A7F41DE-6D9C-4A0D-AE2C-328F5FE09DD1}" type="slidenum">
              <a:rPr lang="en-GB" smtClean="0"/>
              <a:t>11</a:t>
            </a:fld>
            <a:endParaRPr lang="en-GB"/>
          </a:p>
        </p:txBody>
      </p:sp>
    </p:spTree>
    <p:extLst>
      <p:ext uri="{BB962C8B-B14F-4D97-AF65-F5344CB8AC3E}">
        <p14:creationId xmlns:p14="http://schemas.microsoft.com/office/powerpoint/2010/main" val="1648414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2E77F5-12F9-4483-9BFF-BC87C8F713D4}"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5F17F8-C799-497F-A379-AA466646F9D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760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2E77F5-12F9-4483-9BFF-BC87C8F713D4}"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3186119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2E77F5-12F9-4483-9BFF-BC87C8F713D4}"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5F17F8-C799-497F-A379-AA466646F9D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8044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2E77F5-12F9-4483-9BFF-BC87C8F713D4}"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1832532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2E77F5-12F9-4483-9BFF-BC87C8F713D4}" type="datetimeFigureOut">
              <a:rPr lang="en-GB" smtClean="0"/>
              <a:t>12/10/2018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4155473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2E77F5-12F9-4483-9BFF-BC87C8F713D4}" type="datetimeFigureOut">
              <a:rPr lang="en-GB" smtClean="0"/>
              <a:t>12/10/2018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874886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2E77F5-12F9-4483-9BFF-BC87C8F713D4}" type="datetimeFigureOut">
              <a:rPr lang="en-GB" smtClean="0"/>
              <a:t>12/10/2018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3510684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F2E77F5-12F9-4483-9BFF-BC87C8F713D4}"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3724198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2E77F5-12F9-4483-9BFF-BC87C8F713D4}" type="datetimeFigureOut">
              <a:rPr lang="en-GB" smtClean="0"/>
              <a:t>12/10/2018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5F17F8-C799-497F-A379-AA466646F9D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7963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2E77F5-12F9-4483-9BFF-BC87C8F713D4}"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5F17F8-C799-497F-A379-AA466646F9D7}" type="slidenum">
              <a:rPr lang="en-GB" smtClean="0"/>
              <a:t>‹#›</a:t>
            </a:fld>
            <a:endParaRPr lang="en-GB"/>
          </a:p>
        </p:txBody>
      </p:sp>
    </p:spTree>
    <p:extLst>
      <p:ext uri="{BB962C8B-B14F-4D97-AF65-F5344CB8AC3E}">
        <p14:creationId xmlns:p14="http://schemas.microsoft.com/office/powerpoint/2010/main" val="1543910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2E77F5-12F9-4483-9BFF-BC87C8F713D4}" type="datetimeFigureOut">
              <a:rPr lang="en-GB" smtClean="0"/>
              <a:t>12/10/2018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5F17F8-C799-497F-A379-AA466646F9D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0493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F2E77F5-12F9-4483-9BFF-BC87C8F713D4}" type="datetimeFigureOut">
              <a:rPr lang="en-GB" smtClean="0"/>
              <a:t>12/10/2018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65F17F8-C799-497F-A379-AA466646F9D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512210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habad.org/library/article_cdo/aid/137090/jewish/Tzaddik-The-Baal-Teshuvah.ht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cityofdoom.co.uk/post/59766481757/stamford-hill-hasidic-jews"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difference.guru/difference-between-hasidic-and-orthodox-jews/"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hyperlink" Target="https://nypost.com/2012/02/07/i-was-a-hasidic-jew-but-i-broke-fre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magazine-1341750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primobibleverses.com/topic/Genesis+1:22" TargetMode="External"/><Relationship Id="rId5" Type="http://schemas.openxmlformats.org/officeDocument/2006/relationships/image" Target="../media/image4.png"/><Relationship Id="rId4" Type="http://schemas.openxmlformats.org/officeDocument/2006/relationships/hyperlink" Target="https://www.foxnews.com/us/insular-hasidic-jews-struggle-to-preserve-customs-as-legal-and-social-pressures-buil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ootstepsorg.org/2018/06/14/for-those-trying-to-leave-ultra-orthodox-communities-courts-can-play-major-role-robin-youn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jta.org/2017/06/12/news-opinion/united-states/thousands-of-anti-zionist-haredi-orthodox-jews-protest-in-brooklyn-against-idf-conscrip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ameliesourget.net/produit/herzl-theodor-der-judenstaat-1896/" TargetMode="Externa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footstepsorg.org/2018/06/14/for-those-trying-to-leave-ultra-orthodox-communities-courts-can-play-major-role-robin-young/" TargetMode="External"/><Relationship Id="rId3" Type="http://schemas.openxmlformats.org/officeDocument/2006/relationships/hyperlink" Target="https://www.foxnews.com/us/insular-hasidic-jews-struggle-to-preserve-customs-as-legal-and-social-pressures-build" TargetMode="External"/><Relationship Id="rId7" Type="http://schemas.openxmlformats.org/officeDocument/2006/relationships/hyperlink" Target="https://www.chabad.org/library/article_cdo/aid/137090/jewish/Tzaddik-The-Baal-Teshuvah.ht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bbc.co.uk/news/magazine-13417502" TargetMode="External"/><Relationship Id="rId5" Type="http://schemas.openxmlformats.org/officeDocument/2006/relationships/hyperlink" Target="https://www.jta.org/2017/06/12/news-opinion/united-states/thousands-of-anti-zionist-haredi-orthodox-jews-protest-in-brooklyn-against-idf-conscription" TargetMode="External"/><Relationship Id="rId4" Type="http://schemas.openxmlformats.org/officeDocument/2006/relationships/hyperlink" Target="https://nypost.com/2012/02/07/i-was-a-hasidic-jew-but-i-broke-fre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1353-70FC-4D3E-BAA2-8A7180CABB81}"/>
              </a:ext>
            </a:extLst>
          </p:cNvPr>
          <p:cNvSpPr>
            <a:spLocks noGrp="1"/>
          </p:cNvSpPr>
          <p:nvPr>
            <p:ph type="ctrTitle"/>
          </p:nvPr>
        </p:nvSpPr>
        <p:spPr/>
        <p:txBody>
          <a:bodyPr/>
          <a:lstStyle/>
          <a:p>
            <a:r>
              <a:rPr lang="en-GB" dirty="0"/>
              <a:t>Hasidic Judaism- </a:t>
            </a:r>
          </a:p>
        </p:txBody>
      </p:sp>
      <p:sp>
        <p:nvSpPr>
          <p:cNvPr id="3" name="Subtitle 2">
            <a:extLst>
              <a:ext uri="{FF2B5EF4-FFF2-40B4-BE49-F238E27FC236}">
                <a16:creationId xmlns:a16="http://schemas.microsoft.com/office/drawing/2014/main" id="{0F0C00D7-BAC9-482E-9B5B-32E37BAC34F4}"/>
              </a:ext>
            </a:extLst>
          </p:cNvPr>
          <p:cNvSpPr>
            <a:spLocks noGrp="1"/>
          </p:cNvSpPr>
          <p:nvPr>
            <p:ph type="subTitle" idx="1"/>
          </p:nvPr>
        </p:nvSpPr>
        <p:spPr/>
        <p:txBody>
          <a:bodyPr/>
          <a:lstStyle/>
          <a:p>
            <a:r>
              <a:rPr lang="en-GB" dirty="0"/>
              <a:t>Amy Seale</a:t>
            </a:r>
          </a:p>
          <a:p>
            <a:r>
              <a:rPr lang="en-GB" dirty="0"/>
              <a:t>1700646</a:t>
            </a:r>
          </a:p>
        </p:txBody>
      </p:sp>
    </p:spTree>
    <p:extLst>
      <p:ext uri="{BB962C8B-B14F-4D97-AF65-F5344CB8AC3E}">
        <p14:creationId xmlns:p14="http://schemas.microsoft.com/office/powerpoint/2010/main" val="2688209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10042-E00B-4869-AE09-F17F2350324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B124B52-F1D2-4547-8279-AF9171DD7B3F}"/>
              </a:ext>
            </a:extLst>
          </p:cNvPr>
          <p:cNvSpPr>
            <a:spLocks noGrp="1"/>
          </p:cNvSpPr>
          <p:nvPr>
            <p:ph idx="1"/>
          </p:nvPr>
        </p:nvSpPr>
        <p:spPr/>
        <p:txBody>
          <a:bodyPr>
            <a:normAutofit/>
          </a:bodyPr>
          <a:lstStyle/>
          <a:p>
            <a:r>
              <a:rPr lang="en-GB" sz="2600" dirty="0"/>
              <a:t>Hasidic Judaism is most commonly referred to as Ultra Orthodox.</a:t>
            </a:r>
          </a:p>
          <a:p>
            <a:endParaRPr lang="en-GB" sz="2600" dirty="0"/>
          </a:p>
          <a:p>
            <a:r>
              <a:rPr lang="en-GB" sz="2600" dirty="0"/>
              <a:t>Although, they are different from Orthodox Judaism, with Hasidic being very strict with their adherence to tightly established traditions.</a:t>
            </a:r>
          </a:p>
          <a:p>
            <a:endParaRPr lang="en-GB" sz="2600" dirty="0"/>
          </a:p>
          <a:p>
            <a:r>
              <a:rPr lang="en-GB" sz="2600" dirty="0"/>
              <a:t>“9% of American Jewry belong to an Orthodox congregation.”</a:t>
            </a:r>
            <a:r>
              <a:rPr lang="en-GB" sz="2600" b="1" dirty="0"/>
              <a:t>1</a:t>
            </a:r>
          </a:p>
        </p:txBody>
      </p:sp>
      <p:sp>
        <p:nvSpPr>
          <p:cNvPr id="5" name="TextBox 4">
            <a:extLst>
              <a:ext uri="{FF2B5EF4-FFF2-40B4-BE49-F238E27FC236}">
                <a16:creationId xmlns:a16="http://schemas.microsoft.com/office/drawing/2014/main" id="{30A85F93-7A9D-4A12-8C47-73F0C9A6C9F6}"/>
              </a:ext>
            </a:extLst>
          </p:cNvPr>
          <p:cNvSpPr txBox="1"/>
          <p:nvPr/>
        </p:nvSpPr>
        <p:spPr>
          <a:xfrm>
            <a:off x="407961" y="5919061"/>
            <a:ext cx="11057207" cy="646331"/>
          </a:xfrm>
          <a:prstGeom prst="rect">
            <a:avLst/>
          </a:prstGeom>
          <a:noFill/>
        </p:spPr>
        <p:txBody>
          <a:bodyPr wrap="square" rtlCol="0">
            <a:spAutoFit/>
          </a:bodyPr>
          <a:lstStyle/>
          <a:p>
            <a:r>
              <a:rPr lang="en-GB" b="1" dirty="0"/>
              <a:t>1</a:t>
            </a:r>
            <a:r>
              <a:rPr lang="en-GB" dirty="0"/>
              <a:t> Lavinia Cohn-</a:t>
            </a:r>
            <a:r>
              <a:rPr lang="en-GB" dirty="0" err="1"/>
              <a:t>Sherbok</a:t>
            </a:r>
            <a:r>
              <a:rPr lang="en-GB" dirty="0"/>
              <a:t> and Dan Cohn-</a:t>
            </a:r>
            <a:r>
              <a:rPr lang="en-GB" dirty="0" err="1"/>
              <a:t>Sherbok</a:t>
            </a:r>
            <a:r>
              <a:rPr lang="en-GB" dirty="0"/>
              <a:t>, </a:t>
            </a:r>
            <a:r>
              <a:rPr lang="en-GB" i="1" dirty="0"/>
              <a:t>A Short History Of Judaism </a:t>
            </a:r>
            <a:r>
              <a:rPr lang="en-GB" dirty="0"/>
              <a:t>(Oxford, England: </a:t>
            </a:r>
            <a:r>
              <a:rPr lang="en-GB" dirty="0" err="1"/>
              <a:t>Oneworld</a:t>
            </a:r>
            <a:r>
              <a:rPr lang="en-GB" dirty="0"/>
              <a:t>, 1995).p.125.</a:t>
            </a:r>
          </a:p>
        </p:txBody>
      </p:sp>
    </p:spTree>
    <p:extLst>
      <p:ext uri="{BB962C8B-B14F-4D97-AF65-F5344CB8AC3E}">
        <p14:creationId xmlns:p14="http://schemas.microsoft.com/office/powerpoint/2010/main" val="219242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7B391-6E0D-4992-A2A5-6D25A209B3E2}"/>
              </a:ext>
            </a:extLst>
          </p:cNvPr>
          <p:cNvSpPr>
            <a:spLocks noGrp="1"/>
          </p:cNvSpPr>
          <p:nvPr>
            <p:ph type="title"/>
          </p:nvPr>
        </p:nvSpPr>
        <p:spPr/>
        <p:txBody>
          <a:bodyPr/>
          <a:lstStyle/>
          <a:p>
            <a:r>
              <a:rPr lang="en-GB" dirty="0"/>
              <a:t>Beliefs and emphases 1</a:t>
            </a:r>
          </a:p>
        </p:txBody>
      </p:sp>
      <p:sp>
        <p:nvSpPr>
          <p:cNvPr id="3" name="Content Placeholder 2">
            <a:extLst>
              <a:ext uri="{FF2B5EF4-FFF2-40B4-BE49-F238E27FC236}">
                <a16:creationId xmlns:a16="http://schemas.microsoft.com/office/drawing/2014/main" id="{90D72338-E3DB-4CCF-9621-938640C56487}"/>
              </a:ext>
            </a:extLst>
          </p:cNvPr>
          <p:cNvSpPr>
            <a:spLocks noGrp="1"/>
          </p:cNvSpPr>
          <p:nvPr>
            <p:ph idx="1"/>
          </p:nvPr>
        </p:nvSpPr>
        <p:spPr>
          <a:xfrm>
            <a:off x="1024128" y="1798017"/>
            <a:ext cx="9720073" cy="4023360"/>
          </a:xfrm>
        </p:spPr>
        <p:txBody>
          <a:bodyPr>
            <a:normAutofit/>
          </a:bodyPr>
          <a:lstStyle/>
          <a:p>
            <a:pPr marL="0" indent="0">
              <a:buNone/>
            </a:pPr>
            <a:r>
              <a:rPr lang="en-GB" sz="2600" dirty="0"/>
              <a:t>“The original Hasidic movement split into small groups each following their own Tzaddik.”</a:t>
            </a:r>
            <a:r>
              <a:rPr lang="en-GB" sz="2600" b="1" dirty="0"/>
              <a:t>2</a:t>
            </a:r>
          </a:p>
          <a:p>
            <a:pPr marL="0" indent="0">
              <a:buNone/>
            </a:pPr>
            <a:endParaRPr lang="en-GB" sz="2600" dirty="0"/>
          </a:p>
          <a:p>
            <a:pPr marL="0" indent="0">
              <a:buNone/>
            </a:pPr>
            <a:r>
              <a:rPr lang="en-GB" sz="2600" dirty="0"/>
              <a:t>Two well-known groups: </a:t>
            </a:r>
            <a:r>
              <a:rPr lang="en-GB" sz="2600" dirty="0" err="1"/>
              <a:t>Satmar</a:t>
            </a:r>
            <a:r>
              <a:rPr lang="en-GB" sz="2600" dirty="0"/>
              <a:t> and Lubavitcher Hasidim.</a:t>
            </a:r>
          </a:p>
          <a:p>
            <a:pPr marL="0" indent="0">
              <a:buNone/>
            </a:pPr>
            <a:endParaRPr lang="en-GB" sz="2600" dirty="0"/>
          </a:p>
          <a:p>
            <a:pPr marL="0" indent="0">
              <a:buNone/>
            </a:pPr>
            <a:r>
              <a:rPr lang="en-GB" sz="2600" dirty="0"/>
              <a:t>“A tzaddik exists not for his own benefit, but to serve as an offshoot of G‑d.”</a:t>
            </a:r>
            <a:r>
              <a:rPr lang="en-GB" sz="2600" b="1" dirty="0"/>
              <a:t>3</a:t>
            </a:r>
          </a:p>
          <a:p>
            <a:pPr marL="0" indent="0">
              <a:buNone/>
            </a:pPr>
            <a:endParaRPr lang="en-GB" sz="2600" dirty="0"/>
          </a:p>
          <a:p>
            <a:pPr marL="0" indent="0">
              <a:buNone/>
            </a:pPr>
            <a:endParaRPr lang="en-GB" sz="2600" dirty="0"/>
          </a:p>
        </p:txBody>
      </p:sp>
      <p:sp>
        <p:nvSpPr>
          <p:cNvPr id="4" name="TextBox 3">
            <a:extLst>
              <a:ext uri="{FF2B5EF4-FFF2-40B4-BE49-F238E27FC236}">
                <a16:creationId xmlns:a16="http://schemas.microsoft.com/office/drawing/2014/main" id="{9B3DACA1-83B3-4840-9F09-E9EE0ACB5B59}"/>
              </a:ext>
            </a:extLst>
          </p:cNvPr>
          <p:cNvSpPr txBox="1"/>
          <p:nvPr/>
        </p:nvSpPr>
        <p:spPr>
          <a:xfrm>
            <a:off x="152400" y="5492358"/>
            <a:ext cx="11887200" cy="1200329"/>
          </a:xfrm>
          <a:prstGeom prst="rect">
            <a:avLst/>
          </a:prstGeom>
          <a:noFill/>
        </p:spPr>
        <p:txBody>
          <a:bodyPr wrap="square" rtlCol="0">
            <a:spAutoFit/>
          </a:bodyPr>
          <a:lstStyle/>
          <a:p>
            <a:r>
              <a:rPr lang="en-GB" b="1" dirty="0"/>
              <a:t>2</a:t>
            </a:r>
            <a:r>
              <a:rPr lang="en-GB" dirty="0"/>
              <a:t> Gilbert S Rosenthal, </a:t>
            </a:r>
            <a:r>
              <a:rPr lang="en-GB" i="1" dirty="0"/>
              <a:t>The Many Faces Of Judaism </a:t>
            </a:r>
            <a:r>
              <a:rPr lang="en-GB" dirty="0"/>
              <a:t>(New York: Behrman House, 1979).p.147.</a:t>
            </a:r>
          </a:p>
          <a:p>
            <a:r>
              <a:rPr lang="en-GB" b="1" dirty="0"/>
              <a:t>3</a:t>
            </a:r>
            <a:r>
              <a:rPr lang="en-GB" dirty="0"/>
              <a:t> Aaron L </a:t>
            </a:r>
            <a:r>
              <a:rPr lang="en-GB" dirty="0" err="1"/>
              <a:t>Raskin</a:t>
            </a:r>
            <a:r>
              <a:rPr lang="en-GB" dirty="0"/>
              <a:t>, "Tzaddik — The Baal </a:t>
            </a:r>
            <a:r>
              <a:rPr lang="en-GB" dirty="0" err="1"/>
              <a:t>Teshuvah</a:t>
            </a:r>
            <a:r>
              <a:rPr lang="en-GB" dirty="0"/>
              <a:t>", </a:t>
            </a:r>
            <a:r>
              <a:rPr lang="en-GB" dirty="0" err="1"/>
              <a:t>Chabad.Org</a:t>
            </a:r>
            <a:r>
              <a:rPr lang="en-GB" dirty="0"/>
              <a:t> </a:t>
            </a:r>
            <a:r>
              <a:rPr lang="en-GB" dirty="0">
                <a:hlinkClick r:id="rId3"/>
              </a:rPr>
              <a:t>https://www.chabad.org/library/article_cdo/aid/137090/jewish/Tzaddik-The-Baal-Teshuvah.htm</a:t>
            </a:r>
            <a:r>
              <a:rPr lang="en-GB" dirty="0"/>
              <a:t>  [Accessed 11 October 2018].</a:t>
            </a:r>
          </a:p>
        </p:txBody>
      </p:sp>
    </p:spTree>
    <p:extLst>
      <p:ext uri="{BB962C8B-B14F-4D97-AF65-F5344CB8AC3E}">
        <p14:creationId xmlns:p14="http://schemas.microsoft.com/office/powerpoint/2010/main" val="2549966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54E3-4318-4FFE-9088-770E32545BE1}"/>
              </a:ext>
            </a:extLst>
          </p:cNvPr>
          <p:cNvSpPr>
            <a:spLocks noGrp="1"/>
          </p:cNvSpPr>
          <p:nvPr>
            <p:ph type="title"/>
          </p:nvPr>
        </p:nvSpPr>
        <p:spPr/>
        <p:txBody>
          <a:bodyPr/>
          <a:lstStyle/>
          <a:p>
            <a:r>
              <a:rPr lang="en-GB" dirty="0"/>
              <a:t>Beliefs and emphases 2</a:t>
            </a:r>
          </a:p>
        </p:txBody>
      </p:sp>
      <p:pic>
        <p:nvPicPr>
          <p:cNvPr id="4" name="Picture 3">
            <a:extLst>
              <a:ext uri="{FF2B5EF4-FFF2-40B4-BE49-F238E27FC236}">
                <a16:creationId xmlns:a16="http://schemas.microsoft.com/office/drawing/2014/main" id="{2DE7D1F1-E1CB-4CB2-9F0E-256F0E623A9E}"/>
              </a:ext>
            </a:extLst>
          </p:cNvPr>
          <p:cNvPicPr>
            <a:picLocks noChangeAspect="1"/>
          </p:cNvPicPr>
          <p:nvPr/>
        </p:nvPicPr>
        <p:blipFill>
          <a:blip r:embed="rId2"/>
          <a:stretch>
            <a:fillRect/>
          </a:stretch>
        </p:blipFill>
        <p:spPr>
          <a:xfrm>
            <a:off x="6482392" y="2235933"/>
            <a:ext cx="4762500" cy="3181350"/>
          </a:xfrm>
          <a:prstGeom prst="rect">
            <a:avLst/>
          </a:prstGeom>
        </p:spPr>
      </p:pic>
      <p:sp>
        <p:nvSpPr>
          <p:cNvPr id="5" name="TextBox 4">
            <a:extLst>
              <a:ext uri="{FF2B5EF4-FFF2-40B4-BE49-F238E27FC236}">
                <a16:creationId xmlns:a16="http://schemas.microsoft.com/office/drawing/2014/main" id="{FBA1F270-C0E1-43E7-B3A9-6AC781A868B2}"/>
              </a:ext>
            </a:extLst>
          </p:cNvPr>
          <p:cNvSpPr txBox="1"/>
          <p:nvPr/>
        </p:nvSpPr>
        <p:spPr>
          <a:xfrm>
            <a:off x="6482393" y="5444979"/>
            <a:ext cx="4762500" cy="646331"/>
          </a:xfrm>
          <a:prstGeom prst="rect">
            <a:avLst/>
          </a:prstGeom>
          <a:noFill/>
        </p:spPr>
        <p:txBody>
          <a:bodyPr wrap="square" rtlCol="0">
            <a:spAutoFit/>
          </a:bodyPr>
          <a:lstStyle/>
          <a:p>
            <a:r>
              <a:rPr lang="en-GB" dirty="0">
                <a:hlinkClick r:id="rId3"/>
              </a:rPr>
              <a:t>http://cityofdoom.co.uk/post/59766481757/stamford-hill-hasidic-jews</a:t>
            </a:r>
            <a:r>
              <a:rPr lang="en-GB" dirty="0"/>
              <a:t> </a:t>
            </a:r>
          </a:p>
        </p:txBody>
      </p:sp>
      <p:pic>
        <p:nvPicPr>
          <p:cNvPr id="6" name="Picture 5">
            <a:extLst>
              <a:ext uri="{FF2B5EF4-FFF2-40B4-BE49-F238E27FC236}">
                <a16:creationId xmlns:a16="http://schemas.microsoft.com/office/drawing/2014/main" id="{7043AAE0-42C5-40CF-9314-D52CBEF278EA}"/>
              </a:ext>
            </a:extLst>
          </p:cNvPr>
          <p:cNvPicPr>
            <a:picLocks noChangeAspect="1"/>
          </p:cNvPicPr>
          <p:nvPr/>
        </p:nvPicPr>
        <p:blipFill>
          <a:blip r:embed="rId4"/>
          <a:stretch>
            <a:fillRect/>
          </a:stretch>
        </p:blipFill>
        <p:spPr>
          <a:xfrm>
            <a:off x="1195754" y="2084832"/>
            <a:ext cx="4206241" cy="3565582"/>
          </a:xfrm>
          <a:prstGeom prst="rect">
            <a:avLst/>
          </a:prstGeom>
        </p:spPr>
      </p:pic>
      <p:sp>
        <p:nvSpPr>
          <p:cNvPr id="7" name="TextBox 6">
            <a:extLst>
              <a:ext uri="{FF2B5EF4-FFF2-40B4-BE49-F238E27FC236}">
                <a16:creationId xmlns:a16="http://schemas.microsoft.com/office/drawing/2014/main" id="{C5610D1C-86B3-4429-85DD-7F47A964CA71}"/>
              </a:ext>
            </a:extLst>
          </p:cNvPr>
          <p:cNvSpPr txBox="1"/>
          <p:nvPr/>
        </p:nvSpPr>
        <p:spPr>
          <a:xfrm>
            <a:off x="1531504" y="5767752"/>
            <a:ext cx="4178104" cy="646331"/>
          </a:xfrm>
          <a:prstGeom prst="rect">
            <a:avLst/>
          </a:prstGeom>
          <a:noFill/>
        </p:spPr>
        <p:txBody>
          <a:bodyPr wrap="square" rtlCol="0">
            <a:spAutoFit/>
          </a:bodyPr>
          <a:lstStyle/>
          <a:p>
            <a:r>
              <a:rPr lang="en-GB" dirty="0">
                <a:hlinkClick r:id="rId5"/>
              </a:rPr>
              <a:t>https://difference.guru/difference-between-hasidic-and-orthodox-jews/</a:t>
            </a:r>
            <a:r>
              <a:rPr lang="en-GB" dirty="0"/>
              <a:t> </a:t>
            </a:r>
          </a:p>
        </p:txBody>
      </p:sp>
    </p:spTree>
    <p:extLst>
      <p:ext uri="{BB962C8B-B14F-4D97-AF65-F5344CB8AC3E}">
        <p14:creationId xmlns:p14="http://schemas.microsoft.com/office/powerpoint/2010/main" val="171391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0320A-92F8-458E-839F-4B5D058F506B}"/>
              </a:ext>
            </a:extLst>
          </p:cNvPr>
          <p:cNvSpPr>
            <a:spLocks noGrp="1"/>
          </p:cNvSpPr>
          <p:nvPr>
            <p:ph type="title"/>
          </p:nvPr>
        </p:nvSpPr>
        <p:spPr/>
        <p:txBody>
          <a:bodyPr/>
          <a:lstStyle/>
          <a:p>
            <a:r>
              <a:rPr lang="en-GB" dirty="0"/>
              <a:t>Challenges: Marriage/ divorce laws</a:t>
            </a:r>
          </a:p>
        </p:txBody>
      </p:sp>
      <p:sp>
        <p:nvSpPr>
          <p:cNvPr id="3" name="Content Placeholder 2">
            <a:extLst>
              <a:ext uri="{FF2B5EF4-FFF2-40B4-BE49-F238E27FC236}">
                <a16:creationId xmlns:a16="http://schemas.microsoft.com/office/drawing/2014/main" id="{835B9493-F3F2-4297-BE9A-9152954D2FEE}"/>
              </a:ext>
            </a:extLst>
          </p:cNvPr>
          <p:cNvSpPr>
            <a:spLocks noGrp="1"/>
          </p:cNvSpPr>
          <p:nvPr>
            <p:ph idx="1"/>
          </p:nvPr>
        </p:nvSpPr>
        <p:spPr/>
        <p:txBody>
          <a:bodyPr/>
          <a:lstStyle/>
          <a:p>
            <a:r>
              <a:rPr lang="en-GB" sz="2600" dirty="0"/>
              <a:t>Most Hasidic marriages are arranged without consent, with some as young as 17 getting married.</a:t>
            </a:r>
          </a:p>
          <a:p>
            <a:endParaRPr lang="en-GB" sz="2600" dirty="0"/>
          </a:p>
          <a:p>
            <a:r>
              <a:rPr lang="en-GB" sz="2600" dirty="0"/>
              <a:t>“I never chose to be married. He’s a stranger to me. </a:t>
            </a:r>
          </a:p>
          <a:p>
            <a:r>
              <a:rPr lang="en-GB" sz="2600" dirty="0"/>
              <a:t>I just happen to have a child with him.”</a:t>
            </a:r>
            <a:r>
              <a:rPr lang="en-GB" sz="2600" b="1" dirty="0"/>
              <a:t>4</a:t>
            </a:r>
          </a:p>
          <a:p>
            <a:endParaRPr lang="en-GB" dirty="0"/>
          </a:p>
          <a:p>
            <a:endParaRPr lang="en-GB" dirty="0"/>
          </a:p>
          <a:p>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DDA8CB6E-E8F5-4D2A-B794-F26955C11DD3}"/>
              </a:ext>
            </a:extLst>
          </p:cNvPr>
          <p:cNvSpPr txBox="1"/>
          <p:nvPr/>
        </p:nvSpPr>
        <p:spPr>
          <a:xfrm>
            <a:off x="728707" y="5811119"/>
            <a:ext cx="9203084" cy="923330"/>
          </a:xfrm>
          <a:prstGeom prst="rect">
            <a:avLst/>
          </a:prstGeom>
          <a:noFill/>
        </p:spPr>
        <p:txBody>
          <a:bodyPr wrap="square" rtlCol="0">
            <a:spAutoFit/>
          </a:bodyPr>
          <a:lstStyle/>
          <a:p>
            <a:r>
              <a:rPr lang="en-GB" b="1" dirty="0"/>
              <a:t>4</a:t>
            </a:r>
            <a:r>
              <a:rPr lang="en-GB" dirty="0"/>
              <a:t> Sara Stewart, </a:t>
            </a:r>
            <a:r>
              <a:rPr lang="en-GB" i="1" dirty="0"/>
              <a:t>"I Was A Hasidic Jew- But I Broke Free", </a:t>
            </a:r>
            <a:r>
              <a:rPr lang="en-GB" dirty="0"/>
              <a:t>New York Post, 2012 </a:t>
            </a:r>
            <a:r>
              <a:rPr lang="en-GB" dirty="0">
                <a:hlinkClick r:id="rId3"/>
              </a:rPr>
              <a:t>https://nypost.com/2012/02/07/i-was-a-hasidic-jew-but-i-broke-free/</a:t>
            </a:r>
            <a:r>
              <a:rPr lang="en-GB" dirty="0"/>
              <a:t>  [Accessed 10 October 2018].</a:t>
            </a:r>
          </a:p>
        </p:txBody>
      </p:sp>
    </p:spTree>
    <p:extLst>
      <p:ext uri="{BB962C8B-B14F-4D97-AF65-F5344CB8AC3E}">
        <p14:creationId xmlns:p14="http://schemas.microsoft.com/office/powerpoint/2010/main" val="3321594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61B9-85E9-411E-B6FC-F5A7CC5B6B43}"/>
              </a:ext>
            </a:extLst>
          </p:cNvPr>
          <p:cNvSpPr>
            <a:spLocks noGrp="1"/>
          </p:cNvSpPr>
          <p:nvPr>
            <p:ph type="title"/>
          </p:nvPr>
        </p:nvSpPr>
        <p:spPr/>
        <p:txBody>
          <a:bodyPr/>
          <a:lstStyle/>
          <a:p>
            <a:r>
              <a:rPr lang="en-GB" dirty="0"/>
              <a:t>Assimilation</a:t>
            </a:r>
          </a:p>
        </p:txBody>
      </p:sp>
      <p:sp>
        <p:nvSpPr>
          <p:cNvPr id="3" name="Content Placeholder 2">
            <a:extLst>
              <a:ext uri="{FF2B5EF4-FFF2-40B4-BE49-F238E27FC236}">
                <a16:creationId xmlns:a16="http://schemas.microsoft.com/office/drawing/2014/main" id="{CEF93D26-19A9-4235-9A7A-7A3E611A23BF}"/>
              </a:ext>
            </a:extLst>
          </p:cNvPr>
          <p:cNvSpPr>
            <a:spLocks noGrp="1"/>
          </p:cNvSpPr>
          <p:nvPr>
            <p:ph idx="1"/>
          </p:nvPr>
        </p:nvSpPr>
        <p:spPr>
          <a:xfrm>
            <a:off x="1024128" y="1716258"/>
            <a:ext cx="9720073" cy="5141742"/>
          </a:xfrm>
        </p:spPr>
        <p:txBody>
          <a:bodyPr>
            <a:noAutofit/>
          </a:bodyPr>
          <a:lstStyle/>
          <a:p>
            <a:pPr marL="0" indent="0">
              <a:buNone/>
            </a:pPr>
            <a:endParaRPr lang="en-GB" sz="2600" dirty="0"/>
          </a:p>
          <a:p>
            <a:pPr marL="0" indent="0">
              <a:buNone/>
            </a:pPr>
            <a:r>
              <a:rPr lang="en-GB" sz="2600" dirty="0"/>
              <a:t>They live in very isolated and insular communities, with very rare contact with gentiles.</a:t>
            </a:r>
          </a:p>
          <a:p>
            <a:endParaRPr lang="en-GB" sz="2600" dirty="0"/>
          </a:p>
          <a:p>
            <a:pPr marL="0" indent="0">
              <a:buNone/>
            </a:pPr>
            <a:endParaRPr lang="en-GB" sz="2600" dirty="0"/>
          </a:p>
          <a:p>
            <a:pPr marL="0" indent="0">
              <a:buNone/>
            </a:pPr>
            <a:r>
              <a:rPr lang="en-GB" sz="2600" dirty="0"/>
              <a:t>“any compromise with modern culture is to be rejected as un-Jewish and inferior”</a:t>
            </a:r>
            <a:r>
              <a:rPr lang="en-GB" sz="2600" b="1" dirty="0"/>
              <a:t>5</a:t>
            </a:r>
          </a:p>
        </p:txBody>
      </p:sp>
      <p:sp>
        <p:nvSpPr>
          <p:cNvPr id="4" name="TextBox 3">
            <a:extLst>
              <a:ext uri="{FF2B5EF4-FFF2-40B4-BE49-F238E27FC236}">
                <a16:creationId xmlns:a16="http://schemas.microsoft.com/office/drawing/2014/main" id="{9985827A-922A-4374-9636-6FBF2C1F693A}"/>
              </a:ext>
            </a:extLst>
          </p:cNvPr>
          <p:cNvSpPr txBox="1"/>
          <p:nvPr/>
        </p:nvSpPr>
        <p:spPr>
          <a:xfrm>
            <a:off x="405149" y="6088118"/>
            <a:ext cx="8963933" cy="400110"/>
          </a:xfrm>
          <a:prstGeom prst="rect">
            <a:avLst/>
          </a:prstGeom>
          <a:noFill/>
        </p:spPr>
        <p:txBody>
          <a:bodyPr wrap="square" rtlCol="0">
            <a:spAutoFit/>
          </a:bodyPr>
          <a:lstStyle/>
          <a:p>
            <a:r>
              <a:rPr lang="en-GB" dirty="0"/>
              <a:t> </a:t>
            </a:r>
            <a:r>
              <a:rPr lang="en-GB" b="1" dirty="0"/>
              <a:t>5</a:t>
            </a:r>
            <a:r>
              <a:rPr lang="en-GB" dirty="0"/>
              <a:t> </a:t>
            </a:r>
            <a:r>
              <a:rPr lang="en-GB" sz="2000" dirty="0"/>
              <a:t>Jack Wertheimer, </a:t>
            </a:r>
            <a:r>
              <a:rPr lang="en-GB" sz="2000" i="1" dirty="0"/>
              <a:t>A People Divided </a:t>
            </a:r>
            <a:r>
              <a:rPr lang="en-GB" sz="2000" dirty="0"/>
              <a:t>(New York, NY: </a:t>
            </a:r>
            <a:r>
              <a:rPr lang="en-GB" sz="2000" dirty="0" err="1"/>
              <a:t>BasicBooks</a:t>
            </a:r>
            <a:r>
              <a:rPr lang="en-GB" sz="2000" dirty="0"/>
              <a:t>, 1993).p.135.</a:t>
            </a:r>
            <a:endParaRPr lang="en-GB" dirty="0"/>
          </a:p>
        </p:txBody>
      </p:sp>
    </p:spTree>
    <p:extLst>
      <p:ext uri="{BB962C8B-B14F-4D97-AF65-F5344CB8AC3E}">
        <p14:creationId xmlns:p14="http://schemas.microsoft.com/office/powerpoint/2010/main" val="3150965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E27A-3C18-4C37-9C9F-472DE1A42C53}"/>
              </a:ext>
            </a:extLst>
          </p:cNvPr>
          <p:cNvSpPr>
            <a:spLocks noGrp="1"/>
          </p:cNvSpPr>
          <p:nvPr>
            <p:ph type="title"/>
          </p:nvPr>
        </p:nvSpPr>
        <p:spPr/>
        <p:txBody>
          <a:bodyPr/>
          <a:lstStyle/>
          <a:p>
            <a:r>
              <a:rPr lang="en-GB" dirty="0"/>
              <a:t>Children in Hasidic communities</a:t>
            </a:r>
          </a:p>
        </p:txBody>
      </p:sp>
      <p:sp>
        <p:nvSpPr>
          <p:cNvPr id="3" name="Content Placeholder 2">
            <a:extLst>
              <a:ext uri="{FF2B5EF4-FFF2-40B4-BE49-F238E27FC236}">
                <a16:creationId xmlns:a16="http://schemas.microsoft.com/office/drawing/2014/main" id="{EF69C5AE-4AA5-4814-A0F3-1C06DD4CEC6D}"/>
              </a:ext>
            </a:extLst>
          </p:cNvPr>
          <p:cNvSpPr>
            <a:spLocks noGrp="1"/>
          </p:cNvSpPr>
          <p:nvPr>
            <p:ph idx="1"/>
          </p:nvPr>
        </p:nvSpPr>
        <p:spPr>
          <a:xfrm>
            <a:off x="492369" y="1674055"/>
            <a:ext cx="7272997" cy="3711816"/>
          </a:xfrm>
        </p:spPr>
        <p:txBody>
          <a:bodyPr>
            <a:normAutofit/>
          </a:bodyPr>
          <a:lstStyle/>
          <a:p>
            <a:pPr marL="0" indent="0">
              <a:buNone/>
            </a:pPr>
            <a:r>
              <a:rPr lang="en-GB" sz="2600" dirty="0"/>
              <a:t>“The Hasidim see a lot of modern technology as a </a:t>
            </a:r>
          </a:p>
          <a:p>
            <a:pPr marL="0" indent="0">
              <a:buNone/>
            </a:pPr>
            <a:r>
              <a:rPr lang="en-GB" sz="2600" dirty="0"/>
              <a:t>potential danger and [is a threat to] the </a:t>
            </a:r>
          </a:p>
          <a:p>
            <a:pPr marL="0" indent="0">
              <a:buNone/>
            </a:pPr>
            <a:r>
              <a:rPr lang="en-GB" sz="2600" dirty="0"/>
              <a:t>innocent minds of its children.”</a:t>
            </a:r>
            <a:r>
              <a:rPr lang="en-GB" sz="2600" b="1" dirty="0"/>
              <a:t>6</a:t>
            </a:r>
          </a:p>
          <a:p>
            <a:pPr marL="0" indent="0">
              <a:buNone/>
            </a:pPr>
            <a:endParaRPr lang="en-GB" sz="2600" dirty="0"/>
          </a:p>
          <a:p>
            <a:pPr marL="0" indent="0">
              <a:buNone/>
            </a:pPr>
            <a:r>
              <a:rPr lang="en-GB" sz="2600" dirty="0"/>
              <a:t>“The group move into a local community, then begins </a:t>
            </a:r>
          </a:p>
          <a:p>
            <a:pPr marL="0" indent="0">
              <a:buNone/>
            </a:pPr>
            <a:r>
              <a:rPr lang="en-GB" sz="2600" dirty="0"/>
              <a:t>to overwhelm local government and social services with explosive population growth.” </a:t>
            </a:r>
            <a:r>
              <a:rPr lang="en-GB" sz="2600" b="1" dirty="0"/>
              <a:t>7</a:t>
            </a:r>
            <a:endParaRPr lang="en-GB" sz="2600"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8265BDB4-22EC-4F63-897D-1DF58D16912F}"/>
              </a:ext>
            </a:extLst>
          </p:cNvPr>
          <p:cNvSpPr txBox="1"/>
          <p:nvPr/>
        </p:nvSpPr>
        <p:spPr>
          <a:xfrm>
            <a:off x="337624" y="5385871"/>
            <a:ext cx="11746524" cy="1400383"/>
          </a:xfrm>
          <a:prstGeom prst="rect">
            <a:avLst/>
          </a:prstGeom>
          <a:noFill/>
        </p:spPr>
        <p:txBody>
          <a:bodyPr wrap="square" rtlCol="0">
            <a:spAutoFit/>
          </a:bodyPr>
          <a:lstStyle/>
          <a:p>
            <a:r>
              <a:rPr lang="en-GB" sz="1700" b="1" dirty="0"/>
              <a:t>6</a:t>
            </a:r>
            <a:r>
              <a:rPr lang="en-GB" sz="1700" dirty="0"/>
              <a:t> </a:t>
            </a:r>
            <a:r>
              <a:rPr lang="en-GB" sz="1700" i="1" dirty="0"/>
              <a:t>"Behind The Closed Doors Of The Hasidic Community", </a:t>
            </a:r>
            <a:r>
              <a:rPr lang="en-GB" sz="1700" dirty="0"/>
              <a:t>BBC News, 2011 </a:t>
            </a:r>
            <a:r>
              <a:rPr lang="en-GB" sz="1700" dirty="0">
                <a:hlinkClick r:id="rId3"/>
              </a:rPr>
              <a:t>https://www.bbc.co.uk/news/magazine-13417502</a:t>
            </a:r>
            <a:r>
              <a:rPr lang="en-GB" sz="1700" dirty="0"/>
              <a:t>  [Accessed 11 October 2018].</a:t>
            </a:r>
          </a:p>
          <a:p>
            <a:r>
              <a:rPr lang="en-GB" sz="1700" b="1" dirty="0"/>
              <a:t>7</a:t>
            </a:r>
            <a:r>
              <a:rPr lang="en-GB" sz="1700" dirty="0"/>
              <a:t> Elizabeth </a:t>
            </a:r>
            <a:r>
              <a:rPr lang="en-GB" sz="1700" dirty="0" err="1"/>
              <a:t>Llorente</a:t>
            </a:r>
            <a:r>
              <a:rPr lang="en-GB" sz="1700" dirty="0"/>
              <a:t>, </a:t>
            </a:r>
            <a:r>
              <a:rPr lang="en-GB" sz="1700" i="1" dirty="0"/>
              <a:t>"Insular Hasidic Jews Struggle To Preserve Customs As Legal And Social Pressures Build", </a:t>
            </a:r>
            <a:r>
              <a:rPr lang="en-GB" sz="1700" dirty="0"/>
              <a:t>Fox News, 2018 </a:t>
            </a:r>
            <a:r>
              <a:rPr lang="en-GB" sz="1700" dirty="0">
                <a:hlinkClick r:id="rId4"/>
              </a:rPr>
              <a:t>https://www.foxnews.com/us/insular-hasidic-jews-struggle-to-preserve-customs-as-legal-and-social-pressures-build</a:t>
            </a:r>
            <a:r>
              <a:rPr lang="en-GB" sz="1700" dirty="0"/>
              <a:t>  [Accessed 10 October 2018].</a:t>
            </a:r>
          </a:p>
        </p:txBody>
      </p:sp>
      <p:pic>
        <p:nvPicPr>
          <p:cNvPr id="6" name="Picture 5">
            <a:extLst>
              <a:ext uri="{FF2B5EF4-FFF2-40B4-BE49-F238E27FC236}">
                <a16:creationId xmlns:a16="http://schemas.microsoft.com/office/drawing/2014/main" id="{B790E6E5-9436-492B-ABE5-293C963CD375}"/>
              </a:ext>
            </a:extLst>
          </p:cNvPr>
          <p:cNvPicPr>
            <a:picLocks noChangeAspect="1"/>
          </p:cNvPicPr>
          <p:nvPr/>
        </p:nvPicPr>
        <p:blipFill rotWithShape="1">
          <a:blip r:embed="rId5"/>
          <a:srcRect t="20308" b="21025"/>
          <a:stretch/>
        </p:blipFill>
        <p:spPr>
          <a:xfrm>
            <a:off x="7577797" y="1913206"/>
            <a:ext cx="4379742" cy="2656591"/>
          </a:xfrm>
          <a:prstGeom prst="rect">
            <a:avLst/>
          </a:prstGeom>
        </p:spPr>
      </p:pic>
      <p:sp>
        <p:nvSpPr>
          <p:cNvPr id="7" name="TextBox 6">
            <a:extLst>
              <a:ext uri="{FF2B5EF4-FFF2-40B4-BE49-F238E27FC236}">
                <a16:creationId xmlns:a16="http://schemas.microsoft.com/office/drawing/2014/main" id="{DAA257C9-0844-4F03-A395-55D3658B0CB6}"/>
              </a:ext>
            </a:extLst>
          </p:cNvPr>
          <p:cNvSpPr txBox="1"/>
          <p:nvPr/>
        </p:nvSpPr>
        <p:spPr>
          <a:xfrm>
            <a:off x="8182707" y="1266875"/>
            <a:ext cx="4009293" cy="646331"/>
          </a:xfrm>
          <a:prstGeom prst="rect">
            <a:avLst/>
          </a:prstGeom>
          <a:noFill/>
        </p:spPr>
        <p:txBody>
          <a:bodyPr wrap="square" rtlCol="0">
            <a:spAutoFit/>
          </a:bodyPr>
          <a:lstStyle/>
          <a:p>
            <a:r>
              <a:rPr lang="en-GB" dirty="0">
                <a:hlinkClick r:id="rId6"/>
              </a:rPr>
              <a:t>https://www.primobibleverses.com/topic/Genesis+1%3A22</a:t>
            </a:r>
            <a:r>
              <a:rPr lang="en-GB" dirty="0"/>
              <a:t> </a:t>
            </a:r>
          </a:p>
        </p:txBody>
      </p:sp>
    </p:spTree>
    <p:extLst>
      <p:ext uri="{BB962C8B-B14F-4D97-AF65-F5344CB8AC3E}">
        <p14:creationId xmlns:p14="http://schemas.microsoft.com/office/powerpoint/2010/main" val="1720250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B0B69-403C-4F76-90B5-486DCE076EE4}"/>
              </a:ext>
            </a:extLst>
          </p:cNvPr>
          <p:cNvSpPr>
            <a:spLocks noGrp="1"/>
          </p:cNvSpPr>
          <p:nvPr>
            <p:ph type="title"/>
          </p:nvPr>
        </p:nvSpPr>
        <p:spPr/>
        <p:txBody>
          <a:bodyPr/>
          <a:lstStyle/>
          <a:p>
            <a:r>
              <a:rPr lang="en-GB" dirty="0"/>
              <a:t>Leaving the Hasidic tradition</a:t>
            </a:r>
          </a:p>
        </p:txBody>
      </p:sp>
      <p:sp>
        <p:nvSpPr>
          <p:cNvPr id="3" name="Content Placeholder 2">
            <a:extLst>
              <a:ext uri="{FF2B5EF4-FFF2-40B4-BE49-F238E27FC236}">
                <a16:creationId xmlns:a16="http://schemas.microsoft.com/office/drawing/2014/main" id="{CF14622C-D3B1-4D5C-8B1E-E5A282599BDA}"/>
              </a:ext>
            </a:extLst>
          </p:cNvPr>
          <p:cNvSpPr>
            <a:spLocks noGrp="1"/>
          </p:cNvSpPr>
          <p:nvPr>
            <p:ph idx="1"/>
          </p:nvPr>
        </p:nvSpPr>
        <p:spPr>
          <a:xfrm>
            <a:off x="1024128" y="1844275"/>
            <a:ext cx="9720073" cy="4023360"/>
          </a:xfrm>
        </p:spPr>
        <p:txBody>
          <a:bodyPr>
            <a:normAutofit/>
          </a:bodyPr>
          <a:lstStyle/>
          <a:p>
            <a:pPr marL="0" indent="0">
              <a:buNone/>
            </a:pPr>
            <a:endParaRPr lang="en-GB" sz="2600" dirty="0"/>
          </a:p>
          <a:p>
            <a:pPr marL="0" indent="0">
              <a:buNone/>
            </a:pPr>
            <a:r>
              <a:rPr lang="en-GB" sz="2600" dirty="0"/>
              <a:t>Story of </a:t>
            </a:r>
            <a:r>
              <a:rPr lang="en-GB" sz="2600" dirty="0" err="1"/>
              <a:t>Chavie</a:t>
            </a:r>
            <a:r>
              <a:rPr lang="en-GB" sz="2600" dirty="0"/>
              <a:t> </a:t>
            </a:r>
            <a:r>
              <a:rPr lang="en-GB" sz="2600" dirty="0" err="1"/>
              <a:t>Weisberger</a:t>
            </a:r>
            <a:endParaRPr lang="en-GB" sz="2600" dirty="0"/>
          </a:p>
          <a:p>
            <a:pPr marL="0" indent="0">
              <a:buNone/>
            </a:pPr>
            <a:endParaRPr lang="en-GB" sz="2600" dirty="0"/>
          </a:p>
          <a:p>
            <a:pPr marL="0" indent="0">
              <a:buNone/>
            </a:pPr>
            <a:r>
              <a:rPr lang="en-GB" sz="2600" dirty="0"/>
              <a:t>Under the Beth Din, she agreed to continue to practice her religion unknowingly.</a:t>
            </a:r>
          </a:p>
          <a:p>
            <a:pPr marL="0" indent="0">
              <a:buNone/>
            </a:pPr>
            <a:endParaRPr lang="en-GB" sz="2600" dirty="0"/>
          </a:p>
          <a:p>
            <a:pPr marL="0" indent="0">
              <a:buNone/>
            </a:pPr>
            <a:r>
              <a:rPr lang="en-GB" sz="2600" dirty="0"/>
              <a:t>“I lost my job that I had in the community, I lost the support of my family and friends and I really felt like I had to start all over.”</a:t>
            </a:r>
            <a:r>
              <a:rPr lang="en-GB" sz="2600" b="1" dirty="0"/>
              <a:t>8</a:t>
            </a:r>
          </a:p>
          <a:p>
            <a:pPr marL="0" indent="0">
              <a:buNone/>
            </a:pPr>
            <a:endParaRPr lang="en-GB" sz="2600" dirty="0"/>
          </a:p>
          <a:p>
            <a:pPr marL="0" indent="0">
              <a:buNone/>
            </a:pPr>
            <a:endParaRPr lang="en-GB" sz="2600" dirty="0"/>
          </a:p>
        </p:txBody>
      </p:sp>
      <p:sp>
        <p:nvSpPr>
          <p:cNvPr id="4" name="TextBox 3">
            <a:extLst>
              <a:ext uri="{FF2B5EF4-FFF2-40B4-BE49-F238E27FC236}">
                <a16:creationId xmlns:a16="http://schemas.microsoft.com/office/drawing/2014/main" id="{344814C0-2396-473F-8755-1F2B12DFE202}"/>
              </a:ext>
            </a:extLst>
          </p:cNvPr>
          <p:cNvSpPr txBox="1"/>
          <p:nvPr/>
        </p:nvSpPr>
        <p:spPr>
          <a:xfrm>
            <a:off x="168812" y="5627077"/>
            <a:ext cx="11830929" cy="923330"/>
          </a:xfrm>
          <a:prstGeom prst="rect">
            <a:avLst/>
          </a:prstGeom>
          <a:noFill/>
        </p:spPr>
        <p:txBody>
          <a:bodyPr wrap="square" rtlCol="0">
            <a:spAutoFit/>
          </a:bodyPr>
          <a:lstStyle/>
          <a:p>
            <a:r>
              <a:rPr lang="en-GB" b="1" dirty="0"/>
              <a:t>8 </a:t>
            </a:r>
            <a:r>
              <a:rPr lang="en-GB" dirty="0"/>
              <a:t>Robin Young, </a:t>
            </a:r>
            <a:r>
              <a:rPr lang="en-GB" i="1" dirty="0"/>
              <a:t>"For Those Trying To Leave Ultra-Orthodox Communities, Courts Can Play Major Role | Robin Young | Footsteps", </a:t>
            </a:r>
            <a:r>
              <a:rPr lang="en-GB" dirty="0" err="1"/>
              <a:t>Footstepsorg.Org</a:t>
            </a:r>
            <a:r>
              <a:rPr lang="en-GB" dirty="0"/>
              <a:t>, 2018 </a:t>
            </a:r>
            <a:r>
              <a:rPr lang="en-GB" dirty="0">
                <a:hlinkClick r:id="rId3"/>
              </a:rPr>
              <a:t>https://www.footstepsorg.org/2018/06/14/for-those-trying-to-leave-ultra-orthodox-communities-courts-can-play-major-role-robin-young/</a:t>
            </a:r>
            <a:r>
              <a:rPr lang="en-GB" dirty="0"/>
              <a:t>  [Accessed 11 October 2018].</a:t>
            </a:r>
          </a:p>
        </p:txBody>
      </p:sp>
    </p:spTree>
    <p:extLst>
      <p:ext uri="{BB962C8B-B14F-4D97-AF65-F5344CB8AC3E}">
        <p14:creationId xmlns:p14="http://schemas.microsoft.com/office/powerpoint/2010/main" val="94529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Herzl and ‘der </a:t>
            </a:r>
            <a:r>
              <a:rPr lang="en-GB" dirty="0" err="1"/>
              <a:t>judenstaat</a:t>
            </a:r>
            <a:r>
              <a:rPr lang="en-GB" dirty="0"/>
              <a:t>’</a:t>
            </a:r>
          </a:p>
        </p:txBody>
      </p:sp>
      <p:sp>
        <p:nvSpPr>
          <p:cNvPr id="3" name="Content Placeholder 2"/>
          <p:cNvSpPr>
            <a:spLocks noGrp="1"/>
          </p:cNvSpPr>
          <p:nvPr>
            <p:ph idx="1"/>
          </p:nvPr>
        </p:nvSpPr>
        <p:spPr>
          <a:xfrm>
            <a:off x="1024129" y="2102416"/>
            <a:ext cx="7599366" cy="3763108"/>
          </a:xfrm>
        </p:spPr>
        <p:txBody>
          <a:bodyPr>
            <a:normAutofit/>
          </a:bodyPr>
          <a:lstStyle/>
          <a:p>
            <a:pPr marL="0" indent="0">
              <a:buNone/>
            </a:pPr>
            <a:r>
              <a:rPr lang="en-GB" sz="2600" dirty="0"/>
              <a:t>Written by Theodor Herzl in 1896.</a:t>
            </a:r>
          </a:p>
          <a:p>
            <a:endParaRPr lang="en-GB" sz="2600" dirty="0"/>
          </a:p>
          <a:p>
            <a:pPr marL="0" indent="0">
              <a:buNone/>
            </a:pPr>
            <a:r>
              <a:rPr lang="en-GB" sz="2600" dirty="0"/>
              <a:t>The campaign for a homeland for the Jewish People.</a:t>
            </a:r>
          </a:p>
          <a:p>
            <a:pPr marL="0" indent="0">
              <a:buNone/>
            </a:pPr>
            <a:endParaRPr lang="en-GB" sz="2600" dirty="0"/>
          </a:p>
          <a:p>
            <a:pPr marL="0" indent="0">
              <a:buNone/>
            </a:pPr>
            <a:r>
              <a:rPr lang="en-GB" sz="2600" dirty="0"/>
              <a:t>“The Hasidic sect believes a state of Israel should not exist until the Messiah comes.”</a:t>
            </a:r>
            <a:r>
              <a:rPr lang="en-GB" sz="2600" b="1" dirty="0"/>
              <a:t>9</a:t>
            </a:r>
          </a:p>
        </p:txBody>
      </p:sp>
      <p:sp>
        <p:nvSpPr>
          <p:cNvPr id="4" name="TextBox 3">
            <a:extLst>
              <a:ext uri="{FF2B5EF4-FFF2-40B4-BE49-F238E27FC236}">
                <a16:creationId xmlns:a16="http://schemas.microsoft.com/office/drawing/2014/main" id="{F0BE0415-E3E6-4A4B-929E-793EC136282D}"/>
              </a:ext>
            </a:extLst>
          </p:cNvPr>
          <p:cNvSpPr txBox="1"/>
          <p:nvPr/>
        </p:nvSpPr>
        <p:spPr>
          <a:xfrm>
            <a:off x="307145" y="5845126"/>
            <a:ext cx="11577710" cy="923330"/>
          </a:xfrm>
          <a:prstGeom prst="rect">
            <a:avLst/>
          </a:prstGeom>
          <a:noFill/>
        </p:spPr>
        <p:txBody>
          <a:bodyPr wrap="square" rtlCol="0">
            <a:spAutoFit/>
          </a:bodyPr>
          <a:lstStyle/>
          <a:p>
            <a:r>
              <a:rPr lang="en-GB" b="1" dirty="0"/>
              <a:t>9 </a:t>
            </a:r>
            <a:r>
              <a:rPr lang="en-GB" dirty="0"/>
              <a:t>Unknown, </a:t>
            </a:r>
            <a:r>
              <a:rPr lang="en-GB" i="1" dirty="0"/>
              <a:t>"Thousands Of Anti-Zionist Hasidim Protest In Brooklyn Against Israeli Army Draft - Jewish Telegraphic Agency", </a:t>
            </a:r>
            <a:r>
              <a:rPr lang="en-GB" dirty="0"/>
              <a:t>Jewish Telegraphic Agency, 2017 </a:t>
            </a:r>
            <a:r>
              <a:rPr lang="en-GB" dirty="0">
                <a:hlinkClick r:id="rId3"/>
              </a:rPr>
              <a:t>https://www.jta.org/2017/06/12/news-opinion/united-states/thousands-of-anti-zionist-haredi-orthodox-jews-protest-in-brooklyn-against-idf-conscription</a:t>
            </a:r>
            <a:r>
              <a:rPr lang="en-GB" dirty="0"/>
              <a:t>  [Accessed 10 October 2018]. </a:t>
            </a:r>
          </a:p>
        </p:txBody>
      </p:sp>
      <p:pic>
        <p:nvPicPr>
          <p:cNvPr id="5" name="Picture 4">
            <a:extLst>
              <a:ext uri="{FF2B5EF4-FFF2-40B4-BE49-F238E27FC236}">
                <a16:creationId xmlns:a16="http://schemas.microsoft.com/office/drawing/2014/main" id="{C8F22F81-F2DE-4628-9BCF-6A5D794795AD}"/>
              </a:ext>
            </a:extLst>
          </p:cNvPr>
          <p:cNvPicPr>
            <a:picLocks noChangeAspect="1"/>
          </p:cNvPicPr>
          <p:nvPr/>
        </p:nvPicPr>
        <p:blipFill rotWithShape="1">
          <a:blip r:embed="rId4"/>
          <a:srcRect l="7634" t="18564" r="7500" b="18564"/>
          <a:stretch/>
        </p:blipFill>
        <p:spPr>
          <a:xfrm>
            <a:off x="8623495" y="1158035"/>
            <a:ext cx="3137095" cy="4556965"/>
          </a:xfrm>
          <a:prstGeom prst="rect">
            <a:avLst/>
          </a:prstGeom>
        </p:spPr>
      </p:pic>
      <p:sp>
        <p:nvSpPr>
          <p:cNvPr id="6" name="TextBox 5">
            <a:extLst>
              <a:ext uri="{FF2B5EF4-FFF2-40B4-BE49-F238E27FC236}">
                <a16:creationId xmlns:a16="http://schemas.microsoft.com/office/drawing/2014/main" id="{05E81A2E-F845-469A-B799-FD7F3B99E6C8}"/>
              </a:ext>
            </a:extLst>
          </p:cNvPr>
          <p:cNvSpPr txBox="1"/>
          <p:nvPr/>
        </p:nvSpPr>
        <p:spPr>
          <a:xfrm>
            <a:off x="7819760" y="494120"/>
            <a:ext cx="3938954" cy="646331"/>
          </a:xfrm>
          <a:prstGeom prst="rect">
            <a:avLst/>
          </a:prstGeom>
          <a:noFill/>
        </p:spPr>
        <p:txBody>
          <a:bodyPr wrap="square" rtlCol="0">
            <a:spAutoFit/>
          </a:bodyPr>
          <a:lstStyle/>
          <a:p>
            <a:r>
              <a:rPr lang="en-GB" dirty="0">
                <a:hlinkClick r:id="rId5"/>
              </a:rPr>
              <a:t>https://www.ameliesourget.net/produit/herzl-theodor-der-judenstaat-1896/</a:t>
            </a:r>
            <a:r>
              <a:rPr lang="en-GB" dirty="0"/>
              <a:t> </a:t>
            </a:r>
          </a:p>
        </p:txBody>
      </p:sp>
    </p:spTree>
    <p:extLst>
      <p:ext uri="{BB962C8B-B14F-4D97-AF65-F5344CB8AC3E}">
        <p14:creationId xmlns:p14="http://schemas.microsoft.com/office/powerpoint/2010/main" val="3490305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8A81D-E485-4FF4-89DD-0C56C6754D8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B85F8AF-CE06-4EE0-BF8B-C7A63857ED7A}"/>
              </a:ext>
            </a:extLst>
          </p:cNvPr>
          <p:cNvSpPr>
            <a:spLocks noGrp="1"/>
          </p:cNvSpPr>
          <p:nvPr>
            <p:ph idx="1"/>
          </p:nvPr>
        </p:nvSpPr>
        <p:spPr/>
        <p:txBody>
          <a:bodyPr/>
          <a:lstStyle/>
          <a:p>
            <a:pPr>
              <a:buFont typeface="Wingdings" panose="05000000000000000000" pitchFamily="2" charset="2"/>
              <a:buChar char="§"/>
            </a:pPr>
            <a:r>
              <a:rPr lang="en-GB" sz="2600" dirty="0"/>
              <a:t>Challenges facing Hasidic Judaism in modern society</a:t>
            </a:r>
          </a:p>
          <a:p>
            <a:pPr>
              <a:buFont typeface="Wingdings" panose="05000000000000000000" pitchFamily="2" charset="2"/>
              <a:buChar char="§"/>
            </a:pPr>
            <a:endParaRPr lang="en-GB" sz="2600" dirty="0"/>
          </a:p>
          <a:p>
            <a:pPr>
              <a:buFont typeface="Wingdings" panose="05000000000000000000" pitchFamily="2" charset="2"/>
              <a:buChar char="§"/>
            </a:pPr>
            <a:r>
              <a:rPr lang="en-GB" sz="2600" dirty="0"/>
              <a:t>Beliefs: can cause conflict between tradition and modern practices</a:t>
            </a:r>
          </a:p>
          <a:p>
            <a:pPr>
              <a:buFont typeface="Wingdings" panose="05000000000000000000" pitchFamily="2" charset="2"/>
              <a:buChar char="§"/>
            </a:pPr>
            <a:endParaRPr lang="en-GB" sz="2600" dirty="0"/>
          </a:p>
          <a:p>
            <a:pPr>
              <a:buFont typeface="Wingdings" panose="05000000000000000000" pitchFamily="2" charset="2"/>
              <a:buChar char="§"/>
            </a:pPr>
            <a:r>
              <a:rPr lang="en-GB" sz="2600" dirty="0"/>
              <a:t>Conflict within the religion</a:t>
            </a:r>
            <a:endParaRPr lang="en-GB" dirty="0"/>
          </a:p>
        </p:txBody>
      </p:sp>
    </p:spTree>
    <p:extLst>
      <p:ext uri="{BB962C8B-B14F-4D97-AF65-F5344CB8AC3E}">
        <p14:creationId xmlns:p14="http://schemas.microsoft.com/office/powerpoint/2010/main" val="951971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EAB4D-37F9-4F1B-875E-C359D6027E28}"/>
              </a:ext>
            </a:extLst>
          </p:cNvPr>
          <p:cNvSpPr>
            <a:spLocks noGrp="1"/>
          </p:cNvSpPr>
          <p:nvPr>
            <p:ph type="title"/>
          </p:nvPr>
        </p:nvSpPr>
        <p:spPr>
          <a:xfrm>
            <a:off x="932688" y="218050"/>
            <a:ext cx="9720072" cy="723079"/>
          </a:xfrm>
        </p:spPr>
        <p:txBody>
          <a:bodyPr>
            <a:normAutofit/>
          </a:bodyPr>
          <a:lstStyle/>
          <a:p>
            <a:r>
              <a:rPr lang="en-GB" sz="4400" dirty="0"/>
              <a:t>Bibliography</a:t>
            </a:r>
          </a:p>
        </p:txBody>
      </p:sp>
      <p:sp>
        <p:nvSpPr>
          <p:cNvPr id="3" name="Content Placeholder 2">
            <a:extLst>
              <a:ext uri="{FF2B5EF4-FFF2-40B4-BE49-F238E27FC236}">
                <a16:creationId xmlns:a16="http://schemas.microsoft.com/office/drawing/2014/main" id="{57C609A8-148E-4976-A1F7-86B2C4C1106C}"/>
              </a:ext>
            </a:extLst>
          </p:cNvPr>
          <p:cNvSpPr>
            <a:spLocks noGrp="1"/>
          </p:cNvSpPr>
          <p:nvPr>
            <p:ph idx="1"/>
          </p:nvPr>
        </p:nvSpPr>
        <p:spPr>
          <a:xfrm>
            <a:off x="180535" y="941129"/>
            <a:ext cx="11830929" cy="5908430"/>
          </a:xfrm>
        </p:spPr>
        <p:txBody>
          <a:bodyPr>
            <a:normAutofit fontScale="92500" lnSpcReduction="20000"/>
          </a:bodyPr>
          <a:lstStyle/>
          <a:p>
            <a:pPr marL="0" indent="0">
              <a:buNone/>
            </a:pPr>
            <a:r>
              <a:rPr lang="en-GB" sz="1800" dirty="0"/>
              <a:t>Cohn-</a:t>
            </a:r>
            <a:r>
              <a:rPr lang="en-GB" sz="1800" dirty="0" err="1"/>
              <a:t>Sherbok</a:t>
            </a:r>
            <a:r>
              <a:rPr lang="en-GB" sz="1800" dirty="0"/>
              <a:t>, Lavinia, and Dan Cohn-</a:t>
            </a:r>
            <a:r>
              <a:rPr lang="en-GB" sz="1800" dirty="0" err="1"/>
              <a:t>Sherbok</a:t>
            </a:r>
            <a:r>
              <a:rPr lang="en-GB" sz="1800" dirty="0"/>
              <a:t>, </a:t>
            </a:r>
            <a:r>
              <a:rPr lang="en-GB" sz="1800" i="1" dirty="0"/>
              <a:t>A Short History Of Judaism </a:t>
            </a:r>
            <a:r>
              <a:rPr lang="en-GB" sz="1800" dirty="0"/>
              <a:t>(Oxford, England: </a:t>
            </a:r>
            <a:r>
              <a:rPr lang="en-GB" sz="1800" dirty="0" err="1"/>
              <a:t>Oneworld</a:t>
            </a:r>
            <a:r>
              <a:rPr lang="en-GB" sz="1800" dirty="0"/>
              <a:t>, 1995)</a:t>
            </a:r>
          </a:p>
          <a:p>
            <a:pPr marL="0" indent="0">
              <a:buNone/>
            </a:pPr>
            <a:r>
              <a:rPr lang="en-GB" sz="1800" dirty="0" err="1"/>
              <a:t>Laenen</a:t>
            </a:r>
            <a:r>
              <a:rPr lang="en-GB" sz="1800" dirty="0"/>
              <a:t>, J. H, </a:t>
            </a:r>
            <a:r>
              <a:rPr lang="en-GB" sz="1800" i="1" dirty="0"/>
              <a:t>Jewish Mysticism </a:t>
            </a:r>
            <a:r>
              <a:rPr lang="en-GB" sz="1800" dirty="0"/>
              <a:t>(Louisville, KY: Westminster John Knox Press, 2001)</a:t>
            </a:r>
          </a:p>
          <a:p>
            <a:pPr marL="0" indent="0">
              <a:buNone/>
            </a:pPr>
            <a:r>
              <a:rPr lang="en-GB" sz="1800" dirty="0" err="1"/>
              <a:t>Nigal</a:t>
            </a:r>
            <a:r>
              <a:rPr lang="en-GB" sz="1800" dirty="0"/>
              <a:t>, </a:t>
            </a:r>
            <a:r>
              <a:rPr lang="en-GB" sz="1800" dirty="0" err="1"/>
              <a:t>Gedalyah</a:t>
            </a:r>
            <a:r>
              <a:rPr lang="en-GB" sz="1800" dirty="0"/>
              <a:t>, </a:t>
            </a:r>
            <a:r>
              <a:rPr lang="en-GB" sz="1800" i="1" dirty="0"/>
              <a:t>Magic, Mysticism, And Hasidism </a:t>
            </a:r>
            <a:r>
              <a:rPr lang="en-GB" sz="1800" dirty="0"/>
              <a:t>(Northvale, N.J: J. Aronson, 1994)</a:t>
            </a:r>
          </a:p>
          <a:p>
            <a:pPr marL="0" indent="0">
              <a:buNone/>
            </a:pPr>
            <a:r>
              <a:rPr lang="en-GB" sz="1800" dirty="0"/>
              <a:t>Rosenthal, Gilbert S, </a:t>
            </a:r>
            <a:r>
              <a:rPr lang="en-GB" sz="1800" i="1" dirty="0"/>
              <a:t>The Many Faces Of Judaism </a:t>
            </a:r>
            <a:r>
              <a:rPr lang="en-GB" sz="1800" dirty="0"/>
              <a:t>(New York: Behrman House, 1979)</a:t>
            </a:r>
          </a:p>
          <a:p>
            <a:pPr marL="0" indent="0">
              <a:buNone/>
            </a:pPr>
            <a:r>
              <a:rPr lang="en-GB" sz="1800" dirty="0"/>
              <a:t>Wertheimer, Jack, </a:t>
            </a:r>
            <a:r>
              <a:rPr lang="en-GB" sz="1800" i="1" dirty="0"/>
              <a:t>A People Divided </a:t>
            </a:r>
            <a:r>
              <a:rPr lang="en-GB" sz="1800" dirty="0"/>
              <a:t>(New York, NY: </a:t>
            </a:r>
            <a:r>
              <a:rPr lang="en-GB" sz="1800" dirty="0" err="1"/>
              <a:t>BasicBooks</a:t>
            </a:r>
            <a:r>
              <a:rPr lang="en-GB" sz="1800" dirty="0"/>
              <a:t>, 1993)</a:t>
            </a:r>
          </a:p>
          <a:p>
            <a:pPr marL="0" indent="0">
              <a:buNone/>
            </a:pPr>
            <a:r>
              <a:rPr lang="en-GB" sz="1800" dirty="0" err="1"/>
              <a:t>Llorente</a:t>
            </a:r>
            <a:r>
              <a:rPr lang="en-GB" sz="1800" dirty="0"/>
              <a:t>, Elizabeth, </a:t>
            </a:r>
            <a:r>
              <a:rPr lang="en-GB" sz="1800" i="1" dirty="0"/>
              <a:t>"Insular Hasidic Jews Struggle To Preserve Customs As Legal And Social Pressures Build", </a:t>
            </a:r>
            <a:r>
              <a:rPr lang="en-GB" sz="1800" dirty="0"/>
              <a:t>Fox News, 2018 </a:t>
            </a:r>
            <a:r>
              <a:rPr lang="en-GB" sz="1800" dirty="0">
                <a:hlinkClick r:id="rId3"/>
              </a:rPr>
              <a:t>https://www.foxnews.com/us/insular-hasidic-jews-struggle-to-preserve-customs-as-legal-and-social-pressures-build</a:t>
            </a:r>
            <a:r>
              <a:rPr lang="en-GB" sz="1800" dirty="0"/>
              <a:t>  [Accessed 10 October 2018]</a:t>
            </a:r>
          </a:p>
          <a:p>
            <a:pPr marL="0" indent="0">
              <a:buNone/>
            </a:pPr>
            <a:r>
              <a:rPr lang="en-GB" sz="1800" dirty="0"/>
              <a:t>Stewart, Sara, </a:t>
            </a:r>
            <a:r>
              <a:rPr lang="en-GB" sz="1800" i="1" dirty="0"/>
              <a:t>"I Was A Hasidic Jew- But I Broke Free", </a:t>
            </a:r>
            <a:r>
              <a:rPr lang="en-GB" sz="1800" dirty="0"/>
              <a:t>New York Post, 2012 </a:t>
            </a:r>
            <a:r>
              <a:rPr lang="en-GB" sz="1800" dirty="0">
                <a:hlinkClick r:id="rId4"/>
              </a:rPr>
              <a:t>https://nypost.com/2012/02/07/i-was-a-hasidic-jew-but-i-broke-free/</a:t>
            </a:r>
            <a:r>
              <a:rPr lang="en-GB" sz="1800" dirty="0"/>
              <a:t>  [Accessed 10 October 2018]</a:t>
            </a:r>
          </a:p>
          <a:p>
            <a:pPr marL="0" indent="0">
              <a:buNone/>
            </a:pPr>
            <a:r>
              <a:rPr lang="en-GB" sz="1800" dirty="0"/>
              <a:t>Unknown, </a:t>
            </a:r>
            <a:r>
              <a:rPr lang="en-GB" sz="1800" i="1" dirty="0"/>
              <a:t>"Thousands Of Anti-Zionist Hasidim Protest In Brooklyn Against Israeli Army Draft - Jewish Telegraphic Agency"</a:t>
            </a:r>
            <a:r>
              <a:rPr lang="en-GB" sz="1800" dirty="0"/>
              <a:t>, Jewish Telegraphic Agency, 2017 </a:t>
            </a:r>
            <a:r>
              <a:rPr lang="en-GB" sz="1800" dirty="0">
                <a:hlinkClick r:id="rId5"/>
              </a:rPr>
              <a:t>https://www.jta.org/2017/06/12/news-opinion/united-states/thousands-of-anti-zionist-haredi-orthodox-jews-protest-in-brooklyn-against-idf-conscription</a:t>
            </a:r>
            <a:r>
              <a:rPr lang="en-GB" sz="1800" dirty="0"/>
              <a:t>  [Accessed 10 October 2018]</a:t>
            </a:r>
          </a:p>
          <a:p>
            <a:pPr marL="0" indent="0">
              <a:buNone/>
            </a:pPr>
            <a:r>
              <a:rPr lang="en-GB" sz="1800" i="1" dirty="0"/>
              <a:t>"Behind The Closed Doors Of The Hasidic Community", </a:t>
            </a:r>
            <a:r>
              <a:rPr lang="en-GB" sz="1800" dirty="0"/>
              <a:t>BBC News, 2011 </a:t>
            </a:r>
            <a:r>
              <a:rPr lang="en-GB" sz="1800" dirty="0">
                <a:hlinkClick r:id="rId6"/>
              </a:rPr>
              <a:t>https://www.bbc.co.uk/news/magazine-13417502</a:t>
            </a:r>
            <a:r>
              <a:rPr lang="en-GB" sz="1800" dirty="0"/>
              <a:t>  [Accessed 11 October 2018]</a:t>
            </a:r>
          </a:p>
          <a:p>
            <a:pPr marL="0" indent="0">
              <a:buNone/>
            </a:pPr>
            <a:r>
              <a:rPr lang="en-GB" sz="1800" dirty="0" err="1"/>
              <a:t>Raskin</a:t>
            </a:r>
            <a:r>
              <a:rPr lang="en-GB" sz="1800" dirty="0"/>
              <a:t>, Aaron L, </a:t>
            </a:r>
            <a:r>
              <a:rPr lang="en-GB" sz="1800" i="1" dirty="0"/>
              <a:t>"Tzaddik — The Baal </a:t>
            </a:r>
            <a:r>
              <a:rPr lang="en-GB" sz="1800" i="1" dirty="0" err="1"/>
              <a:t>Teshuvah</a:t>
            </a:r>
            <a:r>
              <a:rPr lang="en-GB" sz="1800" i="1" dirty="0"/>
              <a:t>", </a:t>
            </a:r>
            <a:r>
              <a:rPr lang="en-GB" sz="1800" dirty="0" err="1"/>
              <a:t>Chabad.Org</a:t>
            </a:r>
            <a:r>
              <a:rPr lang="en-GB" sz="1800" dirty="0"/>
              <a:t> </a:t>
            </a:r>
            <a:r>
              <a:rPr lang="en-GB" sz="1800" dirty="0">
                <a:hlinkClick r:id="rId7"/>
              </a:rPr>
              <a:t>https://www.chabad.org/library/article_cdo/aid/137090/jewish/Tzaddik-The-Baal-Teshuvah.htm</a:t>
            </a:r>
            <a:r>
              <a:rPr lang="en-GB" sz="1800" dirty="0"/>
              <a:t>  [Accessed 11 October 2018]</a:t>
            </a:r>
          </a:p>
          <a:p>
            <a:pPr marL="0" indent="0">
              <a:buNone/>
            </a:pPr>
            <a:r>
              <a:rPr lang="en-GB" sz="1800" dirty="0"/>
              <a:t>Young, Robin, </a:t>
            </a:r>
            <a:r>
              <a:rPr lang="en-GB" sz="1800" i="1" dirty="0"/>
              <a:t>"For Those Trying To Leave Ultra-Orthodox Communities, Courts Can Play Major Role | Robin Young | Footsteps", </a:t>
            </a:r>
            <a:r>
              <a:rPr lang="en-GB" sz="1800" dirty="0" err="1"/>
              <a:t>Footstepsorg.Org</a:t>
            </a:r>
            <a:r>
              <a:rPr lang="en-GB" sz="1800" dirty="0"/>
              <a:t>, 2018 </a:t>
            </a:r>
            <a:r>
              <a:rPr lang="en-GB" sz="1800" dirty="0">
                <a:hlinkClick r:id="rId8"/>
              </a:rPr>
              <a:t>https://www.footstepsorg.org/2018/06/14/for-those-trying-to-leave-ultra-orthodox-communities-courts-can-play-major-role-robin-young/</a:t>
            </a:r>
            <a:r>
              <a:rPr lang="en-GB" sz="1800" dirty="0"/>
              <a:t>  [Accessed 11 October 2018]</a:t>
            </a:r>
          </a:p>
          <a:p>
            <a:pPr marL="0" indent="0">
              <a:buNone/>
            </a:pPr>
            <a:endParaRPr lang="en-GB" sz="1800" dirty="0"/>
          </a:p>
        </p:txBody>
      </p:sp>
    </p:spTree>
    <p:extLst>
      <p:ext uri="{BB962C8B-B14F-4D97-AF65-F5344CB8AC3E}">
        <p14:creationId xmlns:p14="http://schemas.microsoft.com/office/powerpoint/2010/main" val="2207618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437" y="2671712"/>
            <a:ext cx="5817246" cy="1499616"/>
          </a:xfrm>
        </p:spPr>
        <p:txBody>
          <a:bodyPr/>
          <a:lstStyle/>
          <a:p>
            <a:r>
              <a:rPr lang="en-GB" dirty="0"/>
              <a:t>Thank you for listening,</a:t>
            </a:r>
            <a:br>
              <a:rPr lang="en-GB" dirty="0"/>
            </a:br>
            <a:r>
              <a:rPr lang="en-GB" dirty="0"/>
              <a:t>Are there any questions?</a:t>
            </a:r>
          </a:p>
        </p:txBody>
      </p:sp>
    </p:spTree>
    <p:extLst>
      <p:ext uri="{BB962C8B-B14F-4D97-AF65-F5344CB8AC3E}">
        <p14:creationId xmlns:p14="http://schemas.microsoft.com/office/powerpoint/2010/main" val="19076267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924</TotalTime>
  <Words>1794</Words>
  <Application>Microsoft Office PowerPoint</Application>
  <PresentationFormat>Widescreen</PresentationFormat>
  <Paragraphs>117</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Tw Cen MT</vt:lpstr>
      <vt:lpstr>Tw Cen MT Condensed</vt:lpstr>
      <vt:lpstr>Wingdings</vt:lpstr>
      <vt:lpstr>Wingdings 3</vt:lpstr>
      <vt:lpstr>Integral</vt:lpstr>
      <vt:lpstr>Hasidic Judaism- </vt:lpstr>
      <vt:lpstr>Introduction</vt:lpstr>
      <vt:lpstr>Beliefs and emphases 1</vt:lpstr>
      <vt:lpstr>Beliefs and emphases 2</vt:lpstr>
      <vt:lpstr>Challenges: Marriage/ divorce laws</vt:lpstr>
      <vt:lpstr>Assimilation</vt:lpstr>
      <vt:lpstr>Children in Hasidic communities</vt:lpstr>
      <vt:lpstr>Leaving the Hasidic tradition</vt:lpstr>
      <vt:lpstr>Herzl and ‘der judenstaat’</vt:lpstr>
      <vt:lpstr>Conclusion</vt:lpstr>
      <vt:lpstr>Bibliography</vt:lpstr>
      <vt:lpstr>Thank you for listening, Are there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Judaism-</dc:title>
  <dc:creator>Amy Seale</dc:creator>
  <cp:lastModifiedBy>Amy Seale</cp:lastModifiedBy>
  <cp:revision>54</cp:revision>
  <dcterms:created xsi:type="dcterms:W3CDTF">2018-10-01T19:17:27Z</dcterms:created>
  <dcterms:modified xsi:type="dcterms:W3CDTF">2018-10-12T07:50:23Z</dcterms:modified>
</cp:coreProperties>
</file>