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15"/>
  </p:notesMasterIdLst>
  <p:sldIdLst>
    <p:sldId id="268" r:id="rId3"/>
    <p:sldId id="269" r:id="rId4"/>
    <p:sldId id="270" r:id="rId5"/>
    <p:sldId id="271" r:id="rId6"/>
    <p:sldId id="272" r:id="rId7"/>
    <p:sldId id="261" r:id="rId8"/>
    <p:sldId id="262" r:id="rId9"/>
    <p:sldId id="263" r:id="rId10"/>
    <p:sldId id="264" r:id="rId11"/>
    <p:sldId id="273" r:id="rId12"/>
    <p:sldId id="274"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0357" autoAdjust="0"/>
    <p:restoredTop sz="46920" autoAdjust="0"/>
  </p:normalViewPr>
  <p:slideViewPr>
    <p:cSldViewPr snapToGrid="0">
      <p:cViewPr varScale="1">
        <p:scale>
          <a:sx n="32" d="100"/>
          <a:sy n="32" d="100"/>
        </p:scale>
        <p:origin x="159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84D873-6557-482D-9FBE-29545B9AE382}" type="datetimeFigureOut">
              <a:rPr lang="en-GB" smtClean="0"/>
              <a:t>23/06/2026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2FCF2B-5985-4A99-A861-06BE4C3373D6}" type="slidenum">
              <a:rPr lang="en-GB" smtClean="0"/>
              <a:t>‹#›</a:t>
            </a:fld>
            <a:endParaRPr lang="en-GB"/>
          </a:p>
        </p:txBody>
      </p:sp>
    </p:spTree>
    <p:extLst>
      <p:ext uri="{BB962C8B-B14F-4D97-AF65-F5344CB8AC3E}">
        <p14:creationId xmlns:p14="http://schemas.microsoft.com/office/powerpoint/2010/main" val="4154135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ons.gov.uk/"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2FCF2B-5985-4A99-A861-06BE4C3373D6}" type="slidenum">
              <a:rPr lang="en-GB" smtClean="0"/>
              <a:t>2</a:t>
            </a:fld>
            <a:endParaRPr lang="en-GB"/>
          </a:p>
        </p:txBody>
      </p:sp>
    </p:spTree>
    <p:extLst>
      <p:ext uri="{BB962C8B-B14F-4D97-AF65-F5344CB8AC3E}">
        <p14:creationId xmlns:p14="http://schemas.microsoft.com/office/powerpoint/2010/main" val="24867118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1" i="0" u="none" strike="noStrike" kern="1200" dirty="0">
                <a:solidFill>
                  <a:schemeClr val="tx1"/>
                </a:solidFill>
                <a:effectLst/>
                <a:latin typeface="+mn-lt"/>
                <a:ea typeface="+mn-ea"/>
                <a:cs typeface="+mn-cs"/>
              </a:rPr>
              <a:t>Provide an overview of Basil’s Bakery</a:t>
            </a:r>
            <a:endParaRPr lang="en-GB" b="1" dirty="0">
              <a:effectLst/>
            </a:endParaRPr>
          </a:p>
          <a:p>
            <a:r>
              <a:rPr lang="en-GB" sz="1200" kern="1200" dirty="0">
                <a:solidFill>
                  <a:schemeClr val="tx1"/>
                </a:solidFill>
                <a:effectLst/>
                <a:latin typeface="+mn-lt"/>
                <a:ea typeface="+mn-ea"/>
                <a:cs typeface="+mn-cs"/>
              </a:rPr>
              <a:t>Basil’s Bakery has developed a strong portfolio within the bakery industry over the years. The company falls under the category of a microenterprise, and it has had an impact on the local community within the areas of the economy. </a:t>
            </a:r>
          </a:p>
          <a:p>
            <a:br>
              <a:rPr lang="en-GB" dirty="0"/>
            </a:br>
            <a:endParaRPr lang="en-GB" dirty="0"/>
          </a:p>
        </p:txBody>
      </p:sp>
      <p:sp>
        <p:nvSpPr>
          <p:cNvPr id="4" name="Slide Number Placeholder 3"/>
          <p:cNvSpPr>
            <a:spLocks noGrp="1"/>
          </p:cNvSpPr>
          <p:nvPr>
            <p:ph type="sldNum" sz="quarter" idx="5"/>
          </p:nvPr>
        </p:nvSpPr>
        <p:spPr/>
        <p:txBody>
          <a:bodyPr/>
          <a:lstStyle/>
          <a:p>
            <a:fld id="{1154DA62-5A8B-462E-9C49-D331BD3BA684}" type="slidenum">
              <a:rPr lang="en-GB"/>
              <a:t>3</a:t>
            </a:fld>
            <a:endParaRPr lang="en-GB"/>
          </a:p>
        </p:txBody>
      </p:sp>
    </p:spTree>
    <p:extLst>
      <p:ext uri="{BB962C8B-B14F-4D97-AF65-F5344CB8AC3E}">
        <p14:creationId xmlns:p14="http://schemas.microsoft.com/office/powerpoint/2010/main" val="1305933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dirty="0">
                <a:latin typeface="Arial" panose="020B0604020202020204" pitchFamily="34" charset="0"/>
                <a:cs typeface="Arial" panose="020B0604020202020204" pitchFamily="34" charset="0"/>
              </a:rPr>
              <a:t>Insight into the problems Basil’s Bakery are facing</a:t>
            </a:r>
          </a:p>
          <a:p>
            <a:r>
              <a:rPr lang="en-GB" sz="1200" kern="1200" dirty="0">
                <a:solidFill>
                  <a:schemeClr val="tx1"/>
                </a:solidFill>
                <a:effectLst/>
                <a:latin typeface="+mn-lt"/>
                <a:ea typeface="+mn-ea"/>
                <a:cs typeface="+mn-cs"/>
              </a:rPr>
              <a:t>The bakery shop is located in a quieter place where fewer people visit. This forces the firm to deal with low revenue, high spoilage of inventory and difficulty in establishing baseline brand awareness in the market. The changing work pattern has been a major issue for Basil, as this means local office workers no longer buy lunch daily, and redundancies among retail office staff have further shrunk the customer base (Alvesson and Sveningsson, 2024). The company is also facing issues of unmet demand for deliveries and pre-orders as it is tied to the kitchen and cannot always answer phones. Long wait time during busy hours discourages repeat business. Since 2019, operational costs like the utility, rent and business rates have maximised. The rising rates increase the operational cost and minimises profitability. </a:t>
            </a:r>
          </a:p>
        </p:txBody>
      </p:sp>
      <p:sp>
        <p:nvSpPr>
          <p:cNvPr id="4" name="Slide Number Placeholder 3"/>
          <p:cNvSpPr>
            <a:spLocks noGrp="1"/>
          </p:cNvSpPr>
          <p:nvPr>
            <p:ph type="sldNum" sz="quarter" idx="5"/>
          </p:nvPr>
        </p:nvSpPr>
        <p:spPr/>
        <p:txBody>
          <a:bodyPr/>
          <a:lstStyle/>
          <a:p>
            <a:fld id="{1154DA62-5A8B-462E-9C49-D331BD3BA684}" type="slidenum">
              <a:rPr lang="en-GB"/>
              <a:t>4</a:t>
            </a:fld>
            <a:endParaRPr lang="en-GB"/>
          </a:p>
        </p:txBody>
      </p:sp>
    </p:spTree>
    <p:extLst>
      <p:ext uri="{BB962C8B-B14F-4D97-AF65-F5344CB8AC3E}">
        <p14:creationId xmlns:p14="http://schemas.microsoft.com/office/powerpoint/2010/main" val="35728721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1" u="sng" dirty="0">
                <a:latin typeface="Times New Roman" panose="02020603050405020304" pitchFamily="18" charset="0"/>
                <a:cs typeface="Times New Roman" panose="02020603050405020304" pitchFamily="18" charset="0"/>
              </a:rPr>
              <a:t>Critique of the PESTEL Framework </a:t>
            </a:r>
          </a:p>
          <a:p>
            <a:pPr rtl="0"/>
            <a:r>
              <a:rPr lang="en-GB" sz="1200" b="0" i="0" u="none" strike="noStrike" kern="1200" dirty="0">
                <a:solidFill>
                  <a:schemeClr val="tx1"/>
                </a:solidFill>
                <a:effectLst/>
                <a:latin typeface="+mn-lt"/>
                <a:ea typeface="+mn-ea"/>
                <a:cs typeface="+mn-cs"/>
              </a:rPr>
              <a:t>A critical analysis of external forces for the company</a:t>
            </a:r>
            <a:r>
              <a:rPr lang="en-IN" sz="1200" b="0" i="0" u="none" strike="noStrike" kern="1200" dirty="0">
                <a:solidFill>
                  <a:schemeClr val="tx1"/>
                </a:solidFill>
                <a:effectLst/>
                <a:latin typeface="+mn-lt"/>
                <a:ea typeface="+mn-ea"/>
                <a:cs typeface="+mn-cs"/>
              </a:rPr>
              <a:t> involves the critical analysis of political, social, legal, technological, environmental and economic factors. The application of this tool allows marketers to navigate external complexities, while identifying potential threats and opportunities. It is mainly used by marketers and management teams during product launches, strategic business planning and market entry assessments. An early identification of possible risks allows for mitigating them effectively. It also requires companies to look beyond internal operations and understand the broader external circumstances. The continuously changing macro-environment requires a constant upgrading of the analysis.</a:t>
            </a:r>
            <a:endParaRPr lang="en-IN" b="0" dirty="0">
              <a:effectLst/>
            </a:endParaRPr>
          </a:p>
          <a:p>
            <a:br>
              <a:rPr lang="en-IN" dirty="0"/>
            </a:br>
            <a:endParaRPr lang="en-US" dirty="0"/>
          </a:p>
        </p:txBody>
      </p:sp>
      <p:sp>
        <p:nvSpPr>
          <p:cNvPr id="4" name="Slide Number Placeholder 3"/>
          <p:cNvSpPr>
            <a:spLocks noGrp="1"/>
          </p:cNvSpPr>
          <p:nvPr>
            <p:ph type="sldNum" sz="quarter" idx="5"/>
          </p:nvPr>
        </p:nvSpPr>
        <p:spPr/>
        <p:txBody>
          <a:bodyPr/>
          <a:lstStyle/>
          <a:p>
            <a:fld id="{93CE0DC5-7B34-4B70-ACF9-C449E503B0C3}" type="slidenum">
              <a:rPr lang="en-US"/>
              <a:t>5</a:t>
            </a:fld>
            <a:endParaRPr lang="en-US"/>
          </a:p>
        </p:txBody>
      </p:sp>
    </p:spTree>
    <p:extLst>
      <p:ext uri="{BB962C8B-B14F-4D97-AF65-F5344CB8AC3E}">
        <p14:creationId xmlns:p14="http://schemas.microsoft.com/office/powerpoint/2010/main" val="18608340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Analysis of Basil’s Bakery reveals several concurrent and interconnected pressures to which the business will respond. The Economic dimension poses the greatest threat to Basil's Bakery as increased overheads and organic raw materials have increased, whilst the bakery's sales have not reached 75% of their 2019 level. The Social dimension also affects the bakery's success due to the decline in retail park footfall and the increased number of office employees who are now working from home. The Technological dimension provides an additional challenge to Basil because they do not have a delivery service or a pre-order facility for customers, both of which customers desire (Majka, 2023).  Thus, these external influences on the bakery's market and limited adjustments to its business activities are causing stagnation within the organisation.</a:t>
            </a:r>
            <a:endParaRPr lang="en-GB" dirty="0"/>
          </a:p>
        </p:txBody>
      </p:sp>
      <p:sp>
        <p:nvSpPr>
          <p:cNvPr id="4" name="Slide Number Placeholder 3"/>
          <p:cNvSpPr>
            <a:spLocks noGrp="1"/>
          </p:cNvSpPr>
          <p:nvPr>
            <p:ph type="sldNum" sz="quarter" idx="5"/>
          </p:nvPr>
        </p:nvSpPr>
        <p:spPr/>
        <p:txBody>
          <a:bodyPr/>
          <a:lstStyle/>
          <a:p>
            <a:fld id="{F52FCF2B-5985-4A99-A861-06BE4C3373D6}" type="slidenum">
              <a:rPr lang="en-GB" smtClean="0"/>
              <a:t>6</a:t>
            </a:fld>
            <a:endParaRPr lang="en-GB"/>
          </a:p>
        </p:txBody>
      </p:sp>
    </p:spTree>
    <p:extLst>
      <p:ext uri="{BB962C8B-B14F-4D97-AF65-F5344CB8AC3E}">
        <p14:creationId xmlns:p14="http://schemas.microsoft.com/office/powerpoint/2010/main" val="9290736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Cause-and-Effect Method provides clues as to what may be causing a given problem. Businesses use this technique when examining operational difficulties, declining performance and dissatisfaction with customer service (ONS.GOV.UK, 2026). As an example, the Cause-and-Effect Method can be used at Basil's Bakery to determine which causes relate to the stagnant sales. Categories may include people, methods, materials, technology and environment. The Cause-and-Effect Method provides clarity but does not provide an indication of the most significant cause and may oversimplify some complex issues.</a:t>
            </a:r>
            <a:endParaRPr lang="en-GB" dirty="0"/>
          </a:p>
        </p:txBody>
      </p:sp>
      <p:sp>
        <p:nvSpPr>
          <p:cNvPr id="4" name="Slide Number Placeholder 3"/>
          <p:cNvSpPr>
            <a:spLocks noGrp="1"/>
          </p:cNvSpPr>
          <p:nvPr>
            <p:ph type="sldNum" sz="quarter" idx="5"/>
          </p:nvPr>
        </p:nvSpPr>
        <p:spPr/>
        <p:txBody>
          <a:bodyPr/>
          <a:lstStyle/>
          <a:p>
            <a:fld id="{F52FCF2B-5985-4A99-A861-06BE4C3373D6}" type="slidenum">
              <a:rPr lang="en-GB" smtClean="0"/>
              <a:t>7</a:t>
            </a:fld>
            <a:endParaRPr lang="en-GB"/>
          </a:p>
        </p:txBody>
      </p:sp>
    </p:spTree>
    <p:extLst>
      <p:ext uri="{BB962C8B-B14F-4D97-AF65-F5344CB8AC3E}">
        <p14:creationId xmlns:p14="http://schemas.microsoft.com/office/powerpoint/2010/main" val="32494011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Cause-and-Effect diagram shows how Basil's Bakery's lack of growth in sales relates to some combination of the following internal and external factors, such as less foot traffic, hybrid working, limited use of technology, no delivery service, and increased cost of organic supplies (Kumah et al., 2024). The downside of the diagram is that while it provides a visual representation of the cause of sales stagnation, it does not provide a measure of how much money is lost due to each reason for limited growth in sales.</a:t>
            </a:r>
            <a:endParaRPr lang="en-GB" dirty="0"/>
          </a:p>
        </p:txBody>
      </p:sp>
      <p:sp>
        <p:nvSpPr>
          <p:cNvPr id="4" name="Slide Number Placeholder 3"/>
          <p:cNvSpPr>
            <a:spLocks noGrp="1"/>
          </p:cNvSpPr>
          <p:nvPr>
            <p:ph type="sldNum" sz="quarter" idx="5"/>
          </p:nvPr>
        </p:nvSpPr>
        <p:spPr/>
        <p:txBody>
          <a:bodyPr/>
          <a:lstStyle/>
          <a:p>
            <a:fld id="{F52FCF2B-5985-4A99-A861-06BE4C3373D6}" type="slidenum">
              <a:rPr lang="en-GB" smtClean="0"/>
              <a:t>8</a:t>
            </a:fld>
            <a:endParaRPr lang="en-GB"/>
          </a:p>
        </p:txBody>
      </p:sp>
    </p:spTree>
    <p:extLst>
      <p:ext uri="{BB962C8B-B14F-4D97-AF65-F5344CB8AC3E}">
        <p14:creationId xmlns:p14="http://schemas.microsoft.com/office/powerpoint/2010/main" val="8410001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Basil’s Bakery’s stagnation is caused by the declining access of the consumers, increased cost and limited digital adaptation. Therefore, the business model no longer matches the behaviour of the consumers post 2020. </a:t>
            </a:r>
            <a:endParaRPr lang="en-GB" dirty="0"/>
          </a:p>
        </p:txBody>
      </p:sp>
      <p:sp>
        <p:nvSpPr>
          <p:cNvPr id="4" name="Slide Number Placeholder 3"/>
          <p:cNvSpPr>
            <a:spLocks noGrp="1"/>
          </p:cNvSpPr>
          <p:nvPr>
            <p:ph type="sldNum" sz="quarter" idx="5"/>
          </p:nvPr>
        </p:nvSpPr>
        <p:spPr/>
        <p:txBody>
          <a:bodyPr/>
          <a:lstStyle/>
          <a:p>
            <a:fld id="{F52FCF2B-5985-4A99-A861-06BE4C3373D6}" type="slidenum">
              <a:rPr lang="en-GB" smtClean="0"/>
              <a:t>9</a:t>
            </a:fld>
            <a:endParaRPr lang="en-GB"/>
          </a:p>
        </p:txBody>
      </p:sp>
    </p:spTree>
    <p:extLst>
      <p:ext uri="{BB962C8B-B14F-4D97-AF65-F5344CB8AC3E}">
        <p14:creationId xmlns:p14="http://schemas.microsoft.com/office/powerpoint/2010/main" val="33089622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8E2E8B-49E8-6102-457E-D5A4C41A85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AEFB56-AFA2-137C-94E1-B9B4D6ED13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38C4E9-3966-3ED7-9007-FB0592891543}"/>
              </a:ext>
            </a:extLst>
          </p:cNvPr>
          <p:cNvSpPr>
            <a:spLocks noGrp="1"/>
          </p:cNvSpPr>
          <p:nvPr>
            <p:ph type="body" idx="1"/>
          </p:nvPr>
        </p:nvSpPr>
        <p:spPr/>
        <p:txBody>
          <a:bodyPr/>
          <a:lstStyle/>
          <a:p>
            <a:pPr rtl="0"/>
            <a:r>
              <a:rPr lang="en-GB" sz="1200" b="1" i="0" u="none" strike="noStrike" kern="1200" dirty="0">
                <a:solidFill>
                  <a:schemeClr val="tx1"/>
                </a:solidFill>
                <a:effectLst/>
                <a:latin typeface="+mn-lt"/>
                <a:ea typeface="+mn-ea"/>
                <a:cs typeface="+mn-cs"/>
              </a:rPr>
              <a:t>Reference </a:t>
            </a:r>
            <a:endParaRPr lang="en-GB" b="1" dirty="0">
              <a:effectLst/>
            </a:endParaRPr>
          </a:p>
          <a:p>
            <a:r>
              <a:rPr lang="en-GB" sz="1200" kern="1200" dirty="0">
                <a:solidFill>
                  <a:schemeClr val="tx1"/>
                </a:solidFill>
                <a:effectLst/>
                <a:latin typeface="+mn-lt"/>
                <a:ea typeface="+mn-ea"/>
                <a:cs typeface="+mn-cs"/>
              </a:rPr>
              <a:t>Alvesson, M. and Sveningsson, S., (2024). </a:t>
            </a:r>
            <a:r>
              <a:rPr lang="en-GB" sz="1200" i="1" kern="1200" dirty="0">
                <a:solidFill>
                  <a:schemeClr val="tx1"/>
                </a:solidFill>
                <a:effectLst/>
                <a:latin typeface="+mn-lt"/>
                <a:ea typeface="+mn-ea"/>
                <a:cs typeface="+mn-cs"/>
              </a:rPr>
              <a:t>Changing organizational culture: Cultural change work in progress</a:t>
            </a:r>
            <a:r>
              <a:rPr lang="en-GB" sz="1200" kern="1200" dirty="0">
                <a:solidFill>
                  <a:schemeClr val="tx1"/>
                </a:solidFill>
                <a:effectLst/>
                <a:latin typeface="+mn-lt"/>
                <a:ea typeface="+mn-ea"/>
                <a:cs typeface="+mn-cs"/>
              </a:rPr>
              <a:t>. Routledge. </a:t>
            </a:r>
          </a:p>
          <a:p>
            <a:r>
              <a:rPr lang="en-GB" sz="1200" kern="1200" dirty="0">
                <a:solidFill>
                  <a:schemeClr val="tx1"/>
                </a:solidFill>
                <a:effectLst/>
                <a:latin typeface="+mn-lt"/>
                <a:ea typeface="+mn-ea"/>
                <a:cs typeface="+mn-cs"/>
              </a:rPr>
              <a:t>Capobianco, N., Basile, V., Loia, F. and Vona, R., (2021). Toward a sustainable decommissioning of offshore platforms in the oil and gas industry: A PESTLE analysis. </a:t>
            </a:r>
            <a:r>
              <a:rPr lang="en-GB" sz="1200" i="1" kern="1200" dirty="0">
                <a:solidFill>
                  <a:schemeClr val="tx1"/>
                </a:solidFill>
                <a:effectLst/>
                <a:latin typeface="+mn-lt"/>
                <a:ea typeface="+mn-ea"/>
                <a:cs typeface="+mn-cs"/>
              </a:rPr>
              <a:t>Sustainability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a:t>
            </a:r>
            <a:r>
              <a:rPr lang="en-GB" sz="1200" kern="1200" dirty="0">
                <a:solidFill>
                  <a:schemeClr val="tx1"/>
                </a:solidFill>
                <a:effectLst/>
                <a:latin typeface="+mn-lt"/>
                <a:ea typeface="+mn-ea"/>
                <a:cs typeface="+mn-cs"/>
              </a:rPr>
              <a:t>(11), p.6266. </a:t>
            </a:r>
          </a:p>
          <a:p>
            <a:r>
              <a:rPr lang="en-GB" sz="1200" kern="1200" dirty="0" err="1">
                <a:solidFill>
                  <a:schemeClr val="tx1"/>
                </a:solidFill>
                <a:effectLst/>
                <a:latin typeface="+mn-lt"/>
                <a:ea typeface="+mn-ea"/>
                <a:cs typeface="+mn-cs"/>
              </a:rPr>
              <a:t>Karadzhov</a:t>
            </a:r>
            <a:r>
              <a:rPr lang="en-GB" sz="1200" kern="1200" dirty="0">
                <a:solidFill>
                  <a:schemeClr val="tx1"/>
                </a:solidFill>
                <a:effectLst/>
                <a:latin typeface="+mn-lt"/>
                <a:ea typeface="+mn-ea"/>
                <a:cs typeface="+mn-cs"/>
              </a:rPr>
              <a:t>, V. and </a:t>
            </a:r>
            <a:r>
              <a:rPr lang="en-GB" sz="1200" kern="1200" dirty="0" err="1">
                <a:solidFill>
                  <a:schemeClr val="tx1"/>
                </a:solidFill>
                <a:effectLst/>
                <a:latin typeface="+mn-lt"/>
                <a:ea typeface="+mn-ea"/>
                <a:cs typeface="+mn-cs"/>
              </a:rPr>
              <a:t>Patarchanova</a:t>
            </a:r>
            <a:r>
              <a:rPr lang="en-GB" sz="1200" kern="1200" dirty="0">
                <a:solidFill>
                  <a:schemeClr val="tx1"/>
                </a:solidFill>
                <a:effectLst/>
                <a:latin typeface="+mn-lt"/>
                <a:ea typeface="+mn-ea"/>
                <a:cs typeface="+mn-cs"/>
              </a:rPr>
              <a:t>, E., (2025). How to create the best PESTEL analysis. </a:t>
            </a:r>
            <a:r>
              <a:rPr lang="en-GB" sz="1200" i="1" kern="1200" dirty="0">
                <a:solidFill>
                  <a:schemeClr val="tx1"/>
                </a:solidFill>
                <a:effectLst/>
                <a:latin typeface="+mn-lt"/>
                <a:ea typeface="+mn-ea"/>
                <a:cs typeface="+mn-cs"/>
              </a:rPr>
              <a:t>International Journal of Digital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a:t>
            </a:r>
            <a:r>
              <a:rPr lang="en-GB" sz="1200" kern="1200" dirty="0">
                <a:solidFill>
                  <a:schemeClr val="tx1"/>
                </a:solidFill>
                <a:effectLst/>
                <a:latin typeface="+mn-lt"/>
                <a:ea typeface="+mn-ea"/>
                <a:cs typeface="+mn-cs"/>
              </a:rPr>
              <a:t>(3), pp.8-20. </a:t>
            </a:r>
          </a:p>
          <a:p>
            <a:r>
              <a:rPr lang="en-GB" sz="1200" kern="1200" dirty="0">
                <a:solidFill>
                  <a:schemeClr val="tx1"/>
                </a:solidFill>
                <a:effectLst/>
                <a:latin typeface="+mn-lt"/>
                <a:ea typeface="+mn-ea"/>
                <a:cs typeface="+mn-cs"/>
              </a:rPr>
              <a:t>Kumah, A., Nwogu, C.N., Issah, A.R., Obot, E., </a:t>
            </a:r>
            <a:r>
              <a:rPr lang="en-GB" sz="1200" kern="1200" dirty="0" err="1">
                <a:solidFill>
                  <a:schemeClr val="tx1"/>
                </a:solidFill>
                <a:effectLst/>
                <a:latin typeface="+mn-lt"/>
                <a:ea typeface="+mn-ea"/>
                <a:cs typeface="+mn-cs"/>
              </a:rPr>
              <a:t>Kanamitie</a:t>
            </a:r>
            <a:r>
              <a:rPr lang="en-GB" sz="1200" kern="1200" dirty="0">
                <a:solidFill>
                  <a:schemeClr val="tx1"/>
                </a:solidFill>
                <a:effectLst/>
                <a:latin typeface="+mn-lt"/>
                <a:ea typeface="+mn-ea"/>
                <a:cs typeface="+mn-cs"/>
              </a:rPr>
              <a:t>, D.T., Sifa, J.S. and Aidoo, L.A., (2024). Cause-and-effect (fishbone) diagram: a tool for generating and organizing quality improvement ideas. </a:t>
            </a:r>
            <a:r>
              <a:rPr lang="en-GB" sz="1200" i="1" kern="1200" dirty="0">
                <a:solidFill>
                  <a:schemeClr val="tx1"/>
                </a:solidFill>
                <a:effectLst/>
                <a:latin typeface="+mn-lt"/>
                <a:ea typeface="+mn-ea"/>
                <a:cs typeface="+mn-cs"/>
              </a:rPr>
              <a:t>Global Journal on Quality and Safety in Healthcare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7</a:t>
            </a:r>
            <a:r>
              <a:rPr lang="en-GB" sz="1200" kern="1200" dirty="0">
                <a:solidFill>
                  <a:schemeClr val="tx1"/>
                </a:solidFill>
                <a:effectLst/>
                <a:latin typeface="+mn-lt"/>
                <a:ea typeface="+mn-ea"/>
                <a:cs typeface="+mn-cs"/>
              </a:rPr>
              <a:t>(2), pp.85-87. </a:t>
            </a:r>
          </a:p>
          <a:p>
            <a:r>
              <a:rPr lang="en-GB" sz="1200" kern="1200" dirty="0">
                <a:solidFill>
                  <a:schemeClr val="tx1"/>
                </a:solidFill>
                <a:effectLst/>
                <a:latin typeface="+mn-lt"/>
                <a:ea typeface="+mn-ea"/>
                <a:cs typeface="+mn-cs"/>
              </a:rPr>
              <a:t>Majka, M., (2023). Fishbone diagram. </a:t>
            </a:r>
          </a:p>
          <a:p>
            <a:r>
              <a:rPr lang="en-GB" sz="1200" kern="1200" dirty="0">
                <a:solidFill>
                  <a:schemeClr val="tx1"/>
                </a:solidFill>
                <a:effectLst/>
                <a:latin typeface="+mn-lt"/>
                <a:ea typeface="+mn-ea"/>
                <a:cs typeface="+mn-cs"/>
              </a:rPr>
              <a:t>ONS.GOV.UK, (2026). </a:t>
            </a:r>
            <a:r>
              <a:rPr lang="en-GB" sz="1200" i="1" kern="1200" dirty="0">
                <a:solidFill>
                  <a:schemeClr val="tx1"/>
                </a:solidFill>
                <a:effectLst/>
                <a:latin typeface="+mn-lt"/>
                <a:ea typeface="+mn-ea"/>
                <a:cs typeface="+mn-cs"/>
              </a:rPr>
              <a:t>Employment. </a:t>
            </a:r>
            <a:r>
              <a:rPr lang="en-GB" sz="1200" kern="1200" dirty="0">
                <a:solidFill>
                  <a:schemeClr val="tx1"/>
                </a:solidFill>
                <a:effectLst/>
                <a:latin typeface="+mn-lt"/>
                <a:ea typeface="+mn-ea"/>
                <a:cs typeface="+mn-cs"/>
              </a:rPr>
              <a:t>[Online] Available at:</a:t>
            </a:r>
            <a:r>
              <a:rPr lang="en-GB" sz="1200" u="sng" kern="1200" dirty="0">
                <a:solidFill>
                  <a:schemeClr val="tx1"/>
                </a:solidFill>
                <a:effectLst/>
                <a:latin typeface="+mn-lt"/>
                <a:ea typeface="+mn-ea"/>
                <a:cs typeface="+mn-cs"/>
                <a:hlinkClick r:id="rId3"/>
              </a:rPr>
              <a:t> https://</a:t>
            </a:r>
            <a:r>
              <a:rPr lang="en-GB" sz="1200" u="sng" kern="1200" dirty="0" err="1">
                <a:solidFill>
                  <a:schemeClr val="tx1"/>
                </a:solidFill>
                <a:effectLst/>
                <a:latin typeface="+mn-lt"/>
                <a:ea typeface="+mn-ea"/>
                <a:cs typeface="+mn-cs"/>
                <a:hlinkClick r:id="rId3"/>
              </a:rPr>
              <a:t>www.ons.gov.uk</a:t>
            </a:r>
            <a:r>
              <a:rPr lang="en-GB" sz="1200" u="sng" kern="1200" dirty="0">
                <a:solidFill>
                  <a:schemeClr val="tx1"/>
                </a:solidFill>
                <a:effectLst/>
                <a:latin typeface="+mn-lt"/>
                <a:ea typeface="+mn-ea"/>
                <a:cs typeface="+mn-cs"/>
                <a:hlinkClick r:id="rId3"/>
              </a:rPr>
              <a:t>/</a:t>
            </a:r>
            <a:r>
              <a:rPr lang="en-GB" sz="1200" kern="1200" dirty="0">
                <a:solidFill>
                  <a:schemeClr val="tx1"/>
                </a:solidFill>
                <a:effectLst/>
                <a:latin typeface="+mn-lt"/>
                <a:ea typeface="+mn-ea"/>
                <a:cs typeface="+mn-cs"/>
              </a:rPr>
              <a:t> [Accessed 13 06 2026].</a:t>
            </a:r>
          </a:p>
          <a:p>
            <a:r>
              <a:rPr lang="en-GB" sz="1200" kern="1200" dirty="0">
                <a:solidFill>
                  <a:schemeClr val="tx1"/>
                </a:solidFill>
                <a:effectLst/>
                <a:latin typeface="+mn-lt"/>
                <a:ea typeface="+mn-ea"/>
                <a:cs typeface="+mn-cs"/>
              </a:rPr>
              <a:t>Robin, E.E., (2025). From oven to market: a case study on Baker’s Plus business establishment, encountering challenges and sustaining growth.</a:t>
            </a:r>
          </a:p>
        </p:txBody>
      </p:sp>
      <p:sp>
        <p:nvSpPr>
          <p:cNvPr id="4" name="Slide Number Placeholder 3">
            <a:extLst>
              <a:ext uri="{FF2B5EF4-FFF2-40B4-BE49-F238E27FC236}">
                <a16:creationId xmlns:a16="http://schemas.microsoft.com/office/drawing/2014/main" id="{C251821E-BBBD-B3B9-976D-6BE99E7EDE10}"/>
              </a:ext>
            </a:extLst>
          </p:cNvPr>
          <p:cNvSpPr>
            <a:spLocks noGrp="1"/>
          </p:cNvSpPr>
          <p:nvPr>
            <p:ph type="sldNum" sz="quarter" idx="5"/>
          </p:nvPr>
        </p:nvSpPr>
        <p:spPr/>
        <p:txBody>
          <a:bodyPr/>
          <a:lstStyle/>
          <a:p>
            <a:fld id="{93CE0DC5-7B34-4B70-ACF9-C449E503B0C3}" type="slidenum">
              <a:rPr lang="en-US"/>
              <a:t>10</a:t>
            </a:fld>
            <a:endParaRPr lang="en-US"/>
          </a:p>
        </p:txBody>
      </p:sp>
    </p:spTree>
    <p:extLst>
      <p:ext uri="{BB962C8B-B14F-4D97-AF65-F5344CB8AC3E}">
        <p14:creationId xmlns:p14="http://schemas.microsoft.com/office/powerpoint/2010/main" val="37648742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a:t>23/06/2026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a:t>23/06/2026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a:t>23/06/2026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52" r:id="rId1"/>
    <p:sldLayoutId id="214748365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a:t>23/06/2026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hyperlink" Target="https://www.ons.gov.uk/"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8000"/>
            <a:lum/>
          </a:blip>
          <a:srcRect/>
          <a:stretch>
            <a:fillRect t="-9000" b="-9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Narcis Ionut Nicolaescu</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2512066</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Chijioke Uba</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Basil’s Bakery</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8000"/>
            <a:lum/>
          </a:blip>
          <a:srcRect/>
          <a:stretch>
            <a:fillRect t="-17000" b="-17000"/>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87863FC-6A32-3A3F-C512-A647EFCF534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870992" y="181461"/>
            <a:ext cx="5199088" cy="6368762"/>
          </a:xfrm>
          <a:prstGeom prst="rect">
            <a:avLst/>
          </a:prstGeom>
          <a:ln w="38100" cap="sq">
            <a:solidFill>
              <a:srgbClr val="000000"/>
            </a:solidFill>
            <a:prstDash val="solid"/>
            <a:miter lim="800000"/>
          </a:ln>
          <a:effectLst/>
        </p:spPr>
      </p:pic>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280358" y="302348"/>
            <a:ext cx="7532474" cy="552405"/>
          </a:xfrm>
          <a:noFill/>
          <a:ln>
            <a:noFill/>
          </a:ln>
        </p:spPr>
        <p:txBody>
          <a:bodyPr>
            <a:noAutofit/>
          </a:bodyPr>
          <a:lstStyle/>
          <a:p>
            <a:pPr algn="ctr"/>
            <a:r>
              <a:rPr lang="en-GB" sz="3200" b="1" u="sng" dirty="0">
                <a:latin typeface="Arial" panose="020B0604020202020204" pitchFamily="34" charset="0"/>
                <a:cs typeface="Arial" panose="020B0604020202020204" pitchFamily="34" charset="0"/>
              </a:rPr>
              <a:t>Provide an Overview of your presentation </a:t>
            </a:r>
          </a:p>
        </p:txBody>
      </p:sp>
      <p:sp>
        <p:nvSpPr>
          <p:cNvPr id="8" name="TextBox 7">
            <a:extLst>
              <a:ext uri="{FF2B5EF4-FFF2-40B4-BE49-F238E27FC236}">
                <a16:creationId xmlns:a16="http://schemas.microsoft.com/office/drawing/2014/main" id="{425A1DC1-E408-9D1D-4D10-8CEB05711607}"/>
              </a:ext>
            </a:extLst>
          </p:cNvPr>
          <p:cNvSpPr txBox="1"/>
          <p:nvPr/>
        </p:nvSpPr>
        <p:spPr>
          <a:xfrm>
            <a:off x="6532030" y="6550223"/>
            <a:ext cx="5698630" cy="307777"/>
          </a:xfrm>
          <a:prstGeom prst="rect">
            <a:avLst/>
          </a:prstGeom>
          <a:noFill/>
        </p:spPr>
        <p:txBody>
          <a:bodyPr wrap="square">
            <a:spAutoFit/>
          </a:bodyPr>
          <a:lstStyle/>
          <a:p>
            <a:pPr algn="ctr"/>
            <a:r>
              <a:rPr lang="en-IN" sz="1400" dirty="0"/>
              <a:t>(</a:t>
            </a:r>
            <a:r>
              <a:rPr lang="en-IN" sz="1400" dirty="0" err="1"/>
              <a:t>Basilsbakery</a:t>
            </a:r>
            <a:r>
              <a:rPr lang="en-IN" sz="1400" dirty="0"/>
              <a:t>, 2026)</a:t>
            </a:r>
            <a:endParaRPr lang="en-US" sz="1400" dirty="0"/>
          </a:p>
        </p:txBody>
      </p:sp>
      <p:sp>
        <p:nvSpPr>
          <p:cNvPr id="10" name="TextBox 9">
            <a:extLst>
              <a:ext uri="{FF2B5EF4-FFF2-40B4-BE49-F238E27FC236}">
                <a16:creationId xmlns:a16="http://schemas.microsoft.com/office/drawing/2014/main" id="{88B5B798-391F-C3D0-58A6-BB4B49DE29C9}"/>
              </a:ext>
            </a:extLst>
          </p:cNvPr>
          <p:cNvSpPr txBox="1"/>
          <p:nvPr/>
        </p:nvSpPr>
        <p:spPr>
          <a:xfrm>
            <a:off x="294388" y="975640"/>
            <a:ext cx="6382982" cy="5450851"/>
          </a:xfrm>
          <a:prstGeom prst="rect">
            <a:avLst/>
          </a:prstGeom>
          <a:noFill/>
        </p:spPr>
        <p:txBody>
          <a:bodyPr wrap="square">
            <a:spAutoFit/>
          </a:bodyPr>
          <a:lstStyle/>
          <a:p>
            <a:pPr marL="285750" indent="-285750" algn="just" rtl="0">
              <a:lnSpc>
                <a:spcPct val="150000"/>
              </a:lnSpc>
              <a:buFont typeface="Arial" panose="020B0604020202020204" pitchFamily="34" charset="0"/>
              <a:buChar char="•"/>
            </a:pPr>
            <a:r>
              <a:rPr lang="en-IN" dirty="0"/>
              <a:t>Good morning/afternoon. My name is Narcis. </a:t>
            </a:r>
          </a:p>
          <a:p>
            <a:pPr marL="285750" indent="-285750" algn="just" rtl="0">
              <a:lnSpc>
                <a:spcPct val="150000"/>
              </a:lnSpc>
              <a:buFont typeface="Arial" panose="020B0604020202020204" pitchFamily="34" charset="0"/>
              <a:buChar char="•"/>
            </a:pPr>
            <a:r>
              <a:rPr lang="en-IN" dirty="0"/>
              <a:t>Today, I am here to present an idea of problem-solving and decision-making through this presentation. In this presentation, I will present: </a:t>
            </a:r>
          </a:p>
          <a:p>
            <a:pPr marL="285750" indent="-285750" algn="just" rtl="0" fontAlgn="base">
              <a:lnSpc>
                <a:spcPct val="150000"/>
              </a:lnSpc>
              <a:buFont typeface="Arial" panose="020B0604020202020204" pitchFamily="34" charset="0"/>
              <a:buChar char="•"/>
            </a:pPr>
            <a:r>
              <a:rPr lang="en-IN" dirty="0"/>
              <a:t>Introduction of Basil’s Bakery and offer critical insights on the specific challenges that this business venture is currently facing. </a:t>
            </a:r>
          </a:p>
          <a:p>
            <a:pPr marL="285750" indent="-285750" algn="just" rtl="0" fontAlgn="base">
              <a:lnSpc>
                <a:spcPct val="150000"/>
              </a:lnSpc>
              <a:buFont typeface="Arial" panose="020B0604020202020204" pitchFamily="34" charset="0"/>
              <a:buChar char="•"/>
            </a:pPr>
            <a:r>
              <a:rPr lang="en-IN" dirty="0"/>
              <a:t>A critique of the PESTEL Framework will be presented along with applying it to the case study organisation. </a:t>
            </a:r>
          </a:p>
          <a:p>
            <a:pPr marL="285750" indent="-285750" algn="just" rtl="0" fontAlgn="base">
              <a:lnSpc>
                <a:spcPct val="150000"/>
              </a:lnSpc>
              <a:buFont typeface="Arial" panose="020B0604020202020204" pitchFamily="34" charset="0"/>
              <a:buChar char="•"/>
            </a:pPr>
            <a:r>
              <a:rPr lang="en-IN" dirty="0"/>
              <a:t>The cause and effect model will be evaluated along with a critique and application of it. </a:t>
            </a:r>
          </a:p>
          <a:p>
            <a:pPr marL="285750" indent="-285750" algn="just" rtl="0" fontAlgn="base">
              <a:lnSpc>
                <a:spcPct val="150000"/>
              </a:lnSpc>
              <a:buFont typeface="Arial" panose="020B0604020202020204" pitchFamily="34" charset="0"/>
              <a:buChar char="•"/>
            </a:pPr>
            <a:r>
              <a:rPr lang="en-IN" dirty="0"/>
              <a:t>The summary of the key findings from the assessment will be further included in the presentation. </a:t>
            </a:r>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4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506083" y="169356"/>
            <a:ext cx="11179834" cy="1325563"/>
          </a:xfrm>
        </p:spPr>
        <p:txBody>
          <a:bodyPr>
            <a:normAutofit/>
          </a:bodyPr>
          <a:lstStyle/>
          <a:p>
            <a:pPr algn="ctr"/>
            <a:r>
              <a:rPr lang="en-GB" sz="3200" b="1" u="sng" dirty="0">
                <a:latin typeface="Arial" panose="020B0604020202020204" pitchFamily="34" charset="0"/>
                <a:cs typeface="Arial" panose="020B0604020202020204" pitchFamily="34" charset="0"/>
              </a:rPr>
              <a:t>Provide an overview of Basil’s Bakery</a:t>
            </a:r>
            <a:endParaRPr lang="en-GB" sz="3200" dirty="0"/>
          </a:p>
        </p:txBody>
      </p:sp>
      <p:sp>
        <p:nvSpPr>
          <p:cNvPr id="7" name="TextBox 6">
            <a:extLst>
              <a:ext uri="{FF2B5EF4-FFF2-40B4-BE49-F238E27FC236}">
                <a16:creationId xmlns:a16="http://schemas.microsoft.com/office/drawing/2014/main" id="{56CB138D-7CBD-1701-F0B6-D843C930C16B}"/>
              </a:ext>
            </a:extLst>
          </p:cNvPr>
          <p:cNvSpPr txBox="1"/>
          <p:nvPr/>
        </p:nvSpPr>
        <p:spPr>
          <a:xfrm>
            <a:off x="5897880" y="1494919"/>
            <a:ext cx="6096000" cy="4930581"/>
          </a:xfrm>
          <a:prstGeom prst="rect">
            <a:avLst/>
          </a:prstGeom>
          <a:noFill/>
        </p:spPr>
        <p:txBody>
          <a:bodyPr wrap="square">
            <a:spAutoFit/>
          </a:bodyPr>
          <a:lstStyle/>
          <a:p>
            <a:pPr marL="342900" lvl="0" indent="-342900" algn="just">
              <a:lnSpc>
                <a:spcPct val="200000"/>
              </a:lnSpc>
              <a:buFont typeface="Arial" panose="020B0604020202020204" pitchFamily="34" charset="0"/>
              <a:buChar char="•"/>
            </a:pPr>
            <a:r>
              <a:rPr lang="en-GB" sz="2000" dirty="0"/>
              <a:t>Basil’s Bakery is a small, independent business located in a shopping retail park in Coventry, UK. </a:t>
            </a:r>
          </a:p>
          <a:p>
            <a:pPr marL="342900" lvl="0" indent="-342900" algn="just">
              <a:lnSpc>
                <a:spcPct val="200000"/>
              </a:lnSpc>
              <a:buFont typeface="Arial" panose="020B0604020202020204" pitchFamily="34" charset="0"/>
              <a:buChar char="•"/>
            </a:pPr>
            <a:r>
              <a:rPr lang="en-GB" sz="2000" dirty="0"/>
              <a:t>The company produces bakery items, fast food and other prepared food products. The company was established in 2015. </a:t>
            </a:r>
          </a:p>
          <a:p>
            <a:pPr marL="342900" lvl="0" indent="-342900" algn="just">
              <a:lnSpc>
                <a:spcPct val="200000"/>
              </a:lnSpc>
              <a:buFont typeface="Arial" panose="020B0604020202020204" pitchFamily="34" charset="0"/>
              <a:buChar char="•"/>
            </a:pPr>
            <a:r>
              <a:rPr lang="en-GB" sz="2000" dirty="0"/>
              <a:t>In 2020, the football and sales essentially decreased, and this was understandable due to the restrictions imposed at the time of lockdown. </a:t>
            </a:r>
          </a:p>
        </p:txBody>
      </p:sp>
      <p:pic>
        <p:nvPicPr>
          <p:cNvPr id="9" name="Picture 8">
            <a:extLst>
              <a:ext uri="{FF2B5EF4-FFF2-40B4-BE49-F238E27FC236}">
                <a16:creationId xmlns:a16="http://schemas.microsoft.com/office/drawing/2014/main" id="{950AF1A0-B61E-8551-04FF-97A670256CB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06083" y="1372999"/>
            <a:ext cx="4996676" cy="4969956"/>
          </a:xfrm>
          <a:prstGeom prst="rect">
            <a:avLst/>
          </a:prstGeom>
          <a:ln w="38100" cap="sq">
            <a:solidFill>
              <a:srgbClr val="000000"/>
            </a:solidFill>
            <a:prstDash val="solid"/>
            <a:miter lim="800000"/>
          </a:ln>
          <a:effectLst/>
        </p:spPr>
      </p:pic>
      <p:sp>
        <p:nvSpPr>
          <p:cNvPr id="11" name="TextBox 10">
            <a:extLst>
              <a:ext uri="{FF2B5EF4-FFF2-40B4-BE49-F238E27FC236}">
                <a16:creationId xmlns:a16="http://schemas.microsoft.com/office/drawing/2014/main" id="{7D3D64C5-2FCB-3B09-4F9E-410B5F43D865}"/>
              </a:ext>
            </a:extLst>
          </p:cNvPr>
          <p:cNvSpPr txBox="1"/>
          <p:nvPr/>
        </p:nvSpPr>
        <p:spPr>
          <a:xfrm>
            <a:off x="2148840" y="6419155"/>
            <a:ext cx="6096000" cy="307777"/>
          </a:xfrm>
          <a:prstGeom prst="rect">
            <a:avLst/>
          </a:prstGeom>
          <a:noFill/>
        </p:spPr>
        <p:txBody>
          <a:bodyPr wrap="square">
            <a:spAutoFit/>
          </a:bodyPr>
          <a:lstStyle/>
          <a:p>
            <a:r>
              <a:rPr lang="en-GB" sz="1400" b="0" i="0" u="none" strike="noStrike" kern="1200" dirty="0">
                <a:solidFill>
                  <a:schemeClr val="tx1"/>
                </a:solidFill>
                <a:effectLst/>
                <a:latin typeface="+mn-lt"/>
                <a:ea typeface="+mn-ea"/>
                <a:cs typeface="+mn-cs"/>
              </a:rPr>
              <a:t>(</a:t>
            </a:r>
            <a:r>
              <a:rPr lang="en-GB" sz="1400" b="0" i="0" u="none" strike="noStrike" kern="1200" dirty="0" err="1">
                <a:solidFill>
                  <a:schemeClr val="tx1"/>
                </a:solidFill>
                <a:effectLst/>
                <a:latin typeface="+mn-lt"/>
                <a:ea typeface="+mn-ea"/>
                <a:cs typeface="+mn-cs"/>
              </a:rPr>
              <a:t>Basilsbakery</a:t>
            </a:r>
            <a:r>
              <a:rPr lang="en-GB" sz="1400" b="0" i="0" u="none" strike="noStrike" kern="1200" dirty="0">
                <a:solidFill>
                  <a:schemeClr val="tx1"/>
                </a:solidFill>
                <a:effectLst/>
                <a:latin typeface="+mn-lt"/>
                <a:ea typeface="+mn-ea"/>
                <a:cs typeface="+mn-cs"/>
              </a:rPr>
              <a:t>, 2026)</a:t>
            </a:r>
            <a:endParaRPr lang="en-GB" sz="1400" dirty="0"/>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4000"/>
            <a:lum/>
          </a:blip>
          <a:srcRect/>
          <a:stretch>
            <a:fillRect t="-9000" b="-9000"/>
          </a:stretch>
        </a:blip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186043" y="0"/>
            <a:ext cx="11179834" cy="1325563"/>
          </a:xfrm>
        </p:spPr>
        <p:txBody>
          <a:bodyPr>
            <a:normAutofit/>
          </a:bodyPr>
          <a:lstStyle/>
          <a:p>
            <a:pPr algn="ctr"/>
            <a:r>
              <a:rPr lang="en-GB" sz="2900" b="1" u="sng" dirty="0">
                <a:latin typeface="Arial" panose="020B0604020202020204" pitchFamily="34" charset="0"/>
                <a:cs typeface="Arial" panose="020B0604020202020204" pitchFamily="34" charset="0"/>
              </a:rPr>
              <a:t>Provide an insight into the problems Basil’s Bakery is facing</a:t>
            </a:r>
            <a:endParaRPr lang="en-GB" sz="2900" dirty="0"/>
          </a:p>
        </p:txBody>
      </p:sp>
      <p:sp>
        <p:nvSpPr>
          <p:cNvPr id="7" name="TextBox 6">
            <a:extLst>
              <a:ext uri="{FF2B5EF4-FFF2-40B4-BE49-F238E27FC236}">
                <a16:creationId xmlns:a16="http://schemas.microsoft.com/office/drawing/2014/main" id="{A1C7DCCD-BF12-1D2B-1A88-5086F7BC129D}"/>
              </a:ext>
            </a:extLst>
          </p:cNvPr>
          <p:cNvSpPr txBox="1"/>
          <p:nvPr/>
        </p:nvSpPr>
        <p:spPr>
          <a:xfrm>
            <a:off x="186043" y="1325563"/>
            <a:ext cx="5467997" cy="5021055"/>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400" dirty="0"/>
              <a:t>Basil Bakery faces several challenges typical of independent, small artisan bakeries in the UK. </a:t>
            </a:r>
          </a:p>
          <a:p>
            <a:pPr marL="342900" lvl="0" indent="-342900" algn="just">
              <a:lnSpc>
                <a:spcPct val="150000"/>
              </a:lnSpc>
              <a:buFont typeface="Arial" panose="020B0604020202020204" pitchFamily="34" charset="0"/>
              <a:buChar char="•"/>
            </a:pPr>
            <a:r>
              <a:rPr lang="en-GB" sz="2400" dirty="0"/>
              <a:t>The maximising of ingredient prices, </a:t>
            </a:r>
            <a:r>
              <a:rPr lang="en-GB" dirty="0"/>
              <a:t>changing styles of doing works</a:t>
            </a:r>
            <a:r>
              <a:rPr lang="en-GB" sz="2400" dirty="0"/>
              <a:t> higher utilities, rent and rising labour costs could shrink the profit potential and inhibit growth opportunities for companies (Robin, 2025). </a:t>
            </a:r>
          </a:p>
        </p:txBody>
      </p:sp>
      <p:pic>
        <p:nvPicPr>
          <p:cNvPr id="9" name="Picture 8">
            <a:extLst>
              <a:ext uri="{FF2B5EF4-FFF2-40B4-BE49-F238E27FC236}">
                <a16:creationId xmlns:a16="http://schemas.microsoft.com/office/drawing/2014/main" id="{FDA00CFA-1259-2743-DC49-EF4EA188F162}"/>
              </a:ext>
            </a:extLst>
          </p:cNvPr>
          <p:cNvPicPr>
            <a:picLocks noChangeAspect="1"/>
          </p:cNvPicPr>
          <p:nvPr/>
        </p:nvPicPr>
        <p:blipFill>
          <a:blip r:embed="rId4"/>
          <a:srcRect b="7965"/>
          <a:stretch>
            <a:fillRect/>
          </a:stretch>
        </p:blipFill>
        <p:spPr>
          <a:xfrm>
            <a:off x="4293812" y="1740927"/>
            <a:ext cx="7898188" cy="3634573"/>
          </a:xfrm>
          <a:prstGeom prst="rect">
            <a:avLst/>
          </a:prstGeom>
        </p:spPr>
      </p:pic>
      <p:sp>
        <p:nvSpPr>
          <p:cNvPr id="11" name="TextBox 10">
            <a:extLst>
              <a:ext uri="{FF2B5EF4-FFF2-40B4-BE49-F238E27FC236}">
                <a16:creationId xmlns:a16="http://schemas.microsoft.com/office/drawing/2014/main" id="{B13B5DC3-E007-CDAD-5384-61F5C6F94C36}"/>
              </a:ext>
            </a:extLst>
          </p:cNvPr>
          <p:cNvSpPr txBox="1"/>
          <p:nvPr/>
        </p:nvSpPr>
        <p:spPr>
          <a:xfrm>
            <a:off x="8001000" y="5790864"/>
            <a:ext cx="6096000" cy="276999"/>
          </a:xfrm>
          <a:prstGeom prst="rect">
            <a:avLst/>
          </a:prstGeom>
          <a:noFill/>
        </p:spPr>
        <p:txBody>
          <a:bodyPr wrap="square">
            <a:spAutoFit/>
          </a:bodyPr>
          <a:lstStyle/>
          <a:p>
            <a:r>
              <a:rPr lang="en-GB" sz="1200" dirty="0"/>
              <a:t>(Robin, 2025)</a:t>
            </a: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34000"/>
            <a:lum/>
            <a:extLst>
              <a:ext uri="{28A0092B-C50C-407E-A947-70E740481C1C}">
                <a14:useLocalDpi xmlns:a14="http://schemas.microsoft.com/office/drawing/2010/main"/>
              </a:ext>
            </a:extLst>
          </a:blip>
          <a:srcRect/>
          <a:stretch>
            <a:fillRect t="-9000" b="-9000"/>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8BD9ED1-2975-8747-1B46-7967FD1C3E91}"/>
              </a:ext>
            </a:extLst>
          </p:cNvPr>
          <p:cNvPicPr>
            <a:picLocks noChangeAspect="1"/>
          </p:cNvPicPr>
          <p:nvPr/>
        </p:nvPicPr>
        <p:blipFill>
          <a:blip r:embed="rId4" cstate="email">
            <a:extLst>
              <a:ext uri="{28A0092B-C50C-407E-A947-70E740481C1C}">
                <a14:useLocalDpi xmlns:a14="http://schemas.microsoft.com/office/drawing/2010/main"/>
              </a:ext>
            </a:extLst>
          </a:blip>
          <a:srcRect l="12194" t="43953" r="12194"/>
          <a:stretch>
            <a:fillRect/>
          </a:stretch>
        </p:blipFill>
        <p:spPr>
          <a:xfrm>
            <a:off x="193965" y="2688733"/>
            <a:ext cx="6898686" cy="3843725"/>
          </a:xfrm>
          <a:prstGeom prst="rect">
            <a:avLst/>
          </a:prstGeom>
          <a:ln w="38100" cap="sq">
            <a:solidFill>
              <a:srgbClr val="000000"/>
            </a:solidFill>
            <a:prstDash val="solid"/>
            <a:miter lim="800000"/>
          </a:ln>
          <a:effectLst/>
        </p:spPr>
      </p:pic>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2001416" y="301897"/>
            <a:ext cx="8189168" cy="634482"/>
          </a:xfrm>
          <a:noFill/>
          <a:ln>
            <a:noFill/>
          </a:ln>
        </p:spPr>
        <p:txBody>
          <a:bodyPr>
            <a:normAutofit fontScale="90000"/>
          </a:bodyPr>
          <a:lstStyle/>
          <a:p>
            <a:pPr algn="ctr"/>
            <a:r>
              <a:rPr lang="en-GB" sz="3600" b="1" u="sng" dirty="0">
                <a:latin typeface="Arial" panose="020B0604020202020204" pitchFamily="34" charset="0"/>
                <a:cs typeface="Arial" panose="020B0604020202020204" pitchFamily="34" charset="0"/>
              </a:rPr>
              <a:t>Provide a Critique of the PESTEL Framework </a:t>
            </a:r>
            <a:endParaRPr lang="en-GB" sz="3600" u="sng"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1179D78-4FAD-749D-B591-4263228CAF33}"/>
              </a:ext>
            </a:extLst>
          </p:cNvPr>
          <p:cNvSpPr txBox="1"/>
          <p:nvPr/>
        </p:nvSpPr>
        <p:spPr>
          <a:xfrm>
            <a:off x="79132" y="6563275"/>
            <a:ext cx="6093068" cy="307777"/>
          </a:xfrm>
          <a:prstGeom prst="rect">
            <a:avLst/>
          </a:prstGeom>
          <a:noFill/>
        </p:spPr>
        <p:txBody>
          <a:bodyPr wrap="square">
            <a:spAutoFit/>
          </a:bodyPr>
          <a:lstStyle/>
          <a:p>
            <a:pPr algn="ctr"/>
            <a:r>
              <a:rPr lang="en-IN" sz="1400" dirty="0"/>
              <a:t>(</a:t>
            </a:r>
            <a:r>
              <a:rPr lang="en-IN" sz="1400" dirty="0" err="1"/>
              <a:t>Openpr</a:t>
            </a:r>
            <a:r>
              <a:rPr lang="en-IN" sz="1400" dirty="0"/>
              <a:t>, 2026)</a:t>
            </a:r>
            <a:endParaRPr lang="en-US" sz="1400" dirty="0"/>
          </a:p>
        </p:txBody>
      </p:sp>
      <p:sp>
        <p:nvSpPr>
          <p:cNvPr id="9" name="TextBox 8">
            <a:extLst>
              <a:ext uri="{FF2B5EF4-FFF2-40B4-BE49-F238E27FC236}">
                <a16:creationId xmlns:a16="http://schemas.microsoft.com/office/drawing/2014/main" id="{1A9765ED-75AF-03EE-FBB4-C7E02F1C2A1B}"/>
              </a:ext>
            </a:extLst>
          </p:cNvPr>
          <p:cNvSpPr txBox="1"/>
          <p:nvPr/>
        </p:nvSpPr>
        <p:spPr>
          <a:xfrm>
            <a:off x="7223760" y="2034506"/>
            <a:ext cx="4774275" cy="4619854"/>
          </a:xfrm>
          <a:prstGeom prst="rect">
            <a:avLst/>
          </a:prstGeom>
          <a:noFill/>
        </p:spPr>
        <p:txBody>
          <a:bodyPr wrap="square">
            <a:spAutoFit/>
          </a:bodyPr>
          <a:lstStyle/>
          <a:p>
            <a:pPr marL="285750" indent="-285750" algn="just" rtl="0" fontAlgn="base">
              <a:lnSpc>
                <a:spcPct val="150000"/>
              </a:lnSpc>
              <a:buFont typeface="Arial" panose="020B0604020202020204" pitchFamily="34" charset="0"/>
              <a:buChar char="•"/>
            </a:pPr>
            <a:r>
              <a:rPr lang="en-IN" dirty="0"/>
              <a:t>The PESTEL framework is used for the supervision of external forces that impact market conditions, profitability and long-term growth of a business. </a:t>
            </a:r>
          </a:p>
          <a:p>
            <a:pPr marL="285750" indent="-285750" algn="just" fontAlgn="base">
              <a:lnSpc>
                <a:spcPct val="150000"/>
              </a:lnSpc>
              <a:buFont typeface="Arial" panose="020B0604020202020204" pitchFamily="34" charset="0"/>
              <a:buChar char="•"/>
            </a:pPr>
            <a:r>
              <a:rPr lang="en-IN" dirty="0"/>
              <a:t>A PESTEL analysis assists organisations in predicting future risks regarding economic downturns and the regulatory landscape </a:t>
            </a:r>
            <a:r>
              <a:rPr lang="en-GB" dirty="0"/>
              <a:t> (Capobianco et al., 2021)</a:t>
            </a:r>
            <a:r>
              <a:rPr lang="en-IN" dirty="0"/>
              <a:t>. </a:t>
            </a:r>
          </a:p>
          <a:p>
            <a:pPr marL="285750" indent="-285750" algn="just" rtl="0" fontAlgn="base">
              <a:lnSpc>
                <a:spcPct val="150000"/>
              </a:lnSpc>
              <a:buFont typeface="Arial" panose="020B0604020202020204" pitchFamily="34" charset="0"/>
              <a:buChar char="•"/>
            </a:pPr>
            <a:r>
              <a:rPr lang="en-IN" dirty="0"/>
              <a:t>However, the analysis can be highly influenced by incomplete data or biases as it depends on human assumptions. </a:t>
            </a:r>
          </a:p>
        </p:txBody>
      </p:sp>
      <p:sp>
        <p:nvSpPr>
          <p:cNvPr id="6" name="TextBox 5">
            <a:extLst>
              <a:ext uri="{FF2B5EF4-FFF2-40B4-BE49-F238E27FC236}">
                <a16:creationId xmlns:a16="http://schemas.microsoft.com/office/drawing/2014/main" id="{5A3FA96C-340E-BDDD-8D91-0A26AF87FC2A}"/>
              </a:ext>
            </a:extLst>
          </p:cNvPr>
          <p:cNvSpPr txBox="1"/>
          <p:nvPr/>
        </p:nvSpPr>
        <p:spPr>
          <a:xfrm>
            <a:off x="193964" y="1238000"/>
            <a:ext cx="7273635" cy="1295868"/>
          </a:xfrm>
          <a:prstGeom prst="rect">
            <a:avLst/>
          </a:prstGeom>
          <a:noFill/>
        </p:spPr>
        <p:txBody>
          <a:bodyPr wrap="square">
            <a:spAutoFit/>
          </a:bodyPr>
          <a:lstStyle/>
          <a:p>
            <a:pPr marL="285750" indent="-285750" algn="just" fontAlgn="base">
              <a:lnSpc>
                <a:spcPct val="150000"/>
              </a:lnSpc>
              <a:buFont typeface="Arial" panose="020B0604020202020204" pitchFamily="34" charset="0"/>
              <a:buChar char="•"/>
            </a:pPr>
            <a:r>
              <a:rPr lang="en-IN" dirty="0"/>
              <a:t>A PESTEL framework refers to a strategic business tool that helps identify and examine the external and macro-environmental elements affecting business operations </a:t>
            </a:r>
            <a:r>
              <a:rPr lang="en-GB" dirty="0"/>
              <a:t>(</a:t>
            </a:r>
            <a:r>
              <a:rPr lang="en-GB" dirty="0" err="1"/>
              <a:t>Karadzhov</a:t>
            </a:r>
            <a:r>
              <a:rPr lang="en-GB" dirty="0"/>
              <a:t> and </a:t>
            </a:r>
            <a:r>
              <a:rPr lang="en-GB" dirty="0" err="1"/>
              <a:t>Patarchanova</a:t>
            </a:r>
            <a:r>
              <a:rPr lang="en-GB" dirty="0"/>
              <a:t>, 2025)</a:t>
            </a:r>
            <a:r>
              <a:rPr lang="en-IN" dirty="0"/>
              <a:t>. </a:t>
            </a:r>
          </a:p>
        </p:txBody>
      </p:sp>
    </p:spTree>
    <p:extLst>
      <p:ext uri="{BB962C8B-B14F-4D97-AF65-F5344CB8AC3E}">
        <p14:creationId xmlns:p14="http://schemas.microsoft.com/office/powerpoint/2010/main" val="266161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34000"/>
            <a:lum/>
            <a:extLst>
              <a:ext uri="{28A0092B-C50C-407E-A947-70E740481C1C}">
                <a14:useLocalDpi xmlns:a14="http://schemas.microsoft.com/office/drawing/2010/main"/>
              </a:ext>
            </a:extLst>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0" y="189316"/>
            <a:ext cx="12192000" cy="1179002"/>
          </a:xfrm>
        </p:spPr>
        <p:txBody>
          <a:bodyPr>
            <a:normAutofit fontScale="90000"/>
          </a:bodyPr>
          <a:lstStyle/>
          <a:p>
            <a:pPr algn="ctr"/>
            <a:r>
              <a:rPr lang="en-GB" b="1" u="sng" dirty="0">
                <a:latin typeface="Arial" panose="020B0604020202020204" pitchFamily="34" charset="0"/>
                <a:cs typeface="Arial" panose="020B0604020202020204" pitchFamily="34" charset="0"/>
              </a:rPr>
              <a:t>Provide an application and discuss the information provided in the PESTEL Framework</a:t>
            </a:r>
          </a:p>
        </p:txBody>
      </p:sp>
      <p:pic>
        <p:nvPicPr>
          <p:cNvPr id="6" name="Picture 5" descr="ISS Tools &amp; Methods | Pestel Analysis">
            <a:extLst>
              <a:ext uri="{FF2B5EF4-FFF2-40B4-BE49-F238E27FC236}">
                <a16:creationId xmlns:a16="http://schemas.microsoft.com/office/drawing/2014/main" id="{91F1B8C0-8700-8516-DDD7-BB76808F08A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907563" y="1995503"/>
            <a:ext cx="3889282" cy="399223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8" name="TextBox 7">
            <a:extLst>
              <a:ext uri="{FF2B5EF4-FFF2-40B4-BE49-F238E27FC236}">
                <a16:creationId xmlns:a16="http://schemas.microsoft.com/office/drawing/2014/main" id="{2AEC7195-31D3-876C-7C5D-B3984A5D8E38}"/>
              </a:ext>
            </a:extLst>
          </p:cNvPr>
          <p:cNvSpPr txBox="1"/>
          <p:nvPr/>
        </p:nvSpPr>
        <p:spPr>
          <a:xfrm>
            <a:off x="6805670" y="6161232"/>
            <a:ext cx="6093068" cy="307777"/>
          </a:xfrm>
          <a:prstGeom prst="rect">
            <a:avLst/>
          </a:prstGeom>
          <a:noFill/>
        </p:spPr>
        <p:txBody>
          <a:bodyPr wrap="square">
            <a:spAutoFit/>
          </a:bodyPr>
          <a:lstStyle/>
          <a:p>
            <a:pPr algn="ctr"/>
            <a:r>
              <a:rPr lang="en-IN" sz="1400" dirty="0"/>
              <a:t>(</a:t>
            </a:r>
            <a:r>
              <a:rPr lang="en-IN" sz="1400" dirty="0" err="1"/>
              <a:t>Openpr</a:t>
            </a:r>
            <a:r>
              <a:rPr lang="en-IN" sz="1400" dirty="0"/>
              <a:t>, 2026)</a:t>
            </a:r>
            <a:endParaRPr lang="en-US" sz="1400" dirty="0"/>
          </a:p>
        </p:txBody>
      </p:sp>
      <p:graphicFrame>
        <p:nvGraphicFramePr>
          <p:cNvPr id="9" name="Table 8">
            <a:extLst>
              <a:ext uri="{FF2B5EF4-FFF2-40B4-BE49-F238E27FC236}">
                <a16:creationId xmlns:a16="http://schemas.microsoft.com/office/drawing/2014/main" id="{C63638B0-F6CF-7327-56EF-F2EB2A5C751E}"/>
              </a:ext>
            </a:extLst>
          </p:cNvPr>
          <p:cNvGraphicFramePr>
            <a:graphicFrameLocks noGrp="1"/>
          </p:cNvGraphicFramePr>
          <p:nvPr>
            <p:extLst>
              <p:ext uri="{D42A27DB-BD31-4B8C-83A1-F6EECF244321}">
                <p14:modId xmlns:p14="http://schemas.microsoft.com/office/powerpoint/2010/main" val="198438002"/>
              </p:ext>
            </p:extLst>
          </p:nvPr>
        </p:nvGraphicFramePr>
        <p:xfrm>
          <a:off x="1116269" y="1683355"/>
          <a:ext cx="5854159" cy="4851400"/>
        </p:xfrm>
        <a:graphic>
          <a:graphicData uri="http://schemas.openxmlformats.org/drawingml/2006/table">
            <a:tbl>
              <a:tblPr/>
              <a:tblGrid>
                <a:gridCol w="2054585">
                  <a:extLst>
                    <a:ext uri="{9D8B030D-6E8A-4147-A177-3AD203B41FA5}">
                      <a16:colId xmlns:a16="http://schemas.microsoft.com/office/drawing/2014/main" val="1297400190"/>
                    </a:ext>
                  </a:extLst>
                </a:gridCol>
                <a:gridCol w="3799574">
                  <a:extLst>
                    <a:ext uri="{9D8B030D-6E8A-4147-A177-3AD203B41FA5}">
                      <a16:colId xmlns:a16="http://schemas.microsoft.com/office/drawing/2014/main" val="710406693"/>
                    </a:ext>
                  </a:extLst>
                </a:gridCol>
              </a:tblGrid>
              <a:tr h="0">
                <a:tc>
                  <a:txBody>
                    <a:bodyPr/>
                    <a:lstStyle/>
                    <a:p>
                      <a:pPr algn="ctr" rtl="0" fontAlgn="t">
                        <a:buNone/>
                      </a:pPr>
                      <a:r>
                        <a:rPr lang="en-GB" sz="2000" b="1" i="1" u="none" strike="noStrike">
                          <a:solidFill>
                            <a:srgbClr val="000000"/>
                          </a:solidFill>
                          <a:effectLst/>
                          <a:latin typeface="+mn-lt"/>
                        </a:rPr>
                        <a:t>Factors</a:t>
                      </a:r>
                      <a:endParaRPr lang="en-GB" sz="320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ctr" rtl="0" fontAlgn="t">
                        <a:buNone/>
                      </a:pPr>
                      <a:r>
                        <a:rPr lang="en-GB" sz="2000" b="1" i="1" u="none" strike="noStrike">
                          <a:solidFill>
                            <a:srgbClr val="000000"/>
                          </a:solidFill>
                          <a:effectLst/>
                          <a:latin typeface="+mn-lt"/>
                        </a:rPr>
                        <a:t>Application</a:t>
                      </a:r>
                      <a:endParaRPr lang="en-GB" sz="320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3926263923"/>
                  </a:ext>
                </a:extLst>
              </a:tr>
              <a:tr h="0">
                <a:tc>
                  <a:txBody>
                    <a:bodyPr/>
                    <a:lstStyle/>
                    <a:p>
                      <a:pPr algn="ctr" rtl="0" fontAlgn="t">
                        <a:buNone/>
                      </a:pPr>
                      <a:r>
                        <a:rPr lang="en-GB" sz="2000" b="0" i="1" u="none" strike="noStrike">
                          <a:solidFill>
                            <a:srgbClr val="000000"/>
                          </a:solidFill>
                          <a:effectLst/>
                          <a:latin typeface="+mn-lt"/>
                        </a:rPr>
                        <a:t>Political </a:t>
                      </a:r>
                      <a:endParaRPr lang="en-GB" sz="320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FEFEF"/>
                    </a:solidFill>
                  </a:tcPr>
                </a:tc>
                <a:tc>
                  <a:txBody>
                    <a:bodyPr/>
                    <a:lstStyle/>
                    <a:p>
                      <a:pPr algn="just" rtl="0" fontAlgn="t">
                        <a:buNone/>
                      </a:pPr>
                      <a:r>
                        <a:rPr lang="en-GB" sz="2000" b="0" i="0" u="none" strike="noStrike">
                          <a:solidFill>
                            <a:srgbClr val="000000"/>
                          </a:solidFill>
                          <a:effectLst/>
                          <a:latin typeface="+mn-lt"/>
                        </a:rPr>
                        <a:t>Business rates and local retail decline increase pressure. </a:t>
                      </a:r>
                      <a:endParaRPr lang="en-GB" sz="320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71138090"/>
                  </a:ext>
                </a:extLst>
              </a:tr>
              <a:tr h="0">
                <a:tc>
                  <a:txBody>
                    <a:bodyPr/>
                    <a:lstStyle/>
                    <a:p>
                      <a:pPr algn="ctr" rtl="0" fontAlgn="t">
                        <a:buNone/>
                      </a:pPr>
                      <a:r>
                        <a:rPr lang="en-GB" sz="2000" b="0" i="1" u="none" strike="noStrike" dirty="0">
                          <a:solidFill>
                            <a:srgbClr val="000000"/>
                          </a:solidFill>
                          <a:effectLst/>
                          <a:latin typeface="+mn-lt"/>
                        </a:rPr>
                        <a:t>Economic </a:t>
                      </a:r>
                      <a:endParaRPr lang="en-GB" sz="3200" dirty="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FEFEF"/>
                    </a:solidFill>
                  </a:tcPr>
                </a:tc>
                <a:tc>
                  <a:txBody>
                    <a:bodyPr/>
                    <a:lstStyle/>
                    <a:p>
                      <a:pPr algn="just" rtl="0" fontAlgn="t">
                        <a:buNone/>
                      </a:pPr>
                      <a:r>
                        <a:rPr lang="en-GB" sz="2000" b="0" i="0" u="none" strike="noStrike">
                          <a:solidFill>
                            <a:srgbClr val="000000"/>
                          </a:solidFill>
                          <a:effectLst/>
                          <a:latin typeface="+mn-lt"/>
                        </a:rPr>
                        <a:t>Higher rent, utilities, insurance and organic stock costs reduce profit. </a:t>
                      </a:r>
                      <a:endParaRPr lang="en-GB" sz="320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18002973"/>
                  </a:ext>
                </a:extLst>
              </a:tr>
              <a:tr h="0">
                <a:tc>
                  <a:txBody>
                    <a:bodyPr/>
                    <a:lstStyle/>
                    <a:p>
                      <a:pPr algn="ctr" rtl="0" fontAlgn="t">
                        <a:buNone/>
                      </a:pPr>
                      <a:r>
                        <a:rPr lang="en-GB" sz="2000" b="0" i="1" u="none" strike="noStrike">
                          <a:solidFill>
                            <a:srgbClr val="000000"/>
                          </a:solidFill>
                          <a:effectLst/>
                          <a:latin typeface="+mn-lt"/>
                        </a:rPr>
                        <a:t>Social </a:t>
                      </a:r>
                      <a:endParaRPr lang="en-GB" sz="320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FEFEF"/>
                    </a:solidFill>
                  </a:tcPr>
                </a:tc>
                <a:tc>
                  <a:txBody>
                    <a:bodyPr/>
                    <a:lstStyle/>
                    <a:p>
                      <a:pPr algn="just" rtl="0" fontAlgn="t">
                        <a:buNone/>
                      </a:pPr>
                      <a:r>
                        <a:rPr lang="en-GB" sz="2000" b="0" i="0" u="none" strike="noStrike" dirty="0">
                          <a:solidFill>
                            <a:srgbClr val="000000"/>
                          </a:solidFill>
                          <a:effectLst/>
                          <a:latin typeface="+mn-lt"/>
                        </a:rPr>
                        <a:t>Lower footfall and hybrid working reduce regular customers. </a:t>
                      </a:r>
                      <a:endParaRPr lang="en-GB" sz="3200" dirty="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53573614"/>
                  </a:ext>
                </a:extLst>
              </a:tr>
              <a:tr h="0">
                <a:tc>
                  <a:txBody>
                    <a:bodyPr/>
                    <a:lstStyle/>
                    <a:p>
                      <a:pPr algn="ctr" rtl="0" fontAlgn="t">
                        <a:buNone/>
                      </a:pPr>
                      <a:r>
                        <a:rPr lang="en-GB" sz="2000" b="0" i="1" u="none" strike="noStrike">
                          <a:solidFill>
                            <a:srgbClr val="000000"/>
                          </a:solidFill>
                          <a:effectLst/>
                          <a:latin typeface="+mn-lt"/>
                        </a:rPr>
                        <a:t>Technological </a:t>
                      </a:r>
                      <a:endParaRPr lang="en-GB" sz="320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FEFEF"/>
                    </a:solidFill>
                  </a:tcPr>
                </a:tc>
                <a:tc>
                  <a:txBody>
                    <a:bodyPr/>
                    <a:lstStyle/>
                    <a:p>
                      <a:pPr algn="just" rtl="0" fontAlgn="t">
                        <a:buNone/>
                      </a:pPr>
                      <a:r>
                        <a:rPr lang="en-GB" sz="2000" b="0" i="0" u="none" strike="noStrike">
                          <a:solidFill>
                            <a:srgbClr val="000000"/>
                          </a:solidFill>
                          <a:effectLst/>
                          <a:latin typeface="+mn-lt"/>
                        </a:rPr>
                        <a:t>No delivery or reliable pre-order system limits convenience. </a:t>
                      </a:r>
                      <a:endParaRPr lang="en-GB" sz="320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61972964"/>
                  </a:ext>
                </a:extLst>
              </a:tr>
              <a:tr h="0">
                <a:tc>
                  <a:txBody>
                    <a:bodyPr/>
                    <a:lstStyle/>
                    <a:p>
                      <a:pPr algn="ctr" rtl="0" fontAlgn="t">
                        <a:buNone/>
                      </a:pPr>
                      <a:r>
                        <a:rPr lang="en-GB" sz="2000" b="0" i="1" u="none" strike="noStrike">
                          <a:solidFill>
                            <a:srgbClr val="000000"/>
                          </a:solidFill>
                          <a:effectLst/>
                          <a:latin typeface="+mn-lt"/>
                        </a:rPr>
                        <a:t>Legal </a:t>
                      </a:r>
                      <a:endParaRPr lang="en-GB" sz="320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FEFEF"/>
                    </a:solidFill>
                  </a:tcPr>
                </a:tc>
                <a:tc>
                  <a:txBody>
                    <a:bodyPr/>
                    <a:lstStyle/>
                    <a:p>
                      <a:pPr algn="just" rtl="0" fontAlgn="t">
                        <a:buNone/>
                      </a:pPr>
                      <a:r>
                        <a:rPr lang="en-GB" sz="2000" b="0" i="0" u="none" strike="noStrike">
                          <a:solidFill>
                            <a:srgbClr val="000000"/>
                          </a:solidFill>
                          <a:effectLst/>
                          <a:latin typeface="+mn-lt"/>
                        </a:rPr>
                        <a:t>Food safety and trading rules remain essential. </a:t>
                      </a:r>
                      <a:endParaRPr lang="en-GB" sz="320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54303574"/>
                  </a:ext>
                </a:extLst>
              </a:tr>
              <a:tr h="0">
                <a:tc>
                  <a:txBody>
                    <a:bodyPr/>
                    <a:lstStyle/>
                    <a:p>
                      <a:pPr algn="ctr" rtl="0" fontAlgn="t">
                        <a:buNone/>
                      </a:pPr>
                      <a:r>
                        <a:rPr lang="en-GB" sz="2000" b="0" i="1" u="none" strike="noStrike">
                          <a:solidFill>
                            <a:srgbClr val="000000"/>
                          </a:solidFill>
                          <a:effectLst/>
                          <a:latin typeface="+mn-lt"/>
                        </a:rPr>
                        <a:t>Environmental </a:t>
                      </a:r>
                      <a:endParaRPr lang="en-GB" sz="320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FEFEF"/>
                    </a:solidFill>
                  </a:tcPr>
                </a:tc>
                <a:tc>
                  <a:txBody>
                    <a:bodyPr/>
                    <a:lstStyle/>
                    <a:p>
                      <a:pPr algn="just" rtl="0" fontAlgn="t">
                        <a:buNone/>
                      </a:pPr>
                      <a:r>
                        <a:rPr lang="en-GB" sz="2000" b="0" i="0" u="none" strike="noStrike" dirty="0">
                          <a:solidFill>
                            <a:srgbClr val="000000"/>
                          </a:solidFill>
                          <a:effectLst/>
                          <a:latin typeface="+mn-lt"/>
                        </a:rPr>
                        <a:t>Organic sourcing supports quality but increases supply risk. </a:t>
                      </a:r>
                      <a:endParaRPr lang="en-GB" sz="3200" dirty="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58443631"/>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4000"/>
            <a:lum/>
          </a:blip>
          <a:srcRect/>
          <a:stretch>
            <a:fillRect/>
          </a:stretch>
        </a:blip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pPr algn="ctr"/>
            <a:r>
              <a:rPr lang="en-GB" sz="3200" b="1" u="sng" dirty="0">
                <a:latin typeface="Arial" panose="020B0604020202020204" pitchFamily="34" charset="0"/>
                <a:cs typeface="Arial" panose="020B0604020202020204" pitchFamily="34" charset="0"/>
              </a:rPr>
              <a:t>Critique of the Cause-and-Effect model</a:t>
            </a:r>
            <a:endParaRPr lang="en-GB" sz="3200" dirty="0">
              <a:latin typeface="Arial" panose="020B0604020202020204" pitchFamily="34" charset="0"/>
              <a:cs typeface="Arial" panose="020B0604020202020204" pitchFamily="34" charset="0"/>
            </a:endParaRPr>
          </a:p>
        </p:txBody>
      </p:sp>
      <p:pic>
        <p:nvPicPr>
          <p:cNvPr id="6" name="Picture 5" descr="Cause-and-Effect Diagrams: A Visual Tool for Root Cause Analysis -  isixsigma.com">
            <a:extLst>
              <a:ext uri="{FF2B5EF4-FFF2-40B4-BE49-F238E27FC236}">
                <a16:creationId xmlns:a16="http://schemas.microsoft.com/office/drawing/2014/main" id="{23B056FB-8B54-6B2C-7106-31ACDCD5C68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07299" y="1845664"/>
            <a:ext cx="6208926" cy="388057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9" name="TextBox 8">
            <a:extLst>
              <a:ext uri="{FF2B5EF4-FFF2-40B4-BE49-F238E27FC236}">
                <a16:creationId xmlns:a16="http://schemas.microsoft.com/office/drawing/2014/main" id="{7E19293F-9FC0-7CDD-9A45-6F4C34638AB8}"/>
              </a:ext>
            </a:extLst>
          </p:cNvPr>
          <p:cNvSpPr txBox="1"/>
          <p:nvPr/>
        </p:nvSpPr>
        <p:spPr>
          <a:xfrm>
            <a:off x="1660161" y="6027868"/>
            <a:ext cx="6108490" cy="338554"/>
          </a:xfrm>
          <a:prstGeom prst="rect">
            <a:avLst/>
          </a:prstGeom>
          <a:noFill/>
        </p:spPr>
        <p:txBody>
          <a:bodyPr wrap="square">
            <a:spAutoFit/>
          </a:bodyPr>
          <a:lstStyle/>
          <a:p>
            <a:r>
              <a:rPr lang="en-GB" sz="1600" b="0" i="0" u="none" strike="noStrike" kern="1200" dirty="0">
                <a:solidFill>
                  <a:schemeClr val="tx1"/>
                </a:solidFill>
                <a:effectLst/>
                <a:latin typeface="+mn-lt"/>
                <a:ea typeface="+mn-ea"/>
                <a:cs typeface="+mn-cs"/>
              </a:rPr>
              <a:t>(</a:t>
            </a:r>
            <a:r>
              <a:rPr lang="en-GB" sz="1600" b="0" i="0" u="none" strike="noStrike" kern="1200" dirty="0" err="1">
                <a:solidFill>
                  <a:schemeClr val="tx1"/>
                </a:solidFill>
                <a:effectLst/>
                <a:latin typeface="+mn-lt"/>
                <a:ea typeface="+mn-ea"/>
                <a:cs typeface="+mn-cs"/>
              </a:rPr>
              <a:t>Karadzhov</a:t>
            </a:r>
            <a:r>
              <a:rPr lang="en-GB" sz="1600" b="0" i="0" u="none" strike="noStrike" kern="1200" dirty="0">
                <a:solidFill>
                  <a:schemeClr val="tx1"/>
                </a:solidFill>
                <a:effectLst/>
                <a:latin typeface="+mn-lt"/>
                <a:ea typeface="+mn-ea"/>
                <a:cs typeface="+mn-cs"/>
              </a:rPr>
              <a:t> and </a:t>
            </a:r>
            <a:r>
              <a:rPr lang="en-GB" sz="1600" b="0" i="0" u="none" strike="noStrike" kern="1200" dirty="0" err="1">
                <a:solidFill>
                  <a:schemeClr val="tx1"/>
                </a:solidFill>
                <a:effectLst/>
                <a:latin typeface="+mn-lt"/>
                <a:ea typeface="+mn-ea"/>
                <a:cs typeface="+mn-cs"/>
              </a:rPr>
              <a:t>Patarchanova</a:t>
            </a:r>
            <a:r>
              <a:rPr lang="en-GB" sz="1600" b="0" i="0" u="none" strike="noStrike" kern="1200" dirty="0">
                <a:solidFill>
                  <a:schemeClr val="tx1"/>
                </a:solidFill>
                <a:effectLst/>
                <a:latin typeface="+mn-lt"/>
                <a:ea typeface="+mn-ea"/>
                <a:cs typeface="+mn-cs"/>
              </a:rPr>
              <a:t>, 2025) </a:t>
            </a:r>
            <a:endParaRPr lang="en-GB" sz="1600" dirty="0"/>
          </a:p>
        </p:txBody>
      </p:sp>
      <p:sp>
        <p:nvSpPr>
          <p:cNvPr id="11" name="TextBox 10">
            <a:extLst>
              <a:ext uri="{FF2B5EF4-FFF2-40B4-BE49-F238E27FC236}">
                <a16:creationId xmlns:a16="http://schemas.microsoft.com/office/drawing/2014/main" id="{D89616FC-FB55-5239-5356-5358CF58719A}"/>
              </a:ext>
            </a:extLst>
          </p:cNvPr>
          <p:cNvSpPr txBox="1"/>
          <p:nvPr/>
        </p:nvSpPr>
        <p:spPr>
          <a:xfrm>
            <a:off x="6996657" y="1425944"/>
            <a:ext cx="4581993" cy="5122941"/>
          </a:xfrm>
          <a:prstGeom prst="rect">
            <a:avLst/>
          </a:prstGeom>
          <a:noFill/>
        </p:spPr>
        <p:txBody>
          <a:bodyPr wrap="square">
            <a:spAutoFit/>
          </a:bodyPr>
          <a:lstStyle/>
          <a:p>
            <a:pPr algn="just" rtl="0" fontAlgn="base">
              <a:lnSpc>
                <a:spcPct val="150000"/>
              </a:lnSpc>
              <a:buFont typeface="Arial" panose="020B0604020202020204" pitchFamily="34" charset="0"/>
              <a:buChar char="•"/>
            </a:pPr>
            <a:r>
              <a:rPr lang="en-GB" sz="2000" b="1" i="0" u="none" strike="noStrike" dirty="0">
                <a:solidFill>
                  <a:srgbClr val="000000"/>
                </a:solidFill>
                <a:effectLst/>
              </a:rPr>
              <a:t>Cause and effect model</a:t>
            </a:r>
            <a:r>
              <a:rPr lang="en-GB" sz="2000" b="0" i="0" u="none" strike="noStrike" dirty="0">
                <a:solidFill>
                  <a:srgbClr val="000000"/>
                </a:solidFill>
                <a:effectLst/>
              </a:rPr>
              <a:t>- Fishbone Diagram</a:t>
            </a:r>
          </a:p>
          <a:p>
            <a:pPr algn="just" rtl="0" fontAlgn="base">
              <a:lnSpc>
                <a:spcPct val="150000"/>
              </a:lnSpc>
              <a:buFont typeface="Arial" panose="020B0604020202020204" pitchFamily="34" charset="0"/>
              <a:buChar char="•"/>
            </a:pPr>
            <a:r>
              <a:rPr lang="en-GB" sz="2000" b="1" i="0" u="none" strike="noStrike" dirty="0">
                <a:solidFill>
                  <a:srgbClr val="000000"/>
                </a:solidFill>
                <a:effectLst/>
              </a:rPr>
              <a:t>Usage</a:t>
            </a:r>
            <a:r>
              <a:rPr lang="en-GB" sz="2000" b="0" i="0" u="none" strike="noStrike" dirty="0">
                <a:solidFill>
                  <a:srgbClr val="000000"/>
                </a:solidFill>
                <a:effectLst/>
              </a:rPr>
              <a:t>- To identify the possible cause of one main issue and is applied in business problem-solving as well as operational analysis. </a:t>
            </a:r>
          </a:p>
          <a:p>
            <a:pPr algn="just" rtl="0" fontAlgn="base">
              <a:lnSpc>
                <a:spcPct val="150000"/>
              </a:lnSpc>
              <a:buFont typeface="Arial" panose="020B0604020202020204" pitchFamily="34" charset="0"/>
              <a:buChar char="•"/>
            </a:pPr>
            <a:r>
              <a:rPr lang="en-GB" sz="2000" b="1" i="0" u="none" strike="noStrike" dirty="0">
                <a:solidFill>
                  <a:srgbClr val="000000"/>
                </a:solidFill>
                <a:effectLst/>
              </a:rPr>
              <a:t>Benefits</a:t>
            </a:r>
            <a:r>
              <a:rPr lang="en-GB" sz="2000" b="0" i="0" u="none" strike="noStrike" dirty="0">
                <a:solidFill>
                  <a:srgbClr val="000000"/>
                </a:solidFill>
                <a:effectLst/>
              </a:rPr>
              <a:t>- Provides a clear visual structure and helps Basil’s  Bakery to organise the cause of sales stagnation</a:t>
            </a:r>
          </a:p>
          <a:p>
            <a:pPr algn="just" rtl="0" fontAlgn="base">
              <a:lnSpc>
                <a:spcPct val="150000"/>
              </a:lnSpc>
              <a:buFont typeface="Arial" panose="020B0604020202020204" pitchFamily="34" charset="0"/>
              <a:buChar char="•"/>
            </a:pPr>
            <a:r>
              <a:rPr lang="en-GB" sz="2000" b="1" i="0" u="none" strike="noStrike" dirty="0">
                <a:solidFill>
                  <a:srgbClr val="000000"/>
                </a:solidFill>
                <a:effectLst/>
              </a:rPr>
              <a:t>Criticism</a:t>
            </a:r>
            <a:r>
              <a:rPr lang="en-GB" sz="2000" b="0" i="0" u="none" strike="noStrike" dirty="0">
                <a:solidFill>
                  <a:srgbClr val="000000"/>
                </a:solidFill>
                <a:effectLst/>
              </a:rPr>
              <a:t>- It does not track the cause or prove the impact. </a:t>
            </a:r>
          </a:p>
        </p:txBody>
      </p:sp>
    </p:spTree>
    <p:extLst>
      <p:ext uri="{BB962C8B-B14F-4D97-AF65-F5344CB8AC3E}">
        <p14:creationId xmlns:p14="http://schemas.microsoft.com/office/powerpoint/2010/main" val="231907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1077218"/>
          </a:xfrm>
          <a:prstGeom prst="rect">
            <a:avLst/>
          </a:prstGeom>
          <a:noFill/>
        </p:spPr>
        <p:txBody>
          <a:bodyPr wrap="square" rtlCol="0">
            <a:spAutoFit/>
          </a:bodyPr>
          <a:lstStyle/>
          <a:p>
            <a:pPr algn="ctr"/>
            <a:r>
              <a:rPr lang="en-GB" sz="3200" b="1" u="sng" dirty="0">
                <a:latin typeface="Arial" panose="020B0604020202020204" pitchFamily="34" charset="0"/>
                <a:cs typeface="Arial" panose="020B0604020202020204" pitchFamily="34" charset="0"/>
              </a:rPr>
              <a:t>Provide an application and discuss the information provided in the Cause-and-Effect diagram </a:t>
            </a:r>
            <a:endParaRPr lang="en-GB" sz="4400" b="1" u="sng" dirty="0">
              <a:effectLst/>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D5A31BC3-03D9-FC25-0D08-6A2EF16ADDB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77383" y="1456388"/>
            <a:ext cx="6853839" cy="438977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1" name="TextBox 10">
            <a:extLst>
              <a:ext uri="{FF2B5EF4-FFF2-40B4-BE49-F238E27FC236}">
                <a16:creationId xmlns:a16="http://schemas.microsoft.com/office/drawing/2014/main" id="{2926316E-4362-7B56-C550-98CDB308ED64}"/>
              </a:ext>
            </a:extLst>
          </p:cNvPr>
          <p:cNvSpPr txBox="1"/>
          <p:nvPr/>
        </p:nvSpPr>
        <p:spPr>
          <a:xfrm>
            <a:off x="2499610" y="6056640"/>
            <a:ext cx="6108490" cy="338554"/>
          </a:xfrm>
          <a:prstGeom prst="rect">
            <a:avLst/>
          </a:prstGeom>
          <a:noFill/>
        </p:spPr>
        <p:txBody>
          <a:bodyPr wrap="square">
            <a:spAutoFit/>
          </a:bodyPr>
          <a:lstStyle/>
          <a:p>
            <a:r>
              <a:rPr lang="en-GB" sz="1600" b="0" i="0" u="none" strike="noStrike" kern="1200" dirty="0">
                <a:solidFill>
                  <a:schemeClr val="tx1"/>
                </a:solidFill>
                <a:effectLst/>
                <a:latin typeface="+mn-lt"/>
                <a:ea typeface="+mn-ea"/>
                <a:cs typeface="+mn-cs"/>
              </a:rPr>
              <a:t>(</a:t>
            </a:r>
            <a:r>
              <a:rPr lang="en-GB" sz="1600" dirty="0"/>
              <a:t>Source: Self-created</a:t>
            </a:r>
            <a:r>
              <a:rPr lang="en-GB" sz="1600" b="0" i="0" u="none" strike="noStrike" kern="1200" dirty="0">
                <a:solidFill>
                  <a:schemeClr val="tx1"/>
                </a:solidFill>
                <a:effectLst/>
                <a:latin typeface="+mn-lt"/>
                <a:ea typeface="+mn-ea"/>
                <a:cs typeface="+mn-cs"/>
              </a:rPr>
              <a:t>) </a:t>
            </a:r>
            <a:endParaRPr lang="en-GB" sz="1600" dirty="0"/>
          </a:p>
        </p:txBody>
      </p:sp>
      <p:sp>
        <p:nvSpPr>
          <p:cNvPr id="17" name="TextBox 16">
            <a:extLst>
              <a:ext uri="{FF2B5EF4-FFF2-40B4-BE49-F238E27FC236}">
                <a16:creationId xmlns:a16="http://schemas.microsoft.com/office/drawing/2014/main" id="{B84C8896-FB7C-AC9C-0632-B6CB34E131DB}"/>
              </a:ext>
            </a:extLst>
          </p:cNvPr>
          <p:cNvSpPr txBox="1"/>
          <p:nvPr/>
        </p:nvSpPr>
        <p:spPr>
          <a:xfrm>
            <a:off x="7199026" y="1501358"/>
            <a:ext cx="4538272" cy="4708981"/>
          </a:xfrm>
          <a:prstGeom prst="rect">
            <a:avLst/>
          </a:prstGeom>
          <a:noFill/>
        </p:spPr>
        <p:txBody>
          <a:bodyPr wrap="square">
            <a:spAutoFit/>
          </a:bodyPr>
          <a:lstStyle/>
          <a:p>
            <a:pPr algn="just" rtl="0" fontAlgn="base">
              <a:buFont typeface="Arial" panose="020B0604020202020204" pitchFamily="34" charset="0"/>
              <a:buChar char="•"/>
            </a:pPr>
            <a:r>
              <a:rPr lang="en-GB" sz="2000" b="1" i="0" u="none" strike="noStrike" dirty="0">
                <a:solidFill>
                  <a:srgbClr val="000000"/>
                </a:solidFill>
                <a:effectLst/>
              </a:rPr>
              <a:t>Root Problem</a:t>
            </a:r>
            <a:r>
              <a:rPr lang="en-GB" sz="2000" b="0" i="0" u="none" strike="noStrike" dirty="0">
                <a:solidFill>
                  <a:srgbClr val="000000"/>
                </a:solidFill>
                <a:effectLst/>
              </a:rPr>
              <a:t>- Sales Stagnation at Basil’s Bakery</a:t>
            </a:r>
          </a:p>
          <a:p>
            <a:pPr algn="just" rtl="0" fontAlgn="base">
              <a:buFont typeface="Arial" panose="020B0604020202020204" pitchFamily="34" charset="0"/>
              <a:buChar char="•"/>
            </a:pPr>
            <a:r>
              <a:rPr lang="en-GB" sz="2000" b="1" i="0" u="none" strike="noStrike" dirty="0">
                <a:solidFill>
                  <a:srgbClr val="000000"/>
                </a:solidFill>
                <a:effectLst/>
              </a:rPr>
              <a:t>People</a:t>
            </a:r>
            <a:r>
              <a:rPr lang="en-GB" sz="2000" b="0" i="0" u="none" strike="noStrike" dirty="0">
                <a:solidFill>
                  <a:srgbClr val="000000"/>
                </a:solidFill>
                <a:effectLst/>
              </a:rPr>
              <a:t>- Basil is needed onsite and cannot manage calls or deliveries. </a:t>
            </a:r>
          </a:p>
          <a:p>
            <a:pPr algn="just" rtl="0" fontAlgn="base">
              <a:buFont typeface="Arial" panose="020B0604020202020204" pitchFamily="34" charset="0"/>
              <a:buChar char="•"/>
            </a:pPr>
            <a:r>
              <a:rPr lang="en-GB" sz="2000" b="1" i="0" u="none" strike="noStrike" dirty="0">
                <a:solidFill>
                  <a:srgbClr val="000000"/>
                </a:solidFill>
                <a:effectLst/>
              </a:rPr>
              <a:t>Methods-</a:t>
            </a:r>
            <a:r>
              <a:rPr lang="en-GB" sz="2000" b="0" i="0" u="none" strike="noStrike" dirty="0">
                <a:solidFill>
                  <a:srgbClr val="000000"/>
                </a:solidFill>
                <a:effectLst/>
              </a:rPr>
              <a:t> No reliable pre-order or delivery process.</a:t>
            </a:r>
          </a:p>
          <a:p>
            <a:pPr algn="just" rtl="0" fontAlgn="base">
              <a:buFont typeface="Arial" panose="020B0604020202020204" pitchFamily="34" charset="0"/>
              <a:buChar char="•"/>
            </a:pPr>
            <a:r>
              <a:rPr lang="en-GB" sz="2000" b="1" i="0" u="none" strike="noStrike" dirty="0">
                <a:solidFill>
                  <a:srgbClr val="000000"/>
                </a:solidFill>
                <a:effectLst/>
              </a:rPr>
              <a:t>Technology</a:t>
            </a:r>
            <a:r>
              <a:rPr lang="en-GB" sz="2000" b="0" i="0" u="none" strike="noStrike" dirty="0">
                <a:solidFill>
                  <a:srgbClr val="000000"/>
                </a:solidFill>
                <a:effectLst/>
              </a:rPr>
              <a:t>- A limited digital system of order supports the reduction of consumer convenience</a:t>
            </a:r>
          </a:p>
          <a:p>
            <a:pPr algn="just" rtl="0" fontAlgn="base">
              <a:buFont typeface="Arial" panose="020B0604020202020204" pitchFamily="34" charset="0"/>
              <a:buChar char="•"/>
            </a:pPr>
            <a:r>
              <a:rPr lang="en-GB" sz="2000" b="1" i="0" u="none" strike="noStrike" dirty="0">
                <a:solidFill>
                  <a:srgbClr val="000000"/>
                </a:solidFill>
                <a:effectLst/>
              </a:rPr>
              <a:t>Material</a:t>
            </a:r>
            <a:r>
              <a:rPr lang="en-GB" sz="2000" b="0" i="0" u="none" strike="noStrike" dirty="0">
                <a:solidFill>
                  <a:srgbClr val="000000"/>
                </a:solidFill>
                <a:effectLst/>
              </a:rPr>
              <a:t>- The cost of organic materials is unpredictable and dynamic</a:t>
            </a:r>
          </a:p>
          <a:p>
            <a:pPr algn="just" rtl="0" fontAlgn="base">
              <a:buFont typeface="Arial" panose="020B0604020202020204" pitchFamily="34" charset="0"/>
              <a:buChar char="•"/>
            </a:pPr>
            <a:r>
              <a:rPr lang="en-GB" sz="2000" b="1" i="0" u="none" strike="noStrike" dirty="0">
                <a:solidFill>
                  <a:srgbClr val="000000"/>
                </a:solidFill>
                <a:effectLst/>
              </a:rPr>
              <a:t>Environment</a:t>
            </a:r>
            <a:r>
              <a:rPr lang="en-GB" sz="2000" b="0" i="0" u="none" strike="noStrike" dirty="0">
                <a:solidFill>
                  <a:srgbClr val="000000"/>
                </a:solidFill>
                <a:effectLst/>
              </a:rPr>
              <a:t>- Lower retail park footfall and hybrid working decrease the demand</a:t>
            </a:r>
          </a:p>
          <a:p>
            <a:pPr algn="just" rtl="0" fontAlgn="base">
              <a:buFont typeface="Arial" panose="020B0604020202020204" pitchFamily="34" charset="0"/>
              <a:buChar char="•"/>
            </a:pPr>
            <a:r>
              <a:rPr lang="en-GB" sz="2000" b="1" i="0" u="none" strike="noStrike" dirty="0">
                <a:solidFill>
                  <a:srgbClr val="000000"/>
                </a:solidFill>
                <a:effectLst/>
              </a:rPr>
              <a:t>Measurement</a:t>
            </a:r>
            <a:r>
              <a:rPr lang="en-GB" sz="2000" b="0" i="0" u="none" strike="noStrike" dirty="0">
                <a:solidFill>
                  <a:srgbClr val="000000"/>
                </a:solidFill>
                <a:effectLst/>
              </a:rPr>
              <a:t>- Sales remain around 25% below 2019 levels </a:t>
            </a:r>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5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53673"/>
            <a:ext cx="10515600" cy="930275"/>
          </a:xfrm>
        </p:spPr>
        <p:txBody>
          <a:bodyPr>
            <a:noAutofit/>
          </a:bodyPr>
          <a:lstStyle/>
          <a:p>
            <a:pPr algn="ctr"/>
            <a:r>
              <a:rPr lang="en-GB" sz="3200" b="1" u="sng" dirty="0">
                <a:latin typeface="Arial" panose="020B0604020202020204" pitchFamily="34" charset="0"/>
                <a:cs typeface="Arial" panose="020B0604020202020204" pitchFamily="34" charset="0"/>
              </a:rPr>
              <a:t>Summary of Key Findings </a:t>
            </a:r>
            <a:endParaRPr lang="en-GB" sz="3200"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141DFCDD-406A-E063-13AC-07C80CB95E02}"/>
              </a:ext>
            </a:extLst>
          </p:cNvPr>
          <p:cNvPicPr>
            <a:picLocks noChangeAspect="1"/>
          </p:cNvPicPr>
          <p:nvPr/>
        </p:nvPicPr>
        <p:blipFill>
          <a:blip r:embed="rId4"/>
          <a:stretch>
            <a:fillRect/>
          </a:stretch>
        </p:blipFill>
        <p:spPr>
          <a:xfrm>
            <a:off x="8199620" y="1433848"/>
            <a:ext cx="3483964" cy="4653493"/>
          </a:xfrm>
          <a:prstGeom prst="rect">
            <a:avLst/>
          </a:prstGeom>
          <a:ln w="88900" cap="sq" cmpd="thickThin">
            <a:solidFill>
              <a:srgbClr val="000000"/>
            </a:solidFill>
            <a:prstDash val="solid"/>
            <a:miter lim="800000"/>
          </a:ln>
          <a:effectLst>
            <a:innerShdw blurRad="76200">
              <a:srgbClr val="000000"/>
            </a:innerShdw>
          </a:effectLst>
        </p:spPr>
      </p:pic>
      <p:sp>
        <p:nvSpPr>
          <p:cNvPr id="14" name="TextBox 13">
            <a:extLst>
              <a:ext uri="{FF2B5EF4-FFF2-40B4-BE49-F238E27FC236}">
                <a16:creationId xmlns:a16="http://schemas.microsoft.com/office/drawing/2014/main" id="{C202E85A-43AF-A787-FD17-C470A8206C65}"/>
              </a:ext>
            </a:extLst>
          </p:cNvPr>
          <p:cNvSpPr txBox="1"/>
          <p:nvPr/>
        </p:nvSpPr>
        <p:spPr>
          <a:xfrm>
            <a:off x="7161615" y="6355353"/>
            <a:ext cx="5698630" cy="307777"/>
          </a:xfrm>
          <a:prstGeom prst="rect">
            <a:avLst/>
          </a:prstGeom>
          <a:noFill/>
        </p:spPr>
        <p:txBody>
          <a:bodyPr wrap="square">
            <a:spAutoFit/>
          </a:bodyPr>
          <a:lstStyle/>
          <a:p>
            <a:pPr algn="ctr"/>
            <a:r>
              <a:rPr lang="en-IN" sz="1400" dirty="0"/>
              <a:t>(</a:t>
            </a:r>
            <a:r>
              <a:rPr lang="en-IN" sz="1400" dirty="0" err="1"/>
              <a:t>Basilsbakery</a:t>
            </a:r>
            <a:r>
              <a:rPr lang="en-IN" sz="1400" dirty="0"/>
              <a:t>, 2026)</a:t>
            </a:r>
            <a:endParaRPr lang="en-US" sz="1400" dirty="0"/>
          </a:p>
        </p:txBody>
      </p:sp>
      <p:sp>
        <p:nvSpPr>
          <p:cNvPr id="16" name="TextBox 15">
            <a:extLst>
              <a:ext uri="{FF2B5EF4-FFF2-40B4-BE49-F238E27FC236}">
                <a16:creationId xmlns:a16="http://schemas.microsoft.com/office/drawing/2014/main" id="{08747E67-22E6-BD6E-D3DA-9833DEEE849A}"/>
              </a:ext>
            </a:extLst>
          </p:cNvPr>
          <p:cNvSpPr txBox="1"/>
          <p:nvPr/>
        </p:nvSpPr>
        <p:spPr>
          <a:xfrm>
            <a:off x="838200" y="2234601"/>
            <a:ext cx="6430780" cy="3170099"/>
          </a:xfrm>
          <a:prstGeom prst="rect">
            <a:avLst/>
          </a:prstGeom>
          <a:noFill/>
        </p:spPr>
        <p:txBody>
          <a:bodyPr wrap="square">
            <a:spAutoFit/>
          </a:bodyPr>
          <a:lstStyle/>
          <a:p>
            <a:pPr algn="just" rtl="0" fontAlgn="base">
              <a:buFont typeface="Arial" panose="020B0604020202020204" pitchFamily="34" charset="0"/>
              <a:buChar char="•"/>
            </a:pPr>
            <a:r>
              <a:rPr lang="en-GB" sz="2000" b="0" i="0" u="none" strike="noStrike" dirty="0">
                <a:solidFill>
                  <a:srgbClr val="000000"/>
                </a:solidFill>
                <a:effectLst/>
              </a:rPr>
              <a:t>Sales remain around 25% below 2019 levels. </a:t>
            </a:r>
          </a:p>
          <a:p>
            <a:pPr algn="just" rtl="0" fontAlgn="base">
              <a:buFont typeface="Arial" panose="020B0604020202020204" pitchFamily="34" charset="0"/>
              <a:buChar char="•"/>
            </a:pPr>
            <a:endParaRPr lang="en-GB" sz="2000" b="0" i="0" u="none" strike="noStrike" dirty="0">
              <a:solidFill>
                <a:srgbClr val="000000"/>
              </a:solidFill>
              <a:effectLst/>
            </a:endParaRPr>
          </a:p>
          <a:p>
            <a:pPr algn="just" rtl="0" fontAlgn="base">
              <a:buFont typeface="Arial" panose="020B0604020202020204" pitchFamily="34" charset="0"/>
              <a:buChar char="•"/>
            </a:pPr>
            <a:r>
              <a:rPr lang="en-GB" sz="2000" b="0" i="0" u="none" strike="noStrike" dirty="0">
                <a:solidFill>
                  <a:srgbClr val="000000"/>
                </a:solidFill>
                <a:effectLst/>
              </a:rPr>
              <a:t>Reduced retail park footfall and hybrid working have lowered demand. </a:t>
            </a:r>
          </a:p>
          <a:p>
            <a:pPr algn="just" rtl="0" fontAlgn="base">
              <a:buFont typeface="Arial" panose="020B0604020202020204" pitchFamily="34" charset="0"/>
              <a:buChar char="•"/>
            </a:pPr>
            <a:endParaRPr lang="en-GB" sz="2000" b="0" i="0" u="none" strike="noStrike" dirty="0">
              <a:solidFill>
                <a:srgbClr val="000000"/>
              </a:solidFill>
              <a:effectLst/>
            </a:endParaRPr>
          </a:p>
          <a:p>
            <a:pPr algn="just" rtl="0" fontAlgn="base">
              <a:buFont typeface="Arial" panose="020B0604020202020204" pitchFamily="34" charset="0"/>
              <a:buChar char="•"/>
            </a:pPr>
            <a:r>
              <a:rPr lang="en-GB" sz="2000" b="0" i="0" u="none" strike="noStrike" dirty="0">
                <a:solidFill>
                  <a:srgbClr val="000000"/>
                </a:solidFill>
                <a:effectLst/>
              </a:rPr>
              <a:t>Rising rent, utilities, insurance and organic costs reduce profitability. </a:t>
            </a:r>
          </a:p>
          <a:p>
            <a:pPr algn="just" rtl="0" fontAlgn="base">
              <a:buFont typeface="Arial" panose="020B0604020202020204" pitchFamily="34" charset="0"/>
              <a:buChar char="•"/>
            </a:pPr>
            <a:endParaRPr lang="en-GB" sz="2000" b="0" i="0" u="none" strike="noStrike" dirty="0">
              <a:solidFill>
                <a:srgbClr val="000000"/>
              </a:solidFill>
              <a:effectLst/>
            </a:endParaRPr>
          </a:p>
          <a:p>
            <a:pPr algn="just" rtl="0" fontAlgn="base">
              <a:buFont typeface="Arial" panose="020B0604020202020204" pitchFamily="34" charset="0"/>
              <a:buChar char="•"/>
            </a:pPr>
            <a:r>
              <a:rPr lang="en-GB" sz="2000" b="0" i="0" u="none" strike="noStrike" dirty="0">
                <a:solidFill>
                  <a:srgbClr val="000000"/>
                </a:solidFill>
                <a:effectLst/>
              </a:rPr>
              <a:t>Lack of delivery and reliable pre-ordering limits customer convenience. </a:t>
            </a: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4000"/>
            <a:lum/>
          </a:blip>
          <a:srcRect/>
          <a:stretch>
            <a:fillRect t="-15000" b="-15000"/>
          </a:stretch>
        </a:blipFill>
        <a:effectLst/>
      </p:bgPr>
    </p:bg>
    <p:spTree>
      <p:nvGrpSpPr>
        <p:cNvPr id="1" name="">
          <a:extLst>
            <a:ext uri="{FF2B5EF4-FFF2-40B4-BE49-F238E27FC236}">
              <a16:creationId xmlns:a16="http://schemas.microsoft.com/office/drawing/2014/main" id="{CC10DD9A-C362-7E7B-B787-28E92A940AC5}"/>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C852BF6-8C12-E9A8-F8A1-E83B900905A0}"/>
              </a:ext>
            </a:extLst>
          </p:cNvPr>
          <p:cNvSpPr>
            <a:spLocks noGrp="1"/>
          </p:cNvSpPr>
          <p:nvPr>
            <p:ph type="title"/>
          </p:nvPr>
        </p:nvSpPr>
        <p:spPr/>
        <p:txBody>
          <a:bodyPr>
            <a:normAutofit/>
          </a:bodyPr>
          <a:lstStyle/>
          <a:p>
            <a:pPr algn="ctr"/>
            <a:r>
              <a:rPr lang="en-GB" sz="8800" b="1" u="sng" dirty="0">
                <a:latin typeface="Times New Roman" panose="02020603050405020304" pitchFamily="18" charset="0"/>
                <a:cs typeface="Times New Roman" panose="02020603050405020304" pitchFamily="18" charset="0"/>
              </a:rPr>
              <a:t>References List: </a:t>
            </a:r>
          </a:p>
        </p:txBody>
      </p:sp>
      <p:sp>
        <p:nvSpPr>
          <p:cNvPr id="10" name="TextBox 9">
            <a:extLst>
              <a:ext uri="{FF2B5EF4-FFF2-40B4-BE49-F238E27FC236}">
                <a16:creationId xmlns:a16="http://schemas.microsoft.com/office/drawing/2014/main" id="{E8315112-4FC0-38FE-AB6E-345D53B4E6BD}"/>
              </a:ext>
            </a:extLst>
          </p:cNvPr>
          <p:cNvSpPr txBox="1"/>
          <p:nvPr/>
        </p:nvSpPr>
        <p:spPr>
          <a:xfrm>
            <a:off x="838200" y="1783894"/>
            <a:ext cx="10175630" cy="4708981"/>
          </a:xfrm>
          <a:prstGeom prst="rect">
            <a:avLst/>
          </a:prstGeom>
          <a:noFill/>
        </p:spPr>
        <p:txBody>
          <a:bodyPr wrap="square">
            <a:spAutoFit/>
          </a:bodyPr>
          <a:lstStyle/>
          <a:p>
            <a:pPr marL="285750" indent="-285750">
              <a:buFont typeface="Arial" panose="020B0604020202020204" pitchFamily="34" charset="0"/>
              <a:buChar char="•"/>
            </a:pPr>
            <a:r>
              <a:rPr lang="en-GB" sz="2000" dirty="0"/>
              <a:t>Alvesson, M. and Sveningsson, S., (2024). </a:t>
            </a:r>
            <a:r>
              <a:rPr lang="en-GB" sz="2000" i="1" dirty="0"/>
              <a:t>Changing organizational culture: Cultural change work in progress</a:t>
            </a:r>
            <a:r>
              <a:rPr lang="en-GB" sz="2000" dirty="0"/>
              <a:t>. Routledge. </a:t>
            </a:r>
          </a:p>
          <a:p>
            <a:pPr marL="285750" indent="-285750">
              <a:buFont typeface="Arial" panose="020B0604020202020204" pitchFamily="34" charset="0"/>
              <a:buChar char="•"/>
            </a:pPr>
            <a:r>
              <a:rPr lang="en-GB" sz="2000" dirty="0"/>
              <a:t>Capobianco, N., Basile, V., Loia, F. and Vona, R., (2021). Toward a sustainable decommissioning of offshore platforms in the oil and gas industry: A PESTLE analysis. </a:t>
            </a:r>
            <a:r>
              <a:rPr lang="en-GB" sz="2000" i="1" dirty="0"/>
              <a:t>Sustainability</a:t>
            </a:r>
            <a:r>
              <a:rPr lang="en-GB" sz="2000" dirty="0"/>
              <a:t>, </a:t>
            </a:r>
            <a:r>
              <a:rPr lang="en-GB" sz="2000" i="1" dirty="0"/>
              <a:t>13</a:t>
            </a:r>
            <a:r>
              <a:rPr lang="en-GB" sz="2000" dirty="0"/>
              <a:t>(11), p.6266. </a:t>
            </a:r>
          </a:p>
          <a:p>
            <a:pPr marL="285750" indent="-285750">
              <a:buFont typeface="Arial" panose="020B0604020202020204" pitchFamily="34" charset="0"/>
              <a:buChar char="•"/>
            </a:pPr>
            <a:r>
              <a:rPr lang="en-GB" sz="2000" dirty="0" err="1"/>
              <a:t>Karadzhov</a:t>
            </a:r>
            <a:r>
              <a:rPr lang="en-GB" sz="2000" dirty="0"/>
              <a:t>, V. and </a:t>
            </a:r>
            <a:r>
              <a:rPr lang="en-GB" sz="2000" dirty="0" err="1"/>
              <a:t>Patarchanova</a:t>
            </a:r>
            <a:r>
              <a:rPr lang="en-GB" sz="2000" dirty="0"/>
              <a:t>, E., (2025). How to create the best PESTEL analysis. </a:t>
            </a:r>
            <a:r>
              <a:rPr lang="en-GB" sz="2000" i="1" dirty="0"/>
              <a:t>International Journal of Digital Research</a:t>
            </a:r>
            <a:r>
              <a:rPr lang="en-GB" sz="2000" dirty="0"/>
              <a:t>, </a:t>
            </a:r>
            <a:r>
              <a:rPr lang="en-GB" sz="2000" i="1" dirty="0"/>
              <a:t>1</a:t>
            </a:r>
            <a:r>
              <a:rPr lang="en-GB" sz="2000" dirty="0"/>
              <a:t>(3), pp.8-20. </a:t>
            </a:r>
          </a:p>
          <a:p>
            <a:pPr marL="285750" indent="-285750">
              <a:buFont typeface="Arial" panose="020B0604020202020204" pitchFamily="34" charset="0"/>
              <a:buChar char="•"/>
            </a:pPr>
            <a:r>
              <a:rPr lang="en-GB" sz="2000" dirty="0"/>
              <a:t>Kumah, A., Nwogu, C.N., Issah, A.R., Obot, E., </a:t>
            </a:r>
            <a:r>
              <a:rPr lang="en-GB" sz="2000" dirty="0" err="1"/>
              <a:t>Kanamitie</a:t>
            </a:r>
            <a:r>
              <a:rPr lang="en-GB" sz="2000" dirty="0"/>
              <a:t>, D.T., Sifa, J.S. and Aidoo, L.A., (2024). Cause-and-effect (fishbone) diagram: a tool for generating and organizing quality improvement ideas. </a:t>
            </a:r>
            <a:r>
              <a:rPr lang="en-GB" sz="2000" i="1" dirty="0"/>
              <a:t>Global Journal on Quality and Safety in Healthcare</a:t>
            </a:r>
            <a:r>
              <a:rPr lang="en-GB" sz="2000" dirty="0"/>
              <a:t>, </a:t>
            </a:r>
            <a:r>
              <a:rPr lang="en-GB" sz="2000" i="1" dirty="0"/>
              <a:t>7</a:t>
            </a:r>
            <a:r>
              <a:rPr lang="en-GB" sz="2000" dirty="0"/>
              <a:t>(2), pp.85-87. </a:t>
            </a:r>
          </a:p>
          <a:p>
            <a:pPr marL="285750" indent="-285750">
              <a:buFont typeface="Arial" panose="020B0604020202020204" pitchFamily="34" charset="0"/>
              <a:buChar char="•"/>
            </a:pPr>
            <a:r>
              <a:rPr lang="en-GB" sz="2000" dirty="0"/>
              <a:t>Majka, M., (2023). Fishbone diagram. </a:t>
            </a:r>
          </a:p>
          <a:p>
            <a:pPr marL="285750" indent="-285750">
              <a:buFont typeface="Arial" panose="020B0604020202020204" pitchFamily="34" charset="0"/>
              <a:buChar char="•"/>
            </a:pPr>
            <a:r>
              <a:rPr lang="en-GB" sz="2000" dirty="0"/>
              <a:t>ONS.GOV.UK, (2026). </a:t>
            </a:r>
            <a:r>
              <a:rPr lang="en-GB" sz="2000" i="1" dirty="0"/>
              <a:t>Employment. </a:t>
            </a:r>
            <a:r>
              <a:rPr lang="en-GB" sz="2000" dirty="0"/>
              <a:t>[Online] Available at:</a:t>
            </a:r>
            <a:r>
              <a:rPr lang="en-GB" sz="2000" u="sng" dirty="0">
                <a:hlinkClick r:id="rId4"/>
              </a:rPr>
              <a:t> https://</a:t>
            </a:r>
            <a:r>
              <a:rPr lang="en-GB" sz="2000" u="sng" dirty="0" err="1">
                <a:hlinkClick r:id="rId4"/>
              </a:rPr>
              <a:t>www.ons.gov.uk</a:t>
            </a:r>
            <a:r>
              <a:rPr lang="en-GB" sz="2000" u="sng" dirty="0">
                <a:hlinkClick r:id="rId4"/>
              </a:rPr>
              <a:t>/</a:t>
            </a:r>
            <a:r>
              <a:rPr lang="en-GB" sz="2000" dirty="0"/>
              <a:t> [Accessed 13 06 2026].</a:t>
            </a:r>
          </a:p>
          <a:p>
            <a:pPr marL="285750" indent="-285750">
              <a:buFont typeface="Arial" panose="020B0604020202020204" pitchFamily="34" charset="0"/>
              <a:buChar char="•"/>
            </a:pPr>
            <a:r>
              <a:rPr lang="en-GB" sz="2000" dirty="0"/>
              <a:t>Robin, E.E., (2025). From oven to market: a case study on Baker’s Plus business establishment, encountering challenges and sustaining growth.</a:t>
            </a:r>
          </a:p>
        </p:txBody>
      </p:sp>
    </p:spTree>
    <p:extLst>
      <p:ext uri="{BB962C8B-B14F-4D97-AF65-F5344CB8AC3E}">
        <p14:creationId xmlns:p14="http://schemas.microsoft.com/office/powerpoint/2010/main" val="301867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cstate="email">
            <a:alphaModFix amt="34000"/>
            <a:lum/>
            <a:extLst>
              <a:ext uri="{28A0092B-C50C-407E-A947-70E740481C1C}">
                <a14:useLocalDpi xmlns:a14="http://schemas.microsoft.com/office/drawing/2010/main"/>
              </a:ext>
            </a:extLst>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19C62CB-1CF0-58F1-5EE7-46A4558381F9}"/>
              </a:ext>
            </a:extLst>
          </p:cNvPr>
          <p:cNvSpPr txBox="1"/>
          <p:nvPr/>
        </p:nvSpPr>
        <p:spPr>
          <a:xfrm>
            <a:off x="1735015" y="365125"/>
            <a:ext cx="9144000" cy="5201424"/>
          </a:xfrm>
          <a:prstGeom prst="rect">
            <a:avLst/>
          </a:prstGeom>
          <a:noFill/>
        </p:spPr>
        <p:txBody>
          <a:bodyPr wrap="square">
            <a:spAutoFit/>
          </a:bodyPr>
          <a:lstStyle/>
          <a:p>
            <a:pPr marL="0" indent="0" algn="ctr">
              <a:buNone/>
            </a:pPr>
            <a:r>
              <a:rPr lang="en-GB" sz="16600" dirty="0">
                <a:latin typeface="Bodoni MT Black" panose="02070A03080606020203" pitchFamily="18" charset="0"/>
              </a:rPr>
              <a:t>Thank You</a:t>
            </a: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2027</TotalTime>
  <Words>1894</Words>
  <Application>Microsoft Office PowerPoint</Application>
  <PresentationFormat>Widescreen</PresentationFormat>
  <Paragraphs>113</Paragraphs>
  <Slides>12</Slides>
  <Notes>9</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12</vt:i4>
      </vt:variant>
    </vt:vector>
  </HeadingPairs>
  <TitlesOfParts>
    <vt:vector size="19" baseType="lpstr">
      <vt:lpstr>Arial</vt:lpstr>
      <vt:lpstr>Bodoni MT Black</vt:lpstr>
      <vt:lpstr>Calibri</vt:lpstr>
      <vt:lpstr>Calibri Light</vt:lpstr>
      <vt:lpstr>Times New Roman</vt:lpstr>
      <vt:lpstr>Office Theme</vt:lpstr>
      <vt:lpstr>Office Theme</vt:lpstr>
      <vt:lpstr>PowerPoint Presentation</vt:lpstr>
      <vt:lpstr>Provide an Overview of your presentation </vt:lpstr>
      <vt:lpstr>Provide an overview of Basil’s Bakery</vt:lpstr>
      <vt:lpstr>Provide an insight into the problems Basil’s Bakery is facing</vt:lpstr>
      <vt:lpstr>Provide a Critique of the PESTEL Framework </vt:lpstr>
      <vt:lpstr>Provide an application and discuss the information provided in the PESTEL Framework</vt:lpstr>
      <vt:lpstr>Critique of the Cause-and-Effect model</vt:lpstr>
      <vt:lpstr>PowerPoint Presentation</vt:lpstr>
      <vt:lpstr>Summary of Key Findings </vt:lpstr>
      <vt:lpstr>References List: </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narcis nicolaescu</cp:lastModifiedBy>
  <cp:revision>1</cp:revision>
  <dcterms:created xsi:type="dcterms:W3CDTF">2024-01-29T11:42:05Z</dcterms:created>
  <dcterms:modified xsi:type="dcterms:W3CDTF">2026-06-22T23:17:28Z</dcterms:modified>
</cp:coreProperties>
</file>