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18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792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546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47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53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95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56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3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622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449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2419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93195-F70E-42D9-9185-BB684204593C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16E7C4-6351-433E-BD3E-756E8D5E0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62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Z0lbvTsvnI?start=204&amp;feature=oembed" TargetMode="External"/><Relationship Id="rId4" Type="http://schemas.openxmlformats.org/officeDocument/2006/relationships/hyperlink" Target="https://www.youtube.com/watch?v=gZ0lbvTsvnI&amp;t=204s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G6tINads8?start=141&amp;feature=oembed" TargetMode="External"/><Relationship Id="rId4" Type="http://schemas.openxmlformats.org/officeDocument/2006/relationships/hyperlink" Target="https://www.youtube.com/watch?v=PgG6tINads8&amp;t=141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Students Graduating">
            <a:extLst>
              <a:ext uri="{FF2B5EF4-FFF2-40B4-BE49-F238E27FC236}">
                <a16:creationId xmlns:a16="http://schemas.microsoft.com/office/drawing/2014/main" id="{72486DD3-E312-C497-6EAC-337EE5C566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3249" r="11536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D36C4-5B5E-6899-772A-AD3B598C3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500" b="1" dirty="0">
                <a:solidFill>
                  <a:srgbClr val="FFFFFF"/>
                </a:solidFill>
              </a:rPr>
              <a:t>Academic misconduct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37DF4F-36EF-E3BE-BE16-B577234334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5038" y="4072043"/>
            <a:ext cx="75438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ACNA4006 – Learning in the Digital Era</a:t>
            </a:r>
          </a:p>
          <a:p>
            <a:r>
              <a:rPr lang="en-GB" b="1" dirty="0">
                <a:solidFill>
                  <a:srgbClr val="FFFFFF"/>
                </a:solidFill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198598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1DBAC-BC0D-82C3-E98E-2801C81A2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B6E78-7A60-4A8D-5F89-B21266050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 you already know?</a:t>
            </a:r>
          </a:p>
          <a:p>
            <a:endParaRPr lang="en-GB" dirty="0"/>
          </a:p>
          <a:p>
            <a:r>
              <a:rPr lang="en-GB" dirty="0"/>
              <a:t>What is academic misconduct?</a:t>
            </a:r>
          </a:p>
          <a:p>
            <a:endParaRPr lang="en-GB" dirty="0"/>
          </a:p>
          <a:p>
            <a:r>
              <a:rPr lang="en-GB" dirty="0"/>
              <a:t>Videos and exercises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461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ticky notes with question marks">
            <a:extLst>
              <a:ext uri="{FF2B5EF4-FFF2-40B4-BE49-F238E27FC236}">
                <a16:creationId xmlns:a16="http://schemas.microsoft.com/office/drawing/2014/main" id="{4797C1F3-1F42-5397-8FCA-3B55E9306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4" r="178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AF1AF-7535-66D8-2E01-E7D56191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do you remember?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058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Academic Misconduct | UWTSD">
            <a:hlinkClick r:id="" action="ppaction://media"/>
            <a:extLst>
              <a:ext uri="{FF2B5EF4-FFF2-40B4-BE49-F238E27FC236}">
                <a16:creationId xmlns:a16="http://schemas.microsoft.com/office/drawing/2014/main" id="{E37B2482-5341-A2D6-7712-6FC1E09259D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4662" y="1041541"/>
            <a:ext cx="8894676" cy="50247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CF43B6-BCB3-999E-66F8-0026BECD7F36}"/>
              </a:ext>
            </a:extLst>
          </p:cNvPr>
          <p:cNvSpPr txBox="1"/>
          <p:nvPr/>
        </p:nvSpPr>
        <p:spPr>
          <a:xfrm>
            <a:off x="2452531" y="6267576"/>
            <a:ext cx="46057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Academic Misconduct | UWTSD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ticky notes with question marks">
            <a:extLst>
              <a:ext uri="{FF2B5EF4-FFF2-40B4-BE49-F238E27FC236}">
                <a16:creationId xmlns:a16="http://schemas.microsoft.com/office/drawing/2014/main" id="{4797C1F3-1F42-5397-8FCA-3B55E9306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4" r="178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AF1AF-7535-66D8-2E01-E7D56191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 what is academic integrity?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450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B96EF-DC1C-7D36-6CD4-EFF2D91E9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Good academic practice is…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D532A-E351-7166-DEDB-0CA118865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Answer: completing your work independently, honestly, in an appropriate academic style, using good sources of information with referencing to acknowledge sources.</a:t>
            </a:r>
          </a:p>
          <a:p>
            <a:pPr lvl="1"/>
            <a:r>
              <a:rPr lang="en-GB" dirty="0"/>
              <a:t>Developing your own independent evaluation of issues</a:t>
            </a:r>
          </a:p>
          <a:p>
            <a:pPr lvl="1"/>
            <a:r>
              <a:rPr lang="en-GB" dirty="0"/>
              <a:t>Using research from experts within the field</a:t>
            </a:r>
          </a:p>
          <a:p>
            <a:pPr lvl="1"/>
            <a:r>
              <a:rPr lang="en-GB" dirty="0"/>
              <a:t>Discussing and evaluating key theories and concepts</a:t>
            </a:r>
          </a:p>
          <a:p>
            <a:pPr lvl="1"/>
            <a:r>
              <a:rPr lang="en-GB" dirty="0"/>
              <a:t>Demonstrating understanding of key literature</a:t>
            </a:r>
          </a:p>
          <a:p>
            <a:pPr lvl="1"/>
            <a:r>
              <a:rPr lang="en-GB" dirty="0"/>
              <a:t>Developing your own arguments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299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ticky notes with question marks">
            <a:extLst>
              <a:ext uri="{FF2B5EF4-FFF2-40B4-BE49-F238E27FC236}">
                <a16:creationId xmlns:a16="http://schemas.microsoft.com/office/drawing/2014/main" id="{4797C1F3-1F42-5397-8FCA-3B55E9306F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14" r="1784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AF1AF-7535-66D8-2E01-E7D56191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How do achieve good academic practice?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4262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CCD38-F0F7-F9BD-B4B1-F17F464B5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achieve good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E1A05-2DB2-D1CF-AF57-325C8137B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Answer: By developing the following:</a:t>
            </a:r>
          </a:p>
          <a:p>
            <a:pPr lvl="1"/>
            <a:r>
              <a:rPr lang="en-GB" dirty="0"/>
              <a:t>Study skills (reading, note-taking, research, etc.)</a:t>
            </a:r>
          </a:p>
          <a:p>
            <a:pPr lvl="1"/>
            <a:r>
              <a:rPr lang="en-GB" dirty="0"/>
              <a:t>Critical enquiry and evaluation (balanced opinion, reasoning &amp; argument)</a:t>
            </a:r>
          </a:p>
          <a:p>
            <a:pPr lvl="1"/>
            <a:r>
              <a:rPr lang="en-GB" dirty="0"/>
              <a:t>Appropriate academic writing (essays, reports, dissertations)</a:t>
            </a:r>
          </a:p>
          <a:p>
            <a:pPr lvl="1"/>
            <a:r>
              <a:rPr lang="en-GB" dirty="0"/>
              <a:t>Referencing skills (how to reference and when)</a:t>
            </a:r>
          </a:p>
          <a:p>
            <a:pPr lvl="1"/>
            <a:r>
              <a:rPr lang="en-GB" dirty="0"/>
              <a:t>Time management skills (preparation, timing, especially for exams)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936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02981-B54F-2432-2BB6-38D32022A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this relevant to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2ADA4-1005-E487-FE9F-38218FFA60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Answer: To enable you to do your job by the following:</a:t>
            </a:r>
          </a:p>
          <a:p>
            <a:pPr lvl="1"/>
            <a:r>
              <a:rPr lang="en-GB" dirty="0"/>
              <a:t>Having confidence in using ideas and concepts correctly</a:t>
            </a:r>
          </a:p>
          <a:p>
            <a:pPr lvl="1"/>
            <a:r>
              <a:rPr lang="en-GB" dirty="0"/>
              <a:t>Developing your own ‘voice’</a:t>
            </a:r>
          </a:p>
          <a:p>
            <a:pPr lvl="1"/>
            <a:r>
              <a:rPr lang="en-GB" dirty="0"/>
              <a:t>Understanding where good vs bad information comes from</a:t>
            </a:r>
          </a:p>
          <a:p>
            <a:pPr lvl="1"/>
            <a:r>
              <a:rPr lang="en-GB" dirty="0"/>
              <a:t>Acknowledging your sources of information</a:t>
            </a:r>
          </a:p>
          <a:p>
            <a:pPr lvl="1"/>
            <a:r>
              <a:rPr lang="en-GB" dirty="0"/>
              <a:t>Time management and appropriate planning in completion of a task</a:t>
            </a:r>
          </a:p>
          <a:p>
            <a:pPr lvl="1"/>
            <a:r>
              <a:rPr lang="en-GB" dirty="0"/>
              <a:t>Ability to develop outputs pertinent to your work (reports, emails, etc.)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1093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DON'T DO IT: Buying &amp; Selling Essays">
            <a:hlinkClick r:id="" action="ppaction://media"/>
            <a:extLst>
              <a:ext uri="{FF2B5EF4-FFF2-40B4-BE49-F238E27FC236}">
                <a16:creationId xmlns:a16="http://schemas.microsoft.com/office/drawing/2014/main" id="{5E6B5415-9F9D-36ED-68E4-8B5C8FE3104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1232" y="829621"/>
            <a:ext cx="8864954" cy="50080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5AFA88-B3A1-025D-C62F-2C59CC1AC102}"/>
              </a:ext>
            </a:extLst>
          </p:cNvPr>
          <p:cNvSpPr txBox="1"/>
          <p:nvPr/>
        </p:nvSpPr>
        <p:spPr>
          <a:xfrm>
            <a:off x="2331417" y="6128297"/>
            <a:ext cx="5049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DON'T DO IT: Buying &amp; Selling Essays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009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19</TotalTime>
  <Words>265</Words>
  <Application>Microsoft Office PowerPoint</Application>
  <PresentationFormat>On-screen Show (4:3)</PresentationFormat>
  <Paragraphs>36</Paragraphs>
  <Slides>10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Academic misconduct</vt:lpstr>
      <vt:lpstr>Outline</vt:lpstr>
      <vt:lpstr>What do you remember?</vt:lpstr>
      <vt:lpstr>PowerPoint Presentation</vt:lpstr>
      <vt:lpstr>So what is academic integrity?</vt:lpstr>
      <vt:lpstr>Good academic practice is…</vt:lpstr>
      <vt:lpstr>How do achieve good academic practice?</vt:lpstr>
      <vt:lpstr>How to achieve good practice</vt:lpstr>
      <vt:lpstr>Why is this relevant to you?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misconduct</dc:title>
  <dc:creator>Lara Hopkinson</dc:creator>
  <cp:lastModifiedBy>Lara Hopkinson</cp:lastModifiedBy>
  <cp:revision>1</cp:revision>
  <dcterms:created xsi:type="dcterms:W3CDTF">2023-12-11T15:22:10Z</dcterms:created>
  <dcterms:modified xsi:type="dcterms:W3CDTF">2023-12-11T15:41:50Z</dcterms:modified>
</cp:coreProperties>
</file>