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6" roundtripDataSignature="AMtx7miYOYr3SVtRqoLtzWoBeDhYBwHh2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Digital transformation is reshaping health and social care through integrating innovative technologies that enhance disease tracking, diagnosis and patient management. One significant example is the mPower App, one of a smartphone-based digital health implementation designed to help individuals living with Parkinson’s disease (</a:t>
            </a:r>
            <a:r>
              <a:rPr lang="en">
                <a:solidFill>
                  <a:schemeClr val="dk1"/>
                </a:solidFill>
                <a:highlight>
                  <a:srgbClr val="FFFFFF"/>
                </a:highlight>
              </a:rPr>
              <a:t>Konopik and Blunck,  2023)</a:t>
            </a:r>
            <a:r>
              <a:rPr lang="en">
                <a:solidFill>
                  <a:schemeClr val="dk1"/>
                </a:solidFill>
              </a:rPr>
              <a:t>. The mPower app was developed as part of the mPower Study, a bigger-scale research initiative led through Sage Bionetworks in collaboration with Apple from the ResearchKit platform.The app also enables patients to utilise smartphone sensors to complete the everyday tests measuring the symptoms like balance,tremor, voice and finger tapping. These data have been gathered consistently and examined to track disease progression and treatment efficacy. The innovation has been utilised in digital health research and remote patient tracking especially in the UK and other developed healthcare systems. It will show a significant step towards data-enabled and patient-centred healthcare.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dk1"/>
                </a:solidFill>
              </a:rPr>
              <a:t>Digital innovations like mPower App are transforming the way healthcare professionals balance patients with Parkinson’s disease (</a:t>
            </a:r>
            <a:r>
              <a:rPr lang="en">
                <a:solidFill>
                  <a:schemeClr val="dk1"/>
                </a:solidFill>
                <a:highlight>
                  <a:srgbClr val="FFFFFF"/>
                </a:highlight>
              </a:rPr>
              <a:t>Stoumpos, Kitsios and Talias, 2023)</a:t>
            </a:r>
            <a:r>
              <a:rPr lang="en">
                <a:solidFill>
                  <a:schemeClr val="dk1"/>
                </a:solidFill>
              </a:rPr>
              <a:t>. This technology has become a significant effect on the healthcare workforce especially neurologists, allied health professionals and nurses included in lifetime neurological care. Firstly, the app helps data-enabled clinical decision-making. From smartphone sensors and regular digital tests, healthcare professionals can access the patient-generated health data such as balance, voice changes and finger tapping. This information gives a clear knowledge about how symptoms fluctuate in real life instead of depending only on short clinical appointments. Second, digital tracking enhances workforce efficiency and time management. As patients are able to complete the assessments at home, clinicians are not always required to conduct frequent face-to-face visits. This enables healthcare professionals to focus more on their time on patients who needs more urgent or complicated care which can enhance the overall efficacy of healthcare services (</a:t>
            </a:r>
            <a:r>
              <a:rPr lang="en">
                <a:solidFill>
                  <a:schemeClr val="dk1"/>
                </a:solidFill>
                <a:highlight>
                  <a:srgbClr val="FFFFFF"/>
                </a:highlight>
              </a:rPr>
              <a:t>Evers </a:t>
            </a:r>
            <a:r>
              <a:rPr lang="en" i="1">
                <a:solidFill>
                  <a:schemeClr val="dk1"/>
                </a:solidFill>
                <a:highlight>
                  <a:srgbClr val="FFFFFF"/>
                </a:highlight>
              </a:rPr>
              <a:t>et al.</a:t>
            </a:r>
            <a:r>
              <a:rPr lang="en">
                <a:solidFill>
                  <a:schemeClr val="dk1"/>
                </a:solidFill>
                <a:highlight>
                  <a:srgbClr val="FFFFFF"/>
                </a:highlight>
              </a:rPr>
              <a:t>, 2023)</a:t>
            </a:r>
            <a:r>
              <a:rPr lang="en">
                <a:solidFill>
                  <a:schemeClr val="dk1"/>
                </a:solidFill>
              </a:rPr>
              <a:t>.Third, the technology reinforces the interdisciplinary collaboration and data has been gathered from the app can be shared between physiotherapists, neurologists,researchers and occupational therapists. This will help professionals work together in order to plan coordinated and personalised treatment. Although, the healthcare workers also required digital training and skills to incorporate and utilise this data efficiently. The lack of proper training and system integration which gives advantages to digital health technologies might not be fully realised.</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mPower app also put significant effects on healthcare service delivered by improving how patients with Parkinson’s disease are monitored and treated.The digital tools such as mPower App helps healthcare systems shift from traditional clinic-based care to more agile and patient-centred services (</a:t>
            </a:r>
            <a:r>
              <a:rPr lang="en" sz="1200">
                <a:solidFill>
                  <a:schemeClr val="dk1"/>
                </a:solidFill>
                <a:highlight>
                  <a:srgbClr val="FFFFFF"/>
                </a:highlight>
              </a:rPr>
              <a:t>Longhini, Rossettini and Palese, 2022)</a:t>
            </a:r>
            <a:r>
              <a:rPr lang="en" sz="1200">
                <a:solidFill>
                  <a:schemeClr val="dk1"/>
                </a:solidFill>
              </a:rPr>
              <a:t>. Parkinson’s disease is being evaluated during short hospital or clinic visits. Although symptoms like balance issues, tremor and speech difficulties can transform throughout the day. Due to this, doctors might not always overlook the full conditions of patients during a brief appointment. The mPower app support solves this issue through enabling consistent tracking from smartphone sensors. Patients can also complete the simple regular tests that quantify the movement, walking patterns, finger tapping and voice. These data are automatically examined and recorded. This will lead to many enhancements in healthcare service delivery (</a:t>
            </a:r>
            <a:r>
              <a:rPr lang="en" sz="1200">
                <a:solidFill>
                  <a:schemeClr val="dk1"/>
                </a:solidFill>
                <a:highlight>
                  <a:srgbClr val="FFFFFF"/>
                </a:highlight>
              </a:rPr>
              <a:t>Fröhlich </a:t>
            </a:r>
            <a:r>
              <a:rPr lang="en" sz="1200" i="1">
                <a:solidFill>
                  <a:schemeClr val="dk1"/>
                </a:solidFill>
                <a:highlight>
                  <a:srgbClr val="FFFFFF"/>
                </a:highlight>
              </a:rPr>
              <a:t>et al.,</a:t>
            </a:r>
            <a:r>
              <a:rPr lang="en" sz="1200">
                <a:solidFill>
                  <a:schemeClr val="dk1"/>
                </a:solidFill>
                <a:highlight>
                  <a:srgbClr val="FFFFFF"/>
                </a:highlight>
              </a:rPr>
              <a:t> 2022)</a:t>
            </a:r>
            <a:r>
              <a:rPr lang="en" sz="1200">
                <a:solidFill>
                  <a:schemeClr val="dk1"/>
                </a:solidFill>
              </a:rPr>
              <a:t>. First, remote monitoring enables patients to act on tests at home, decreases travel time and unnecessary hospital visits. Second, clinicians can also monitor the symptom changes first which helps in preventing complications and health conditions will be getting worse.Third, healthcare professionals can also adapt treatments more rapidly which includes medication changes or therapy plans.</a:t>
            </a:r>
            <a:endParaRPr sz="1200">
              <a:solidFill>
                <a:schemeClr val="dk1"/>
              </a:solidFill>
            </a:endParaRPr>
          </a:p>
          <a:p>
            <a:pPr marL="0" lvl="0" indent="0" algn="l" rtl="0">
              <a:lnSpc>
                <a:spcPct val="100000"/>
              </a:lnSpc>
              <a:spcBef>
                <a:spcPts val="0"/>
              </a:spcBef>
              <a:spcAft>
                <a:spcPts val="0"/>
              </a:spcAft>
              <a:buSzPts val="1100"/>
              <a:buNone/>
            </a:pPr>
            <a:endParaRPr sz="1200">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mPower App has remarkable effects on how patients experience and review their healthcare. For people who are living with Parkinson’s disease this type of technology can improve both the quality of care and patient’s experiences. The higher involvement in their own care has been found to be one of the most important benefits(</a:t>
            </a:r>
            <a:r>
              <a:rPr lang="en" sz="1200">
                <a:solidFill>
                  <a:schemeClr val="dk1"/>
                </a:solidFill>
                <a:highlight>
                  <a:srgbClr val="FFFFFF"/>
                </a:highlight>
              </a:rPr>
              <a:t>Wong </a:t>
            </a:r>
            <a:r>
              <a:rPr lang="en" sz="1200" i="1">
                <a:solidFill>
                  <a:schemeClr val="dk1"/>
                </a:solidFill>
                <a:highlight>
                  <a:srgbClr val="FFFFFF"/>
                </a:highlight>
              </a:rPr>
              <a:t>et al., </a:t>
            </a:r>
            <a:r>
              <a:rPr lang="en" sz="1200">
                <a:solidFill>
                  <a:schemeClr val="dk1"/>
                </a:solidFill>
                <a:highlight>
                  <a:srgbClr val="FFFFFF"/>
                </a:highlight>
              </a:rPr>
              <a:t>2022)</a:t>
            </a:r>
            <a:r>
              <a:rPr lang="en" sz="1200">
                <a:solidFill>
                  <a:schemeClr val="dk1"/>
                </a:solidFill>
              </a:rPr>
              <a:t>. This app allows patients to complete the simple daily tasks utilising their smartphones such as walking tests, recording of voice and finger tapping exercise. This will be helpful in knowing their symptoms better and feel more likely to engage in managing their condition. The technology also helps in improving accessibility and convenience. Many patients with Parkinson’s disease experienced mobility problems that can make it challenging for them to visit clinics or hospitals. The mPower app has been very efficient for patients to motor their symptoms from home only, reducing the need for frequent visits to hospitals and making care more accessible and comfortable (</a:t>
            </a:r>
            <a:r>
              <a:rPr lang="en" sz="1200">
                <a:solidFill>
                  <a:schemeClr val="dk1"/>
                </a:solidFill>
                <a:highlight>
                  <a:srgbClr val="FFFFFF"/>
                </a:highlight>
              </a:rPr>
              <a:t>Borges do Nascimento </a:t>
            </a:r>
            <a:r>
              <a:rPr lang="en" sz="1200" i="1">
                <a:solidFill>
                  <a:schemeClr val="dk1"/>
                </a:solidFill>
                <a:highlight>
                  <a:srgbClr val="FFFFFF"/>
                </a:highlight>
              </a:rPr>
              <a:t>et al.</a:t>
            </a:r>
            <a:r>
              <a:rPr lang="en" sz="1200">
                <a:solidFill>
                  <a:schemeClr val="dk1"/>
                </a:solidFill>
                <a:highlight>
                  <a:srgbClr val="FFFFFF"/>
                </a:highlight>
              </a:rPr>
              <a:t>, 2023)</a:t>
            </a:r>
            <a:r>
              <a:rPr lang="en" sz="1200">
                <a:solidFill>
                  <a:schemeClr val="dk1"/>
                </a:solidFill>
              </a:rPr>
              <a:t>. One more significant effect is more customised healthcare, and data has been gathered through the app which allows empl;oyees of healthcare to know how symptoms change in real life. This will support doctors to adapt treatments as per the requirements of patients.</a:t>
            </a: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 name="Google Shape;8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Digital technologies such as mPower App also have wider impacts on communities like healthcare access,families of patients in different regions and overall public health.For people living with Parkinson’s disease these technologies help to enhance how care is offered over the communities. There is one significant effect related to patient and service location and most of the patients might live in rural or remote areas where access to expert neurological services is restricted (</a:t>
            </a:r>
            <a:r>
              <a:rPr lang="en" sz="1200">
                <a:solidFill>
                  <a:schemeClr val="dk1"/>
                </a:solidFill>
                <a:highlight>
                  <a:srgbClr val="FFFFFF"/>
                </a:highlight>
              </a:rPr>
              <a:t>Jarva </a:t>
            </a:r>
            <a:r>
              <a:rPr lang="en" sz="1200" i="1">
                <a:solidFill>
                  <a:schemeClr val="dk1"/>
                </a:solidFill>
                <a:highlight>
                  <a:srgbClr val="FFFFFF"/>
                </a:highlight>
              </a:rPr>
              <a:t>et al.,</a:t>
            </a:r>
            <a:r>
              <a:rPr lang="en" sz="1200">
                <a:solidFill>
                  <a:schemeClr val="dk1"/>
                </a:solidFill>
                <a:highlight>
                  <a:srgbClr val="FFFFFF"/>
                </a:highlight>
              </a:rPr>
              <a:t> 2022)</a:t>
            </a:r>
            <a:r>
              <a:rPr lang="en" sz="1200">
                <a:solidFill>
                  <a:schemeClr val="dk1"/>
                </a:solidFill>
              </a:rPr>
              <a:t>. The mPower app enables patients to track their symptoms utilising a smartphone from home. This will decrease the requirements for lifetime distance travel to hospitals and support people getting care even if they live in far healthier facilities. The technology also has effects on family members as well as caregivers. Parkinson’s disease usually needs lifetime help from family members. Digital monitoring tools can support families to remain informed about the conditions of patients and give compassion that symptoms are being tracked consistently. The app has been found very essential giving contributions to public health and research. Data will be collected through many users who can help researchers to understand the patterns of Parkinson's disease, improve and support further healthcare planning. The digital technologies such as mPower app help to enhance community health, access to care and help for families.</a:t>
            </a:r>
            <a:endParaRPr sz="1200">
              <a:solidFill>
                <a:schemeClr val="dk1"/>
              </a:solidFill>
            </a:endParaRPr>
          </a:p>
          <a:p>
            <a:pPr marL="0" lvl="0" indent="0" algn="l" rtl="0">
              <a:lnSpc>
                <a:spcPct val="100000"/>
              </a:lnSpc>
              <a:spcBef>
                <a:spcPts val="0"/>
              </a:spcBef>
              <a:spcAft>
                <a:spcPts val="0"/>
              </a:spcAft>
              <a:buSzPts val="1100"/>
              <a:buNone/>
            </a:pPr>
            <a:endParaRPr sz="120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mPower App gives several advantages where there are also many challenges and drawbacks that are required to be considered when utilising this digital health technology for those patients suffering with Parkinson’s disease. There is one main consequence is digital inequality where not all patients have accessibility to smartphones, credible internet connectivity or the digital skills required to utilise mobile health applications (</a:t>
            </a:r>
            <a:r>
              <a:rPr lang="en" sz="1200">
                <a:solidFill>
                  <a:schemeClr val="dk1"/>
                </a:solidFill>
                <a:highlight>
                  <a:srgbClr val="FFFFFF"/>
                </a:highlight>
              </a:rPr>
              <a:t>Valarmathi </a:t>
            </a:r>
            <a:r>
              <a:rPr lang="en" sz="1200" i="1">
                <a:solidFill>
                  <a:schemeClr val="dk1"/>
                </a:solidFill>
                <a:highlight>
                  <a:srgbClr val="FFFFFF"/>
                </a:highlight>
              </a:rPr>
              <a:t>et al.,</a:t>
            </a:r>
            <a:r>
              <a:rPr lang="en" sz="1200">
                <a:solidFill>
                  <a:schemeClr val="dk1"/>
                </a:solidFill>
                <a:highlight>
                  <a:srgbClr val="FFFFFF"/>
                </a:highlight>
              </a:rPr>
              <a:t> 2025)</a:t>
            </a:r>
            <a:r>
              <a:rPr lang="en" sz="1200">
                <a:solidFill>
                  <a:schemeClr val="dk1"/>
                </a:solidFill>
              </a:rPr>
              <a:t>. Elderly people who make up a bigger proportion of the patients of Parkinson's might find it difficult to utilise new edge technologies. This can generate barriers and stop some patients from getting advantages from the innovation. The security and data privacy is another major concern. The mPower app gathers vulnerable health information which includes movement data, other voice recordings and their own health details. When this data lack to be appropriately safeguarded there might be risks related to violation of data or information being misused. Technological limitations are also one of the main concerns (</a:t>
            </a:r>
            <a:r>
              <a:rPr lang="en" sz="1200">
                <a:solidFill>
                  <a:schemeClr val="dk1"/>
                </a:solidFill>
                <a:highlight>
                  <a:srgbClr val="FFFFFF"/>
                </a:highlight>
              </a:rPr>
              <a:t>Gerritzen </a:t>
            </a:r>
            <a:r>
              <a:rPr lang="en" sz="1200" i="1">
                <a:solidFill>
                  <a:schemeClr val="dk1"/>
                </a:solidFill>
                <a:highlight>
                  <a:srgbClr val="FFFFFF"/>
                </a:highlight>
              </a:rPr>
              <a:t>et al.</a:t>
            </a:r>
            <a:r>
              <a:rPr lang="en" sz="1200">
                <a:solidFill>
                  <a:schemeClr val="dk1"/>
                </a:solidFill>
                <a:highlight>
                  <a:srgbClr val="FFFFFF"/>
                </a:highlight>
              </a:rPr>
              <a:t>, 2022)</a:t>
            </a:r>
            <a:r>
              <a:rPr lang="en" sz="1200">
                <a:solidFill>
                  <a:schemeClr val="dk1"/>
                </a:solidFill>
              </a:rPr>
              <a:t>. Smartphones sensors may not always apprehend symptoms appropriately and technical problems such as battery problems, errors or poor connections might affect data reliability. The healthcare systems incorporation can be found very difficult. If digital tools are not appropriately linked to hospital systems or electronic records of health where the healthcare professionals may find it harsh to utilise the data in an effective way in clinical practice. </a:t>
            </a:r>
            <a:endParaRPr sz="1200">
              <a:solidFill>
                <a:schemeClr val="dk1"/>
              </a:solidFill>
            </a:endParaRPr>
          </a:p>
          <a:p>
            <a:pPr marL="0" lvl="0" indent="0" algn="l" rtl="0">
              <a:lnSpc>
                <a:spcPct val="100000"/>
              </a:lnSpc>
              <a:spcBef>
                <a:spcPts val="0"/>
              </a:spcBef>
              <a:spcAft>
                <a:spcPts val="0"/>
              </a:spcAft>
              <a:buSzPts val="1100"/>
              <a:buNone/>
            </a:pPr>
            <a:endParaRPr>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Many strategies can also enhance the successful utilisation of mPower App in healthcare systems supporting patients with Parkinson’s disease. Firstly, healthcare organisations like the NHS must give digital training for healthcare practitioners. Nurses, Doctors and other health workers required the skills to know and utilise the date of health which has been gathered from the app (</a:t>
            </a:r>
            <a:r>
              <a:rPr lang="en" sz="1200">
                <a:solidFill>
                  <a:schemeClr val="dk1"/>
                </a:solidFill>
                <a:highlight>
                  <a:srgbClr val="FFFFFF"/>
                </a:highlight>
              </a:rPr>
              <a:t>Ruokolainen </a:t>
            </a:r>
            <a:r>
              <a:rPr lang="en" sz="1200" i="1">
                <a:solidFill>
                  <a:schemeClr val="dk1"/>
                </a:solidFill>
                <a:highlight>
                  <a:srgbClr val="FFFFFF"/>
                </a:highlight>
              </a:rPr>
              <a:t>et al.</a:t>
            </a:r>
            <a:r>
              <a:rPr lang="en" sz="1200">
                <a:solidFill>
                  <a:schemeClr val="dk1"/>
                </a:solidFill>
                <a:highlight>
                  <a:srgbClr val="FFFFFF"/>
                </a:highlight>
              </a:rPr>
              <a:t>, 2023)</a:t>
            </a:r>
            <a:r>
              <a:rPr lang="en" sz="1200">
                <a:solidFill>
                  <a:schemeClr val="dk1"/>
                </a:solidFill>
              </a:rPr>
              <a:t>. Training programmes can also help professionals to explain information appropriately and utilise it to enhance patient care. Secondly, the government and healthcare professionals should work to decrease digital inequality. Some patients might not have smartphones, internet access or the morale to utilise digital tools. Providing digital devices, simple direction and internet support can support more patients' advantages from digital health technologies. Thirdly, there must be stronger privacy regulations and data protection. Since the app collects personal health information, it is significant that data of patients are being stored safely and utilised only for appropriate medical and research purposes. The clear policies and ethical directions can also support in creating patient trust. Finally, the systems of healthcare should assure better incorporation with existing health records and hospital systems.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mPower app has been found digital innovation helps the management of Parkinson's disease. Through using smartphone technology, the app enables patients to monitor their symptoms from home and share useful health data with healthcare professionals. This will also support becoming more personalised, efficient and patient-centred care. The technology also benefits healthcare workers, improves the service delivery as well as empowers patients and helps community health research. However, some consequences also remain which mostly involve digital inequality, data privacy concerts and technical limitations. To ensure further success the healthcare systems must provide digital training, protect patient data and promote equal availability to digital health technologies.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
              <a:t>Borges do Nascimento, I.J., Abdulazeem, H., Vasanthan, L.T., Martinez, E.Z., Zucoloto, M.L., Østengaard, L., Azzopardi-Muscat, N., Zapata, T. and Novillo-Ortiz, D., (2023). Barriers and facilitators to utilizing digital health technologies by healthcare professionals. NPJ digital medicine, 6(1), p.161.</a:t>
            </a:r>
            <a:endParaRPr/>
          </a:p>
          <a:p>
            <a:pPr marL="0" lvl="0" indent="0" algn="l" rtl="0">
              <a:lnSpc>
                <a:spcPct val="100000"/>
              </a:lnSpc>
              <a:spcBef>
                <a:spcPts val="0"/>
              </a:spcBef>
              <a:spcAft>
                <a:spcPts val="0"/>
              </a:spcAft>
              <a:buClr>
                <a:schemeClr val="dk1"/>
              </a:buClr>
              <a:buSzPts val="1100"/>
              <a:buFont typeface="Arial"/>
              <a:buNone/>
            </a:pPr>
            <a:r>
              <a:rPr lang="en"/>
              <a:t>Evers, L.J., Peeters, J.M., Bloem, B.R. and Meinders, M.J., (2023). Need for personalized monitoring of Parkinson’s disease: the perspectives of patients and specialized healthcare providers. Frontiers in neurology, 14, p.1150634.</a:t>
            </a:r>
            <a:endParaRPr/>
          </a:p>
          <a:p>
            <a:pPr marL="0" lvl="0" indent="0" algn="l" rtl="0">
              <a:lnSpc>
                <a:spcPct val="100000"/>
              </a:lnSpc>
              <a:spcBef>
                <a:spcPts val="0"/>
              </a:spcBef>
              <a:spcAft>
                <a:spcPts val="0"/>
              </a:spcAft>
              <a:buClr>
                <a:schemeClr val="dk1"/>
              </a:buClr>
              <a:buSzPts val="1100"/>
              <a:buFont typeface="Arial"/>
              <a:buNone/>
            </a:pPr>
            <a:r>
              <a:rPr lang="en"/>
              <a:t>Fröhlich, H., Bontridder, N., Petrovska-Delacreta, D., Glaab, E., Kluge, F., Yacoubi, M.E., Marin Valero, M., Corvol, J.C., Eskofier, B., Van Gyseghem, J.M. and Lehericy, S., (2022). Leveraging the potential of digital technology for better individualized treatment of Parkinson's disease. Frontiers in neurology, 13, p.788427.</a:t>
            </a:r>
            <a:endParaRPr/>
          </a:p>
          <a:p>
            <a:pPr marL="0" lvl="0" indent="0" algn="l" rtl="0">
              <a:lnSpc>
                <a:spcPct val="100000"/>
              </a:lnSpc>
              <a:spcBef>
                <a:spcPts val="0"/>
              </a:spcBef>
              <a:spcAft>
                <a:spcPts val="0"/>
              </a:spcAft>
              <a:buClr>
                <a:schemeClr val="dk1"/>
              </a:buClr>
              <a:buSzPts val="1100"/>
              <a:buFont typeface="Arial"/>
              <a:buNone/>
            </a:pPr>
            <a:r>
              <a:rPr lang="en"/>
              <a:t>Gerritzen, E.V., Lee, A.R., McDermott, O., Coulson, N. and Orrell, M., (2022). Online peer support for people with Parkinson disease: narrative synthesis systematic review. JMIR aging, 5(3), p.e35425.</a:t>
            </a:r>
            <a:endParaRPr/>
          </a:p>
          <a:p>
            <a:pPr marL="0" lvl="0" indent="0" algn="l" rtl="0">
              <a:lnSpc>
                <a:spcPct val="100000"/>
              </a:lnSpc>
              <a:spcBef>
                <a:spcPts val="0"/>
              </a:spcBef>
              <a:spcAft>
                <a:spcPts val="0"/>
              </a:spcAft>
              <a:buClr>
                <a:schemeClr val="dk1"/>
              </a:buClr>
              <a:buSzPts val="1100"/>
              <a:buFont typeface="Arial"/>
              <a:buNone/>
            </a:pPr>
            <a:r>
              <a:rPr lang="en"/>
              <a:t>Jarva, E., Oikarinen, A., Andersson, J., Tuomikoski, A.M., Kääriäinen, M., Meriläinen, M. and Mikkonen, K., (2022). Healthcare professionals' perceptions of digital health competence: A qualitative descriptive study. Nursing open, 9(2), pp.1379-1393.</a:t>
            </a:r>
            <a:endParaRPr/>
          </a:p>
          <a:p>
            <a:pPr marL="0" lvl="0" indent="0" algn="l" rtl="0">
              <a:lnSpc>
                <a:spcPct val="100000"/>
              </a:lnSpc>
              <a:spcBef>
                <a:spcPts val="0"/>
              </a:spcBef>
              <a:spcAft>
                <a:spcPts val="0"/>
              </a:spcAft>
              <a:buClr>
                <a:schemeClr val="dk1"/>
              </a:buClr>
              <a:buSzPts val="1100"/>
              <a:buFont typeface="Arial"/>
              <a:buNone/>
            </a:pPr>
            <a:r>
              <a:rPr lang="en"/>
              <a:t>Konopik, J. and Blunck, D., (2023). Development of an evidence-based conceptual model of the health care sector under digital transformation: integrative review. Journal of medical Internet research, 25, p.e41512.</a:t>
            </a:r>
            <a:endParaRPr/>
          </a:p>
          <a:p>
            <a:pPr marL="0" lvl="0" indent="0" algn="l" rtl="0">
              <a:lnSpc>
                <a:spcPct val="100000"/>
              </a:lnSpc>
              <a:spcBef>
                <a:spcPts val="0"/>
              </a:spcBef>
              <a:spcAft>
                <a:spcPts val="0"/>
              </a:spcAft>
              <a:buClr>
                <a:schemeClr val="dk1"/>
              </a:buClr>
              <a:buSzPts val="1100"/>
              <a:buFont typeface="Arial"/>
              <a:buNone/>
            </a:pPr>
            <a:r>
              <a:rPr lang="en"/>
              <a:t>Longhini, J., Rossettini, G. and Palese, A., (2022). Digital health competencies among health care professionals: systematic review. Journal of medical Internet research, 24(8), p.e36414.</a:t>
            </a:r>
            <a:endParaRPr/>
          </a:p>
          <a:p>
            <a:pPr marL="0" lvl="0" indent="0" algn="l" rtl="0">
              <a:lnSpc>
                <a:spcPct val="100000"/>
              </a:lnSpc>
              <a:spcBef>
                <a:spcPts val="0"/>
              </a:spcBef>
              <a:spcAft>
                <a:spcPts val="0"/>
              </a:spcAft>
              <a:buClr>
                <a:schemeClr val="dk1"/>
              </a:buClr>
              <a:buSzPts val="1100"/>
              <a:buFont typeface="Arial"/>
              <a:buNone/>
            </a:pPr>
            <a:r>
              <a:rPr lang="en"/>
              <a:t>Ruokolainen, J., Nätti, S., Juutinen, M., Puustinen, J., Holm, A., Vehkaoja, A. and Nieminen, H.,( 2023). Digital healthcare platform ecosystem design: A case study of an ecosystem for Parkinson's disease patients. Technovation, 120, p.102551.</a:t>
            </a:r>
            <a:endParaRPr/>
          </a:p>
          <a:p>
            <a:pPr marL="0" lvl="0" indent="0" algn="l" rtl="0">
              <a:lnSpc>
                <a:spcPct val="100000"/>
              </a:lnSpc>
              <a:spcBef>
                <a:spcPts val="0"/>
              </a:spcBef>
              <a:spcAft>
                <a:spcPts val="0"/>
              </a:spcAft>
              <a:buClr>
                <a:schemeClr val="dk1"/>
              </a:buClr>
              <a:buSzPts val="1100"/>
              <a:buFont typeface="Arial"/>
              <a:buNone/>
            </a:pPr>
            <a:r>
              <a:rPr lang="en"/>
              <a:t>Stoumpos, A.I., Kitsios, F. and Talias, M.A., (2023). Digital transformation in healthcare: technology acceptance and its applications. International journal of environmental research and public health, 20(4), p.3407.</a:t>
            </a:r>
            <a:endParaRPr/>
          </a:p>
          <a:p>
            <a:pPr marL="0" lvl="0" indent="0" algn="l" rtl="0">
              <a:lnSpc>
                <a:spcPct val="100000"/>
              </a:lnSpc>
              <a:spcBef>
                <a:spcPts val="0"/>
              </a:spcBef>
              <a:spcAft>
                <a:spcPts val="0"/>
              </a:spcAft>
              <a:buClr>
                <a:schemeClr val="dk1"/>
              </a:buClr>
              <a:buSzPts val="1100"/>
              <a:buFont typeface="Arial"/>
              <a:buNone/>
            </a:pPr>
            <a:r>
              <a:rPr lang="en"/>
              <a:t>Valarmathi, P., Suganya, Y., Saranya, K.R. and Shanmuga Priya, S., (2025). Enhancing parkinson disease detection through feature based deep learning with autoencoders and neural networks. Scientific Reports, 15(1), p.8624.</a:t>
            </a:r>
            <a:endParaRPr/>
          </a:p>
          <a:p>
            <a:pPr marL="0" lvl="0" indent="0" algn="l" rtl="0">
              <a:lnSpc>
                <a:spcPct val="100000"/>
              </a:lnSpc>
              <a:spcBef>
                <a:spcPts val="0"/>
              </a:spcBef>
              <a:spcAft>
                <a:spcPts val="0"/>
              </a:spcAft>
              <a:buClr>
                <a:schemeClr val="dk1"/>
              </a:buClr>
              <a:buSzPts val="1100"/>
              <a:buFont typeface="Arial"/>
              <a:buNone/>
            </a:pPr>
            <a:r>
              <a:rPr lang="en"/>
              <a:t>Wong, B.L.H., Maaß, L., Vodden, A., van Kessel, R., Sorbello, S., Buttigieg, S. and Odone, A., (2022). The dawn of digital public health in Europe: Implications for public health policy and practice. The Lancet Regional Health–Europe, 14.</a:t>
            </a:r>
            <a:endParaRPr/>
          </a:p>
          <a:p>
            <a:pPr marL="0" lvl="0" indent="0" algn="l" rtl="0">
              <a:lnSpc>
                <a:spcPct val="100000"/>
              </a:lnSpc>
              <a:spcBef>
                <a:spcPts val="0"/>
              </a:spcBef>
              <a:spcAft>
                <a:spcPts val="0"/>
              </a:spcAft>
              <a:buClr>
                <a:schemeClr val="dk1"/>
              </a:buClr>
              <a:buSzPts val="1100"/>
              <a:buFont typeface="Arial"/>
              <a:buNone/>
            </a:pPr>
            <a:r>
              <a:rPr lang="en"/>
              <a:t>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2"/>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2"/>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3"/>
        <p:cNvGrpSpPr/>
        <p:nvPr/>
      </p:nvGrpSpPr>
      <p:grpSpPr>
        <a:xfrm>
          <a:off x="0" y="0"/>
          <a:ext cx="0" cy="0"/>
          <a:chOff x="0" y="0"/>
          <a:chExt cx="0" cy="0"/>
        </a:xfrm>
      </p:grpSpPr>
      <p:sp>
        <p:nvSpPr>
          <p:cNvPr id="14" name="Google Shape;14;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3"/>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16" name="Google Shape;16;p13"/>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17" name="Google Shape;17;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8"/>
        <p:cNvGrpSpPr/>
        <p:nvPr/>
      </p:nvGrpSpPr>
      <p:grpSpPr>
        <a:xfrm>
          <a:off x="0" y="0"/>
          <a:ext cx="0" cy="0"/>
          <a:chOff x="0" y="0"/>
          <a:chExt cx="0" cy="0"/>
        </a:xfrm>
      </p:grpSpPr>
      <p:sp>
        <p:nvSpPr>
          <p:cNvPr id="19" name="Google Shape;19;p14"/>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20" name="Google Shape;20;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sp>
        <p:nvSpPr>
          <p:cNvPr id="22" name="Google Shape;22;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3" name="Google Shape;23;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4" name="Google Shape;24;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7"/>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17"/>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18"/>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1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9"/>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19"/>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19"/>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20"/>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1"/>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1"/>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CE5CD"/>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subTitle" idx="1"/>
          </p:nvPr>
        </p:nvSpPr>
        <p:spPr>
          <a:xfrm>
            <a:off x="311700" y="277475"/>
            <a:ext cx="8520600" cy="43011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sz="3000" b="1">
                <a:solidFill>
                  <a:srgbClr val="1D2125"/>
                </a:solidFill>
              </a:rPr>
              <a:t>Digital Transformation in the Health and Care Professions </a:t>
            </a:r>
            <a:endParaRPr sz="3000" b="1">
              <a:solidFill>
                <a:srgbClr val="1D2125"/>
              </a:solidFill>
            </a:endParaRPr>
          </a:p>
          <a:p>
            <a:pPr marL="0" lvl="0" indent="0" algn="ctr" rtl="0">
              <a:lnSpc>
                <a:spcPct val="150000"/>
              </a:lnSpc>
              <a:spcBef>
                <a:spcPts val="800"/>
              </a:spcBef>
              <a:spcAft>
                <a:spcPts val="0"/>
              </a:spcAft>
              <a:buClr>
                <a:schemeClr val="dk1"/>
              </a:buClr>
              <a:buSzPts val="1100"/>
              <a:buFont typeface="Arial"/>
              <a:buNone/>
            </a:pPr>
            <a:r>
              <a:rPr lang="en" sz="3000" b="1">
                <a:solidFill>
                  <a:srgbClr val="1D2125"/>
                </a:solidFill>
              </a:rPr>
              <a:t>Module Code:BMHP6026</a:t>
            </a:r>
            <a:endParaRPr sz="3000" b="1">
              <a:solidFill>
                <a:srgbClr val="1D2125"/>
              </a:solidFill>
            </a:endParaRPr>
          </a:p>
          <a:p>
            <a:pPr marL="0" lvl="0" indent="0" algn="ctr" rtl="0">
              <a:lnSpc>
                <a:spcPct val="150000"/>
              </a:lnSpc>
              <a:spcBef>
                <a:spcPts val="800"/>
              </a:spcBef>
              <a:spcAft>
                <a:spcPts val="0"/>
              </a:spcAft>
              <a:buClr>
                <a:schemeClr val="dk1"/>
              </a:buClr>
              <a:buSzPts val="1100"/>
              <a:buFont typeface="Arial"/>
              <a:buNone/>
            </a:pPr>
            <a:r>
              <a:rPr lang="en" sz="3000" b="1">
                <a:solidFill>
                  <a:srgbClr val="1D2125"/>
                </a:solidFill>
              </a:rPr>
              <a:t>Assignment Type: Presentation</a:t>
            </a:r>
            <a:endParaRPr sz="3000" b="1">
              <a:solidFill>
                <a:srgbClr val="1D2125"/>
              </a:solidFill>
            </a:endParaRPr>
          </a:p>
          <a:p>
            <a:pPr marL="0" lvl="0" indent="0" algn="ctr" rtl="0">
              <a:lnSpc>
                <a:spcPct val="150000"/>
              </a:lnSpc>
              <a:spcBef>
                <a:spcPts val="800"/>
              </a:spcBef>
              <a:spcAft>
                <a:spcPts val="0"/>
              </a:spcAft>
              <a:buClr>
                <a:schemeClr val="dk1"/>
              </a:buClr>
              <a:buSzPts val="1100"/>
              <a:buFont typeface="Arial"/>
              <a:buNone/>
            </a:pPr>
            <a:r>
              <a:rPr lang="en" sz="3000" b="1">
                <a:solidFill>
                  <a:srgbClr val="1D2125"/>
                </a:solidFill>
              </a:rPr>
              <a:t>Component 2</a:t>
            </a:r>
            <a:endParaRPr sz="3000" b="1">
              <a:solidFill>
                <a:srgbClr val="1D2125"/>
              </a:solidFill>
            </a:endParaRPr>
          </a:p>
          <a:p>
            <a:pPr marL="0" lvl="0" indent="0" algn="ctr" rtl="0">
              <a:lnSpc>
                <a:spcPct val="150000"/>
              </a:lnSpc>
              <a:spcBef>
                <a:spcPts val="800"/>
              </a:spcBef>
              <a:spcAft>
                <a:spcPts val="0"/>
              </a:spcAft>
              <a:buClr>
                <a:schemeClr val="dk1"/>
              </a:buClr>
              <a:buSzPts val="1100"/>
              <a:buFont typeface="Arial"/>
              <a:buNone/>
            </a:pPr>
            <a:endParaRPr sz="3000" b="1">
              <a:solidFill>
                <a:srgbClr val="1D2125"/>
              </a:solidFill>
            </a:endParaRPr>
          </a:p>
          <a:p>
            <a:pPr marL="0" lvl="0" indent="0" algn="ctr" rtl="0">
              <a:lnSpc>
                <a:spcPct val="100000"/>
              </a:lnSpc>
              <a:spcBef>
                <a:spcPts val="800"/>
              </a:spcBef>
              <a:spcAft>
                <a:spcPts val="0"/>
              </a:spcAft>
              <a:buSzPts val="2800"/>
              <a:buNone/>
            </a:pPr>
            <a:endParaRPr sz="30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2"/>
          <p:cNvSpPr txBox="1">
            <a:spLocks noGrp="1"/>
          </p:cNvSpPr>
          <p:nvPr>
            <p:ph type="title"/>
          </p:nvPr>
        </p:nvSpPr>
        <p:spPr>
          <a:xfrm>
            <a:off x="259661" y="-60497"/>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dirty="0"/>
              <a:t> Introduction</a:t>
            </a:r>
            <a:endParaRPr sz="3000" dirty="0"/>
          </a:p>
        </p:txBody>
      </p:sp>
      <p:sp>
        <p:nvSpPr>
          <p:cNvPr id="60" name="Google Shape;60;p2"/>
          <p:cNvSpPr txBox="1">
            <a:spLocks noGrp="1"/>
          </p:cNvSpPr>
          <p:nvPr>
            <p:ph type="body" idx="1"/>
          </p:nvPr>
        </p:nvSpPr>
        <p:spPr>
          <a:xfrm>
            <a:off x="125700" y="1643128"/>
            <a:ext cx="4446300" cy="3736800"/>
          </a:xfrm>
          <a:prstGeom prst="rect">
            <a:avLst/>
          </a:prstGeom>
          <a:noFill/>
          <a:ln>
            <a:noFill/>
          </a:ln>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SzPts val="1700"/>
              <a:buChar char="●"/>
            </a:pPr>
            <a:r>
              <a:rPr lang="en" dirty="0">
                <a:solidFill>
                  <a:schemeClr val="dk1"/>
                </a:solidFill>
              </a:rPr>
              <a:t>Digital transformation is reshaping health and social care through integrating innovative technologies.</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mPower App is a smartphone-based digital health implementation designed to help individuals living with Parkinson’s disease (Konopik and Blunck,  2023).</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The innovation has been utilised in digital health research and remote patient tracking especially in the UK .</a:t>
            </a:r>
            <a:endParaRPr dirty="0">
              <a:solidFill>
                <a:schemeClr val="dk1"/>
              </a:solidFill>
            </a:endParaRPr>
          </a:p>
        </p:txBody>
      </p:sp>
      <p:pic>
        <p:nvPicPr>
          <p:cNvPr id="61" name="Google Shape;61;p2" title="digital-transformation-in-healthcare.jpg"/>
          <p:cNvPicPr preferRelativeResize="0"/>
          <p:nvPr/>
        </p:nvPicPr>
        <p:blipFill rotWithShape="1">
          <a:blip r:embed="rId5">
            <a:alphaModFix/>
          </a:blip>
          <a:srcRect/>
          <a:stretch/>
        </p:blipFill>
        <p:spPr>
          <a:xfrm>
            <a:off x="5107258" y="1501698"/>
            <a:ext cx="3884341" cy="3184602"/>
          </a:xfrm>
          <a:prstGeom prst="rect">
            <a:avLst/>
          </a:prstGeom>
          <a:noFill/>
          <a:ln>
            <a:noFill/>
          </a:ln>
        </p:spPr>
      </p:pic>
      <p:pic>
        <p:nvPicPr>
          <p:cNvPr id="3" name="Introduction Slide2">
            <a:hlinkClick r:id="" action="ppaction://media"/>
            <a:extLst>
              <a:ext uri="{FF2B5EF4-FFF2-40B4-BE49-F238E27FC236}">
                <a16:creationId xmlns:a16="http://schemas.microsoft.com/office/drawing/2014/main" id="{8F97158D-266B-9EE7-BC27-5A3BB7BA61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68625" y="275906"/>
            <a:ext cx="803864" cy="8038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5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3"/>
          <p:cNvSpPr txBox="1">
            <a:spLocks noGrp="1"/>
          </p:cNvSpPr>
          <p:nvPr>
            <p:ph type="title"/>
          </p:nvPr>
        </p:nvSpPr>
        <p:spPr>
          <a:xfrm>
            <a:off x="311700" y="95620"/>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dirty="0"/>
              <a:t> Impact on Workforce</a:t>
            </a:r>
            <a:endParaRPr sz="3000" dirty="0"/>
          </a:p>
        </p:txBody>
      </p:sp>
      <p:sp>
        <p:nvSpPr>
          <p:cNvPr id="67" name="Google Shape;67;p3"/>
          <p:cNvSpPr txBox="1">
            <a:spLocks noGrp="1"/>
          </p:cNvSpPr>
          <p:nvPr>
            <p:ph type="body" idx="1"/>
          </p:nvPr>
        </p:nvSpPr>
        <p:spPr>
          <a:xfrm>
            <a:off x="192754" y="1487387"/>
            <a:ext cx="4830600" cy="3400200"/>
          </a:xfrm>
          <a:prstGeom prst="rect">
            <a:avLst/>
          </a:prstGeom>
          <a:noFill/>
          <a:ln>
            <a:noFill/>
          </a:ln>
        </p:spPr>
        <p:txBody>
          <a:bodyPr spcFirstLastPara="1" wrap="square" lIns="91425" tIns="91425" rIns="91425" bIns="91425" anchor="t" anchorCtr="0">
            <a:spAutoFit/>
          </a:bodyPr>
          <a:lstStyle/>
          <a:p>
            <a:pPr marL="457200" lvl="0" indent="-317500" algn="just" rtl="0">
              <a:lnSpc>
                <a:spcPct val="115000"/>
              </a:lnSpc>
              <a:spcBef>
                <a:spcPts val="0"/>
              </a:spcBef>
              <a:spcAft>
                <a:spcPts val="0"/>
              </a:spcAft>
              <a:buClr>
                <a:schemeClr val="dk1"/>
              </a:buClr>
              <a:buSzPts val="1400"/>
              <a:buChar char="●"/>
            </a:pPr>
            <a:r>
              <a:rPr lang="en" dirty="0">
                <a:solidFill>
                  <a:schemeClr val="dk1"/>
                </a:solidFill>
              </a:rPr>
              <a:t>Digital innovations like mPower App are transforming the way healthcare professionals balance patients with Parkinson’s disease (Stoumpos, Kitsios and Talias, 2023). </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The healthcare workers also required digital training and skills to incorporate and utilise this data efficiently. </a:t>
            </a:r>
            <a:endParaRPr dirty="0">
              <a:solidFill>
                <a:schemeClr val="dk1"/>
              </a:solidFill>
            </a:endParaRPr>
          </a:p>
          <a:p>
            <a:pPr marL="457200" lvl="0" indent="-336550" algn="just" rtl="0">
              <a:lnSpc>
                <a:spcPct val="150000"/>
              </a:lnSpc>
              <a:spcBef>
                <a:spcPts val="0"/>
              </a:spcBef>
              <a:spcAft>
                <a:spcPts val="0"/>
              </a:spcAft>
              <a:buClr>
                <a:srgbClr val="000000"/>
              </a:buClr>
              <a:buSzPts val="1700"/>
              <a:buChar char="●"/>
            </a:pPr>
            <a:r>
              <a:rPr lang="en" dirty="0">
                <a:solidFill>
                  <a:srgbClr val="000000"/>
                </a:solidFill>
              </a:rPr>
              <a:t>The lack of proper training and system integration which gives advantages to digital health technologies might not be fully realised.</a:t>
            </a:r>
            <a:endParaRPr dirty="0">
              <a:solidFill>
                <a:srgbClr val="000000"/>
              </a:solidFill>
            </a:endParaRPr>
          </a:p>
          <a:p>
            <a:pPr marL="457200" lvl="0" indent="0" algn="just" rtl="0">
              <a:lnSpc>
                <a:spcPct val="150000"/>
              </a:lnSpc>
              <a:spcBef>
                <a:spcPts val="0"/>
              </a:spcBef>
              <a:spcAft>
                <a:spcPts val="1200"/>
              </a:spcAft>
              <a:buSzPts val="1400"/>
              <a:buNone/>
            </a:pPr>
            <a:endParaRPr dirty="0">
              <a:solidFill>
                <a:schemeClr val="dk1"/>
              </a:solidFill>
            </a:endParaRPr>
          </a:p>
        </p:txBody>
      </p:sp>
      <p:pic>
        <p:nvPicPr>
          <p:cNvPr id="68" name="Google Shape;68;p3" title="1678800770072.png"/>
          <p:cNvPicPr preferRelativeResize="0"/>
          <p:nvPr/>
        </p:nvPicPr>
        <p:blipFill rotWithShape="1">
          <a:blip r:embed="rId5">
            <a:alphaModFix/>
          </a:blip>
          <a:srcRect/>
          <a:stretch/>
        </p:blipFill>
        <p:spPr>
          <a:xfrm>
            <a:off x="5283250" y="1676500"/>
            <a:ext cx="3549050" cy="3021975"/>
          </a:xfrm>
          <a:prstGeom prst="rect">
            <a:avLst/>
          </a:prstGeom>
          <a:noFill/>
          <a:ln>
            <a:noFill/>
          </a:ln>
        </p:spPr>
      </p:pic>
      <p:pic>
        <p:nvPicPr>
          <p:cNvPr id="2" name="Impact in workforce sl3">
            <a:hlinkClick r:id="" action="ppaction://media"/>
            <a:extLst>
              <a:ext uri="{FF2B5EF4-FFF2-40B4-BE49-F238E27FC236}">
                <a16:creationId xmlns:a16="http://schemas.microsoft.com/office/drawing/2014/main" id="{13359F1F-AAED-EFC0-474A-6F7454A03E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545423" y="201343"/>
            <a:ext cx="888155" cy="8881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13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4"/>
          <p:cNvSpPr txBox="1">
            <a:spLocks noGrp="1"/>
          </p:cNvSpPr>
          <p:nvPr>
            <p:ph type="title"/>
          </p:nvPr>
        </p:nvSpPr>
        <p:spPr>
          <a:xfrm>
            <a:off x="222491" y="-33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dirty="0"/>
              <a:t>Impact on Service Delivery</a:t>
            </a:r>
            <a:endParaRPr sz="3000" dirty="0"/>
          </a:p>
        </p:txBody>
      </p:sp>
      <p:sp>
        <p:nvSpPr>
          <p:cNvPr id="74" name="Google Shape;74;p4"/>
          <p:cNvSpPr txBox="1">
            <a:spLocks noGrp="1"/>
          </p:cNvSpPr>
          <p:nvPr>
            <p:ph type="body" idx="1"/>
          </p:nvPr>
        </p:nvSpPr>
        <p:spPr>
          <a:xfrm>
            <a:off x="103544" y="1540775"/>
            <a:ext cx="5000100" cy="3737700"/>
          </a:xfrm>
          <a:prstGeom prst="rect">
            <a:avLst/>
          </a:prstGeom>
          <a:noFill/>
          <a:ln>
            <a:noFill/>
          </a:ln>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SzPts val="1700"/>
              <a:buChar char="●"/>
            </a:pPr>
            <a:r>
              <a:rPr lang="en" dirty="0">
                <a:solidFill>
                  <a:schemeClr val="dk1"/>
                </a:solidFill>
              </a:rPr>
              <a:t>The digital tools such as mPower App helps healthcare systems shift from traditional clinic-based care to more agile and patient-centred services (Longhini,Rossettini and Palese, 2022).</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Parkinson’s disease is being evaluated during short hospital or clinic visits.</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Patients can also complete the simple regular tests that quantify the movement, walking patterns, finger tapping and voice (Fröhlich</a:t>
            </a:r>
            <a:r>
              <a:rPr lang="en" i="1" dirty="0">
                <a:solidFill>
                  <a:schemeClr val="dk1"/>
                </a:solidFill>
              </a:rPr>
              <a:t> et al., </a:t>
            </a:r>
            <a:r>
              <a:rPr lang="en" dirty="0">
                <a:solidFill>
                  <a:schemeClr val="dk1"/>
                </a:solidFill>
              </a:rPr>
              <a:t>2022).</a:t>
            </a:r>
            <a:endParaRPr dirty="0">
              <a:solidFill>
                <a:schemeClr val="dk1"/>
              </a:solidFill>
            </a:endParaRPr>
          </a:p>
        </p:txBody>
      </p:sp>
      <p:pic>
        <p:nvPicPr>
          <p:cNvPr id="75" name="Google Shape;75;p4" title="images.jfif"/>
          <p:cNvPicPr preferRelativeResize="0"/>
          <p:nvPr/>
        </p:nvPicPr>
        <p:blipFill rotWithShape="1">
          <a:blip r:embed="rId5">
            <a:alphaModFix/>
          </a:blip>
          <a:srcRect/>
          <a:stretch/>
        </p:blipFill>
        <p:spPr>
          <a:xfrm>
            <a:off x="5483455" y="1540775"/>
            <a:ext cx="3477650" cy="3349400"/>
          </a:xfrm>
          <a:prstGeom prst="rect">
            <a:avLst/>
          </a:prstGeom>
          <a:noFill/>
          <a:ln>
            <a:noFill/>
          </a:ln>
        </p:spPr>
      </p:pic>
      <p:pic>
        <p:nvPicPr>
          <p:cNvPr id="2" name="Service delivery slide 4">
            <a:hlinkClick r:id="" action="ppaction://media"/>
            <a:extLst>
              <a:ext uri="{FF2B5EF4-FFF2-40B4-BE49-F238E27FC236}">
                <a16:creationId xmlns:a16="http://schemas.microsoft.com/office/drawing/2014/main" id="{7FD2D0B8-259E-5F31-87C6-7C4A4C4A5B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43216" y="309180"/>
            <a:ext cx="855731" cy="85573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6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5"/>
          <p:cNvSpPr txBox="1">
            <a:spLocks noGrp="1"/>
          </p:cNvSpPr>
          <p:nvPr>
            <p:ph type="title"/>
          </p:nvPr>
        </p:nvSpPr>
        <p:spPr>
          <a:xfrm>
            <a:off x="182136" y="168189"/>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dirty="0"/>
              <a:t> Impact on Patients</a:t>
            </a:r>
            <a:endParaRPr sz="3000" dirty="0"/>
          </a:p>
        </p:txBody>
      </p:sp>
      <p:sp>
        <p:nvSpPr>
          <p:cNvPr id="81" name="Google Shape;81;p5"/>
          <p:cNvSpPr txBox="1">
            <a:spLocks noGrp="1"/>
          </p:cNvSpPr>
          <p:nvPr>
            <p:ph type="body" idx="1"/>
          </p:nvPr>
        </p:nvSpPr>
        <p:spPr>
          <a:xfrm>
            <a:off x="182136" y="1558911"/>
            <a:ext cx="4260300" cy="3416400"/>
          </a:xfrm>
          <a:prstGeom prst="rect">
            <a:avLst/>
          </a:prstGeom>
          <a:noFill/>
          <a:ln>
            <a:noFill/>
          </a:ln>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SzPts val="1700"/>
              <a:buChar char="●"/>
            </a:pPr>
            <a:r>
              <a:rPr lang="en" dirty="0">
                <a:solidFill>
                  <a:schemeClr val="dk1"/>
                </a:solidFill>
              </a:rPr>
              <a:t>Digital technologies like mPower App have remarkable effects on how patients experience and review their healthcare. </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The higher involvement in their own care is one of the most significant advantages (Wong </a:t>
            </a:r>
            <a:r>
              <a:rPr lang="en" i="1" dirty="0">
                <a:solidFill>
                  <a:schemeClr val="dk1"/>
                </a:solidFill>
              </a:rPr>
              <a:t>et al.,</a:t>
            </a:r>
            <a:r>
              <a:rPr lang="en" dirty="0">
                <a:solidFill>
                  <a:schemeClr val="dk1"/>
                </a:solidFill>
              </a:rPr>
              <a:t> 2022).</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With mPower app patients can also track their symptoms through home (Borges do Nascimento</a:t>
            </a:r>
            <a:r>
              <a:rPr lang="en" i="1" dirty="0">
                <a:solidFill>
                  <a:schemeClr val="dk1"/>
                </a:solidFill>
              </a:rPr>
              <a:t> et al.</a:t>
            </a:r>
            <a:r>
              <a:rPr lang="en" dirty="0">
                <a:solidFill>
                  <a:schemeClr val="dk1"/>
                </a:solidFill>
              </a:rPr>
              <a:t>, 2023).</a:t>
            </a:r>
            <a:endParaRPr dirty="0">
              <a:solidFill>
                <a:schemeClr val="dk1"/>
              </a:solidFill>
            </a:endParaRPr>
          </a:p>
        </p:txBody>
      </p:sp>
      <p:pic>
        <p:nvPicPr>
          <p:cNvPr id="82" name="Google Shape;82;p5" title="parkinson-disease-symptoms-infographic_1308-48394-626x321.jpg"/>
          <p:cNvPicPr preferRelativeResize="0"/>
          <p:nvPr/>
        </p:nvPicPr>
        <p:blipFill rotWithShape="1">
          <a:blip r:embed="rId5">
            <a:alphaModFix/>
          </a:blip>
          <a:srcRect/>
          <a:stretch/>
        </p:blipFill>
        <p:spPr>
          <a:xfrm>
            <a:off x="4748189" y="1645911"/>
            <a:ext cx="4213675" cy="3242400"/>
          </a:xfrm>
          <a:prstGeom prst="rect">
            <a:avLst/>
          </a:prstGeom>
          <a:noFill/>
          <a:ln>
            <a:noFill/>
          </a:ln>
        </p:spPr>
      </p:pic>
      <p:pic>
        <p:nvPicPr>
          <p:cNvPr id="2" name="Impact on patients sl5">
            <a:hlinkClick r:id="" action="ppaction://media"/>
            <a:extLst>
              <a:ext uri="{FF2B5EF4-FFF2-40B4-BE49-F238E27FC236}">
                <a16:creationId xmlns:a16="http://schemas.microsoft.com/office/drawing/2014/main" id="{DD95C3D3-5F29-382D-F9FA-52044C24CF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68267" y="168189"/>
            <a:ext cx="814732" cy="8147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5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6"/>
          <p:cNvSpPr txBox="1">
            <a:spLocks noGrp="1"/>
          </p:cNvSpPr>
          <p:nvPr>
            <p:ph type="title"/>
          </p:nvPr>
        </p:nvSpPr>
        <p:spPr>
          <a:xfrm>
            <a:off x="185853" y="169962"/>
            <a:ext cx="8639012"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dirty="0"/>
              <a:t>Impact on Community</a:t>
            </a:r>
            <a:endParaRPr sz="3000" b="1" dirty="0"/>
          </a:p>
        </p:txBody>
      </p:sp>
      <p:sp>
        <p:nvSpPr>
          <p:cNvPr id="88" name="Google Shape;88;p6"/>
          <p:cNvSpPr txBox="1">
            <a:spLocks noGrp="1"/>
          </p:cNvSpPr>
          <p:nvPr>
            <p:ph type="body" idx="1"/>
          </p:nvPr>
        </p:nvSpPr>
        <p:spPr>
          <a:xfrm>
            <a:off x="170399" y="1545234"/>
            <a:ext cx="4125900" cy="3416400"/>
          </a:xfrm>
          <a:prstGeom prst="rect">
            <a:avLst/>
          </a:prstGeom>
          <a:noFill/>
          <a:ln>
            <a:noFill/>
          </a:ln>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chemeClr val="dk1"/>
              </a:buClr>
              <a:buSzPts val="1700"/>
              <a:buChar char="●"/>
            </a:pPr>
            <a:r>
              <a:rPr lang="en" dirty="0">
                <a:solidFill>
                  <a:schemeClr val="dk1"/>
                </a:solidFill>
              </a:rPr>
              <a:t>People living with Parkinson’s disease these technologies help to enhance how care is offered over the communities.</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.There is one significant effect related to patient and service location and most of the patients might live in rural or remote areas (Jarva </a:t>
            </a:r>
            <a:r>
              <a:rPr lang="en" i="1" dirty="0">
                <a:solidFill>
                  <a:schemeClr val="dk1"/>
                </a:solidFill>
              </a:rPr>
              <a:t>et al.,</a:t>
            </a:r>
            <a:r>
              <a:rPr lang="en" dirty="0">
                <a:solidFill>
                  <a:schemeClr val="dk1"/>
                </a:solidFill>
              </a:rPr>
              <a:t> 2022).</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The app has been found very essential giving contributions to public health and research.</a:t>
            </a:r>
            <a:endParaRPr dirty="0">
              <a:solidFill>
                <a:schemeClr val="dk1"/>
              </a:solidFill>
            </a:endParaRPr>
          </a:p>
        </p:txBody>
      </p:sp>
      <p:pic>
        <p:nvPicPr>
          <p:cNvPr id="89" name="Google Shape;89;p6" title="My-project-2-1.jpg"/>
          <p:cNvPicPr preferRelativeResize="0"/>
          <p:nvPr/>
        </p:nvPicPr>
        <p:blipFill rotWithShape="1">
          <a:blip r:embed="rId5">
            <a:alphaModFix/>
          </a:blip>
          <a:srcRect/>
          <a:stretch/>
        </p:blipFill>
        <p:spPr>
          <a:xfrm>
            <a:off x="4572000" y="1772291"/>
            <a:ext cx="4401601" cy="3074351"/>
          </a:xfrm>
          <a:prstGeom prst="rect">
            <a:avLst/>
          </a:prstGeom>
          <a:noFill/>
          <a:ln>
            <a:noFill/>
          </a:ln>
        </p:spPr>
      </p:pic>
      <p:pic>
        <p:nvPicPr>
          <p:cNvPr id="2" name="Impact on community sl6">
            <a:hlinkClick r:id="" action="ppaction://media"/>
            <a:extLst>
              <a:ext uri="{FF2B5EF4-FFF2-40B4-BE49-F238E27FC236}">
                <a16:creationId xmlns:a16="http://schemas.microsoft.com/office/drawing/2014/main" id="{9542590F-5D9B-0DB7-8531-966040D76C7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30208" y="280950"/>
            <a:ext cx="862998" cy="86299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3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7"/>
          <p:cNvSpPr txBox="1">
            <a:spLocks noGrp="1"/>
          </p:cNvSpPr>
          <p:nvPr>
            <p:ph type="title"/>
          </p:nvPr>
        </p:nvSpPr>
        <p:spPr>
          <a:xfrm>
            <a:off x="200722" y="-304800"/>
            <a:ext cx="8631578" cy="1038125"/>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dirty="0"/>
              <a:t>Challenges of the Innovation</a:t>
            </a:r>
            <a:endParaRPr sz="3000" b="1" dirty="0"/>
          </a:p>
        </p:txBody>
      </p:sp>
      <p:sp>
        <p:nvSpPr>
          <p:cNvPr id="95" name="Google Shape;95;p7"/>
          <p:cNvSpPr txBox="1">
            <a:spLocks noGrp="1"/>
          </p:cNvSpPr>
          <p:nvPr>
            <p:ph type="body" idx="1"/>
          </p:nvPr>
        </p:nvSpPr>
        <p:spPr>
          <a:xfrm>
            <a:off x="133280" y="1344475"/>
            <a:ext cx="4765200" cy="36267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15000"/>
              </a:lnSpc>
              <a:spcBef>
                <a:spcPts val="0"/>
              </a:spcBef>
              <a:spcAft>
                <a:spcPts val="0"/>
              </a:spcAft>
              <a:buClr>
                <a:schemeClr val="dk1"/>
              </a:buClr>
              <a:buSzPts val="1400"/>
              <a:buChar char="●"/>
            </a:pPr>
            <a:r>
              <a:rPr lang="en" dirty="0">
                <a:solidFill>
                  <a:schemeClr val="dk1"/>
                </a:solidFill>
              </a:rPr>
              <a:t>One main consequence is digital inequality where not all patients have access to smartphones, credible internet connectivity or the digital skills (Valarmathi </a:t>
            </a:r>
            <a:r>
              <a:rPr lang="en" i="1" dirty="0">
                <a:solidFill>
                  <a:schemeClr val="dk1"/>
                </a:solidFill>
              </a:rPr>
              <a:t>et al.</a:t>
            </a:r>
            <a:r>
              <a:rPr lang="en" dirty="0">
                <a:solidFill>
                  <a:schemeClr val="dk1"/>
                </a:solidFill>
              </a:rPr>
              <a:t>, 2025).</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Elderly people who make up a bigger proportion of the patients of Parkinson's might find it difficult to utilise new technologies. </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Technological limitations are also one of the main concerns (Gerritzen </a:t>
            </a:r>
            <a:r>
              <a:rPr lang="en" i="1" dirty="0">
                <a:solidFill>
                  <a:schemeClr val="dk1"/>
                </a:solidFill>
              </a:rPr>
              <a:t>et al.</a:t>
            </a:r>
            <a:r>
              <a:rPr lang="en" dirty="0">
                <a:solidFill>
                  <a:schemeClr val="dk1"/>
                </a:solidFill>
              </a:rPr>
              <a:t>, 2022)</a:t>
            </a:r>
            <a:endParaRPr dirty="0">
              <a:solidFill>
                <a:schemeClr val="dk1"/>
              </a:solidFill>
            </a:endParaRPr>
          </a:p>
        </p:txBody>
      </p:sp>
      <p:pic>
        <p:nvPicPr>
          <p:cNvPr id="96" name="Google Shape;96;p7" title="images (1).jfif"/>
          <p:cNvPicPr preferRelativeResize="0"/>
          <p:nvPr/>
        </p:nvPicPr>
        <p:blipFill rotWithShape="1">
          <a:blip r:embed="rId5">
            <a:alphaModFix/>
          </a:blip>
          <a:srcRect/>
          <a:stretch/>
        </p:blipFill>
        <p:spPr>
          <a:xfrm>
            <a:off x="5209429" y="1603600"/>
            <a:ext cx="3692575" cy="3367575"/>
          </a:xfrm>
          <a:prstGeom prst="rect">
            <a:avLst/>
          </a:prstGeom>
          <a:noFill/>
          <a:ln>
            <a:noFill/>
          </a:ln>
        </p:spPr>
      </p:pic>
      <p:pic>
        <p:nvPicPr>
          <p:cNvPr id="2" name="challenges slide 7">
            <a:hlinkClick r:id="" action="ppaction://media"/>
            <a:extLst>
              <a:ext uri="{FF2B5EF4-FFF2-40B4-BE49-F238E27FC236}">
                <a16:creationId xmlns:a16="http://schemas.microsoft.com/office/drawing/2014/main" id="{7CFFD8A7-C38C-C9CF-4B84-F385966C212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32747" y="437418"/>
            <a:ext cx="739741" cy="73974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4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8"/>
          <p:cNvSpPr txBox="1">
            <a:spLocks noGrp="1"/>
          </p:cNvSpPr>
          <p:nvPr>
            <p:ph type="title"/>
          </p:nvPr>
        </p:nvSpPr>
        <p:spPr>
          <a:xfrm>
            <a:off x="311700" y="133175"/>
            <a:ext cx="8520600" cy="704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a:t>Recommendations</a:t>
            </a:r>
            <a:endParaRPr sz="3000"/>
          </a:p>
        </p:txBody>
      </p:sp>
      <p:sp>
        <p:nvSpPr>
          <p:cNvPr id="102" name="Google Shape;102;p8"/>
          <p:cNvSpPr txBox="1">
            <a:spLocks noGrp="1"/>
          </p:cNvSpPr>
          <p:nvPr>
            <p:ph type="body" idx="1"/>
          </p:nvPr>
        </p:nvSpPr>
        <p:spPr>
          <a:xfrm>
            <a:off x="311700" y="1152475"/>
            <a:ext cx="4556400" cy="3416400"/>
          </a:xfrm>
          <a:prstGeom prst="rect">
            <a:avLst/>
          </a:prstGeom>
          <a:noFill/>
          <a:ln>
            <a:noFill/>
          </a:ln>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Clr>
                <a:srgbClr val="1D2125"/>
              </a:buClr>
              <a:buSzPts val="1700"/>
              <a:buChar char="●"/>
            </a:pPr>
            <a:r>
              <a:rPr lang="en" dirty="0">
                <a:solidFill>
                  <a:srgbClr val="1D2125"/>
                </a:solidFill>
              </a:rPr>
              <a:t>Healthcare organisations like the NHS must give digital training for healthcare professionals.</a:t>
            </a:r>
            <a:endParaRPr dirty="0">
              <a:solidFill>
                <a:srgbClr val="1D2125"/>
              </a:solidFill>
            </a:endParaRPr>
          </a:p>
          <a:p>
            <a:pPr marL="457200" lvl="0" indent="-317500" algn="just" rtl="0">
              <a:lnSpc>
                <a:spcPct val="150000"/>
              </a:lnSpc>
              <a:spcBef>
                <a:spcPts val="0"/>
              </a:spcBef>
              <a:spcAft>
                <a:spcPts val="0"/>
              </a:spcAft>
              <a:buClr>
                <a:srgbClr val="1D2125"/>
              </a:buClr>
              <a:buSzPts val="1400"/>
              <a:buChar char="●"/>
            </a:pPr>
            <a:r>
              <a:rPr lang="en" dirty="0">
                <a:solidFill>
                  <a:srgbClr val="1D2125"/>
                </a:solidFill>
              </a:rPr>
              <a:t>Doctors, nurses and other health workers required skills to know and utilise the date of health gathered the app (Ruokolainen </a:t>
            </a:r>
            <a:r>
              <a:rPr lang="en" i="1" dirty="0">
                <a:solidFill>
                  <a:srgbClr val="1D2125"/>
                </a:solidFill>
              </a:rPr>
              <a:t>et al.</a:t>
            </a:r>
            <a:r>
              <a:rPr lang="en" dirty="0">
                <a:solidFill>
                  <a:srgbClr val="1D2125"/>
                </a:solidFill>
              </a:rPr>
              <a:t>, 2023).</a:t>
            </a:r>
            <a:endParaRPr dirty="0">
              <a:solidFill>
                <a:srgbClr val="1D2125"/>
              </a:solidFill>
            </a:endParaRPr>
          </a:p>
          <a:p>
            <a:pPr marL="457200" lvl="0" indent="-317500" algn="just" rtl="0">
              <a:lnSpc>
                <a:spcPct val="150000"/>
              </a:lnSpc>
              <a:spcBef>
                <a:spcPts val="0"/>
              </a:spcBef>
              <a:spcAft>
                <a:spcPts val="0"/>
              </a:spcAft>
              <a:buClr>
                <a:srgbClr val="1D2125"/>
              </a:buClr>
              <a:buSzPts val="1400"/>
              <a:buChar char="●"/>
            </a:pPr>
            <a:r>
              <a:rPr lang="en" dirty="0">
                <a:solidFill>
                  <a:srgbClr val="1D2125"/>
                </a:solidFill>
              </a:rPr>
              <a:t>There must be robust data protection and privacy regulations. </a:t>
            </a:r>
            <a:endParaRPr dirty="0">
              <a:solidFill>
                <a:srgbClr val="1D2125"/>
              </a:solidFill>
            </a:endParaRPr>
          </a:p>
          <a:p>
            <a:pPr marL="457200" lvl="0" indent="0" algn="l" rtl="0">
              <a:lnSpc>
                <a:spcPct val="115000"/>
              </a:lnSpc>
              <a:spcBef>
                <a:spcPts val="0"/>
              </a:spcBef>
              <a:spcAft>
                <a:spcPts val="1200"/>
              </a:spcAft>
              <a:buSzPts val="1400"/>
              <a:buNone/>
            </a:pPr>
            <a:endParaRPr dirty="0"/>
          </a:p>
        </p:txBody>
      </p:sp>
      <p:pic>
        <p:nvPicPr>
          <p:cNvPr id="103" name="Google Shape;103;p8" title="1520122611610.jfif"/>
          <p:cNvPicPr preferRelativeResize="0"/>
          <p:nvPr/>
        </p:nvPicPr>
        <p:blipFill rotWithShape="1">
          <a:blip r:embed="rId5">
            <a:alphaModFix/>
          </a:blip>
          <a:srcRect/>
          <a:stretch/>
        </p:blipFill>
        <p:spPr>
          <a:xfrm>
            <a:off x="5181214" y="1475059"/>
            <a:ext cx="3770850" cy="3395700"/>
          </a:xfrm>
          <a:prstGeom prst="rect">
            <a:avLst/>
          </a:prstGeom>
          <a:noFill/>
          <a:ln>
            <a:noFill/>
          </a:ln>
        </p:spPr>
      </p:pic>
      <p:pic>
        <p:nvPicPr>
          <p:cNvPr id="2" name="recomandations slide 8">
            <a:hlinkClick r:id="" action="ppaction://media"/>
            <a:extLst>
              <a:ext uri="{FF2B5EF4-FFF2-40B4-BE49-F238E27FC236}">
                <a16:creationId xmlns:a16="http://schemas.microsoft.com/office/drawing/2014/main" id="{58565FEA-C4E3-9603-943D-6A15DDA420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53897" y="133175"/>
            <a:ext cx="906627" cy="90662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6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9"/>
          <p:cNvSpPr txBox="1">
            <a:spLocks noGrp="1"/>
          </p:cNvSpPr>
          <p:nvPr>
            <p:ph type="title"/>
          </p:nvPr>
        </p:nvSpPr>
        <p:spPr>
          <a:xfrm>
            <a:off x="311700" y="9147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dirty="0"/>
              <a:t> Conclusion</a:t>
            </a:r>
            <a:br>
              <a:rPr lang="en" sz="3000" b="1" dirty="0"/>
            </a:br>
            <a:br>
              <a:rPr lang="en" sz="3000" b="1" dirty="0"/>
            </a:br>
            <a:endParaRPr sz="3000" dirty="0"/>
          </a:p>
        </p:txBody>
      </p:sp>
      <p:sp>
        <p:nvSpPr>
          <p:cNvPr id="109" name="Google Shape;109;p9"/>
          <p:cNvSpPr txBox="1">
            <a:spLocks noGrp="1"/>
          </p:cNvSpPr>
          <p:nvPr>
            <p:ph type="body" idx="1"/>
          </p:nvPr>
        </p:nvSpPr>
        <p:spPr>
          <a:xfrm>
            <a:off x="311700" y="1635625"/>
            <a:ext cx="5143800" cy="3416400"/>
          </a:xfrm>
          <a:prstGeom prst="rect">
            <a:avLst/>
          </a:prstGeom>
          <a:noFill/>
          <a:ln>
            <a:noFill/>
          </a:ln>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Char char="●"/>
            </a:pPr>
            <a:r>
              <a:rPr lang="en" dirty="0">
                <a:solidFill>
                  <a:schemeClr val="dk1"/>
                </a:solidFill>
              </a:rPr>
              <a:t>The mPower app has been found digital innovation helps the management of Parkinson's disease.</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Technology benefits to healthcare workers, enhances service delivery, empowers to patients and supports community health research.</a:t>
            </a:r>
            <a:endParaRPr dirty="0">
              <a:solidFill>
                <a:schemeClr val="dk1"/>
              </a:solidFill>
            </a:endParaRPr>
          </a:p>
          <a:p>
            <a:pPr marL="457200" lvl="0" indent="-317500" algn="just" rtl="0">
              <a:lnSpc>
                <a:spcPct val="150000"/>
              </a:lnSpc>
              <a:spcBef>
                <a:spcPts val="0"/>
              </a:spcBef>
              <a:spcAft>
                <a:spcPts val="0"/>
              </a:spcAft>
              <a:buClr>
                <a:schemeClr val="dk1"/>
              </a:buClr>
              <a:buSzPts val="1400"/>
              <a:buChar char="●"/>
            </a:pPr>
            <a:r>
              <a:rPr lang="en" dirty="0">
                <a:solidFill>
                  <a:schemeClr val="dk1"/>
                </a:solidFill>
              </a:rPr>
              <a:t>However, some consequences also remain which mostly involve digital inequality, data privacy concerts and technical limitations. </a:t>
            </a:r>
            <a:endParaRPr dirty="0">
              <a:solidFill>
                <a:schemeClr val="dk1"/>
              </a:solidFill>
            </a:endParaRPr>
          </a:p>
          <a:p>
            <a:pPr marL="457200" lvl="0" indent="0" algn="just" rtl="0">
              <a:lnSpc>
                <a:spcPct val="150000"/>
              </a:lnSpc>
              <a:spcBef>
                <a:spcPts val="0"/>
              </a:spcBef>
              <a:spcAft>
                <a:spcPts val="0"/>
              </a:spcAft>
              <a:buSzPts val="1400"/>
              <a:buNone/>
            </a:pPr>
            <a:endParaRPr dirty="0">
              <a:solidFill>
                <a:schemeClr val="dk1"/>
              </a:solidFill>
            </a:endParaRPr>
          </a:p>
          <a:p>
            <a:pPr marL="457200" lvl="0" indent="0" algn="just" rtl="0">
              <a:lnSpc>
                <a:spcPct val="150000"/>
              </a:lnSpc>
              <a:spcBef>
                <a:spcPts val="0"/>
              </a:spcBef>
              <a:spcAft>
                <a:spcPts val="0"/>
              </a:spcAft>
              <a:buSzPts val="1400"/>
              <a:buNone/>
            </a:pPr>
            <a:endParaRPr dirty="0">
              <a:solidFill>
                <a:schemeClr val="dk1"/>
              </a:solidFill>
            </a:endParaRPr>
          </a:p>
        </p:txBody>
      </p:sp>
      <p:pic>
        <p:nvPicPr>
          <p:cNvPr id="110" name="Google Shape;110;p9" title="images (2).jfif"/>
          <p:cNvPicPr preferRelativeResize="0"/>
          <p:nvPr/>
        </p:nvPicPr>
        <p:blipFill rotWithShape="1">
          <a:blip r:embed="rId5">
            <a:alphaModFix/>
          </a:blip>
          <a:srcRect/>
          <a:stretch/>
        </p:blipFill>
        <p:spPr>
          <a:xfrm>
            <a:off x="5755750" y="1152475"/>
            <a:ext cx="3222575" cy="3326850"/>
          </a:xfrm>
          <a:prstGeom prst="rect">
            <a:avLst/>
          </a:prstGeom>
          <a:noFill/>
          <a:ln>
            <a:noFill/>
          </a:ln>
        </p:spPr>
      </p:pic>
      <p:pic>
        <p:nvPicPr>
          <p:cNvPr id="2" name="Conclusion slide 9">
            <a:hlinkClick r:id="" action="ppaction://media"/>
            <a:extLst>
              <a:ext uri="{FF2B5EF4-FFF2-40B4-BE49-F238E27FC236}">
                <a16:creationId xmlns:a16="http://schemas.microsoft.com/office/drawing/2014/main" id="{FF9205D1-53FD-54E4-C860-C4DEACEB81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09491" y="128941"/>
            <a:ext cx="778916" cy="7789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7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0"/>
          <p:cNvSpPr txBox="1">
            <a:spLocks noGrp="1"/>
          </p:cNvSpPr>
          <p:nvPr>
            <p:ph type="title"/>
          </p:nvPr>
        </p:nvSpPr>
        <p:spPr>
          <a:xfrm>
            <a:off x="311700" y="-88625"/>
            <a:ext cx="8520600" cy="4695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800"/>
              </a:spcAft>
              <a:buClr>
                <a:schemeClr val="dk1"/>
              </a:buClr>
              <a:buSzPts val="1100"/>
              <a:buFont typeface="Arial"/>
              <a:buNone/>
            </a:pPr>
            <a:r>
              <a:rPr lang="en" sz="3000" b="1" dirty="0"/>
              <a:t>References</a:t>
            </a:r>
            <a:endParaRPr sz="3000" dirty="0"/>
          </a:p>
        </p:txBody>
      </p:sp>
      <p:sp>
        <p:nvSpPr>
          <p:cNvPr id="116" name="Google Shape;116;p10"/>
          <p:cNvSpPr txBox="1">
            <a:spLocks noGrp="1"/>
          </p:cNvSpPr>
          <p:nvPr>
            <p:ph type="body" idx="1"/>
          </p:nvPr>
        </p:nvSpPr>
        <p:spPr>
          <a:xfrm>
            <a:off x="191700" y="847373"/>
            <a:ext cx="8640600" cy="4660500"/>
          </a:xfrm>
          <a:prstGeom prst="rect">
            <a:avLst/>
          </a:prstGeom>
          <a:noFill/>
          <a:ln>
            <a:noFill/>
          </a:ln>
        </p:spPr>
        <p:txBody>
          <a:bodyPr spcFirstLastPara="1" wrap="square" lIns="91425" tIns="91425" rIns="91425" bIns="91425" anchor="t" anchorCtr="0">
            <a:noAutofit/>
          </a:bodyPr>
          <a:lstStyle/>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Borges do Nascimento, I.J., Abdulazeem, H., Vasanthan, L.T., Martinez, E.Z., Zucoloto, M.L., Østengaard, L., Azzopardi-Muscat, N., Zapata, T. and Novillo-Ortiz, D., (2023). Barriers and facilitators to utilizing digital health technologies by healthcare professionals. NPJ digital medicine, 6(1), p.161.</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Evers, L.J., Peeters, J.M., Bloem, B.R. and Meinders, M.J., (2023). Need for personalized monitoring of Parkinson’s disease: the perspectives of patients and specialized healthcare providers. Frontiers in neurology, 14, p.1150634.</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Fröhlich, H., Bontridder, N., Petrovska-Delacreta, D., Glaab, E., Kluge, F., Yacoubi, M.E., Marin Valero, M., Corvol, J.C., Eskofier, B., Van Gyseghem, J.M. and Lehericy, S., (2022). Leveraging the potential of digital technology for better individualized treatment of Parkinson's disease. Frontiers in neurology, 13, p.788427.</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Gerritzen, E.V., Lee, A.R., McDermott, O., Coulson, N. and Orrell, M., (2022). Online peer support for people with Parkinson disease: narrative synthesis systematic review. JMIR aging, 5(3), p.e35425.</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Jarva, E., Oikarinen, A., Andersson, J., Tuomikoski, A.M., Kääriäinen, M., Meriläinen, M. and Mikkonen, K., (2022). Healthcare professionals' perceptions of digital health competence: A qualitative descriptive study. Nursing open, 9(2), pp.1379-1393.</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Konopik, J. and Blunck, D., (2023). Development of an evidence-based conceptual model of the health care sector under digital transformation: integrative review. Journal of medical Internet research, 25, p.e41512.</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Longhini, J., Rossettini, G. and Palese, A., (2022). Digital health competencies among health care professionals: systematic review. Journal of medical Internet research, 24(8), p.e36414.</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Ruokolainen, J., Nätti, S., Juutinen, M., Puustinen, J., Holm, A., Vehkaoja, A. and Nieminen, H.,( 2023). Digital healthcare platform ecosystem design: A case study of an ecosystem for Parkinson's disease patients. Technovation, 120, p.102551.</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Stoumpos, A.I., Kitsios, F. and Talias, M.A., (2023). Digital transformation in healthcare: technology acceptance and its applications. International journal of environmental research and public health, 20(4), p.3407.</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Valarmathi, P., Suganya, Y., Saranya, K.R. and Shanmuga Priya, S., (2025). Enhancing parkinson disease detection through feature based deep learning with autoencoders and neural networks. Scientific Reports, 15(1), p.8624.</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Wong, B.L.H., Maaß, L., Vodden, A., van Kessel, R., Sorbello, S., Buttigieg, S. and Odone, A., (2022). The dawn of digital public health in Europe: Implications for public health policy and practice. The Lancet Regional Health–Europe, 14.</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r>
              <a:rPr lang="en" sz="787" dirty="0">
                <a:solidFill>
                  <a:schemeClr val="dk1"/>
                </a:solidFill>
                <a:highlight>
                  <a:srgbClr val="FFFFFF"/>
                </a:highlight>
              </a:rPr>
              <a:t> </a:t>
            </a:r>
            <a:endParaRPr sz="787" dirty="0">
              <a:solidFill>
                <a:schemeClr val="dk1"/>
              </a:solidFill>
              <a:highlight>
                <a:srgbClr val="FFFFFF"/>
              </a:highlight>
            </a:endParaRPr>
          </a:p>
          <a:p>
            <a:pPr marL="457200" lvl="0" indent="0" algn="just" rtl="0">
              <a:lnSpc>
                <a:spcPct val="150000"/>
              </a:lnSpc>
              <a:spcBef>
                <a:spcPts val="0"/>
              </a:spcBef>
              <a:spcAft>
                <a:spcPts val="0"/>
              </a:spcAft>
              <a:buClr>
                <a:schemeClr val="dk1"/>
              </a:buClr>
              <a:buSzPts val="688"/>
              <a:buFont typeface="Arial"/>
              <a:buNone/>
            </a:pPr>
            <a:endParaRPr sz="787" dirty="0">
              <a:solidFill>
                <a:schemeClr val="dk1"/>
              </a:solidFill>
              <a:highlight>
                <a:srgbClr val="FFFFFF"/>
              </a:highlight>
            </a:endParaRPr>
          </a:p>
          <a:p>
            <a:pPr marL="457200" lvl="0" indent="0" algn="just" rtl="0">
              <a:lnSpc>
                <a:spcPct val="150000"/>
              </a:lnSpc>
              <a:spcBef>
                <a:spcPts val="0"/>
              </a:spcBef>
              <a:spcAft>
                <a:spcPts val="0"/>
              </a:spcAft>
              <a:buSzPts val="688"/>
              <a:buNone/>
            </a:pPr>
            <a:endParaRPr sz="787" dirty="0">
              <a:solidFill>
                <a:schemeClr val="dk1"/>
              </a:solidFill>
              <a:highlight>
                <a:srgbClr val="FFFFFF"/>
              </a:highlight>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3877</TotalTime>
  <Words>3417</Words>
  <Application>Microsoft Office PowerPoint</Application>
  <PresentationFormat>On-screen Show (16:9)</PresentationFormat>
  <Paragraphs>69</Paragraphs>
  <Slides>10</Slides>
  <Notes>10</Notes>
  <HiddenSlides>0</HiddenSlides>
  <MMClips>8</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10</vt:i4>
      </vt:variant>
    </vt:vector>
  </HeadingPairs>
  <TitlesOfParts>
    <vt:vector size="12" baseType="lpstr">
      <vt:lpstr>Arial</vt:lpstr>
      <vt:lpstr>Simple Light</vt:lpstr>
      <vt:lpstr>PowerPoint Presentation</vt:lpstr>
      <vt:lpstr> Introduction</vt:lpstr>
      <vt:lpstr> Impact on Workforce</vt:lpstr>
      <vt:lpstr>Impact on Service Delivery</vt:lpstr>
      <vt:lpstr> Impact on Patients</vt:lpstr>
      <vt:lpstr>Impact on Community</vt:lpstr>
      <vt:lpstr>Challenges of the Innovation</vt:lpstr>
      <vt:lpstr>Recommendations</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Kinga Gisca (1916790)</cp:lastModifiedBy>
  <cp:revision>2</cp:revision>
  <dcterms:modified xsi:type="dcterms:W3CDTF">2026-04-10T12:58:59Z</dcterms:modified>
</cp:coreProperties>
</file>